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8.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9.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4"/>
    <p:sldMasterId id="2147483652" r:id="rId5"/>
    <p:sldMasterId id="2147483689" r:id="rId6"/>
    <p:sldMasterId id="2147483686" r:id="rId7"/>
    <p:sldMasterId id="2147483682" r:id="rId8"/>
    <p:sldMasterId id="2147483739" r:id="rId9"/>
    <p:sldMasterId id="2147483775" r:id="rId10"/>
    <p:sldMasterId id="2147483802" r:id="rId11"/>
    <p:sldMasterId id="2147483812" r:id="rId12"/>
    <p:sldMasterId id="2147483821" r:id="rId13"/>
  </p:sldMasterIdLst>
  <p:notesMasterIdLst>
    <p:notesMasterId r:id="rId69"/>
  </p:notesMasterIdLst>
  <p:sldIdLst>
    <p:sldId id="11200" r:id="rId14"/>
    <p:sldId id="11112" r:id="rId15"/>
    <p:sldId id="11113" r:id="rId16"/>
    <p:sldId id="11237" r:id="rId17"/>
    <p:sldId id="105012" r:id="rId18"/>
    <p:sldId id="105299" r:id="rId19"/>
    <p:sldId id="105300" r:id="rId20"/>
    <p:sldId id="11137" r:id="rId21"/>
    <p:sldId id="105301" r:id="rId22"/>
    <p:sldId id="105302" r:id="rId23"/>
    <p:sldId id="105303" r:id="rId24"/>
    <p:sldId id="105307" r:id="rId25"/>
    <p:sldId id="105305" r:id="rId26"/>
    <p:sldId id="10730" r:id="rId27"/>
    <p:sldId id="105332" r:id="rId28"/>
    <p:sldId id="105297" r:id="rId29"/>
    <p:sldId id="11192" r:id="rId30"/>
    <p:sldId id="105347" r:id="rId31"/>
    <p:sldId id="105102" r:id="rId32"/>
    <p:sldId id="105306" r:id="rId33"/>
    <p:sldId id="105269" r:id="rId34"/>
    <p:sldId id="105344" r:id="rId35"/>
    <p:sldId id="105342" r:id="rId36"/>
    <p:sldId id="105343" r:id="rId37"/>
    <p:sldId id="105340" r:id="rId38"/>
    <p:sldId id="105341" r:id="rId39"/>
    <p:sldId id="105324" r:id="rId40"/>
    <p:sldId id="105323" r:id="rId41"/>
    <p:sldId id="105317" r:id="rId42"/>
    <p:sldId id="105318" r:id="rId43"/>
    <p:sldId id="105320" r:id="rId44"/>
    <p:sldId id="105310" r:id="rId45"/>
    <p:sldId id="105309" r:id="rId46"/>
    <p:sldId id="105268" r:id="rId47"/>
    <p:sldId id="105286" r:id="rId48"/>
    <p:sldId id="105336" r:id="rId49"/>
    <p:sldId id="105337" r:id="rId50"/>
    <p:sldId id="105338" r:id="rId51"/>
    <p:sldId id="105339" r:id="rId52"/>
    <p:sldId id="105234" r:id="rId53"/>
    <p:sldId id="105265" r:id="rId54"/>
    <p:sldId id="105264" r:id="rId55"/>
    <p:sldId id="105263" r:id="rId56"/>
    <p:sldId id="105276" r:id="rId57"/>
    <p:sldId id="105239" r:id="rId58"/>
    <p:sldId id="105225" r:id="rId59"/>
    <p:sldId id="105226" r:id="rId60"/>
    <p:sldId id="105272" r:id="rId61"/>
    <p:sldId id="105274" r:id="rId62"/>
    <p:sldId id="105333" r:id="rId63"/>
    <p:sldId id="105346" r:id="rId64"/>
    <p:sldId id="326" r:id="rId65"/>
    <p:sldId id="105241" r:id="rId66"/>
    <p:sldId id="11099" r:id="rId67"/>
    <p:sldId id="104977" r:id="rId6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FD" id="{1A2CF5E3-E995-43E8-95BB-EF01195D95C7}">
          <p14:sldIdLst>
            <p14:sldId id="11200"/>
            <p14:sldId id="11112"/>
            <p14:sldId id="11113"/>
            <p14:sldId id="11237"/>
            <p14:sldId id="105012"/>
            <p14:sldId id="105299"/>
            <p14:sldId id="105300"/>
            <p14:sldId id="11137"/>
            <p14:sldId id="105301"/>
            <p14:sldId id="105302"/>
            <p14:sldId id="105303"/>
            <p14:sldId id="105307"/>
            <p14:sldId id="105305"/>
            <p14:sldId id="10730"/>
            <p14:sldId id="105332"/>
            <p14:sldId id="105297"/>
            <p14:sldId id="11192"/>
          </p14:sldIdLst>
        </p14:section>
        <p14:section name="DEN Real Estate" id="{0A8CE617-CCF3-4CF3-9199-DE8DCA053FA2}">
          <p14:sldIdLst>
            <p14:sldId id="105347"/>
            <p14:sldId id="105102"/>
            <p14:sldId id="105306"/>
            <p14:sldId id="105269"/>
            <p14:sldId id="105344"/>
            <p14:sldId id="105342"/>
            <p14:sldId id="105343"/>
            <p14:sldId id="105340"/>
            <p14:sldId id="105341"/>
          </p14:sldIdLst>
        </p14:section>
        <p14:section name="Commercial Business" id="{34C60B67-B3FF-4ACE-AA34-3254D39F52CA}">
          <p14:sldIdLst>
            <p14:sldId id="105324"/>
            <p14:sldId id="105323"/>
          </p14:sldIdLst>
        </p14:section>
        <p14:section name="DEC" id="{6DB006A8-ED8B-4440-9DEB-6F60FC42CF50}">
          <p14:sldIdLst>
            <p14:sldId id="105317"/>
            <p14:sldId id="105318"/>
            <p14:sldId id="105320"/>
            <p14:sldId id="105310"/>
            <p14:sldId id="105309"/>
          </p14:sldIdLst>
        </p14:section>
        <p14:section name="Operations" id="{779A0E54-FB31-4E3E-9BCD-36988D7C5D26}">
          <p14:sldIdLst>
            <p14:sldId id="105268"/>
            <p14:sldId id="105286"/>
            <p14:sldId id="105336"/>
            <p14:sldId id="105337"/>
            <p14:sldId id="105338"/>
            <p14:sldId id="105339"/>
          </p14:sldIdLst>
        </p14:section>
        <p14:section name="Maintenance" id="{5CD19206-6CD4-4095-B235-FB3F8E3BE616}">
          <p14:sldIdLst>
            <p14:sldId id="105234"/>
            <p14:sldId id="105265"/>
            <p14:sldId id="105264"/>
            <p14:sldId id="105263"/>
            <p14:sldId id="105276"/>
            <p14:sldId id="105239"/>
            <p14:sldId id="105225"/>
            <p14:sldId id="105226"/>
            <p14:sldId id="105272"/>
            <p14:sldId id="105274"/>
            <p14:sldId id="105333"/>
            <p14:sldId id="105346"/>
            <p14:sldId id="326"/>
            <p14:sldId id="105241"/>
            <p14:sldId id="11099"/>
            <p14:sldId id="10497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EFFF"/>
    <a:srgbClr val="4900C1"/>
    <a:srgbClr val="E35B2A"/>
    <a:srgbClr val="440099"/>
    <a:srgbClr val="C3D831"/>
    <a:srgbClr val="8C9EBC"/>
    <a:srgbClr val="1D0092"/>
    <a:srgbClr val="2821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DD1A62-3E8B-4B10-88A4-56A065D80A64}" v="75" dt="2026-05-14T20:47:59.462"/>
    <p1510:client id="{282FB59D-3B03-4018-AB6E-DB48D9A4C437}" v="318" dt="2026-05-14T19:50:43.865"/>
    <p1510:client id="{4A83FD57-0FA4-F466-BCC8-FC330969AD1A}" v="1" dt="2026-05-14T19:21:26.783"/>
    <p1510:client id="{4BAAFC95-794D-758A-3A59-5E5A1AA7BADC}" v="33" dt="2026-05-14T19:16:47.837"/>
    <p1510:client id="{51A68215-8497-5077-98FE-29C77B1B63CF}" v="12" dt="2026-05-14T18:05:04.925"/>
    <p1510:client id="{673ECCC9-D6EC-3F37-7B30-F5084898805D}" v="72" dt="2026-05-14T14:25:49.898"/>
    <p1510:client id="{6D3EC5A2-A275-508E-8D9F-750ABEC7C286}" v="2" dt="2026-05-14T16:49:46.269"/>
    <p1510:client id="{7A99038A-AA3D-4D54-803A-582A8A9BE9C5}" v="81" dt="2026-05-14T20:02:48.383"/>
    <p1510:client id="{881F09DB-DB71-9A70-DB22-CA653BAF5837}" v="17" dt="2026-05-14T14:47:16.153"/>
    <p1510:client id="{A3F2B109-805D-4FB1-F3E4-0B9886B1381B}" v="16" dt="2026-05-14T17:43:28.657"/>
    <p1510:client id="{C523BDCF-6CB2-447B-AD6B-A6D9089DDD1E}" v="14" dt="2026-05-14T00:06:51.242"/>
    <p1510:client id="{DD619403-AC46-D126-23B6-13D233456F6D}" v="41" dt="2026-05-14T16:04:22.848"/>
    <p1510:client id="{F943C0F8-0B66-4B1E-9BB7-4897887C219F}" v="354" dt="2026-05-14T20:40:16.8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 Type="http://schemas.openxmlformats.org/officeDocument/2006/relationships/slideMaster" Target="slideMasters/slideMaster4.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esch, Jacob - DEN" userId="S::jacob.hoesch@flydenver.com::794f49e7-f66e-4790-bb66-09eafb6c849b" providerId="AD" clId="Web-{F7898CEC-1A72-397D-9B0C-7809FDCB0994}"/>
    <pc:docChg chg="modSld">
      <pc:chgData name="Hoesch, Jacob - DEN" userId="S::jacob.hoesch@flydenver.com::794f49e7-f66e-4790-bb66-09eafb6c849b" providerId="AD" clId="Web-{F7898CEC-1A72-397D-9B0C-7809FDCB0994}" dt="2026-05-13T16:06:28.053" v="34" actId="20577"/>
      <pc:docMkLst>
        <pc:docMk/>
      </pc:docMkLst>
      <pc:sldChg chg="modSp">
        <pc:chgData name="Hoesch, Jacob - DEN" userId="S::jacob.hoesch@flydenver.com::794f49e7-f66e-4790-bb66-09eafb6c849b" providerId="AD" clId="Web-{F7898CEC-1A72-397D-9B0C-7809FDCB0994}" dt="2026-05-13T16:06:28.053" v="34" actId="20577"/>
        <pc:sldMkLst>
          <pc:docMk/>
          <pc:sldMk cId="525736509" sldId="105309"/>
        </pc:sldMkLst>
        <pc:spChg chg="mod">
          <ac:chgData name="Hoesch, Jacob - DEN" userId="S::jacob.hoesch@flydenver.com::794f49e7-f66e-4790-bb66-09eafb6c849b" providerId="AD" clId="Web-{F7898CEC-1A72-397D-9B0C-7809FDCB0994}" dt="2026-05-13T16:06:28.053" v="34" actId="20577"/>
          <ac:spMkLst>
            <pc:docMk/>
            <pc:sldMk cId="525736509" sldId="105309"/>
            <ac:spMk id="3" creationId="{CC34B6C7-0249-AC1B-3467-F861596C3304}"/>
          </ac:spMkLst>
        </pc:spChg>
      </pc:sldChg>
    </pc:docChg>
  </pc:docChgLst>
  <pc:docChgLst>
    <pc:chgData name="Elliott, Alisha - DEN" userId="S::alisha.elliott@flydenver.com::5030ebc2-f84e-4ecf-b88f-8ad527864d90" providerId="AD" clId="Web-{51A68215-8497-5077-98FE-29C77B1B63CF}"/>
    <pc:docChg chg="modSld">
      <pc:chgData name="Elliott, Alisha - DEN" userId="S::alisha.elliott@flydenver.com::5030ebc2-f84e-4ecf-b88f-8ad527864d90" providerId="AD" clId="Web-{51A68215-8497-5077-98FE-29C77B1B63CF}" dt="2026-05-14T18:05:04.925" v="5" actId="20577"/>
      <pc:docMkLst>
        <pc:docMk/>
      </pc:docMkLst>
      <pc:sldChg chg="modSp">
        <pc:chgData name="Elliott, Alisha - DEN" userId="S::alisha.elliott@flydenver.com::5030ebc2-f84e-4ecf-b88f-8ad527864d90" providerId="AD" clId="Web-{51A68215-8497-5077-98FE-29C77B1B63CF}" dt="2026-05-14T18:05:04.925" v="5" actId="20577"/>
        <pc:sldMkLst>
          <pc:docMk/>
          <pc:sldMk cId="1484276575" sldId="105263"/>
        </pc:sldMkLst>
        <pc:spChg chg="mod">
          <ac:chgData name="Elliott, Alisha - DEN" userId="S::alisha.elliott@flydenver.com::5030ebc2-f84e-4ecf-b88f-8ad527864d90" providerId="AD" clId="Web-{51A68215-8497-5077-98FE-29C77B1B63CF}" dt="2026-05-14T18:05:04.925" v="5" actId="20577"/>
          <ac:spMkLst>
            <pc:docMk/>
            <pc:sldMk cId="1484276575" sldId="105263"/>
            <ac:spMk id="4" creationId="{91CFB8E6-65A8-1874-7C91-A4F529F9CE42}"/>
          </ac:spMkLst>
        </pc:spChg>
      </pc:sldChg>
      <pc:sldChg chg="modSp">
        <pc:chgData name="Elliott, Alisha - DEN" userId="S::alisha.elliott@flydenver.com::5030ebc2-f84e-4ecf-b88f-8ad527864d90" providerId="AD" clId="Web-{51A68215-8497-5077-98FE-29C77B1B63CF}" dt="2026-05-14T18:04:53.425" v="2" actId="20577"/>
        <pc:sldMkLst>
          <pc:docMk/>
          <pc:sldMk cId="2298535303" sldId="105265"/>
        </pc:sldMkLst>
        <pc:spChg chg="mod">
          <ac:chgData name="Elliott, Alisha - DEN" userId="S::alisha.elliott@flydenver.com::5030ebc2-f84e-4ecf-b88f-8ad527864d90" providerId="AD" clId="Web-{51A68215-8497-5077-98FE-29C77B1B63CF}" dt="2026-05-14T18:04:53.425" v="2" actId="20577"/>
          <ac:spMkLst>
            <pc:docMk/>
            <pc:sldMk cId="2298535303" sldId="105265"/>
            <ac:spMk id="3" creationId="{3DC74A8A-038C-DCA4-1262-F60C0725750E}"/>
          </ac:spMkLst>
        </pc:spChg>
      </pc:sldChg>
    </pc:docChg>
  </pc:docChgLst>
  <pc:docChgLst>
    <pc:chgData name="Niland, Thomas - DEN" userId="S::thomas.niland@flydenver.com::2baf18e6-7088-4014-95e9-8427261e0bdc" providerId="AD" clId="Web-{30AA6144-2DFF-D7E6-99EA-2697EF00B55F}"/>
    <pc:docChg chg="modSld">
      <pc:chgData name="Niland, Thomas - DEN" userId="S::thomas.niland@flydenver.com::2baf18e6-7088-4014-95e9-8427261e0bdc" providerId="AD" clId="Web-{30AA6144-2DFF-D7E6-99EA-2697EF00B55F}" dt="2026-05-05T15:53:34.571" v="71" actId="1076"/>
      <pc:docMkLst>
        <pc:docMk/>
      </pc:docMkLst>
      <pc:sldChg chg="modSp">
        <pc:chgData name="Niland, Thomas - DEN" userId="S::thomas.niland@flydenver.com::2baf18e6-7088-4014-95e9-8427261e0bdc" providerId="AD" clId="Web-{30AA6144-2DFF-D7E6-99EA-2697EF00B55F}" dt="2026-05-05T15:53:34.571" v="71" actId="1076"/>
        <pc:sldMkLst>
          <pc:docMk/>
          <pc:sldMk cId="2825334685" sldId="105337"/>
        </pc:sldMkLst>
        <pc:spChg chg="mod">
          <ac:chgData name="Niland, Thomas - DEN" userId="S::thomas.niland@flydenver.com::2baf18e6-7088-4014-95e9-8427261e0bdc" providerId="AD" clId="Web-{30AA6144-2DFF-D7E6-99EA-2697EF00B55F}" dt="2026-05-05T15:53:34.571" v="71" actId="1076"/>
          <ac:spMkLst>
            <pc:docMk/>
            <pc:sldMk cId="2825334685" sldId="105337"/>
            <ac:spMk id="3" creationId="{21155BEA-403E-9B36-3AA4-30359691A702}"/>
          </ac:spMkLst>
        </pc:spChg>
      </pc:sldChg>
    </pc:docChg>
  </pc:docChgLst>
  <pc:docChgLst>
    <pc:chgData name="Wilson, Jacqueline - DEN" userId="S::jacqueline.wilson@flydenver.com::5f28639e-e6e2-4f52-bca5-5752d2892216" providerId="AD" clId="Web-{673ECCC9-D6EC-3F37-7B30-F5084898805D}"/>
    <pc:docChg chg="modSld sldOrd">
      <pc:chgData name="Wilson, Jacqueline - DEN" userId="S::jacqueline.wilson@flydenver.com::5f28639e-e6e2-4f52-bca5-5752d2892216" providerId="AD" clId="Web-{673ECCC9-D6EC-3F37-7B30-F5084898805D}" dt="2026-05-14T14:25:49.898" v="41"/>
      <pc:docMkLst>
        <pc:docMk/>
      </pc:docMkLst>
      <pc:sldChg chg="modSp ord">
        <pc:chgData name="Wilson, Jacqueline - DEN" userId="S::jacqueline.wilson@flydenver.com::5f28639e-e6e2-4f52-bca5-5752d2892216" providerId="AD" clId="Web-{673ECCC9-D6EC-3F37-7B30-F5084898805D}" dt="2026-05-14T14:25:49.898" v="41"/>
        <pc:sldMkLst>
          <pc:docMk/>
          <pc:sldMk cId="1484276575" sldId="105263"/>
        </pc:sldMkLst>
        <pc:spChg chg="mod">
          <ac:chgData name="Wilson, Jacqueline - DEN" userId="S::jacqueline.wilson@flydenver.com::5f28639e-e6e2-4f52-bca5-5752d2892216" providerId="AD" clId="Web-{673ECCC9-D6EC-3F37-7B30-F5084898805D}" dt="2026-05-14T14:25:03.086" v="33" actId="20577"/>
          <ac:spMkLst>
            <pc:docMk/>
            <pc:sldMk cId="1484276575" sldId="105263"/>
            <ac:spMk id="4" creationId="{91CFB8E6-65A8-1874-7C91-A4F529F9CE42}"/>
          </ac:spMkLst>
        </pc:spChg>
      </pc:sldChg>
      <pc:sldChg chg="modSp ord">
        <pc:chgData name="Wilson, Jacqueline - DEN" userId="S::jacqueline.wilson@flydenver.com::5f28639e-e6e2-4f52-bca5-5752d2892216" providerId="AD" clId="Web-{673ECCC9-D6EC-3F37-7B30-F5084898805D}" dt="2026-05-14T14:25:45.398" v="40"/>
        <pc:sldMkLst>
          <pc:docMk/>
          <pc:sldMk cId="3366343411" sldId="105264"/>
        </pc:sldMkLst>
        <pc:spChg chg="mod">
          <ac:chgData name="Wilson, Jacqueline - DEN" userId="S::jacqueline.wilson@flydenver.com::5f28639e-e6e2-4f52-bca5-5752d2892216" providerId="AD" clId="Web-{673ECCC9-D6EC-3F37-7B30-F5084898805D}" dt="2026-05-14T14:25:10.320" v="37" actId="20577"/>
          <ac:spMkLst>
            <pc:docMk/>
            <pc:sldMk cId="3366343411" sldId="105264"/>
            <ac:spMk id="3" creationId="{0D3BF9D1-8BCD-533E-63BA-1E4F781F8365}"/>
          </ac:spMkLst>
        </pc:spChg>
      </pc:sldChg>
    </pc:docChg>
  </pc:docChgLst>
  <pc:docChgLst>
    <pc:chgData name="eduardo.munoz@denvergov.org" userId="S::urn:spo:guest#eduardo.munoz@denvergov.org::" providerId="AD" clId="Web-{FF1194CB-1682-CED2-E083-14B5524BFF70}"/>
    <pc:docChg chg="modSld">
      <pc:chgData name="eduardo.munoz@denvergov.org" userId="S::urn:spo:guest#eduardo.munoz@denvergov.org::" providerId="AD" clId="Web-{FF1194CB-1682-CED2-E083-14B5524BFF70}" dt="2026-05-13T16:59:08.857" v="0" actId="20577"/>
      <pc:docMkLst>
        <pc:docMk/>
      </pc:docMkLst>
      <pc:sldChg chg="modSp">
        <pc:chgData name="eduardo.munoz@denvergov.org" userId="S::urn:spo:guest#eduardo.munoz@denvergov.org::" providerId="AD" clId="Web-{FF1194CB-1682-CED2-E083-14B5524BFF70}" dt="2026-05-13T16:59:08.857" v="0" actId="20577"/>
        <pc:sldMkLst>
          <pc:docMk/>
          <pc:sldMk cId="1665006554" sldId="105347"/>
        </pc:sldMkLst>
        <pc:spChg chg="mod">
          <ac:chgData name="eduardo.munoz@denvergov.org" userId="S::urn:spo:guest#eduardo.munoz@denvergov.org::" providerId="AD" clId="Web-{FF1194CB-1682-CED2-E083-14B5524BFF70}" dt="2026-05-13T16:59:08.857" v="0" actId="20577"/>
          <ac:spMkLst>
            <pc:docMk/>
            <pc:sldMk cId="1665006554" sldId="105347"/>
            <ac:spMk id="3" creationId="{F271DDD9-AE6C-57F4-BA93-3F1CE57F6615}"/>
          </ac:spMkLst>
        </pc:spChg>
      </pc:sldChg>
    </pc:docChg>
  </pc:docChgLst>
  <pc:docChgLst>
    <pc:chgData name="Mondragon, Desiree - DEN" userId="S::desiree.mondragon@flydenver.com::cddb16d0-b6f9-4161-a1a6-91a003280c7c" providerId="AD" clId="Web-{CF9F4593-F15B-72A7-FB1D-4B511858B5F3}"/>
    <pc:docChg chg="modSld addSection delSection modSection">
      <pc:chgData name="Mondragon, Desiree - DEN" userId="S::desiree.mondragon@flydenver.com::cddb16d0-b6f9-4161-a1a6-91a003280c7c" providerId="AD" clId="Web-{CF9F4593-F15B-72A7-FB1D-4B511858B5F3}" dt="2026-05-12T12:58:30.308" v="181" actId="20577"/>
      <pc:docMkLst>
        <pc:docMk/>
      </pc:docMkLst>
      <pc:sldChg chg="modSp">
        <pc:chgData name="Mondragon, Desiree - DEN" userId="S::desiree.mondragon@flydenver.com::cddb16d0-b6f9-4161-a1a6-91a003280c7c" providerId="AD" clId="Web-{CF9F4593-F15B-72A7-FB1D-4B511858B5F3}" dt="2026-05-12T12:57:39.619" v="149"/>
        <pc:sldMkLst>
          <pc:docMk/>
          <pc:sldMk cId="2923033860" sldId="104948"/>
        </pc:sldMkLst>
        <pc:graphicFrameChg chg="mod modGraphic">
          <ac:chgData name="Mondragon, Desiree - DEN" userId="S::desiree.mondragon@flydenver.com::cddb16d0-b6f9-4161-a1a6-91a003280c7c" providerId="AD" clId="Web-{CF9F4593-F15B-72A7-FB1D-4B511858B5F3}" dt="2026-05-12T12:57:39.619" v="149"/>
          <ac:graphicFrameMkLst>
            <pc:docMk/>
            <pc:sldMk cId="2923033860" sldId="104948"/>
            <ac:graphicFrameMk id="3" creationId="{638EE637-FD85-7FF1-7550-33F4B2EAE905}"/>
          </ac:graphicFrameMkLst>
        </pc:graphicFrameChg>
      </pc:sldChg>
      <pc:sldChg chg="modSp">
        <pc:chgData name="Mondragon, Desiree - DEN" userId="S::desiree.mondragon@flydenver.com::cddb16d0-b6f9-4161-a1a6-91a003280c7c" providerId="AD" clId="Web-{CF9F4593-F15B-72A7-FB1D-4B511858B5F3}" dt="2026-05-11T18:48:15.004" v="4" actId="14100"/>
        <pc:sldMkLst>
          <pc:docMk/>
          <pc:sldMk cId="4050119709" sldId="105269"/>
        </pc:sldMkLst>
        <pc:spChg chg="mod">
          <ac:chgData name="Mondragon, Desiree - DEN" userId="S::desiree.mondragon@flydenver.com::cddb16d0-b6f9-4161-a1a6-91a003280c7c" providerId="AD" clId="Web-{CF9F4593-F15B-72A7-FB1D-4B511858B5F3}" dt="2026-05-11T18:48:15.004" v="4" actId="14100"/>
          <ac:spMkLst>
            <pc:docMk/>
            <pc:sldMk cId="4050119709" sldId="105269"/>
            <ac:spMk id="3" creationId="{52609CF0-76DE-AD82-E86C-69F516B64733}"/>
          </ac:spMkLst>
        </pc:spChg>
      </pc:sldChg>
      <pc:sldChg chg="modSp">
        <pc:chgData name="Mondragon, Desiree - DEN" userId="S::desiree.mondragon@flydenver.com::cddb16d0-b6f9-4161-a1a6-91a003280c7c" providerId="AD" clId="Web-{CF9F4593-F15B-72A7-FB1D-4B511858B5F3}" dt="2026-05-12T12:58:30.308" v="181" actId="20577"/>
        <pc:sldMkLst>
          <pc:docMk/>
          <pc:sldMk cId="3368436173" sldId="105300"/>
        </pc:sldMkLst>
        <pc:spChg chg="mod">
          <ac:chgData name="Mondragon, Desiree - DEN" userId="S::desiree.mondragon@flydenver.com::cddb16d0-b6f9-4161-a1a6-91a003280c7c" providerId="AD" clId="Web-{CF9F4593-F15B-72A7-FB1D-4B511858B5F3}" dt="2026-05-12T12:58:30.308" v="181" actId="20577"/>
          <ac:spMkLst>
            <pc:docMk/>
            <pc:sldMk cId="3368436173" sldId="105300"/>
            <ac:spMk id="9" creationId="{EB8D038C-63A8-A3ED-E784-1A678FE3EFC1}"/>
          </ac:spMkLst>
        </pc:spChg>
      </pc:sldChg>
    </pc:docChg>
  </pc:docChgLst>
  <pc:docChgLst>
    <pc:chgData name="Schliewe, Madison - DEN" userId="S::madison.schliewe@flydenver.com::49ee9f77-8401-463a-aee2-ddfc4eab7425" providerId="AD" clId="Web-{A3F2B109-805D-4FB1-F3E4-0B9886B1381B}"/>
    <pc:docChg chg="modSld">
      <pc:chgData name="Schliewe, Madison - DEN" userId="S::madison.schliewe@flydenver.com::49ee9f77-8401-463a-aee2-ddfc4eab7425" providerId="AD" clId="Web-{A3F2B109-805D-4FB1-F3E4-0B9886B1381B}" dt="2026-05-14T17:43:28.657" v="8" actId="20577"/>
      <pc:docMkLst>
        <pc:docMk/>
      </pc:docMkLst>
      <pc:sldChg chg="modSp">
        <pc:chgData name="Schliewe, Madison - DEN" userId="S::madison.schliewe@flydenver.com::49ee9f77-8401-463a-aee2-ddfc4eab7425" providerId="AD" clId="Web-{A3F2B109-805D-4FB1-F3E4-0B9886B1381B}" dt="2026-05-14T17:43:28.657" v="8" actId="20577"/>
        <pc:sldMkLst>
          <pc:docMk/>
          <pc:sldMk cId="1681432001" sldId="105343"/>
        </pc:sldMkLst>
        <pc:spChg chg="mod">
          <ac:chgData name="Schliewe, Madison - DEN" userId="S::madison.schliewe@flydenver.com::49ee9f77-8401-463a-aee2-ddfc4eab7425" providerId="AD" clId="Web-{A3F2B109-805D-4FB1-F3E4-0B9886B1381B}" dt="2026-05-14T17:43:28.657" v="8" actId="20577"/>
          <ac:spMkLst>
            <pc:docMk/>
            <pc:sldMk cId="1681432001" sldId="105343"/>
            <ac:spMk id="3" creationId="{A60D489F-BBAB-A646-75EB-D967D3421E2D}"/>
          </ac:spMkLst>
        </pc:spChg>
      </pc:sldChg>
    </pc:docChg>
  </pc:docChgLst>
  <pc:docChgLst>
    <pc:chgData name="eduardo.munoz@denvergov.org" userId="S::urn:spo:guest#eduardo.munoz@denvergov.org::" providerId="AD" clId="Web-{A1124DAB-4780-A8AA-FCDD-243E4E091949}"/>
    <pc:docChg chg="modSld">
      <pc:chgData name="eduardo.munoz@denvergov.org" userId="S::urn:spo:guest#eduardo.munoz@denvergov.org::" providerId="AD" clId="Web-{A1124DAB-4780-A8AA-FCDD-243E4E091949}" dt="2026-05-12T19:51:07.111" v="3" actId="20577"/>
      <pc:docMkLst>
        <pc:docMk/>
      </pc:docMkLst>
    </pc:docChg>
  </pc:docChgLst>
  <pc:docChgLst>
    <pc:chgData name="Rodriguez, Nicole - DEN" userId="edce7eb7-41d3-4b21-8d93-85b303938bcd" providerId="ADAL" clId="{B53800F5-5A40-456F-B28E-49B2E7614C20}"/>
    <pc:docChg chg="undo custSel addSld delSld modSld sldOrd addMainMaster delMainMaster modSection">
      <pc:chgData name="Rodriguez, Nicole - DEN" userId="edce7eb7-41d3-4b21-8d93-85b303938bcd" providerId="ADAL" clId="{B53800F5-5A40-456F-B28E-49B2E7614C20}" dt="2026-05-14T20:47:59.462" v="430" actId="478"/>
      <pc:docMkLst>
        <pc:docMk/>
      </pc:docMkLst>
      <pc:sldChg chg="delSp modSp add mod ord">
        <pc:chgData name="Rodriguez, Nicole - DEN" userId="edce7eb7-41d3-4b21-8d93-85b303938bcd" providerId="ADAL" clId="{B53800F5-5A40-456F-B28E-49B2E7614C20}" dt="2026-05-14T20:47:59.462" v="430" actId="478"/>
        <pc:sldMkLst>
          <pc:docMk/>
          <pc:sldMk cId="3491892793" sldId="326"/>
        </pc:sldMkLst>
        <pc:spChg chg="mod">
          <ac:chgData name="Rodriguez, Nicole - DEN" userId="edce7eb7-41d3-4b21-8d93-85b303938bcd" providerId="ADAL" clId="{B53800F5-5A40-456F-B28E-49B2E7614C20}" dt="2026-05-14T20:47:29.300" v="427" actId="207"/>
          <ac:spMkLst>
            <pc:docMk/>
            <pc:sldMk cId="3491892793" sldId="326"/>
            <ac:spMk id="2" creationId="{8D97442F-0367-5982-E7BA-E59FAFC97CC6}"/>
          </ac:spMkLst>
        </pc:spChg>
        <pc:spChg chg="mod">
          <ac:chgData name="Rodriguez, Nicole - DEN" userId="edce7eb7-41d3-4b21-8d93-85b303938bcd" providerId="ADAL" clId="{B53800F5-5A40-456F-B28E-49B2E7614C20}" dt="2026-05-14T16:28:16.051" v="9" actId="27636"/>
          <ac:spMkLst>
            <pc:docMk/>
            <pc:sldMk cId="3491892793" sldId="326"/>
            <ac:spMk id="3" creationId="{216E82BE-ADFB-4F9D-D7B1-1529320E095F}"/>
          </ac:spMkLst>
        </pc:spChg>
        <pc:spChg chg="del mod">
          <ac:chgData name="Rodriguez, Nicole - DEN" userId="edce7eb7-41d3-4b21-8d93-85b303938bcd" providerId="ADAL" clId="{B53800F5-5A40-456F-B28E-49B2E7614C20}" dt="2026-05-14T20:47:59.462" v="430" actId="478"/>
          <ac:spMkLst>
            <pc:docMk/>
            <pc:sldMk cId="3491892793" sldId="326"/>
            <ac:spMk id="10" creationId="{81A0C4F7-610B-7545-0B55-4170570B0CFF}"/>
          </ac:spMkLst>
        </pc:spChg>
        <pc:picChg chg="mod">
          <ac:chgData name="Rodriguez, Nicole - DEN" userId="edce7eb7-41d3-4b21-8d93-85b303938bcd" providerId="ADAL" clId="{B53800F5-5A40-456F-B28E-49B2E7614C20}" dt="2026-05-14T20:44:35.061" v="371" actId="962"/>
          <ac:picMkLst>
            <pc:docMk/>
            <pc:sldMk cId="3491892793" sldId="326"/>
            <ac:picMk id="16" creationId="{7175B6E3-C8E7-5512-6C2F-128F9B070753}"/>
          </ac:picMkLst>
        </pc:picChg>
      </pc:sldChg>
      <pc:sldChg chg="modSp add del mod">
        <pc:chgData name="Rodriguez, Nicole - DEN" userId="edce7eb7-41d3-4b21-8d93-85b303938bcd" providerId="ADAL" clId="{B53800F5-5A40-456F-B28E-49B2E7614C20}" dt="2026-05-14T20:41:41.178" v="357" actId="2696"/>
        <pc:sldMkLst>
          <pc:docMk/>
          <pc:sldMk cId="2923033860" sldId="104948"/>
        </pc:sldMkLst>
        <pc:graphicFrameChg chg="mod modGraphic">
          <ac:chgData name="Rodriguez, Nicole - DEN" userId="edce7eb7-41d3-4b21-8d93-85b303938bcd" providerId="ADAL" clId="{B53800F5-5A40-456F-B28E-49B2E7614C20}" dt="2026-05-14T19:43:24.644" v="231" actId="113"/>
          <ac:graphicFrameMkLst>
            <pc:docMk/>
            <pc:sldMk cId="2923033860" sldId="104948"/>
            <ac:graphicFrameMk id="3" creationId="{638EE637-FD85-7FF1-7550-33F4B2EAE905}"/>
          </ac:graphicFrameMkLst>
        </pc:graphicFrameChg>
      </pc:sldChg>
      <pc:sldChg chg="add del ord">
        <pc:chgData name="Rodriguez, Nicole - DEN" userId="edce7eb7-41d3-4b21-8d93-85b303938bcd" providerId="ADAL" clId="{B53800F5-5A40-456F-B28E-49B2E7614C20}" dt="2026-05-14T20:39:47.085" v="351"/>
        <pc:sldMkLst>
          <pc:docMk/>
          <pc:sldMk cId="66050245" sldId="105102"/>
        </pc:sldMkLst>
      </pc:sldChg>
      <pc:sldChg chg="add del mod modShow">
        <pc:chgData name="Rodriguez, Nicole - DEN" userId="edce7eb7-41d3-4b21-8d93-85b303938bcd" providerId="ADAL" clId="{B53800F5-5A40-456F-B28E-49B2E7614C20}" dt="2026-05-14T20:41:38.132" v="356" actId="2696"/>
        <pc:sldMkLst>
          <pc:docMk/>
          <pc:sldMk cId="2699545164" sldId="105125"/>
        </pc:sldMkLst>
      </pc:sldChg>
      <pc:sldChg chg="modSp mod">
        <pc:chgData name="Rodriguez, Nicole - DEN" userId="edce7eb7-41d3-4b21-8d93-85b303938bcd" providerId="ADAL" clId="{B53800F5-5A40-456F-B28E-49B2E7614C20}" dt="2026-05-14T17:24:23.415" v="86" actId="20577"/>
        <pc:sldMkLst>
          <pc:docMk/>
          <pc:sldMk cId="4274476011" sldId="105234"/>
        </pc:sldMkLst>
        <pc:spChg chg="mod">
          <ac:chgData name="Rodriguez, Nicole - DEN" userId="edce7eb7-41d3-4b21-8d93-85b303938bcd" providerId="ADAL" clId="{B53800F5-5A40-456F-B28E-49B2E7614C20}" dt="2026-05-14T17:24:23.415" v="86" actId="20577"/>
          <ac:spMkLst>
            <pc:docMk/>
            <pc:sldMk cId="4274476011" sldId="105234"/>
            <ac:spMk id="12" creationId="{EAF9C898-9C0B-ABC3-698B-A7E93F680933}"/>
          </ac:spMkLst>
        </pc:spChg>
      </pc:sldChg>
      <pc:sldChg chg="add del">
        <pc:chgData name="Rodriguez, Nicole - DEN" userId="edce7eb7-41d3-4b21-8d93-85b303938bcd" providerId="ADAL" clId="{B53800F5-5A40-456F-B28E-49B2E7614C20}" dt="2026-05-14T20:39:26.919" v="345" actId="2696"/>
        <pc:sldMkLst>
          <pc:docMk/>
          <pc:sldMk cId="1869853980" sldId="105235"/>
        </pc:sldMkLst>
      </pc:sldChg>
      <pc:sldChg chg="modSp mod">
        <pc:chgData name="Rodriguez, Nicole - DEN" userId="edce7eb7-41d3-4b21-8d93-85b303938bcd" providerId="ADAL" clId="{B53800F5-5A40-456F-B28E-49B2E7614C20}" dt="2026-05-14T17:24:29.103" v="87" actId="20577"/>
        <pc:sldMkLst>
          <pc:docMk/>
          <pc:sldMk cId="2003356160" sldId="105239"/>
        </pc:sldMkLst>
        <pc:spChg chg="mod">
          <ac:chgData name="Rodriguez, Nicole - DEN" userId="edce7eb7-41d3-4b21-8d93-85b303938bcd" providerId="ADAL" clId="{B53800F5-5A40-456F-B28E-49B2E7614C20}" dt="2026-05-14T17:24:29.103" v="87" actId="20577"/>
          <ac:spMkLst>
            <pc:docMk/>
            <pc:sldMk cId="2003356160" sldId="105239"/>
            <ac:spMk id="12" creationId="{A7DB9D50-3832-E0DF-96AB-A32C0B4279A9}"/>
          </ac:spMkLst>
        </pc:spChg>
      </pc:sldChg>
      <pc:sldChg chg="modSp mod">
        <pc:chgData name="Rodriguez, Nicole - DEN" userId="edce7eb7-41d3-4b21-8d93-85b303938bcd" providerId="ADAL" clId="{B53800F5-5A40-456F-B28E-49B2E7614C20}" dt="2026-05-14T17:24:42.114" v="90" actId="20577"/>
        <pc:sldMkLst>
          <pc:docMk/>
          <pc:sldMk cId="1409820184" sldId="105241"/>
        </pc:sldMkLst>
        <pc:spChg chg="mod">
          <ac:chgData name="Rodriguez, Nicole - DEN" userId="edce7eb7-41d3-4b21-8d93-85b303938bcd" providerId="ADAL" clId="{B53800F5-5A40-456F-B28E-49B2E7614C20}" dt="2026-05-14T17:24:42.114" v="90" actId="20577"/>
          <ac:spMkLst>
            <pc:docMk/>
            <pc:sldMk cId="1409820184" sldId="105241"/>
            <ac:spMk id="12" creationId="{237E0F8A-3416-46A2-6293-171F2E9F622E}"/>
          </ac:spMkLst>
        </pc:spChg>
      </pc:sldChg>
      <pc:sldChg chg="add del mod modShow">
        <pc:chgData name="Rodriguez, Nicole - DEN" userId="edce7eb7-41d3-4b21-8d93-85b303938bcd" providerId="ADAL" clId="{B53800F5-5A40-456F-B28E-49B2E7614C20}" dt="2026-05-14T20:41:38.132" v="356" actId="2696"/>
        <pc:sldMkLst>
          <pc:docMk/>
          <pc:sldMk cId="2182976586" sldId="105242"/>
        </pc:sldMkLst>
      </pc:sldChg>
      <pc:sldChg chg="addSp delSp mod">
        <pc:chgData name="Rodriguez, Nicole - DEN" userId="edce7eb7-41d3-4b21-8d93-85b303938bcd" providerId="ADAL" clId="{B53800F5-5A40-456F-B28E-49B2E7614C20}" dt="2026-05-06T17:39:40.036" v="5" actId="22"/>
        <pc:sldMkLst>
          <pc:docMk/>
          <pc:sldMk cId="1484276575" sldId="105263"/>
        </pc:sldMkLst>
      </pc:sldChg>
      <pc:sldChg chg="add">
        <pc:chgData name="Rodriguez, Nicole - DEN" userId="edce7eb7-41d3-4b21-8d93-85b303938bcd" providerId="ADAL" clId="{B53800F5-5A40-456F-B28E-49B2E7614C20}" dt="2026-05-06T17:39:48.839" v="6"/>
        <pc:sldMkLst>
          <pc:docMk/>
          <pc:sldMk cId="3366343411" sldId="105264"/>
        </pc:sldMkLst>
      </pc:sldChg>
      <pc:sldChg chg="modSp mod modNotesTx">
        <pc:chgData name="Rodriguez, Nicole - DEN" userId="edce7eb7-41d3-4b21-8d93-85b303938bcd" providerId="ADAL" clId="{B53800F5-5A40-456F-B28E-49B2E7614C20}" dt="2026-05-14T17:20:59.141" v="76" actId="113"/>
        <pc:sldMkLst>
          <pc:docMk/>
          <pc:sldMk cId="3482300415" sldId="105268"/>
        </pc:sldMkLst>
        <pc:spChg chg="mod">
          <ac:chgData name="Rodriguez, Nicole - DEN" userId="edce7eb7-41d3-4b21-8d93-85b303938bcd" providerId="ADAL" clId="{B53800F5-5A40-456F-B28E-49B2E7614C20}" dt="2026-05-14T17:20:49.553" v="75" actId="20577"/>
          <ac:spMkLst>
            <pc:docMk/>
            <pc:sldMk cId="3482300415" sldId="105268"/>
            <ac:spMk id="12" creationId="{54ACDF65-042A-45E3-7A17-04E43D553FAE}"/>
          </ac:spMkLst>
        </pc:spChg>
      </pc:sldChg>
      <pc:sldChg chg="modSp mod">
        <pc:chgData name="Rodriguez, Nicole - DEN" userId="edce7eb7-41d3-4b21-8d93-85b303938bcd" providerId="ADAL" clId="{B53800F5-5A40-456F-B28E-49B2E7614C20}" dt="2026-05-14T20:45:40.694" v="388" actId="13244"/>
        <pc:sldMkLst>
          <pc:docMk/>
          <pc:sldMk cId="4050119709" sldId="105269"/>
        </pc:sldMkLst>
        <pc:picChg chg="mod">
          <ac:chgData name="Rodriguez, Nicole - DEN" userId="edce7eb7-41d3-4b21-8d93-85b303938bcd" providerId="ADAL" clId="{B53800F5-5A40-456F-B28E-49B2E7614C20}" dt="2026-05-14T20:45:40.694" v="388" actId="13244"/>
          <ac:picMkLst>
            <pc:docMk/>
            <pc:sldMk cId="4050119709" sldId="105269"/>
            <ac:picMk id="4" creationId="{2F23DB43-D85E-D2D1-3CBB-07A327874C30}"/>
          </ac:picMkLst>
        </pc:picChg>
      </pc:sldChg>
      <pc:sldChg chg="modSp mod">
        <pc:chgData name="Rodriguez, Nicole - DEN" userId="edce7eb7-41d3-4b21-8d93-85b303938bcd" providerId="ADAL" clId="{B53800F5-5A40-456F-B28E-49B2E7614C20}" dt="2026-05-14T17:24:32.699" v="88" actId="20577"/>
        <pc:sldMkLst>
          <pc:docMk/>
          <pc:sldMk cId="2147775774" sldId="105272"/>
        </pc:sldMkLst>
        <pc:spChg chg="mod">
          <ac:chgData name="Rodriguez, Nicole - DEN" userId="edce7eb7-41d3-4b21-8d93-85b303938bcd" providerId="ADAL" clId="{B53800F5-5A40-456F-B28E-49B2E7614C20}" dt="2026-05-14T17:24:32.699" v="88" actId="20577"/>
          <ac:spMkLst>
            <pc:docMk/>
            <pc:sldMk cId="2147775774" sldId="105272"/>
            <ac:spMk id="12" creationId="{FC50DAB9-D70B-6CD7-C0C0-A0F4FF0E2EFF}"/>
          </ac:spMkLst>
        </pc:spChg>
      </pc:sldChg>
      <pc:sldChg chg="modSp">
        <pc:chgData name="Rodriguez, Nicole - DEN" userId="edce7eb7-41d3-4b21-8d93-85b303938bcd" providerId="ADAL" clId="{B53800F5-5A40-456F-B28E-49B2E7614C20}" dt="2026-05-14T20:45:17.272" v="385" actId="20577"/>
        <pc:sldMkLst>
          <pc:docMk/>
          <pc:sldMk cId="1723211621" sldId="105286"/>
        </pc:sldMkLst>
        <pc:spChg chg="mod">
          <ac:chgData name="Rodriguez, Nicole - DEN" userId="edce7eb7-41d3-4b21-8d93-85b303938bcd" providerId="ADAL" clId="{B53800F5-5A40-456F-B28E-49B2E7614C20}" dt="2026-05-14T20:45:17.272" v="385" actId="20577"/>
          <ac:spMkLst>
            <pc:docMk/>
            <pc:sldMk cId="1723211621" sldId="105286"/>
            <ac:spMk id="16" creationId="{9FBCC236-AC21-759F-6C4B-27D27113B8C5}"/>
          </ac:spMkLst>
        </pc:spChg>
      </pc:sldChg>
      <pc:sldChg chg="modSp mod">
        <pc:chgData name="Rodriguez, Nicole - DEN" userId="edce7eb7-41d3-4b21-8d93-85b303938bcd" providerId="ADAL" clId="{B53800F5-5A40-456F-B28E-49B2E7614C20}" dt="2026-05-14T20:42:43.149" v="362" actId="962"/>
        <pc:sldMkLst>
          <pc:docMk/>
          <pc:sldMk cId="0" sldId="105303"/>
        </pc:sldMkLst>
        <pc:picChg chg="mod">
          <ac:chgData name="Rodriguez, Nicole - DEN" userId="edce7eb7-41d3-4b21-8d93-85b303938bcd" providerId="ADAL" clId="{B53800F5-5A40-456F-B28E-49B2E7614C20}" dt="2026-05-14T20:42:38.470" v="361" actId="962"/>
          <ac:picMkLst>
            <pc:docMk/>
            <pc:sldMk cId="0" sldId="105303"/>
            <ac:picMk id="8" creationId="{1BC16CE9-F33D-C02B-5E2C-8B2E559A62C4}"/>
          </ac:picMkLst>
        </pc:picChg>
        <pc:picChg chg="mod">
          <ac:chgData name="Rodriguez, Nicole - DEN" userId="edce7eb7-41d3-4b21-8d93-85b303938bcd" providerId="ADAL" clId="{B53800F5-5A40-456F-B28E-49B2E7614C20}" dt="2026-05-14T20:42:43.149" v="362" actId="962"/>
          <ac:picMkLst>
            <pc:docMk/>
            <pc:sldMk cId="0" sldId="105303"/>
            <ac:picMk id="10" creationId="{76BB1FAA-5B8B-3225-1B99-63BB14714444}"/>
          </ac:picMkLst>
        </pc:picChg>
      </pc:sldChg>
      <pc:sldChg chg="modSp mod">
        <pc:chgData name="Rodriguez, Nicole - DEN" userId="edce7eb7-41d3-4b21-8d93-85b303938bcd" providerId="ADAL" clId="{B53800F5-5A40-456F-B28E-49B2E7614C20}" dt="2026-05-14T17:21:43.663" v="78" actId="20577"/>
        <pc:sldMkLst>
          <pc:docMk/>
          <pc:sldMk cId="2924893739" sldId="105306"/>
        </pc:sldMkLst>
        <pc:spChg chg="mod">
          <ac:chgData name="Rodriguez, Nicole - DEN" userId="edce7eb7-41d3-4b21-8d93-85b303938bcd" providerId="ADAL" clId="{B53800F5-5A40-456F-B28E-49B2E7614C20}" dt="2026-05-14T17:21:43.663" v="78" actId="20577"/>
          <ac:spMkLst>
            <pc:docMk/>
            <pc:sldMk cId="2924893739" sldId="105306"/>
            <ac:spMk id="12" creationId="{E9D3AA62-0F1A-0B3A-384A-39BDD98E95A7}"/>
          </ac:spMkLst>
        </pc:spChg>
      </pc:sldChg>
      <pc:sldChg chg="modSp mod">
        <pc:chgData name="Rodriguez, Nicole - DEN" userId="edce7eb7-41d3-4b21-8d93-85b303938bcd" providerId="ADAL" clId="{B53800F5-5A40-456F-B28E-49B2E7614C20}" dt="2026-05-14T17:22:25.707" v="82" actId="20577"/>
        <pc:sldMkLst>
          <pc:docMk/>
          <pc:sldMk cId="2349380306" sldId="105310"/>
        </pc:sldMkLst>
        <pc:spChg chg="mod">
          <ac:chgData name="Rodriguez, Nicole - DEN" userId="edce7eb7-41d3-4b21-8d93-85b303938bcd" providerId="ADAL" clId="{B53800F5-5A40-456F-B28E-49B2E7614C20}" dt="2026-05-14T17:22:25.707" v="82" actId="20577"/>
          <ac:spMkLst>
            <pc:docMk/>
            <pc:sldMk cId="2349380306" sldId="105310"/>
            <ac:spMk id="12" creationId="{2999D47C-1219-8C08-622E-56C9BACDAC22}"/>
          </ac:spMkLst>
        </pc:spChg>
      </pc:sldChg>
      <pc:sldChg chg="modSp mod modNotesTx">
        <pc:chgData name="Rodriguez, Nicole - DEN" userId="edce7eb7-41d3-4b21-8d93-85b303938bcd" providerId="ADAL" clId="{B53800F5-5A40-456F-B28E-49B2E7614C20}" dt="2026-05-14T17:19:33.755" v="41" actId="113"/>
        <pc:sldMkLst>
          <pc:docMk/>
          <pc:sldMk cId="3321469110" sldId="105317"/>
        </pc:sldMkLst>
        <pc:spChg chg="mod">
          <ac:chgData name="Rodriguez, Nicole - DEN" userId="edce7eb7-41d3-4b21-8d93-85b303938bcd" providerId="ADAL" clId="{B53800F5-5A40-456F-B28E-49B2E7614C20}" dt="2026-05-14T17:18:02.338" v="14" actId="1076"/>
          <ac:spMkLst>
            <pc:docMk/>
            <pc:sldMk cId="3321469110" sldId="105317"/>
            <ac:spMk id="12" creationId="{5F07EFAA-59F2-A47D-E25D-615969E032B1}"/>
          </ac:spMkLst>
        </pc:spChg>
      </pc:sldChg>
      <pc:sldChg chg="modSp">
        <pc:chgData name="Rodriguez, Nicole - DEN" userId="edce7eb7-41d3-4b21-8d93-85b303938bcd" providerId="ADAL" clId="{B53800F5-5A40-456F-B28E-49B2E7614C20}" dt="2026-05-14T20:46:23.746" v="401" actId="13244"/>
        <pc:sldMkLst>
          <pc:docMk/>
          <pc:sldMk cId="1332328269" sldId="105320"/>
        </pc:sldMkLst>
        <pc:spChg chg="mod">
          <ac:chgData name="Rodriguez, Nicole - DEN" userId="edce7eb7-41d3-4b21-8d93-85b303938bcd" providerId="ADAL" clId="{B53800F5-5A40-456F-B28E-49B2E7614C20}" dt="2026-05-14T20:46:07.014" v="391" actId="962"/>
          <ac:spMkLst>
            <pc:docMk/>
            <pc:sldMk cId="1332328269" sldId="105320"/>
            <ac:spMk id="2" creationId="{5ED5C9EE-F265-844D-602C-464910FA7252}"/>
          </ac:spMkLst>
        </pc:spChg>
        <pc:spChg chg="mod">
          <ac:chgData name="Rodriguez, Nicole - DEN" userId="edce7eb7-41d3-4b21-8d93-85b303938bcd" providerId="ADAL" clId="{B53800F5-5A40-456F-B28E-49B2E7614C20}" dt="2026-05-14T20:46:23.746" v="401" actId="13244"/>
          <ac:spMkLst>
            <pc:docMk/>
            <pc:sldMk cId="1332328269" sldId="105320"/>
            <ac:spMk id="8" creationId="{701C0CFB-76EF-33B3-1EE9-9F0611841BE8}"/>
          </ac:spMkLst>
        </pc:spChg>
        <pc:spChg chg="mod">
          <ac:chgData name="Rodriguez, Nicole - DEN" userId="edce7eb7-41d3-4b21-8d93-85b303938bcd" providerId="ADAL" clId="{B53800F5-5A40-456F-B28E-49B2E7614C20}" dt="2026-05-14T20:46:16.163" v="395" actId="13244"/>
          <ac:spMkLst>
            <pc:docMk/>
            <pc:sldMk cId="1332328269" sldId="105320"/>
            <ac:spMk id="20" creationId="{7074EF5A-8865-5DC0-1684-8960405BBF7B}"/>
          </ac:spMkLst>
        </pc:spChg>
        <pc:picChg chg="mod">
          <ac:chgData name="Rodriguez, Nicole - DEN" userId="edce7eb7-41d3-4b21-8d93-85b303938bcd" providerId="ADAL" clId="{B53800F5-5A40-456F-B28E-49B2E7614C20}" dt="2026-05-14T20:46:19.169" v="398" actId="962"/>
          <ac:picMkLst>
            <pc:docMk/>
            <pc:sldMk cId="1332328269" sldId="105320"/>
            <ac:picMk id="7" creationId="{686B3C61-9390-6E8A-E7B0-CB103B0B10F8}"/>
          </ac:picMkLst>
        </pc:picChg>
      </pc:sldChg>
      <pc:sldChg chg="del mod modShow">
        <pc:chgData name="Rodriguez, Nicole - DEN" userId="edce7eb7-41d3-4b21-8d93-85b303938bcd" providerId="ADAL" clId="{B53800F5-5A40-456F-B28E-49B2E7614C20}" dt="2026-05-14T20:41:55.327" v="358" actId="2696"/>
        <pc:sldMkLst>
          <pc:docMk/>
          <pc:sldMk cId="1921203039" sldId="105322"/>
        </pc:sldMkLst>
      </pc:sldChg>
      <pc:sldChg chg="modSp mod">
        <pc:chgData name="Rodriguez, Nicole - DEN" userId="edce7eb7-41d3-4b21-8d93-85b303938bcd" providerId="ADAL" clId="{B53800F5-5A40-456F-B28E-49B2E7614C20}" dt="2026-05-14T17:22:02.057" v="81" actId="20577"/>
        <pc:sldMkLst>
          <pc:docMk/>
          <pc:sldMk cId="1580109832" sldId="105324"/>
        </pc:sldMkLst>
        <pc:spChg chg="mod">
          <ac:chgData name="Rodriguez, Nicole - DEN" userId="edce7eb7-41d3-4b21-8d93-85b303938bcd" providerId="ADAL" clId="{B53800F5-5A40-456F-B28E-49B2E7614C20}" dt="2026-05-14T17:22:02.057" v="81" actId="20577"/>
          <ac:spMkLst>
            <pc:docMk/>
            <pc:sldMk cId="1580109832" sldId="105324"/>
            <ac:spMk id="12" creationId="{792B2509-14AF-559B-1263-61439AEFE21E}"/>
          </ac:spMkLst>
        </pc:spChg>
      </pc:sldChg>
      <pc:sldChg chg="del">
        <pc:chgData name="Rodriguez, Nicole - DEN" userId="edce7eb7-41d3-4b21-8d93-85b303938bcd" providerId="ADAL" clId="{B53800F5-5A40-456F-B28E-49B2E7614C20}" dt="2026-05-14T20:41:58.034" v="359" actId="2696"/>
        <pc:sldMkLst>
          <pc:docMk/>
          <pc:sldMk cId="2024448275" sldId="105331"/>
        </pc:sldMkLst>
      </pc:sldChg>
      <pc:sldChg chg="modSp mod">
        <pc:chgData name="Rodriguez, Nicole - DEN" userId="edce7eb7-41d3-4b21-8d93-85b303938bcd" providerId="ADAL" clId="{B53800F5-5A40-456F-B28E-49B2E7614C20}" dt="2026-05-14T20:44:43.501" v="372" actId="33553"/>
        <pc:sldMkLst>
          <pc:docMk/>
          <pc:sldMk cId="4146975639" sldId="105332"/>
        </pc:sldMkLst>
        <pc:spChg chg="mod">
          <ac:chgData name="Rodriguez, Nicole - DEN" userId="edce7eb7-41d3-4b21-8d93-85b303938bcd" providerId="ADAL" clId="{B53800F5-5A40-456F-B28E-49B2E7614C20}" dt="2026-05-14T20:44:43.501" v="372" actId="33553"/>
          <ac:spMkLst>
            <pc:docMk/>
            <pc:sldMk cId="4146975639" sldId="105332"/>
            <ac:spMk id="11" creationId="{BE28103E-5A5B-3E31-CA5D-6D3EA5950463}"/>
          </ac:spMkLst>
        </pc:spChg>
        <pc:picChg chg="mod">
          <ac:chgData name="Rodriguez, Nicole - DEN" userId="edce7eb7-41d3-4b21-8d93-85b303938bcd" providerId="ADAL" clId="{B53800F5-5A40-456F-B28E-49B2E7614C20}" dt="2026-05-14T20:42:59.021" v="364" actId="962"/>
          <ac:picMkLst>
            <pc:docMk/>
            <pc:sldMk cId="4146975639" sldId="105332"/>
            <ac:picMk id="19" creationId="{249A3E55-451A-57BC-CD97-AA0239E92875}"/>
          </ac:picMkLst>
        </pc:picChg>
      </pc:sldChg>
      <pc:sldChg chg="modSp mod">
        <pc:chgData name="Rodriguez, Nicole - DEN" userId="edce7eb7-41d3-4b21-8d93-85b303938bcd" providerId="ADAL" clId="{B53800F5-5A40-456F-B28E-49B2E7614C20}" dt="2026-05-14T17:24:37.882" v="89" actId="20577"/>
        <pc:sldMkLst>
          <pc:docMk/>
          <pc:sldMk cId="1675807720" sldId="105333"/>
        </pc:sldMkLst>
        <pc:spChg chg="mod">
          <ac:chgData name="Rodriguez, Nicole - DEN" userId="edce7eb7-41d3-4b21-8d93-85b303938bcd" providerId="ADAL" clId="{B53800F5-5A40-456F-B28E-49B2E7614C20}" dt="2026-05-14T17:24:37.882" v="89" actId="20577"/>
          <ac:spMkLst>
            <pc:docMk/>
            <pc:sldMk cId="1675807720" sldId="105333"/>
            <ac:spMk id="12" creationId="{BCDE804D-D84B-D319-2F34-596F1310CA08}"/>
          </ac:spMkLst>
        </pc:spChg>
      </pc:sldChg>
      <pc:sldChg chg="modSp mod">
        <pc:chgData name="Rodriguez, Nicole - DEN" userId="edce7eb7-41d3-4b21-8d93-85b303938bcd" providerId="ADAL" clId="{B53800F5-5A40-456F-B28E-49B2E7614C20}" dt="2026-05-14T17:22:32.384" v="83" actId="20577"/>
        <pc:sldMkLst>
          <pc:docMk/>
          <pc:sldMk cId="2922851388" sldId="105336"/>
        </pc:sldMkLst>
        <pc:spChg chg="mod">
          <ac:chgData name="Rodriguez, Nicole - DEN" userId="edce7eb7-41d3-4b21-8d93-85b303938bcd" providerId="ADAL" clId="{B53800F5-5A40-456F-B28E-49B2E7614C20}" dt="2026-05-14T17:22:32.384" v="83" actId="20577"/>
          <ac:spMkLst>
            <pc:docMk/>
            <pc:sldMk cId="2922851388" sldId="105336"/>
            <ac:spMk id="12" creationId="{5C7398A0-E4F5-6F28-F492-EF00763CC4B0}"/>
          </ac:spMkLst>
        </pc:spChg>
      </pc:sldChg>
      <pc:sldChg chg="modSp mod">
        <pc:chgData name="Rodriguez, Nicole - DEN" userId="edce7eb7-41d3-4b21-8d93-85b303938bcd" providerId="ADAL" clId="{B53800F5-5A40-456F-B28E-49B2E7614C20}" dt="2026-05-14T17:22:40.230" v="85" actId="20577"/>
        <pc:sldMkLst>
          <pc:docMk/>
          <pc:sldMk cId="947889556" sldId="105338"/>
        </pc:sldMkLst>
        <pc:spChg chg="mod">
          <ac:chgData name="Rodriguez, Nicole - DEN" userId="edce7eb7-41d3-4b21-8d93-85b303938bcd" providerId="ADAL" clId="{B53800F5-5A40-456F-B28E-49B2E7614C20}" dt="2026-05-14T17:22:40.230" v="85" actId="20577"/>
          <ac:spMkLst>
            <pc:docMk/>
            <pc:sldMk cId="947889556" sldId="105338"/>
            <ac:spMk id="12" creationId="{0AF362DF-7988-896D-6CF7-0FF4D7342981}"/>
          </ac:spMkLst>
        </pc:spChg>
      </pc:sldChg>
      <pc:sldChg chg="modSp mod">
        <pc:chgData name="Rodriguez, Nicole - DEN" userId="edce7eb7-41d3-4b21-8d93-85b303938bcd" providerId="ADAL" clId="{B53800F5-5A40-456F-B28E-49B2E7614C20}" dt="2026-05-14T17:21:57.857" v="80" actId="20577"/>
        <pc:sldMkLst>
          <pc:docMk/>
          <pc:sldMk cId="467468562" sldId="105340"/>
        </pc:sldMkLst>
        <pc:spChg chg="mod">
          <ac:chgData name="Rodriguez, Nicole - DEN" userId="edce7eb7-41d3-4b21-8d93-85b303938bcd" providerId="ADAL" clId="{B53800F5-5A40-456F-B28E-49B2E7614C20}" dt="2026-05-14T17:21:57.857" v="80" actId="20577"/>
          <ac:spMkLst>
            <pc:docMk/>
            <pc:sldMk cId="467468562" sldId="105340"/>
            <ac:spMk id="12" creationId="{E67F5FD9-F13D-971F-774F-56FD684BB55B}"/>
          </ac:spMkLst>
        </pc:spChg>
      </pc:sldChg>
      <pc:sldChg chg="modSp mod">
        <pc:chgData name="Rodriguez, Nicole - DEN" userId="edce7eb7-41d3-4b21-8d93-85b303938bcd" providerId="ADAL" clId="{B53800F5-5A40-456F-B28E-49B2E7614C20}" dt="2026-05-14T17:21:53.013" v="79" actId="20577"/>
        <pc:sldMkLst>
          <pc:docMk/>
          <pc:sldMk cId="853534190" sldId="105342"/>
        </pc:sldMkLst>
        <pc:spChg chg="mod">
          <ac:chgData name="Rodriguez, Nicole - DEN" userId="edce7eb7-41d3-4b21-8d93-85b303938bcd" providerId="ADAL" clId="{B53800F5-5A40-456F-B28E-49B2E7614C20}" dt="2026-05-14T17:21:53.013" v="79" actId="20577"/>
          <ac:spMkLst>
            <pc:docMk/>
            <pc:sldMk cId="853534190" sldId="105342"/>
            <ac:spMk id="12" creationId="{012B9D98-57AA-4C61-F58E-6E360845D3FA}"/>
          </ac:spMkLst>
        </pc:spChg>
      </pc:sldChg>
      <pc:sldChg chg="modSp mod">
        <pc:chgData name="Rodriguez, Nicole - DEN" userId="edce7eb7-41d3-4b21-8d93-85b303938bcd" providerId="ADAL" clId="{B53800F5-5A40-456F-B28E-49B2E7614C20}" dt="2026-05-14T20:45:48.480" v="389" actId="13244"/>
        <pc:sldMkLst>
          <pc:docMk/>
          <pc:sldMk cId="1730595985" sldId="105344"/>
        </pc:sldMkLst>
        <pc:spChg chg="mod">
          <ac:chgData name="Rodriguez, Nicole - DEN" userId="edce7eb7-41d3-4b21-8d93-85b303938bcd" providerId="ADAL" clId="{B53800F5-5A40-456F-B28E-49B2E7614C20}" dt="2026-05-14T20:45:08.410" v="378" actId="20577"/>
          <ac:spMkLst>
            <pc:docMk/>
            <pc:sldMk cId="1730595985" sldId="105344"/>
            <ac:spMk id="16" creationId="{372D0F8A-EE91-CD8C-B83D-AC6C7852B353}"/>
          </ac:spMkLst>
        </pc:spChg>
        <pc:picChg chg="mod">
          <ac:chgData name="Rodriguez, Nicole - DEN" userId="edce7eb7-41d3-4b21-8d93-85b303938bcd" providerId="ADAL" clId="{B53800F5-5A40-456F-B28E-49B2E7614C20}" dt="2026-05-14T20:45:48.480" v="389" actId="13244"/>
          <ac:picMkLst>
            <pc:docMk/>
            <pc:sldMk cId="1730595985" sldId="105344"/>
            <ac:picMk id="5" creationId="{2C9B55C7-098B-D5D2-F5AE-D8F8D33BBF75}"/>
          </ac:picMkLst>
        </pc:picChg>
      </pc:sldChg>
      <pc:sldChg chg="modSp add mod ord">
        <pc:chgData name="Rodriguez, Nicole - DEN" userId="edce7eb7-41d3-4b21-8d93-85b303938bcd" providerId="ADAL" clId="{B53800F5-5A40-456F-B28E-49B2E7614C20}" dt="2026-05-14T20:39:47.085" v="351"/>
        <pc:sldMkLst>
          <pc:docMk/>
          <pc:sldMk cId="3059998951" sldId="105347"/>
        </pc:sldMkLst>
        <pc:spChg chg="mod">
          <ac:chgData name="Rodriguez, Nicole - DEN" userId="edce7eb7-41d3-4b21-8d93-85b303938bcd" providerId="ADAL" clId="{B53800F5-5A40-456F-B28E-49B2E7614C20}" dt="2026-05-14T20:39:35.645" v="349" actId="20577"/>
          <ac:spMkLst>
            <pc:docMk/>
            <pc:sldMk cId="3059998951" sldId="105347"/>
            <ac:spMk id="12" creationId="{2A42BBB6-C711-C25B-0EB1-29002967C0A0}"/>
          </ac:spMkLst>
        </pc:spChg>
      </pc:sldChg>
      <pc:sldChg chg="add del">
        <pc:chgData name="Rodriguez, Nicole - DEN" userId="edce7eb7-41d3-4b21-8d93-85b303938bcd" providerId="ADAL" clId="{B53800F5-5A40-456F-B28E-49B2E7614C20}" dt="2026-05-14T20:39:19.716" v="343"/>
        <pc:sldMkLst>
          <pc:docMk/>
          <pc:sldMk cId="3480600876" sldId="105347"/>
        </pc:sldMkLst>
      </pc:sldChg>
      <pc:sldChg chg="modSp add del mod">
        <pc:chgData name="Rodriguez, Nicole - DEN" userId="edce7eb7-41d3-4b21-8d93-85b303938bcd" providerId="ADAL" clId="{B53800F5-5A40-456F-B28E-49B2E7614C20}" dt="2026-05-14T20:38:29.381" v="338" actId="2696"/>
        <pc:sldMkLst>
          <pc:docMk/>
          <pc:sldMk cId="3964313559" sldId="105347"/>
        </pc:sldMkLst>
        <pc:spChg chg="mod">
          <ac:chgData name="Rodriguez, Nicole - DEN" userId="edce7eb7-41d3-4b21-8d93-85b303938bcd" providerId="ADAL" clId="{B53800F5-5A40-456F-B28E-49B2E7614C20}" dt="2026-05-14T20:34:05.935" v="246" actId="20577"/>
          <ac:spMkLst>
            <pc:docMk/>
            <pc:sldMk cId="3964313559" sldId="105347"/>
            <ac:spMk id="12" creationId="{E94E7573-35A2-4FF1-3F67-FEBF64A0023C}"/>
          </ac:spMkLst>
        </pc:spChg>
      </pc:sldChg>
      <pc:sldChg chg="addSp modSp add del mod replId">
        <pc:chgData name="Rodriguez, Nicole - DEN" userId="edce7eb7-41d3-4b21-8d93-85b303938bcd" providerId="ADAL" clId="{B53800F5-5A40-456F-B28E-49B2E7614C20}" dt="2026-05-14T20:38:26.676" v="337" actId="2696"/>
        <pc:sldMkLst>
          <pc:docMk/>
          <pc:sldMk cId="3347828074" sldId="105348"/>
        </pc:sldMkLst>
        <pc:spChg chg="add">
          <ac:chgData name="Rodriguez, Nicole - DEN" userId="edce7eb7-41d3-4b21-8d93-85b303938bcd" providerId="ADAL" clId="{B53800F5-5A40-456F-B28E-49B2E7614C20}" dt="2026-05-14T20:18:39.171" v="233"/>
          <ac:spMkLst>
            <pc:docMk/>
            <pc:sldMk cId="3347828074" sldId="105348"/>
            <ac:spMk id="2" creationId="{6C4C17F1-9DA8-73FF-2B7E-1BF931251C2D}"/>
          </ac:spMkLst>
        </pc:spChg>
        <pc:spChg chg="mod">
          <ac:chgData name="Rodriguez, Nicole - DEN" userId="edce7eb7-41d3-4b21-8d93-85b303938bcd" providerId="ADAL" clId="{B53800F5-5A40-456F-B28E-49B2E7614C20}" dt="2026-05-14T20:36:59.328" v="336" actId="20577"/>
          <ac:spMkLst>
            <pc:docMk/>
            <pc:sldMk cId="3347828074" sldId="105348"/>
            <ac:spMk id="3" creationId="{97B2BA29-1BCD-9A45-3C6D-540CC8AD9474}"/>
          </ac:spMkLst>
        </pc:spChg>
        <pc:spChg chg="add mod">
          <ac:chgData name="Rodriguez, Nicole - DEN" userId="edce7eb7-41d3-4b21-8d93-85b303938bcd" providerId="ADAL" clId="{B53800F5-5A40-456F-B28E-49B2E7614C20}" dt="2026-05-14T20:19:56.134" v="244"/>
          <ac:spMkLst>
            <pc:docMk/>
            <pc:sldMk cId="3347828074" sldId="105348"/>
            <ac:spMk id="4" creationId="{2D956149-E05E-1FFF-AADD-A16FC8495B80}"/>
          </ac:spMkLst>
        </pc:spChg>
        <pc:spChg chg="add mod">
          <ac:chgData name="Rodriguez, Nicole - DEN" userId="edce7eb7-41d3-4b21-8d93-85b303938bcd" providerId="ADAL" clId="{B53800F5-5A40-456F-B28E-49B2E7614C20}" dt="2026-05-14T20:19:54.901" v="242"/>
          <ac:spMkLst>
            <pc:docMk/>
            <pc:sldMk cId="3347828074" sldId="105348"/>
            <ac:spMk id="5" creationId="{B46C1AF2-4D15-C392-D848-D6A8773FFA94}"/>
          </ac:spMkLst>
        </pc:spChg>
        <pc:spChg chg="add mod">
          <ac:chgData name="Rodriguez, Nicole - DEN" userId="edce7eb7-41d3-4b21-8d93-85b303938bcd" providerId="ADAL" clId="{B53800F5-5A40-456F-B28E-49B2E7614C20}" dt="2026-05-14T20:19:54.403" v="241"/>
          <ac:spMkLst>
            <pc:docMk/>
            <pc:sldMk cId="3347828074" sldId="105348"/>
            <ac:spMk id="6" creationId="{91604F75-8482-9295-73FB-5FA36C964974}"/>
          </ac:spMkLst>
        </pc:spChg>
        <pc:spChg chg="add">
          <ac:chgData name="Rodriguez, Nicole - DEN" userId="edce7eb7-41d3-4b21-8d93-85b303938bcd" providerId="ADAL" clId="{B53800F5-5A40-456F-B28E-49B2E7614C20}" dt="2026-05-14T20:34:34.518" v="247"/>
          <ac:spMkLst>
            <pc:docMk/>
            <pc:sldMk cId="3347828074" sldId="105348"/>
            <ac:spMk id="7" creationId="{51325FAD-EEE3-63E8-AD4E-2114B53C6D48}"/>
          </ac:spMkLst>
        </pc:spChg>
        <pc:spChg chg="add">
          <ac:chgData name="Rodriguez, Nicole - DEN" userId="edce7eb7-41d3-4b21-8d93-85b303938bcd" providerId="ADAL" clId="{B53800F5-5A40-456F-B28E-49B2E7614C20}" dt="2026-05-14T20:34:59.101" v="250"/>
          <ac:spMkLst>
            <pc:docMk/>
            <pc:sldMk cId="3347828074" sldId="105348"/>
            <ac:spMk id="8" creationId="{40B859E0-A8A0-425D-96CF-DF51BF8206F3}"/>
          </ac:spMkLst>
        </pc:spChg>
        <pc:spChg chg="add">
          <ac:chgData name="Rodriguez, Nicole - DEN" userId="edce7eb7-41d3-4b21-8d93-85b303938bcd" providerId="ADAL" clId="{B53800F5-5A40-456F-B28E-49B2E7614C20}" dt="2026-05-14T20:35:50.275" v="258"/>
          <ac:spMkLst>
            <pc:docMk/>
            <pc:sldMk cId="3347828074" sldId="105348"/>
            <ac:spMk id="9" creationId="{1D9CE32D-A196-4EE9-11EB-155F11236049}"/>
          </ac:spMkLst>
        </pc:spChg>
      </pc:sldChg>
      <pc:sldMasterChg chg="add del addSldLayout delSldLayout">
        <pc:chgData name="Rodriguez, Nicole - DEN" userId="edce7eb7-41d3-4b21-8d93-85b303938bcd" providerId="ADAL" clId="{B53800F5-5A40-456F-B28E-49B2E7614C20}" dt="2026-05-14T20:41:38.132" v="356" actId="2696"/>
        <pc:sldMasterMkLst>
          <pc:docMk/>
          <pc:sldMasterMk cId="1047997387" sldId="2147483787"/>
        </pc:sldMasterMkLst>
        <pc:sldLayoutChg chg="add del">
          <pc:chgData name="Rodriguez, Nicole - DEN" userId="edce7eb7-41d3-4b21-8d93-85b303938bcd" providerId="ADAL" clId="{B53800F5-5A40-456F-B28E-49B2E7614C20}" dt="2026-05-14T20:41:38.132" v="356" actId="2696"/>
          <pc:sldLayoutMkLst>
            <pc:docMk/>
            <pc:sldMasterMk cId="1047997387" sldId="2147483787"/>
            <pc:sldLayoutMk cId="122847105" sldId="2147483788"/>
          </pc:sldLayoutMkLst>
        </pc:sldLayoutChg>
        <pc:sldLayoutChg chg="add del">
          <pc:chgData name="Rodriguez, Nicole - DEN" userId="edce7eb7-41d3-4b21-8d93-85b303938bcd" providerId="ADAL" clId="{B53800F5-5A40-456F-B28E-49B2E7614C20}" dt="2026-05-14T20:41:38.132" v="356" actId="2696"/>
          <pc:sldLayoutMkLst>
            <pc:docMk/>
            <pc:sldMasterMk cId="1047997387" sldId="2147483787"/>
            <pc:sldLayoutMk cId="679901922" sldId="2147483789"/>
          </pc:sldLayoutMkLst>
        </pc:sldLayoutChg>
        <pc:sldLayoutChg chg="add del">
          <pc:chgData name="Rodriguez, Nicole - DEN" userId="edce7eb7-41d3-4b21-8d93-85b303938bcd" providerId="ADAL" clId="{B53800F5-5A40-456F-B28E-49B2E7614C20}" dt="2026-05-14T20:41:38.132" v="356" actId="2696"/>
          <pc:sldLayoutMkLst>
            <pc:docMk/>
            <pc:sldMasterMk cId="1047997387" sldId="2147483787"/>
            <pc:sldLayoutMk cId="3203981098" sldId="2147483790"/>
          </pc:sldLayoutMkLst>
        </pc:sldLayoutChg>
        <pc:sldLayoutChg chg="add del">
          <pc:chgData name="Rodriguez, Nicole - DEN" userId="edce7eb7-41d3-4b21-8d93-85b303938bcd" providerId="ADAL" clId="{B53800F5-5A40-456F-B28E-49B2E7614C20}" dt="2026-05-14T20:41:38.132" v="356" actId="2696"/>
          <pc:sldLayoutMkLst>
            <pc:docMk/>
            <pc:sldMasterMk cId="1047997387" sldId="2147483787"/>
            <pc:sldLayoutMk cId="3417162924" sldId="2147483791"/>
          </pc:sldLayoutMkLst>
        </pc:sldLayoutChg>
        <pc:sldLayoutChg chg="add del">
          <pc:chgData name="Rodriguez, Nicole - DEN" userId="edce7eb7-41d3-4b21-8d93-85b303938bcd" providerId="ADAL" clId="{B53800F5-5A40-456F-B28E-49B2E7614C20}" dt="2026-05-14T20:41:38.132" v="356" actId="2696"/>
          <pc:sldLayoutMkLst>
            <pc:docMk/>
            <pc:sldMasterMk cId="1047997387" sldId="2147483787"/>
            <pc:sldLayoutMk cId="3945635928" sldId="2147483792"/>
          </pc:sldLayoutMkLst>
        </pc:sldLayoutChg>
        <pc:sldLayoutChg chg="add del">
          <pc:chgData name="Rodriguez, Nicole - DEN" userId="edce7eb7-41d3-4b21-8d93-85b303938bcd" providerId="ADAL" clId="{B53800F5-5A40-456F-B28E-49B2E7614C20}" dt="2026-05-14T20:41:38.132" v="356" actId="2696"/>
          <pc:sldLayoutMkLst>
            <pc:docMk/>
            <pc:sldMasterMk cId="1047997387" sldId="2147483787"/>
            <pc:sldLayoutMk cId="2064136858" sldId="2147483793"/>
          </pc:sldLayoutMkLst>
        </pc:sldLayoutChg>
        <pc:sldLayoutChg chg="add del">
          <pc:chgData name="Rodriguez, Nicole - DEN" userId="edce7eb7-41d3-4b21-8d93-85b303938bcd" providerId="ADAL" clId="{B53800F5-5A40-456F-B28E-49B2E7614C20}" dt="2026-05-14T20:41:38.132" v="356" actId="2696"/>
          <pc:sldLayoutMkLst>
            <pc:docMk/>
            <pc:sldMasterMk cId="1047997387" sldId="2147483787"/>
            <pc:sldLayoutMk cId="3181613938" sldId="2147483794"/>
          </pc:sldLayoutMkLst>
        </pc:sldLayoutChg>
        <pc:sldLayoutChg chg="add del">
          <pc:chgData name="Rodriguez, Nicole - DEN" userId="edce7eb7-41d3-4b21-8d93-85b303938bcd" providerId="ADAL" clId="{B53800F5-5A40-456F-B28E-49B2E7614C20}" dt="2026-05-14T20:41:38.132" v="356" actId="2696"/>
          <pc:sldLayoutMkLst>
            <pc:docMk/>
            <pc:sldMasterMk cId="1047997387" sldId="2147483787"/>
            <pc:sldLayoutMk cId="3603021994" sldId="2147483795"/>
          </pc:sldLayoutMkLst>
        </pc:sldLayoutChg>
        <pc:sldLayoutChg chg="add del">
          <pc:chgData name="Rodriguez, Nicole - DEN" userId="edce7eb7-41d3-4b21-8d93-85b303938bcd" providerId="ADAL" clId="{B53800F5-5A40-456F-B28E-49B2E7614C20}" dt="2026-05-14T20:41:38.132" v="356" actId="2696"/>
          <pc:sldLayoutMkLst>
            <pc:docMk/>
            <pc:sldMasterMk cId="1047997387" sldId="2147483787"/>
            <pc:sldLayoutMk cId="887788613" sldId="2147483796"/>
          </pc:sldLayoutMkLst>
        </pc:sldLayoutChg>
        <pc:sldLayoutChg chg="add del">
          <pc:chgData name="Rodriguez, Nicole - DEN" userId="edce7eb7-41d3-4b21-8d93-85b303938bcd" providerId="ADAL" clId="{B53800F5-5A40-456F-B28E-49B2E7614C20}" dt="2026-05-14T20:41:38.132" v="356" actId="2696"/>
          <pc:sldLayoutMkLst>
            <pc:docMk/>
            <pc:sldMasterMk cId="1047997387" sldId="2147483787"/>
            <pc:sldLayoutMk cId="3640036210" sldId="2147483797"/>
          </pc:sldLayoutMkLst>
        </pc:sldLayoutChg>
        <pc:sldLayoutChg chg="add del">
          <pc:chgData name="Rodriguez, Nicole - DEN" userId="edce7eb7-41d3-4b21-8d93-85b303938bcd" providerId="ADAL" clId="{B53800F5-5A40-456F-B28E-49B2E7614C20}" dt="2026-05-14T20:41:38.132" v="356" actId="2696"/>
          <pc:sldLayoutMkLst>
            <pc:docMk/>
            <pc:sldMasterMk cId="1047997387" sldId="2147483787"/>
            <pc:sldLayoutMk cId="2101644085" sldId="2147483798"/>
          </pc:sldLayoutMkLst>
        </pc:sldLayoutChg>
        <pc:sldLayoutChg chg="add del">
          <pc:chgData name="Rodriguez, Nicole - DEN" userId="edce7eb7-41d3-4b21-8d93-85b303938bcd" providerId="ADAL" clId="{B53800F5-5A40-456F-B28E-49B2E7614C20}" dt="2026-05-14T20:41:38.132" v="356" actId="2696"/>
          <pc:sldLayoutMkLst>
            <pc:docMk/>
            <pc:sldMasterMk cId="1047997387" sldId="2147483787"/>
            <pc:sldLayoutMk cId="209271596" sldId="2147483799"/>
          </pc:sldLayoutMkLst>
        </pc:sldLayoutChg>
        <pc:sldLayoutChg chg="add del">
          <pc:chgData name="Rodriguez, Nicole - DEN" userId="edce7eb7-41d3-4b21-8d93-85b303938bcd" providerId="ADAL" clId="{B53800F5-5A40-456F-B28E-49B2E7614C20}" dt="2026-05-14T20:41:38.132" v="356" actId="2696"/>
          <pc:sldLayoutMkLst>
            <pc:docMk/>
            <pc:sldMasterMk cId="1047997387" sldId="2147483787"/>
            <pc:sldLayoutMk cId="3217217837" sldId="2147483800"/>
          </pc:sldLayoutMkLst>
        </pc:sldLayoutChg>
        <pc:sldLayoutChg chg="add del">
          <pc:chgData name="Rodriguez, Nicole - DEN" userId="edce7eb7-41d3-4b21-8d93-85b303938bcd" providerId="ADAL" clId="{B53800F5-5A40-456F-B28E-49B2E7614C20}" dt="2026-05-14T20:41:38.132" v="356" actId="2696"/>
          <pc:sldLayoutMkLst>
            <pc:docMk/>
            <pc:sldMasterMk cId="1047997387" sldId="2147483787"/>
            <pc:sldLayoutMk cId="200064333" sldId="2147483801"/>
          </pc:sldLayoutMkLst>
        </pc:sldLayoutChg>
      </pc:sldMasterChg>
    </pc:docChg>
  </pc:docChgLst>
  <pc:docChgLst>
    <pc:chgData name="eduardo.munoz@denvergov.org" userId="S::urn:spo:guest#eduardo.munoz@denvergov.org::" providerId="AD" clId="Web-{863CB10D-FB18-92BC-D044-105E5ACBB65B}"/>
    <pc:docChg chg="modSld">
      <pc:chgData name="eduardo.munoz@denvergov.org" userId="S::urn:spo:guest#eduardo.munoz@denvergov.org::" providerId="AD" clId="Web-{863CB10D-FB18-92BC-D044-105E5ACBB65B}" dt="2026-05-12T21:52:29.799" v="5" actId="20577"/>
      <pc:docMkLst>
        <pc:docMk/>
      </pc:docMkLst>
      <pc:sldChg chg="modSp">
        <pc:chgData name="eduardo.munoz@denvergov.org" userId="S::urn:spo:guest#eduardo.munoz@denvergov.org::" providerId="AD" clId="Web-{863CB10D-FB18-92BC-D044-105E5ACBB65B}" dt="2026-05-12T21:52:29.799" v="5" actId="20577"/>
        <pc:sldMkLst>
          <pc:docMk/>
          <pc:sldMk cId="4009330592" sldId="105346"/>
        </pc:sldMkLst>
        <pc:spChg chg="mod">
          <ac:chgData name="eduardo.munoz@denvergov.org" userId="S::urn:spo:guest#eduardo.munoz@denvergov.org::" providerId="AD" clId="Web-{863CB10D-FB18-92BC-D044-105E5ACBB65B}" dt="2026-05-12T21:52:29.799" v="5" actId="20577"/>
          <ac:spMkLst>
            <pc:docMk/>
            <pc:sldMk cId="4009330592" sldId="105346"/>
            <ac:spMk id="3" creationId="{4C2ACFBC-0F06-E295-C4B4-4A38892A85EC}"/>
          </ac:spMkLst>
        </pc:spChg>
      </pc:sldChg>
    </pc:docChg>
  </pc:docChgLst>
  <pc:docChgLst>
    <pc:chgData name="eduardo.munoz@denvergov.org" userId="S::urn:spo:guest#eduardo.munoz@denvergov.org::" providerId="AD" clId="Web-{C412F9EA-9AC7-C6BC-03D8-4D49690E4795}"/>
    <pc:docChg chg="delSld modSection">
      <pc:chgData name="eduardo.munoz@denvergov.org" userId="S::urn:spo:guest#eduardo.munoz@denvergov.org::" providerId="AD" clId="Web-{C412F9EA-9AC7-C6BC-03D8-4D49690E4795}" dt="2026-05-13T16:59:53.282" v="0"/>
      <pc:docMkLst>
        <pc:docMk/>
      </pc:docMkLst>
      <pc:sldChg chg="del">
        <pc:chgData name="eduardo.munoz@denvergov.org" userId="S::urn:spo:guest#eduardo.munoz@denvergov.org::" providerId="AD" clId="Web-{C412F9EA-9AC7-C6BC-03D8-4D49690E4795}" dt="2026-05-13T16:59:53.282" v="0"/>
        <pc:sldMkLst>
          <pc:docMk/>
          <pc:sldMk cId="1665006554" sldId="105347"/>
        </pc:sldMkLst>
      </pc:sldChg>
    </pc:docChg>
  </pc:docChgLst>
  <pc:docChgLst>
    <pc:chgData name="Diaz, Tony - DEN" userId="2abb1539-c3bf-4665-a2c4-40c84e3e1b19" providerId="ADAL" clId="{D944D35E-B466-4B9C-9CBF-F526DE975860}"/>
    <pc:docChg chg="modSld">
      <pc:chgData name="Diaz, Tony - DEN" userId="2abb1539-c3bf-4665-a2c4-40c84e3e1b19" providerId="ADAL" clId="{D944D35E-B466-4B9C-9CBF-F526DE975860}" dt="2026-05-14T00:06:51.242" v="13" actId="20577"/>
      <pc:docMkLst>
        <pc:docMk/>
      </pc:docMkLst>
      <pc:sldChg chg="modSp mod">
        <pc:chgData name="Diaz, Tony - DEN" userId="2abb1539-c3bf-4665-a2c4-40c84e3e1b19" providerId="ADAL" clId="{D944D35E-B466-4B9C-9CBF-F526DE975860}" dt="2026-05-14T00:06:51.242" v="13" actId="20577"/>
        <pc:sldMkLst>
          <pc:docMk/>
          <pc:sldMk cId="3738404636" sldId="105339"/>
        </pc:sldMkLst>
        <pc:spChg chg="mod">
          <ac:chgData name="Diaz, Tony - DEN" userId="2abb1539-c3bf-4665-a2c4-40c84e3e1b19" providerId="ADAL" clId="{D944D35E-B466-4B9C-9CBF-F526DE975860}" dt="2026-05-14T00:06:51.242" v="13" actId="20577"/>
          <ac:spMkLst>
            <pc:docMk/>
            <pc:sldMk cId="3738404636" sldId="105339"/>
            <ac:spMk id="3" creationId="{642EBBD7-7D69-361D-A1FD-FDB2CFD7352E}"/>
          </ac:spMkLst>
        </pc:spChg>
      </pc:sldChg>
    </pc:docChg>
  </pc:docChgLst>
  <pc:docChgLst>
    <pc:chgData name="Mondragon, Desiree - DEN" userId="cddb16d0-b6f9-4161-a1a6-91a003280c7c" providerId="ADAL" clId="{6F7A62D1-CF64-444F-9356-DF049AA0DC5D}"/>
    <pc:docChg chg="custSel modSld">
      <pc:chgData name="Mondragon, Desiree - DEN" userId="cddb16d0-b6f9-4161-a1a6-91a003280c7c" providerId="ADAL" clId="{6F7A62D1-CF64-444F-9356-DF049AA0DC5D}" dt="2026-05-14T20:02:48.383" v="80" actId="255"/>
      <pc:docMkLst>
        <pc:docMk/>
      </pc:docMkLst>
      <pc:sldChg chg="modSp mod">
        <pc:chgData name="Mondragon, Desiree - DEN" userId="cddb16d0-b6f9-4161-a1a6-91a003280c7c" providerId="ADAL" clId="{6F7A62D1-CF64-444F-9356-DF049AA0DC5D}" dt="2026-05-14T20:02:48.383" v="80" actId="255"/>
        <pc:sldMkLst>
          <pc:docMk/>
          <pc:sldMk cId="2923033860" sldId="104948"/>
        </pc:sldMkLst>
        <pc:graphicFrameChg chg="mod modGraphic">
          <ac:chgData name="Mondragon, Desiree - DEN" userId="cddb16d0-b6f9-4161-a1a6-91a003280c7c" providerId="ADAL" clId="{6F7A62D1-CF64-444F-9356-DF049AA0DC5D}" dt="2026-05-14T20:02:48.383" v="80" actId="255"/>
          <ac:graphicFrameMkLst>
            <pc:docMk/>
            <pc:sldMk cId="2923033860" sldId="104948"/>
            <ac:graphicFrameMk id="3" creationId="{638EE637-FD85-7FF1-7550-33F4B2EAE905}"/>
          </ac:graphicFrameMkLst>
        </pc:graphicFrameChg>
      </pc:sldChg>
    </pc:docChg>
  </pc:docChgLst>
  <pc:docChgLst>
    <pc:chgData name="eduardo.munoz@denvergov.org" userId="S::urn:spo:guest#eduardo.munoz@denvergov.org::" providerId="AD" clId="Web-{4565F622-36B1-B32F-AFDA-196292A55F56}"/>
    <pc:docChg chg="addSld modSld modSection">
      <pc:chgData name="eduardo.munoz@denvergov.org" userId="S::urn:spo:guest#eduardo.munoz@denvergov.org::" providerId="AD" clId="Web-{4565F622-36B1-B32F-AFDA-196292A55F56}" dt="2026-05-12T19:49:58.823" v="14" actId="20577"/>
      <pc:docMkLst>
        <pc:docMk/>
      </pc:docMkLst>
    </pc:docChg>
  </pc:docChgLst>
  <pc:docChgLst>
    <pc:chgData name="Schliewe, Madison - DEN" userId="49ee9f77-8401-463a-aee2-ddfc4eab7425" providerId="ADAL" clId="{0A6FBA0B-C797-41A8-8D0C-4968E28A3835}"/>
    <pc:docChg chg="undo custSel modSld">
      <pc:chgData name="Schliewe, Madison - DEN" userId="49ee9f77-8401-463a-aee2-ddfc4eab7425" providerId="ADAL" clId="{0A6FBA0B-C797-41A8-8D0C-4968E28A3835}" dt="2026-05-12T15:43:57.903" v="95" actId="113"/>
      <pc:docMkLst>
        <pc:docMk/>
      </pc:docMkLst>
      <pc:sldChg chg="modSp mod">
        <pc:chgData name="Schliewe, Madison - DEN" userId="49ee9f77-8401-463a-aee2-ddfc4eab7425" providerId="ADAL" clId="{0A6FBA0B-C797-41A8-8D0C-4968E28A3835}" dt="2026-05-12T15:32:22.187" v="46" actId="113"/>
        <pc:sldMkLst>
          <pc:docMk/>
          <pc:sldMk cId="4050119709" sldId="105269"/>
        </pc:sldMkLst>
        <pc:spChg chg="mod">
          <ac:chgData name="Schliewe, Madison - DEN" userId="49ee9f77-8401-463a-aee2-ddfc4eab7425" providerId="ADAL" clId="{0A6FBA0B-C797-41A8-8D0C-4968E28A3835}" dt="2026-05-12T15:32:22.187" v="46" actId="113"/>
          <ac:spMkLst>
            <pc:docMk/>
            <pc:sldMk cId="4050119709" sldId="105269"/>
            <ac:spMk id="3" creationId="{52609CF0-76DE-AD82-E86C-69F516B64733}"/>
          </ac:spMkLst>
        </pc:spChg>
        <pc:picChg chg="mod modCrop">
          <ac:chgData name="Schliewe, Madison - DEN" userId="49ee9f77-8401-463a-aee2-ddfc4eab7425" providerId="ADAL" clId="{0A6FBA0B-C797-41A8-8D0C-4968E28A3835}" dt="2026-05-12T15:29:02.593" v="1" actId="732"/>
          <ac:picMkLst>
            <pc:docMk/>
            <pc:sldMk cId="4050119709" sldId="105269"/>
            <ac:picMk id="4" creationId="{2F23DB43-D85E-D2D1-3CBB-07A327874C30}"/>
          </ac:picMkLst>
        </pc:picChg>
      </pc:sldChg>
      <pc:sldChg chg="modSp mod">
        <pc:chgData name="Schliewe, Madison - DEN" userId="49ee9f77-8401-463a-aee2-ddfc4eab7425" providerId="ADAL" clId="{0A6FBA0B-C797-41A8-8D0C-4968E28A3835}" dt="2026-05-12T15:43:57.903" v="95" actId="113"/>
        <pc:sldMkLst>
          <pc:docMk/>
          <pc:sldMk cId="1681432001" sldId="105343"/>
        </pc:sldMkLst>
        <pc:spChg chg="mod">
          <ac:chgData name="Schliewe, Madison - DEN" userId="49ee9f77-8401-463a-aee2-ddfc4eab7425" providerId="ADAL" clId="{0A6FBA0B-C797-41A8-8D0C-4968E28A3835}" dt="2026-05-12T15:43:57.903" v="95" actId="113"/>
          <ac:spMkLst>
            <pc:docMk/>
            <pc:sldMk cId="1681432001" sldId="105343"/>
            <ac:spMk id="3" creationId="{A60D489F-BBAB-A646-75EB-D967D3421E2D}"/>
          </ac:spMkLst>
        </pc:spChg>
      </pc:sldChg>
      <pc:sldChg chg="addSp delSp modSp mod">
        <pc:chgData name="Schliewe, Madison - DEN" userId="49ee9f77-8401-463a-aee2-ddfc4eab7425" providerId="ADAL" clId="{0A6FBA0B-C797-41A8-8D0C-4968E28A3835}" dt="2026-05-12T15:41:34.536" v="74" actId="6549"/>
        <pc:sldMkLst>
          <pc:docMk/>
          <pc:sldMk cId="1730595985" sldId="105344"/>
        </pc:sldMkLst>
        <pc:spChg chg="mod">
          <ac:chgData name="Schliewe, Madison - DEN" userId="49ee9f77-8401-463a-aee2-ddfc4eab7425" providerId="ADAL" clId="{0A6FBA0B-C797-41A8-8D0C-4968E28A3835}" dt="2026-05-12T15:41:34.536" v="74" actId="6549"/>
          <ac:spMkLst>
            <pc:docMk/>
            <pc:sldMk cId="1730595985" sldId="105344"/>
            <ac:spMk id="3" creationId="{8196C269-676F-DFB0-D9D4-0F5CCB6E0F51}"/>
          </ac:spMkLst>
        </pc:spChg>
        <pc:picChg chg="add mod">
          <ac:chgData name="Schliewe, Madison - DEN" userId="49ee9f77-8401-463a-aee2-ddfc4eab7425" providerId="ADAL" clId="{0A6FBA0B-C797-41A8-8D0C-4968E28A3835}" dt="2026-05-12T15:34:24.226" v="53" actId="1076"/>
          <ac:picMkLst>
            <pc:docMk/>
            <pc:sldMk cId="1730595985" sldId="105344"/>
            <ac:picMk id="5" creationId="{2C9B55C7-098B-D5D2-F5AE-D8F8D33BBF75}"/>
          </ac:picMkLst>
        </pc:picChg>
      </pc:sldChg>
    </pc:docChg>
  </pc:docChgLst>
  <pc:docChgLst>
    <pc:chgData name="Folken, Diane - DEN" userId="S::diane.folken@flydenver.com::81bb498f-79df-41df-a879-d0ad8ba47cd0" providerId="AD" clId="Web-{4A83FD57-0FA4-F466-BCC8-FC330969AD1A}"/>
    <pc:docChg chg="sldOrd">
      <pc:chgData name="Folken, Diane - DEN" userId="S::diane.folken@flydenver.com::81bb498f-79df-41df-a879-d0ad8ba47cd0" providerId="AD" clId="Web-{4A83FD57-0FA4-F466-BCC8-FC330969AD1A}" dt="2026-05-14T19:21:26.783" v="0"/>
      <pc:docMkLst>
        <pc:docMk/>
      </pc:docMkLst>
      <pc:sldChg chg="ord">
        <pc:chgData name="Folken, Diane - DEN" userId="S::diane.folken@flydenver.com::81bb498f-79df-41df-a879-d0ad8ba47cd0" providerId="AD" clId="Web-{4A83FD57-0FA4-F466-BCC8-FC330969AD1A}" dt="2026-05-14T19:21:26.783" v="0"/>
        <pc:sldMkLst>
          <pc:docMk/>
          <pc:sldMk cId="2003356160" sldId="105239"/>
        </pc:sldMkLst>
      </pc:sldChg>
    </pc:docChg>
  </pc:docChgLst>
  <pc:docChgLst>
    <pc:chgData name="James, Cara - DEN" userId="S::cara.james@flydenver.com::1956f4b0-7e1b-43a2-af8b-59722a874e74" providerId="AD" clId="Web-{4BAAFC95-794D-758A-3A59-5E5A1AA7BADC}"/>
    <pc:docChg chg="modSld">
      <pc:chgData name="James, Cara - DEN" userId="S::cara.james@flydenver.com::1956f4b0-7e1b-43a2-af8b-59722a874e74" providerId="AD" clId="Web-{4BAAFC95-794D-758A-3A59-5E5A1AA7BADC}" dt="2026-05-14T19:16:47.837" v="19" actId="20577"/>
      <pc:docMkLst>
        <pc:docMk/>
      </pc:docMkLst>
      <pc:sldChg chg="modSp">
        <pc:chgData name="James, Cara - DEN" userId="S::cara.james@flydenver.com::1956f4b0-7e1b-43a2-af8b-59722a874e74" providerId="AD" clId="Web-{4BAAFC95-794D-758A-3A59-5E5A1AA7BADC}" dt="2026-05-14T19:16:47.837" v="19" actId="20577"/>
        <pc:sldMkLst>
          <pc:docMk/>
          <pc:sldMk cId="1484276575" sldId="105263"/>
        </pc:sldMkLst>
        <pc:spChg chg="mod">
          <ac:chgData name="James, Cara - DEN" userId="S::cara.james@flydenver.com::1956f4b0-7e1b-43a2-af8b-59722a874e74" providerId="AD" clId="Web-{4BAAFC95-794D-758A-3A59-5E5A1AA7BADC}" dt="2026-05-14T19:16:47.837" v="19" actId="20577"/>
          <ac:spMkLst>
            <pc:docMk/>
            <pc:sldMk cId="1484276575" sldId="105263"/>
            <ac:spMk id="4" creationId="{91CFB8E6-65A8-1874-7C91-A4F529F9CE42}"/>
          </ac:spMkLst>
        </pc:spChg>
      </pc:sldChg>
      <pc:sldChg chg="modSp">
        <pc:chgData name="James, Cara - DEN" userId="S::cara.james@flydenver.com::1956f4b0-7e1b-43a2-af8b-59722a874e74" providerId="AD" clId="Web-{4BAAFC95-794D-758A-3A59-5E5A1AA7BADC}" dt="2026-05-14T19:14:00.305" v="14" actId="20577"/>
        <pc:sldMkLst>
          <pc:docMk/>
          <pc:sldMk cId="3366343411" sldId="105264"/>
        </pc:sldMkLst>
        <pc:spChg chg="mod">
          <ac:chgData name="James, Cara - DEN" userId="S::cara.james@flydenver.com::1956f4b0-7e1b-43a2-af8b-59722a874e74" providerId="AD" clId="Web-{4BAAFC95-794D-758A-3A59-5E5A1AA7BADC}" dt="2026-05-14T19:14:00.305" v="14" actId="20577"/>
          <ac:spMkLst>
            <pc:docMk/>
            <pc:sldMk cId="3366343411" sldId="105264"/>
            <ac:spMk id="3" creationId="{0D3BF9D1-8BCD-533E-63BA-1E4F781F8365}"/>
          </ac:spMkLst>
        </pc:spChg>
        <pc:spChg chg="mod">
          <ac:chgData name="James, Cara - DEN" userId="S::cara.james@flydenver.com::1956f4b0-7e1b-43a2-af8b-59722a874e74" providerId="AD" clId="Web-{4BAAFC95-794D-758A-3A59-5E5A1AA7BADC}" dt="2026-05-14T19:13:31.617" v="6" actId="20577"/>
          <ac:spMkLst>
            <pc:docMk/>
            <pc:sldMk cId="3366343411" sldId="105264"/>
            <ac:spMk id="16" creationId="{6F28196B-146E-A03B-FEC2-27589D326F67}"/>
          </ac:spMkLst>
        </pc:spChg>
      </pc:sldChg>
    </pc:docChg>
  </pc:docChgLst>
  <pc:docChgLst>
    <pc:chgData name="eduardo.munoz@denvergov.org" userId="S::urn:spo:guest#eduardo.munoz@denvergov.org::" providerId="AD" clId="Web-{6EE84A01-6948-6B1E-AA3D-0DBBEE1C2370}"/>
    <pc:docChg chg="delSld modSld modSection">
      <pc:chgData name="eduardo.munoz@denvergov.org" userId="S::urn:spo:guest#eduardo.munoz@denvergov.org::" providerId="AD" clId="Web-{6EE84A01-6948-6B1E-AA3D-0DBBEE1C2370}" dt="2026-05-12T20:11:20.793" v="441"/>
      <pc:docMkLst>
        <pc:docMk/>
      </pc:docMkLst>
      <pc:sldChg chg="addSp delSp modSp">
        <pc:chgData name="eduardo.munoz@denvergov.org" userId="S::urn:spo:guest#eduardo.munoz@denvergov.org::" providerId="AD" clId="Web-{6EE84A01-6948-6B1E-AA3D-0DBBEE1C2370}" dt="2026-05-12T20:11:10.074" v="439" actId="1076"/>
        <pc:sldMkLst>
          <pc:docMk/>
          <pc:sldMk cId="4009330592" sldId="105346"/>
        </pc:sldMkLst>
        <pc:spChg chg="mod">
          <ac:chgData name="eduardo.munoz@denvergov.org" userId="S::urn:spo:guest#eduardo.munoz@denvergov.org::" providerId="AD" clId="Web-{6EE84A01-6948-6B1E-AA3D-0DBBEE1C2370}" dt="2026-05-12T20:03:37.203" v="380" actId="1076"/>
          <ac:spMkLst>
            <pc:docMk/>
            <pc:sldMk cId="4009330592" sldId="105346"/>
            <ac:spMk id="2" creationId="{6F1C7531-D8A2-319C-F235-41ABCD2A7F09}"/>
          </ac:spMkLst>
        </pc:spChg>
        <pc:spChg chg="mod">
          <ac:chgData name="eduardo.munoz@denvergov.org" userId="S::urn:spo:guest#eduardo.munoz@denvergov.org::" providerId="AD" clId="Web-{6EE84A01-6948-6B1E-AA3D-0DBBEE1C2370}" dt="2026-05-12T20:11:10.074" v="439" actId="1076"/>
          <ac:spMkLst>
            <pc:docMk/>
            <pc:sldMk cId="4009330592" sldId="105346"/>
            <ac:spMk id="3" creationId="{4C2ACFBC-0F06-E295-C4B4-4A38892A85EC}"/>
          </ac:spMkLst>
        </pc:spChg>
        <pc:spChg chg="add mod">
          <ac:chgData name="eduardo.munoz@denvergov.org" userId="S::urn:spo:guest#eduardo.munoz@denvergov.org::" providerId="AD" clId="Web-{6EE84A01-6948-6B1E-AA3D-0DBBEE1C2370}" dt="2026-05-12T20:10:58.073" v="438" actId="1076"/>
          <ac:spMkLst>
            <pc:docMk/>
            <pc:sldMk cId="4009330592" sldId="105346"/>
            <ac:spMk id="5" creationId="{2325AF21-5B65-438E-3AD1-D3ACD7F59CC9}"/>
          </ac:spMkLst>
        </pc:spChg>
      </pc:sldChg>
    </pc:docChg>
  </pc:docChgLst>
  <pc:docChgLst>
    <pc:chgData name="eduardo.munoz@denvergov.org" userId="S::urn:spo:guest#eduardo.munoz@denvergov.org::" providerId="AD" clId="Web-{258A3F9E-5EA1-D26D-00E9-111934019AD2}"/>
    <pc:docChg chg="addSld delSld modSld sldOrd modSection">
      <pc:chgData name="eduardo.munoz@denvergov.org" userId="S::urn:spo:guest#eduardo.munoz@denvergov.org::" providerId="AD" clId="Web-{258A3F9E-5EA1-D26D-00E9-111934019AD2}" dt="2026-05-13T16:57:11.416" v="9" actId="20577"/>
      <pc:docMkLst>
        <pc:docMk/>
      </pc:docMkLst>
      <pc:sldChg chg="del">
        <pc:chgData name="eduardo.munoz@denvergov.org" userId="S::urn:spo:guest#eduardo.munoz@denvergov.org::" providerId="AD" clId="Web-{258A3F9E-5EA1-D26D-00E9-111934019AD2}" dt="2026-05-13T16:56:27.447" v="0"/>
        <pc:sldMkLst>
          <pc:docMk/>
          <pc:sldMk cId="2094521274" sldId="257"/>
        </pc:sldMkLst>
      </pc:sldChg>
      <pc:sldChg chg="modSp add ord replId">
        <pc:chgData name="eduardo.munoz@denvergov.org" userId="S::urn:spo:guest#eduardo.munoz@denvergov.org::" providerId="AD" clId="Web-{258A3F9E-5EA1-D26D-00E9-111934019AD2}" dt="2026-05-13T16:57:11.416" v="9" actId="20577"/>
        <pc:sldMkLst>
          <pc:docMk/>
          <pc:sldMk cId="1665006554" sldId="105347"/>
        </pc:sldMkLst>
        <pc:spChg chg="mod">
          <ac:chgData name="eduardo.munoz@denvergov.org" userId="S::urn:spo:guest#eduardo.munoz@denvergov.org::" providerId="AD" clId="Web-{258A3F9E-5EA1-D26D-00E9-111934019AD2}" dt="2026-05-13T16:57:11.416" v="9" actId="20577"/>
          <ac:spMkLst>
            <pc:docMk/>
            <pc:sldMk cId="1665006554" sldId="105347"/>
            <ac:spMk id="3" creationId="{F271DDD9-AE6C-57F4-BA93-3F1CE57F6615}"/>
          </ac:spMkLst>
        </pc:spChg>
      </pc:sldChg>
    </pc:docChg>
  </pc:docChgLst>
  <pc:docChgLst>
    <pc:chgData name="James, Cara - DEN" userId="S::cara.james@flydenver.com::1956f4b0-7e1b-43a2-af8b-59722a874e74" providerId="AD" clId="Web-{DD619403-AC46-D126-23B6-13D233456F6D}"/>
    <pc:docChg chg="modSld">
      <pc:chgData name="James, Cara - DEN" userId="S::cara.james@flydenver.com::1956f4b0-7e1b-43a2-af8b-59722a874e74" providerId="AD" clId="Web-{DD619403-AC46-D126-23B6-13D233456F6D}" dt="2026-05-14T16:03:24.317" v="19" actId="20577"/>
      <pc:docMkLst>
        <pc:docMk/>
      </pc:docMkLst>
      <pc:sldChg chg="modSp">
        <pc:chgData name="James, Cara - DEN" userId="S::cara.james@flydenver.com::1956f4b0-7e1b-43a2-af8b-59722a874e74" providerId="AD" clId="Web-{DD619403-AC46-D126-23B6-13D233456F6D}" dt="2026-05-14T16:03:24.317" v="19" actId="20577"/>
        <pc:sldMkLst>
          <pc:docMk/>
          <pc:sldMk cId="3366343411" sldId="105264"/>
        </pc:sldMkLst>
        <pc:spChg chg="mod">
          <ac:chgData name="James, Cara - DEN" userId="S::cara.james@flydenver.com::1956f4b0-7e1b-43a2-af8b-59722a874e74" providerId="AD" clId="Web-{DD619403-AC46-D126-23B6-13D233456F6D}" dt="2026-05-14T16:03:24.317" v="19" actId="20577"/>
          <ac:spMkLst>
            <pc:docMk/>
            <pc:sldMk cId="3366343411" sldId="105264"/>
            <ac:spMk id="3" creationId="{0D3BF9D1-8BCD-533E-63BA-1E4F781F8365}"/>
          </ac:spMkLst>
        </pc:spChg>
      </pc:sldChg>
    </pc:docChg>
  </pc:docChgLst>
  <pc:docChgLst>
    <pc:chgData name="Schliewe, Madison - DEN" userId="S::madison.schliewe@flydenver.com::49ee9f77-8401-463a-aee2-ddfc4eab7425" providerId="AD" clId="Web-{53EAFC45-B640-A249-5EDB-720F15D62188}"/>
    <pc:docChg chg="addSld modSld modSection">
      <pc:chgData name="Schliewe, Madison - DEN" userId="S::madison.schliewe@flydenver.com::49ee9f77-8401-463a-aee2-ddfc4eab7425" providerId="AD" clId="Web-{53EAFC45-B640-A249-5EDB-720F15D62188}" dt="2026-05-12T15:28:24.946" v="90"/>
      <pc:docMkLst>
        <pc:docMk/>
      </pc:docMkLst>
      <pc:sldChg chg="addSp delSp modSp">
        <pc:chgData name="Schliewe, Madison - DEN" userId="S::madison.schliewe@flydenver.com::49ee9f77-8401-463a-aee2-ddfc4eab7425" providerId="AD" clId="Web-{53EAFC45-B640-A249-5EDB-720F15D62188}" dt="2026-05-12T15:28:24.946" v="90"/>
        <pc:sldMkLst>
          <pc:docMk/>
          <pc:sldMk cId="4050119709" sldId="105269"/>
        </pc:sldMkLst>
        <pc:spChg chg="mod">
          <ac:chgData name="Schliewe, Madison - DEN" userId="S::madison.schliewe@flydenver.com::49ee9f77-8401-463a-aee2-ddfc4eab7425" providerId="AD" clId="Web-{53EAFC45-B640-A249-5EDB-720F15D62188}" dt="2026-05-12T15:28:00.133" v="88" actId="1076"/>
          <ac:spMkLst>
            <pc:docMk/>
            <pc:sldMk cId="4050119709" sldId="105269"/>
            <ac:spMk id="3" creationId="{52609CF0-76DE-AD82-E86C-69F516B64733}"/>
          </ac:spMkLst>
        </pc:spChg>
        <pc:spChg chg="mod">
          <ac:chgData name="Schliewe, Madison - DEN" userId="S::madison.schliewe@flydenver.com::49ee9f77-8401-463a-aee2-ddfc4eab7425" providerId="AD" clId="Web-{53EAFC45-B640-A249-5EDB-720F15D62188}" dt="2026-05-12T15:17:35.363" v="6" actId="20577"/>
          <ac:spMkLst>
            <pc:docMk/>
            <pc:sldMk cId="4050119709" sldId="105269"/>
            <ac:spMk id="16" creationId="{E02F61DA-A8B9-A8A2-7AF3-7A831019AD49}"/>
          </ac:spMkLst>
        </pc:spChg>
        <pc:picChg chg="add mod modCrop">
          <ac:chgData name="Schliewe, Madison - DEN" userId="S::madison.schliewe@flydenver.com::49ee9f77-8401-463a-aee2-ddfc4eab7425" providerId="AD" clId="Web-{53EAFC45-B640-A249-5EDB-720F15D62188}" dt="2026-05-12T15:28:24.946" v="90"/>
          <ac:picMkLst>
            <pc:docMk/>
            <pc:sldMk cId="4050119709" sldId="105269"/>
            <ac:picMk id="4" creationId="{2F23DB43-D85E-D2D1-3CBB-07A327874C30}"/>
          </ac:picMkLst>
        </pc:picChg>
      </pc:sldChg>
      <pc:sldChg chg="modSp">
        <pc:chgData name="Schliewe, Madison - DEN" userId="S::madison.schliewe@flydenver.com::49ee9f77-8401-463a-aee2-ddfc4eab7425" providerId="AD" clId="Web-{53EAFC45-B640-A249-5EDB-720F15D62188}" dt="2026-05-12T15:17:16.518" v="5" actId="20577"/>
        <pc:sldMkLst>
          <pc:docMk/>
          <pc:sldMk cId="2924893739" sldId="105306"/>
        </pc:sldMkLst>
        <pc:spChg chg="mod">
          <ac:chgData name="Schliewe, Madison - DEN" userId="S::madison.schliewe@flydenver.com::49ee9f77-8401-463a-aee2-ddfc4eab7425" providerId="AD" clId="Web-{53EAFC45-B640-A249-5EDB-720F15D62188}" dt="2026-05-12T15:17:16.518" v="5" actId="20577"/>
          <ac:spMkLst>
            <pc:docMk/>
            <pc:sldMk cId="2924893739" sldId="105306"/>
            <ac:spMk id="12" creationId="{E9D3AA62-0F1A-0B3A-384A-39BDD98E95A7}"/>
          </ac:spMkLst>
        </pc:spChg>
      </pc:sldChg>
      <pc:sldChg chg="modSp add replId">
        <pc:chgData name="Schliewe, Madison - DEN" userId="S::madison.schliewe@flydenver.com::49ee9f77-8401-463a-aee2-ddfc4eab7425" providerId="AD" clId="Web-{53EAFC45-B640-A249-5EDB-720F15D62188}" dt="2026-05-12T15:20:59.073" v="33" actId="20577"/>
        <pc:sldMkLst>
          <pc:docMk/>
          <pc:sldMk cId="1730595985" sldId="105344"/>
        </pc:sldMkLst>
        <pc:spChg chg="mod">
          <ac:chgData name="Schliewe, Madison - DEN" userId="S::madison.schliewe@flydenver.com::49ee9f77-8401-463a-aee2-ddfc4eab7425" providerId="AD" clId="Web-{53EAFC45-B640-A249-5EDB-720F15D62188}" dt="2026-05-12T15:20:59.073" v="33" actId="20577"/>
          <ac:spMkLst>
            <pc:docMk/>
            <pc:sldMk cId="1730595985" sldId="105344"/>
            <ac:spMk id="3" creationId="{8196C269-676F-DFB0-D9D4-0F5CCB6E0F51}"/>
          </ac:spMkLst>
        </pc:spChg>
      </pc:sldChg>
    </pc:docChg>
  </pc:docChgLst>
  <pc:docChgLst>
    <pc:chgData name="eduardo.munoz@denvergov.org" userId="S::urn:spo:guest#eduardo.munoz@denvergov.org::" providerId="AD" clId="Web-{8D312058-9849-A8FF-ACE4-8669BCD0E1B1}"/>
    <pc:docChg chg="addSld modSld modSection">
      <pc:chgData name="eduardo.munoz@denvergov.org" userId="S::urn:spo:guest#eduardo.munoz@denvergov.org::" providerId="AD" clId="Web-{8D312058-9849-A8FF-ACE4-8669BCD0E1B1}" dt="2026-05-12T19:55:39.086" v="9" actId="20577"/>
      <pc:docMkLst>
        <pc:docMk/>
      </pc:docMkLst>
      <pc:sldChg chg="modSp new">
        <pc:chgData name="eduardo.munoz@denvergov.org" userId="S::urn:spo:guest#eduardo.munoz@denvergov.org::" providerId="AD" clId="Web-{8D312058-9849-A8FF-ACE4-8669BCD0E1B1}" dt="2026-05-12T19:55:39.086" v="9" actId="20577"/>
        <pc:sldMkLst>
          <pc:docMk/>
          <pc:sldMk cId="4009330592" sldId="105346"/>
        </pc:sldMkLst>
        <pc:spChg chg="mod">
          <ac:chgData name="eduardo.munoz@denvergov.org" userId="S::urn:spo:guest#eduardo.munoz@denvergov.org::" providerId="AD" clId="Web-{8D312058-9849-A8FF-ACE4-8669BCD0E1B1}" dt="2026-05-12T19:55:39.086" v="9" actId="20577"/>
          <ac:spMkLst>
            <pc:docMk/>
            <pc:sldMk cId="4009330592" sldId="105346"/>
            <ac:spMk id="3" creationId="{4C2ACFBC-0F06-E295-C4B4-4A38892A85EC}"/>
          </ac:spMkLst>
        </pc:spChg>
      </pc:sldChg>
    </pc:docChg>
  </pc:docChgLst>
  <pc:docChgLst>
    <pc:chgData name="Lujan, Corinna - DEN" userId="S::corinna.lujan@flydenver.com::d50e7b76-e3a7-453a-a7e5-4b64ecea9496" providerId="AD" clId="Web-{881F09DB-DB71-9A70-DB22-CA653BAF5837}"/>
    <pc:docChg chg="addSld modSld modSection">
      <pc:chgData name="Lujan, Corinna - DEN" userId="S::corinna.lujan@flydenver.com::d50e7b76-e3a7-453a-a7e5-4b64ecea9496" providerId="AD" clId="Web-{881F09DB-DB71-9A70-DB22-CA653BAF5837}" dt="2026-05-14T14:47:16.153" v="8" actId="20577"/>
      <pc:docMkLst>
        <pc:docMk/>
      </pc:docMkLst>
      <pc:sldChg chg="modSp add">
        <pc:chgData name="Lujan, Corinna - DEN" userId="S::corinna.lujan@flydenver.com::d50e7b76-e3a7-453a-a7e5-4b64ecea9496" providerId="AD" clId="Web-{881F09DB-DB71-9A70-DB22-CA653BAF5837}" dt="2026-05-14T14:47:16.153" v="8" actId="20577"/>
        <pc:sldMkLst>
          <pc:docMk/>
          <pc:sldMk cId="948736969" sldId="105276"/>
        </pc:sldMkLst>
        <pc:spChg chg="mod">
          <ac:chgData name="Lujan, Corinna - DEN" userId="S::corinna.lujan@flydenver.com::d50e7b76-e3a7-453a-a7e5-4b64ecea9496" providerId="AD" clId="Web-{881F09DB-DB71-9A70-DB22-CA653BAF5837}" dt="2026-05-14T14:47:16.153" v="8" actId="20577"/>
          <ac:spMkLst>
            <pc:docMk/>
            <pc:sldMk cId="948736969" sldId="105276"/>
            <ac:spMk id="3" creationId="{D7909413-3168-1A57-43F7-247A5E0AB7DF}"/>
          </ac:spMkLst>
        </pc:spChg>
      </pc:sldChg>
    </pc:docChg>
  </pc:docChgLst>
  <pc:docChgLst>
    <pc:chgData name="eduardo.munoz@denvergov.org" userId="S::urn:spo:guest#eduardo.munoz@denvergov.org::" providerId="AD" clId="Web-{1094B932-67D8-960B-02C7-EF97974A417E}"/>
    <pc:docChg chg="modSld">
      <pc:chgData name="eduardo.munoz@denvergov.org" userId="S::urn:spo:guest#eduardo.munoz@denvergov.org::" providerId="AD" clId="Web-{1094B932-67D8-960B-02C7-EF97974A417E}" dt="2026-05-13T16:53:56.321" v="3"/>
      <pc:docMkLst>
        <pc:docMk/>
      </pc:docMkLst>
      <pc:sldChg chg="addSp delSp modSp">
        <pc:chgData name="eduardo.munoz@denvergov.org" userId="S::urn:spo:guest#eduardo.munoz@denvergov.org::" providerId="AD" clId="Web-{1094B932-67D8-960B-02C7-EF97974A417E}" dt="2026-05-13T16:53:56.321" v="3"/>
        <pc:sldMkLst>
          <pc:docMk/>
          <pc:sldMk cId="4140297131" sldId="105302"/>
        </pc:sldMkLst>
        <pc:spChg chg="add del mod">
          <ac:chgData name="eduardo.munoz@denvergov.org" userId="S::urn:spo:guest#eduardo.munoz@denvergov.org::" providerId="AD" clId="Web-{1094B932-67D8-960B-02C7-EF97974A417E}" dt="2026-05-13T16:53:56.321" v="3"/>
          <ac:spMkLst>
            <pc:docMk/>
            <pc:sldMk cId="4140297131" sldId="105302"/>
            <ac:spMk id="3" creationId="{7897EA84-34F4-908E-D82D-A19AC939A10A}"/>
          </ac:spMkLst>
        </pc:spChg>
      </pc:sldChg>
    </pc:docChg>
  </pc:docChgLst>
  <pc:docChgLst>
    <pc:chgData name="Nestrud, Lon - DEN" userId="5ce1ea54-a27c-480b-8119-35511bfe1160" providerId="ADAL" clId="{8859A7DF-450E-4BF9-B65A-B993A514A75D}"/>
    <pc:docChg chg="custSel modSld">
      <pc:chgData name="Nestrud, Lon - DEN" userId="5ce1ea54-a27c-480b-8119-35511bfe1160" providerId="ADAL" clId="{8859A7DF-450E-4BF9-B65A-B993A514A75D}" dt="2026-05-08T17:34:14.843" v="344" actId="20577"/>
      <pc:docMkLst>
        <pc:docMk/>
      </pc:docMkLst>
      <pc:sldChg chg="modSp mod">
        <pc:chgData name="Nestrud, Lon - DEN" userId="5ce1ea54-a27c-480b-8119-35511bfe1160" providerId="ADAL" clId="{8859A7DF-450E-4BF9-B65A-B993A514A75D}" dt="2026-05-08T17:34:14.843" v="344" actId="20577"/>
        <pc:sldMkLst>
          <pc:docMk/>
          <pc:sldMk cId="2163554186" sldId="105341"/>
        </pc:sldMkLst>
        <pc:spChg chg="mod">
          <ac:chgData name="Nestrud, Lon - DEN" userId="5ce1ea54-a27c-480b-8119-35511bfe1160" providerId="ADAL" clId="{8859A7DF-450E-4BF9-B65A-B993A514A75D}" dt="2026-05-08T17:34:14.843" v="344" actId="20577"/>
          <ac:spMkLst>
            <pc:docMk/>
            <pc:sldMk cId="2163554186" sldId="105341"/>
            <ac:spMk id="3" creationId="{AF2E401D-7E84-4DD1-FD11-CAA69A475904}"/>
          </ac:spMkLst>
        </pc:spChg>
      </pc:sldChg>
    </pc:docChg>
  </pc:docChgLst>
  <pc:docChgLst>
    <pc:chgData name="Sandoval, Michelle - DEN" userId="f0650d86-7cc7-4460-9b70-7b2d35e24aab" providerId="ADAL" clId="{03834F33-0E68-4018-8332-528F8005BCA5}"/>
    <pc:docChg chg="undo custSel modSld">
      <pc:chgData name="Sandoval, Michelle - DEN" userId="f0650d86-7cc7-4460-9b70-7b2d35e24aab" providerId="ADAL" clId="{03834F33-0E68-4018-8332-528F8005BCA5}" dt="2026-05-14T19:50:43.865" v="317" actId="20577"/>
      <pc:docMkLst>
        <pc:docMk/>
      </pc:docMkLst>
      <pc:sldChg chg="modSp mod">
        <pc:chgData name="Sandoval, Michelle - DEN" userId="f0650d86-7cc7-4460-9b70-7b2d35e24aab" providerId="ADAL" clId="{03834F33-0E68-4018-8332-528F8005BCA5}" dt="2026-05-14T18:46:23.397" v="242" actId="1076"/>
        <pc:sldMkLst>
          <pc:docMk/>
          <pc:sldMk cId="19285970" sldId="10730"/>
        </pc:sldMkLst>
        <pc:picChg chg="mod">
          <ac:chgData name="Sandoval, Michelle - DEN" userId="f0650d86-7cc7-4460-9b70-7b2d35e24aab" providerId="ADAL" clId="{03834F33-0E68-4018-8332-528F8005BCA5}" dt="2026-05-14T18:46:23.397" v="242" actId="1076"/>
          <ac:picMkLst>
            <pc:docMk/>
            <pc:sldMk cId="19285970" sldId="10730"/>
            <ac:picMk id="6" creationId="{2F7036E6-A6AE-E0A3-BB21-591EF73213C2}"/>
          </ac:picMkLst>
        </pc:picChg>
      </pc:sldChg>
      <pc:sldChg chg="modSp mod">
        <pc:chgData name="Sandoval, Michelle - DEN" userId="f0650d86-7cc7-4460-9b70-7b2d35e24aab" providerId="ADAL" clId="{03834F33-0E68-4018-8332-528F8005BCA5}" dt="2026-05-14T19:50:43.865" v="317" actId="20577"/>
        <pc:sldMkLst>
          <pc:docMk/>
          <pc:sldMk cId="2923033860" sldId="104948"/>
        </pc:sldMkLst>
        <pc:graphicFrameChg chg="modGraphic">
          <ac:chgData name="Sandoval, Michelle - DEN" userId="f0650d86-7cc7-4460-9b70-7b2d35e24aab" providerId="ADAL" clId="{03834F33-0E68-4018-8332-528F8005BCA5}" dt="2026-05-14T19:50:43.865" v="317" actId="20577"/>
          <ac:graphicFrameMkLst>
            <pc:docMk/>
            <pc:sldMk cId="2923033860" sldId="104948"/>
            <ac:graphicFrameMk id="3" creationId="{638EE637-FD85-7FF1-7550-33F4B2EAE905}"/>
          </ac:graphicFrameMkLst>
        </pc:graphicFrameChg>
      </pc:sldChg>
      <pc:sldChg chg="modSp mod">
        <pc:chgData name="Sandoval, Michelle - DEN" userId="f0650d86-7cc7-4460-9b70-7b2d35e24aab" providerId="ADAL" clId="{03834F33-0E68-4018-8332-528F8005BCA5}" dt="2026-05-14T18:38:08.326" v="124" actId="207"/>
        <pc:sldMkLst>
          <pc:docMk/>
          <pc:sldMk cId="1774222918" sldId="105299"/>
        </pc:sldMkLst>
        <pc:spChg chg="mod">
          <ac:chgData name="Sandoval, Michelle - DEN" userId="f0650d86-7cc7-4460-9b70-7b2d35e24aab" providerId="ADAL" clId="{03834F33-0E68-4018-8332-528F8005BCA5}" dt="2026-05-14T18:38:08.326" v="124" actId="207"/>
          <ac:spMkLst>
            <pc:docMk/>
            <pc:sldMk cId="1774222918" sldId="105299"/>
            <ac:spMk id="2" creationId="{28D79C2F-8ABD-92C1-4711-C07649CD4910}"/>
          </ac:spMkLst>
        </pc:spChg>
      </pc:sldChg>
      <pc:sldChg chg="modSp mod">
        <pc:chgData name="Sandoval, Michelle - DEN" userId="f0650d86-7cc7-4460-9b70-7b2d35e24aab" providerId="ADAL" clId="{03834F33-0E68-4018-8332-528F8005BCA5}" dt="2026-05-14T18:37:56.606" v="122" actId="207"/>
        <pc:sldMkLst>
          <pc:docMk/>
          <pc:sldMk cId="3368436173" sldId="105300"/>
        </pc:sldMkLst>
        <pc:spChg chg="mod">
          <ac:chgData name="Sandoval, Michelle - DEN" userId="f0650d86-7cc7-4460-9b70-7b2d35e24aab" providerId="ADAL" clId="{03834F33-0E68-4018-8332-528F8005BCA5}" dt="2026-05-14T18:37:56.606" v="122" actId="207"/>
          <ac:spMkLst>
            <pc:docMk/>
            <pc:sldMk cId="3368436173" sldId="105300"/>
            <ac:spMk id="9" creationId="{EB8D038C-63A8-A3ED-E784-1A678FE3EFC1}"/>
          </ac:spMkLst>
        </pc:spChg>
      </pc:sldChg>
      <pc:sldChg chg="addSp delSp modSp mod">
        <pc:chgData name="Sandoval, Michelle - DEN" userId="f0650d86-7cc7-4460-9b70-7b2d35e24aab" providerId="ADAL" clId="{03834F33-0E68-4018-8332-528F8005BCA5}" dt="2026-05-14T18:58:48.805" v="269" actId="14100"/>
        <pc:sldMkLst>
          <pc:docMk/>
          <pc:sldMk cId="0" sldId="105303"/>
        </pc:sldMkLst>
        <pc:spChg chg="mod">
          <ac:chgData name="Sandoval, Michelle - DEN" userId="f0650d86-7cc7-4460-9b70-7b2d35e24aab" providerId="ADAL" clId="{03834F33-0E68-4018-8332-528F8005BCA5}" dt="2026-05-14T18:54:03.229" v="261" actId="207"/>
          <ac:spMkLst>
            <pc:docMk/>
            <pc:sldMk cId="0" sldId="105303"/>
            <ac:spMk id="3" creationId="{D88893E7-8048-27AC-7F51-6D61E079AD63}"/>
          </ac:spMkLst>
        </pc:spChg>
        <pc:spChg chg="mod">
          <ac:chgData name="Sandoval, Michelle - DEN" userId="f0650d86-7cc7-4460-9b70-7b2d35e24aab" providerId="ADAL" clId="{03834F33-0E68-4018-8332-528F8005BCA5}" dt="2026-05-14T18:53:15.520" v="256" actId="207"/>
          <ac:spMkLst>
            <pc:docMk/>
            <pc:sldMk cId="0" sldId="105303"/>
            <ac:spMk id="4" creationId="{00000000-0000-0000-0000-000000000000}"/>
          </ac:spMkLst>
        </pc:spChg>
        <pc:spChg chg="mod">
          <ac:chgData name="Sandoval, Michelle - DEN" userId="f0650d86-7cc7-4460-9b70-7b2d35e24aab" providerId="ADAL" clId="{03834F33-0E68-4018-8332-528F8005BCA5}" dt="2026-05-14T18:58:48.805" v="269" actId="14100"/>
          <ac:spMkLst>
            <pc:docMk/>
            <pc:sldMk cId="0" sldId="105303"/>
            <ac:spMk id="6" creationId="{651E47D8-564C-18F7-6217-15681D2A44A5}"/>
          </ac:spMkLst>
        </pc:spChg>
        <pc:spChg chg="add mod ord">
          <ac:chgData name="Sandoval, Michelle - DEN" userId="f0650d86-7cc7-4460-9b70-7b2d35e24aab" providerId="ADAL" clId="{03834F33-0E68-4018-8332-528F8005BCA5}" dt="2026-05-14T18:52:49.952" v="254" actId="14100"/>
          <ac:spMkLst>
            <pc:docMk/>
            <pc:sldMk cId="0" sldId="105303"/>
            <ac:spMk id="11" creationId="{6319EB7F-8D0D-4F6C-9130-0765091FFBA1}"/>
          </ac:spMkLst>
        </pc:spChg>
        <pc:picChg chg="del mod">
          <ac:chgData name="Sandoval, Michelle - DEN" userId="f0650d86-7cc7-4460-9b70-7b2d35e24aab" providerId="ADAL" clId="{03834F33-0E68-4018-8332-528F8005BCA5}" dt="2026-05-14T18:40:44.766" v="238" actId="478"/>
          <ac:picMkLst>
            <pc:docMk/>
            <pc:sldMk cId="0" sldId="105303"/>
            <ac:picMk id="2" creationId="{DAA27033-F1F3-24A8-624B-2D74A0A67ABE}"/>
          </ac:picMkLst>
        </pc:picChg>
        <pc:picChg chg="mod">
          <ac:chgData name="Sandoval, Michelle - DEN" userId="f0650d86-7cc7-4460-9b70-7b2d35e24aab" providerId="ADAL" clId="{03834F33-0E68-4018-8332-528F8005BCA5}" dt="2026-05-14T18:55:31.819" v="268" actId="1076"/>
          <ac:picMkLst>
            <pc:docMk/>
            <pc:sldMk cId="0" sldId="105303"/>
            <ac:picMk id="5" creationId="{0DEA2F8D-F452-40AE-C1FC-E9060E5B0385}"/>
          </ac:picMkLst>
        </pc:picChg>
        <pc:picChg chg="add mod">
          <ac:chgData name="Sandoval, Michelle - DEN" userId="f0650d86-7cc7-4460-9b70-7b2d35e24aab" providerId="ADAL" clId="{03834F33-0E68-4018-8332-528F8005BCA5}" dt="2026-05-14T18:53:21.242" v="257" actId="1076"/>
          <ac:picMkLst>
            <pc:docMk/>
            <pc:sldMk cId="0" sldId="105303"/>
            <ac:picMk id="8" creationId="{1BC16CE9-F33D-C02B-5E2C-8B2E559A62C4}"/>
          </ac:picMkLst>
        </pc:picChg>
        <pc:picChg chg="add mod modCrop">
          <ac:chgData name="Sandoval, Michelle - DEN" userId="f0650d86-7cc7-4460-9b70-7b2d35e24aab" providerId="ADAL" clId="{03834F33-0E68-4018-8332-528F8005BCA5}" dt="2026-05-14T18:54:42.093" v="267" actId="732"/>
          <ac:picMkLst>
            <pc:docMk/>
            <pc:sldMk cId="0" sldId="105303"/>
            <ac:picMk id="10" creationId="{76BB1FAA-5B8B-3225-1B99-63BB14714444}"/>
          </ac:picMkLst>
        </pc:picChg>
      </pc:sldChg>
      <pc:sldChg chg="modSp">
        <pc:chgData name="Sandoval, Michelle - DEN" userId="f0650d86-7cc7-4460-9b70-7b2d35e24aab" providerId="ADAL" clId="{03834F33-0E68-4018-8332-528F8005BCA5}" dt="2026-05-14T18:43:35.263" v="241"/>
        <pc:sldMkLst>
          <pc:docMk/>
          <pc:sldMk cId="3694179518" sldId="105307"/>
        </pc:sldMkLst>
        <pc:spChg chg="mod">
          <ac:chgData name="Sandoval, Michelle - DEN" userId="f0650d86-7cc7-4460-9b70-7b2d35e24aab" providerId="ADAL" clId="{03834F33-0E68-4018-8332-528F8005BCA5}" dt="2026-05-14T18:43:35.263" v="241"/>
          <ac:spMkLst>
            <pc:docMk/>
            <pc:sldMk cId="3694179518" sldId="105307"/>
            <ac:spMk id="4" creationId="{F5F907D5-1140-7F63-12B8-B1081EAC0AB4}"/>
          </ac:spMkLst>
        </pc:spChg>
      </pc:sldChg>
    </pc:docChg>
  </pc:docChgLst>
  <pc:docChgLst>
    <pc:chgData name="Niland, Thomas - DEN" userId="S::thomas.niland@flydenver.com::2baf18e6-7088-4014-95e9-8427261e0bdc" providerId="AD" clId="Web-{6D3EC5A2-A275-508E-8D9F-750ABEC7C286}"/>
    <pc:docChg chg="modSld">
      <pc:chgData name="Niland, Thomas - DEN" userId="S::thomas.niland@flydenver.com::2baf18e6-7088-4014-95e9-8427261e0bdc" providerId="AD" clId="Web-{6D3EC5A2-A275-508E-8D9F-750ABEC7C286}" dt="2026-05-14T16:49:46.269" v="1" actId="1076"/>
      <pc:docMkLst>
        <pc:docMk/>
      </pc:docMkLst>
      <pc:sldChg chg="modSp">
        <pc:chgData name="Niland, Thomas - DEN" userId="S::thomas.niland@flydenver.com::2baf18e6-7088-4014-95e9-8427261e0bdc" providerId="AD" clId="Web-{6D3EC5A2-A275-508E-8D9F-750ABEC7C286}" dt="2026-05-14T16:49:46.269" v="1" actId="1076"/>
        <pc:sldMkLst>
          <pc:docMk/>
          <pc:sldMk cId="2825334685" sldId="105337"/>
        </pc:sldMkLst>
        <pc:spChg chg="mod">
          <ac:chgData name="Niland, Thomas - DEN" userId="S::thomas.niland@flydenver.com::2baf18e6-7088-4014-95e9-8427261e0bdc" providerId="AD" clId="Web-{6D3EC5A2-A275-508E-8D9F-750ABEC7C286}" dt="2026-05-14T16:49:46.269" v="1" actId="1076"/>
          <ac:spMkLst>
            <pc:docMk/>
            <pc:sldMk cId="2825334685" sldId="105337"/>
            <ac:spMk id="3" creationId="{21155BEA-403E-9B36-3AA4-30359691A70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33BF5EE2-77E8-9243-85B9-60D6C86923AE}" type="datetimeFigureOut">
              <a:rPr lang="en-US" smtClean="0"/>
              <a:t>5/14/2026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A399344F-1846-964E-A23F-F797EB56DD37}" type="slidenum">
              <a:rPr lang="en-US" smtClean="0"/>
              <a:t>‹#›</a:t>
            </a:fld>
            <a:endParaRPr lang="en-US"/>
          </a:p>
        </p:txBody>
      </p:sp>
    </p:spTree>
    <p:extLst>
      <p:ext uri="{BB962C8B-B14F-4D97-AF65-F5344CB8AC3E}">
        <p14:creationId xmlns:p14="http://schemas.microsoft.com/office/powerpoint/2010/main" val="3543032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a:solidFill>
                  <a:schemeClr val="tx1"/>
                </a:solidFill>
                <a:effectLst/>
                <a:latin typeface="+mn-lt"/>
                <a:ea typeface="+mn-ea"/>
                <a:cs typeface="+mn-cs"/>
              </a:rPr>
              <a:t>Good afternoon, everyone, and welcome to </a:t>
            </a:r>
            <a:r>
              <a:rPr lang="en-US" sz="1200" b="1" i="0" kern="1200">
                <a:solidFill>
                  <a:schemeClr val="tx1"/>
                </a:solidFill>
                <a:effectLst/>
                <a:latin typeface="+mn-lt"/>
                <a:ea typeface="+mn-ea"/>
                <a:cs typeface="+mn-cs"/>
              </a:rPr>
              <a:t>Taking Flight at DEN</a:t>
            </a:r>
            <a:r>
              <a:rPr lang="en-US" sz="1200" b="0" i="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solidFill>
                  <a:srgbClr val="4B5563"/>
                </a:solidFill>
              </a:rPr>
              <a:t>My name is Nicole Rodriguez, Outreach Administrator here at DEN.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a:solidFill>
                <a:srgbClr val="4B5563"/>
              </a:solidFill>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We’re here to help you learn about upcoming opportunities and make connections to key DEN staff. Here’s today’s agenda. &lt;&lt;Next Slide&gt;&gt;</a:t>
            </a:r>
          </a:p>
          <a:p>
            <a:pPr fontAlgn="t"/>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a:p>
        </p:txBody>
      </p:sp>
      <p:sp>
        <p:nvSpPr>
          <p:cNvPr id="4" name="Slide Number Placeholder 3"/>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456999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E919C-1D14-87AE-C036-121D53C3E7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AB6247-F16C-5646-9C35-9BE67E88C48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7A82573-4266-58E5-2001-77F168A51691}"/>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If you missed the submission date, there is still time to submit your ACDBE reevaluation. </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You’ll need a Personal Narrative and Personal Net Worth statement for each qualifying owner, and everything must be submitted through B2G</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Let’s continue with our upcoming event highlights &lt;&lt;Next Slide&gt;&gt;</a:t>
            </a:r>
          </a:p>
          <a:p>
            <a:pPr fontAlgn="t"/>
            <a:endParaRPr lang="en-US" sz="1200" b="0" i="0" kern="1200">
              <a:solidFill>
                <a:schemeClr val="tx1"/>
              </a:solidFill>
              <a:effectLst/>
              <a:latin typeface="+mn-lt"/>
              <a:ea typeface="+mn-ea"/>
              <a:cs typeface="+mn-cs"/>
            </a:endParaRPr>
          </a:p>
          <a:p>
            <a:endParaRPr lang="en-US"/>
          </a:p>
          <a:p>
            <a:endParaRPr lang="en-US"/>
          </a:p>
          <a:p>
            <a:endParaRPr lang="en-US"/>
          </a:p>
        </p:txBody>
      </p:sp>
      <p:sp>
        <p:nvSpPr>
          <p:cNvPr id="4" name="Slide Number Placeholder 3">
            <a:extLst>
              <a:ext uri="{FF2B5EF4-FFF2-40B4-BE49-F238E27FC236}">
                <a16:creationId xmlns:a16="http://schemas.microsoft.com/office/drawing/2014/main" id="{5DCDC5B2-1B48-E6A7-57F3-54B5399F2B5E}"/>
              </a:ext>
            </a:extLst>
          </p:cNvPr>
          <p:cNvSpPr>
            <a:spLocks noGrp="1"/>
          </p:cNvSpPr>
          <p:nvPr>
            <p:ph type="sldNum" sz="quarter" idx="5"/>
          </p:nvPr>
        </p:nvSpPr>
        <p:spPr/>
        <p:txBody>
          <a:bodyPr/>
          <a:lstStyle/>
          <a:p>
            <a:fld id="{A399344F-1846-964E-A23F-F797EB56DD37}" type="slidenum">
              <a:rPr lang="en-US" smtClean="0"/>
              <a:t>10</a:t>
            </a:fld>
            <a:endParaRPr lang="en-US"/>
          </a:p>
        </p:txBody>
      </p:sp>
    </p:spTree>
    <p:extLst>
      <p:ext uri="{BB962C8B-B14F-4D97-AF65-F5344CB8AC3E}">
        <p14:creationId xmlns:p14="http://schemas.microsoft.com/office/powerpoint/2010/main" val="1264902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Beyond training and certification, we also offer spaces for businesses to showcase their products directly to DEN buyers. One of our most popular opportunities is coming up this spring,  the Snack &amp; Souvenir Expo. This event is your chance to pitch your products directly to airport concession buyers.</a:t>
            </a:r>
          </a:p>
          <a:p>
            <a:pPr fontAlgn="t"/>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Save the Date for May 19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Next, let’s look at another major event coming later this yea</a:t>
            </a:r>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11</a:t>
            </a:fld>
            <a:endParaRPr lang="en-US"/>
          </a:p>
        </p:txBody>
      </p:sp>
    </p:spTree>
    <p:extLst>
      <p:ext uri="{BB962C8B-B14F-4D97-AF65-F5344CB8AC3E}">
        <p14:creationId xmlns:p14="http://schemas.microsoft.com/office/powerpoint/2010/main" val="3366002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94E54-32CA-EA3E-C908-3589AF14DA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90DACD-1A78-B6EB-667E-AD469360011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371601F-521C-0204-8893-5D7A6666482F}"/>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Our annual Procurement Tradeshow is one of the best chances to meet DEN contractors and learn about upcoming work. Save the date — August 20, 2026.</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Next, we have our Community Panelist Program. &lt;&lt;Next Slide&gt;&gt;</a:t>
            </a:r>
          </a:p>
          <a:p>
            <a:pPr fontAlgn="t"/>
            <a:endParaRPr lang="en-US" sz="1200" b="0" i="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29490229-A0BE-B4C9-F988-C20E0F8400A8}"/>
              </a:ext>
            </a:extLst>
          </p:cNvPr>
          <p:cNvSpPr>
            <a:spLocks noGrp="1"/>
          </p:cNvSpPr>
          <p:nvPr>
            <p:ph type="sldNum" sz="quarter" idx="5"/>
          </p:nvPr>
        </p:nvSpPr>
        <p:spPr/>
        <p:txBody>
          <a:bodyPr/>
          <a:lstStyle/>
          <a:p>
            <a:fld id="{A399344F-1846-964E-A23F-F797EB56DD37}" type="slidenum">
              <a:rPr lang="en-US" smtClean="0"/>
              <a:t>12</a:t>
            </a:fld>
            <a:endParaRPr lang="en-US"/>
          </a:p>
        </p:txBody>
      </p:sp>
    </p:spTree>
    <p:extLst>
      <p:ext uri="{BB962C8B-B14F-4D97-AF65-F5344CB8AC3E}">
        <p14:creationId xmlns:p14="http://schemas.microsoft.com/office/powerpoint/2010/main" val="2054406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FD4B18ED-E1DF-48BA-B4C4-EEB0560DAD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 name="Notes Placeholder 2">
            <a:extLst>
              <a:ext uri="{FF2B5EF4-FFF2-40B4-BE49-F238E27FC236}">
                <a16:creationId xmlns:a16="http://schemas.microsoft.com/office/drawing/2014/main" id="{2B60A4F6-A9E4-4B64-AF1E-1B166DF505B0}"/>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Alongside our outreach and networking events, we also offer a way for community members to get directly involved in the procurement process. One of the best ways to do that is through our Community Panelist Program.</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Scan the QR code if you’d like to volunteer and to learn more.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a:effectLst/>
              <a:latin typeface="+mn-lt"/>
              <a:ea typeface="Times New Roman" panose="02020603050405020304" pitchFamily="18" charset="0"/>
              <a:cs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a:t>
            </a:r>
            <a:r>
              <a:rPr lang="en-US" err="1"/>
              <a:t>Matahji</a:t>
            </a:r>
            <a:r>
              <a:rPr lang="en-US"/>
              <a:t> </a:t>
            </a:r>
          </a:p>
          <a:p>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399344F-1846-964E-A23F-F797EB56DD37}" type="slidenum">
              <a:rPr lang="en-US" smtClean="0"/>
              <a:t>14</a:t>
            </a:fld>
            <a:endParaRPr lang="en-US"/>
          </a:p>
        </p:txBody>
      </p:sp>
    </p:spTree>
    <p:extLst>
      <p:ext uri="{BB962C8B-B14F-4D97-AF65-F5344CB8AC3E}">
        <p14:creationId xmlns:p14="http://schemas.microsoft.com/office/powerpoint/2010/main" val="3736122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The Citywide Mentor-Protégé Program is designed to develop long term business relationships between established prime contractors, certified small firms and city agencies. This program is driven by the overarching mission of encouraging the city’s utilization of certified small firms on city professional services, construction, good and service projects.</a:t>
            </a:r>
          </a:p>
          <a:p>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15</a:t>
            </a:fld>
            <a:endParaRPr lang="en-US"/>
          </a:p>
        </p:txBody>
      </p:sp>
    </p:spTree>
    <p:extLst>
      <p:ext uri="{BB962C8B-B14F-4D97-AF65-F5344CB8AC3E}">
        <p14:creationId xmlns:p14="http://schemas.microsoft.com/office/powerpoint/2010/main" val="1953584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This presentation highlights early‑stage opportunities, and details may change as projects develop. Everything shared today is preliminary</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With that in mind, let’s look at how DEN is preparing for the future.</a:t>
            </a:r>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16</a:t>
            </a:fld>
            <a:endParaRPr lang="en-US"/>
          </a:p>
        </p:txBody>
      </p:sp>
    </p:spTree>
    <p:extLst>
      <p:ext uri="{BB962C8B-B14F-4D97-AF65-F5344CB8AC3E}">
        <p14:creationId xmlns:p14="http://schemas.microsoft.com/office/powerpoint/2010/main" val="1356351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Our website lists procurement opportunities at various stages, and details may change as projects develop. </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The City and County of Denver can modify or cancel projects at any time</a:t>
            </a:r>
          </a:p>
          <a:p>
            <a:pPr defTabSz="699927">
              <a:defRPr/>
            </a:pPr>
            <a:endParaRPr lang="en-US" b="0" i="0">
              <a:solidFill>
                <a:srgbClr val="1C1C1C"/>
              </a:solidFill>
              <a:effectLst/>
              <a:latin typeface="Inter"/>
            </a:endParaRPr>
          </a:p>
          <a:p>
            <a:pPr defTabSz="699927">
              <a:defRPr/>
            </a:pPr>
            <a:r>
              <a:rPr lang="en-US" b="0" i="0">
                <a:solidFill>
                  <a:srgbClr val="1C1C1C"/>
                </a:solidFill>
                <a:effectLst/>
                <a:latin typeface="Inter"/>
              </a:rPr>
              <a:t>Now, we'll hand it over to our project managers.</a:t>
            </a:r>
            <a:endParaRPr lang="en-US" b="1">
              <a:ea typeface="Calibri"/>
              <a:cs typeface="Calibri"/>
            </a:endParaRPr>
          </a:p>
        </p:txBody>
      </p:sp>
    </p:spTree>
    <p:extLst>
      <p:ext uri="{BB962C8B-B14F-4D97-AF65-F5344CB8AC3E}">
        <p14:creationId xmlns:p14="http://schemas.microsoft.com/office/powerpoint/2010/main" val="4111087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1E032-B596-CFCF-A2B5-38CF9E07A2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A4603B-BB31-A9BD-1A65-FBC7E1C53D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9496B5-F400-AF0E-9C9B-E18A52BC5455}"/>
              </a:ext>
            </a:extLst>
          </p:cNvPr>
          <p:cNvSpPr>
            <a:spLocks noGrp="1"/>
          </p:cNvSpPr>
          <p:nvPr>
            <p:ph type="body" idx="1"/>
          </p:nvPr>
        </p:nvSpPr>
        <p:spPr/>
        <p:txBody>
          <a:bodyPr/>
          <a:lstStyle/>
          <a:p>
            <a:pPr>
              <a:buNone/>
            </a:pPr>
            <a:r>
              <a:rPr lang="en-US" b="1"/>
              <a:t>45- 60 Seconds Max</a:t>
            </a:r>
          </a:p>
        </p:txBody>
      </p:sp>
      <p:sp>
        <p:nvSpPr>
          <p:cNvPr id="4" name="Slide Number Placeholder 3">
            <a:extLst>
              <a:ext uri="{FF2B5EF4-FFF2-40B4-BE49-F238E27FC236}">
                <a16:creationId xmlns:a16="http://schemas.microsoft.com/office/drawing/2014/main" id="{47FE7780-7838-0CE8-7293-2944322F06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7565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7FB13-AE89-AFF1-2A83-2354980395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89C549-EE81-D7CB-69E6-A724F64724E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933F9CC-CE6C-E8B2-81CC-208569153CF7}"/>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985CF11C-0219-D144-9522-19A13AD4863E}"/>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239184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837"/>
              </a:spcAft>
              <a:buClrTx/>
              <a:buSzTx/>
              <a:buFontTx/>
              <a:buNone/>
              <a:tabLst/>
              <a:defRPr/>
            </a:pPr>
            <a:r>
              <a:rPr lang="en-US" sz="1200" b="0" i="0" kern="1200">
                <a:solidFill>
                  <a:schemeClr val="tx1"/>
                </a:solidFill>
                <a:effectLst/>
                <a:latin typeface="+mn-lt"/>
                <a:ea typeface="+mn-ea"/>
                <a:cs typeface="+mn-cs"/>
              </a:rPr>
              <a:t>Let’s take a quick look at today’s agenda. We’ll start with housekeeping, then move into who’s in the audience, an overview of DEN, upcoming opportunities, and finally our breakout rooms and networking.</a:t>
            </a:r>
          </a:p>
          <a:p>
            <a:pPr>
              <a:spcAft>
                <a:spcPts val="1837"/>
              </a:spcAft>
            </a:pPr>
            <a:endParaRPr lang="en-US" b="1" i="0">
              <a:solidFill>
                <a:srgbClr val="4B5563"/>
              </a:solidFill>
              <a:effectLst/>
              <a:latin typeface="Inter"/>
            </a:endParaRPr>
          </a:p>
          <a:p>
            <a:pPr marL="0" marR="0" lvl="0" indent="0" algn="l" defTabSz="914400" rtl="0" eaLnBrk="1" fontAlgn="auto" latinLnBrk="0" hangingPunct="1">
              <a:lnSpc>
                <a:spcPct val="100000"/>
              </a:lnSpc>
              <a:spcBef>
                <a:spcPts val="0"/>
              </a:spcBef>
              <a:spcAft>
                <a:spcPts val="1837"/>
              </a:spcAft>
              <a:buClrTx/>
              <a:buSzTx/>
              <a:buFontTx/>
              <a:buNone/>
              <a:tabLst/>
              <a:defRPr/>
            </a:pPr>
            <a:r>
              <a:rPr lang="en-US" sz="1200" b="0" i="0" kern="1200">
                <a:solidFill>
                  <a:schemeClr val="tx1"/>
                </a:solidFill>
                <a:effectLst/>
                <a:latin typeface="+mn-lt"/>
                <a:ea typeface="+mn-ea"/>
                <a:cs typeface="+mn-cs"/>
              </a:rPr>
              <a:t>Alright, now that you’ve seen the flow for today, let’s go ahead and start with our housekeeping item. &lt;&lt;Next Slide&gt;&gt;</a:t>
            </a:r>
          </a:p>
          <a:p>
            <a:pPr marL="0" marR="0" lvl="0" indent="0" algn="l" defTabSz="914400" rtl="0" eaLnBrk="1" fontAlgn="auto" latinLnBrk="0" hangingPunct="1">
              <a:lnSpc>
                <a:spcPct val="100000"/>
              </a:lnSpc>
              <a:spcBef>
                <a:spcPts val="0"/>
              </a:spcBef>
              <a:spcAft>
                <a:spcPts val="1837"/>
              </a:spcAft>
              <a:buClrTx/>
              <a:buSzTx/>
              <a:buFontTx/>
              <a:buNone/>
              <a:tabLst/>
              <a:defRPr/>
            </a:pPr>
            <a:endParaRPr lang="en-US" sz="1200" b="0" i="0" kern="1200">
              <a:solidFill>
                <a:schemeClr val="tx1"/>
              </a:solidFill>
              <a:effectLst/>
              <a:latin typeface="+mn-lt"/>
              <a:ea typeface="+mn-ea"/>
              <a:cs typeface="+mn-cs"/>
            </a:endParaRPr>
          </a:p>
          <a:p>
            <a:pPr>
              <a:spcAft>
                <a:spcPts val="1837"/>
              </a:spcAft>
            </a:pPr>
            <a:endParaRPr lang="en-US" b="1" i="0">
              <a:solidFill>
                <a:srgbClr val="4B5563"/>
              </a:solidFill>
              <a:effectLst/>
              <a:latin typeface="Inter"/>
            </a:endParaRPr>
          </a:p>
        </p:txBody>
      </p:sp>
      <p:sp>
        <p:nvSpPr>
          <p:cNvPr id="4" name="Slide Number Placeholder 3"/>
          <p:cNvSpPr>
            <a:spLocks noGrp="1"/>
          </p:cNvSpPr>
          <p:nvPr>
            <p:ph type="sldNum" sz="quarter" idx="5"/>
          </p:nvPr>
        </p:nvSpPr>
        <p:spPr/>
        <p:txBody>
          <a:bodyPr/>
          <a:lstStyle/>
          <a:p>
            <a:fld id="{A399344F-1846-964E-A23F-F797EB56DD37}" type="slidenum">
              <a:rPr lang="en-US" smtClean="0"/>
              <a:t>2</a:t>
            </a:fld>
            <a:endParaRPr lang="en-US"/>
          </a:p>
        </p:txBody>
      </p:sp>
    </p:spTree>
    <p:extLst>
      <p:ext uri="{BB962C8B-B14F-4D97-AF65-F5344CB8AC3E}">
        <p14:creationId xmlns:p14="http://schemas.microsoft.com/office/powerpoint/2010/main" val="1060299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71F9F-2DC7-5BCB-834B-578D93D4B0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DB14D8-8308-8486-923F-2AD54085902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8140E2C-AC0D-4035-0CBB-30837F915D20}"/>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E13C8A40-A736-4830-5872-20EF02E1110C}"/>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289884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82969-FC09-C405-FDA7-1573733B04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FB095-9DF6-9EAC-BA71-6C139DE6561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09BAE78-D02E-A5AD-D1AC-6BE822188979}"/>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5BC31EF7-28FD-129D-4424-9F52114C340C}"/>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3468042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8922A-02D7-6E42-1348-DEFF6EDC93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4B696C-E26C-C442-C656-07BFEDDFA65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A92EFDB-E7DA-98D7-9C7B-2563FB042352}"/>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8902A35A-724F-9C49-2F97-EAFBE7AE00C4}"/>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2033813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B363D-9301-9600-FB3B-7EE2BAED1C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BA6FE6-75F6-672C-3313-F84A4526A23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86F7033-6E77-BD65-C2AA-71D02E7F35D9}"/>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94269E82-9F17-81AD-54A4-848F5C1882D9}"/>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2507355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NICOLE PRESENT THIS SLIDE </a:t>
            </a:r>
          </a:p>
        </p:txBody>
      </p:sp>
      <p:sp>
        <p:nvSpPr>
          <p:cNvPr id="4" name="Slide Number Placeholder 3"/>
          <p:cNvSpPr>
            <a:spLocks noGrp="1"/>
          </p:cNvSpPr>
          <p:nvPr>
            <p:ph type="sldNum" sz="quarter" idx="5"/>
          </p:nvPr>
        </p:nvSpPr>
        <p:spPr/>
        <p:txBody>
          <a:bodyPr/>
          <a:lstStyle/>
          <a:p>
            <a:fld id="{A399344F-1846-964E-A23F-F797EB56DD37}" type="slidenum">
              <a:rPr lang="en-US" smtClean="0"/>
              <a:t>29</a:t>
            </a:fld>
            <a:endParaRPr lang="en-US"/>
          </a:p>
        </p:txBody>
      </p:sp>
    </p:spTree>
    <p:extLst>
      <p:ext uri="{BB962C8B-B14F-4D97-AF65-F5344CB8AC3E}">
        <p14:creationId xmlns:p14="http://schemas.microsoft.com/office/powerpoint/2010/main" val="4380843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27E77-5C42-4441-4933-B3CE2C2F0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7604A1-E140-73CC-F391-A2705E14E9B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739071D-7A62-A458-0AB1-3E64D2F2E371}"/>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2483EE20-7F75-4C00-9144-6701E259B72A}"/>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18959316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7EA5A-716F-F263-C0AE-8E911BF5BF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ACA9BC-7D61-4F9A-3D06-6157EC6EF75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8C22B13-B06B-0AA7-387D-5889BEE83042}"/>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C2FB8089-227C-2733-50FE-FA4BC2B4C94E}"/>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3400215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NICOLE PRESENT THIS SLIDE </a:t>
            </a:r>
          </a:p>
        </p:txBody>
      </p:sp>
      <p:sp>
        <p:nvSpPr>
          <p:cNvPr id="4" name="Slide Number Placeholder 3"/>
          <p:cNvSpPr>
            <a:spLocks noGrp="1"/>
          </p:cNvSpPr>
          <p:nvPr>
            <p:ph type="sldNum" sz="quarter" idx="5"/>
          </p:nvPr>
        </p:nvSpPr>
        <p:spPr/>
        <p:txBody>
          <a:bodyPr/>
          <a:lstStyle/>
          <a:p>
            <a:fld id="{A399344F-1846-964E-A23F-F797EB56DD37}" type="slidenum">
              <a:rPr lang="en-US" smtClean="0"/>
              <a:t>34</a:t>
            </a:fld>
            <a:endParaRPr lang="en-US"/>
          </a:p>
        </p:txBody>
      </p:sp>
    </p:spTree>
    <p:extLst>
      <p:ext uri="{BB962C8B-B14F-4D97-AF65-F5344CB8AC3E}">
        <p14:creationId xmlns:p14="http://schemas.microsoft.com/office/powerpoint/2010/main" val="2668875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1A5FF-73BD-17BF-E691-24E42BA0E4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EF75C7-5ADE-13EF-40FB-D558DB01DB3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3062B1C-5510-F592-35C0-3D17B065064A}"/>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56D541BE-E178-4BEC-EA35-DA7758E83A92}"/>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32198049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9AF47-BBB5-B26F-6F4E-9117B2B1B2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1E4D84-4E37-E106-1EF3-55956048B02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ED9B0EB-6E37-0BC2-D094-D80001BA6DAC}"/>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ED88AD98-DC57-8031-CC4D-5A2C4882CC99}"/>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1135341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As we get started, here are a few quick housekeeping reminders.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Please keep your cameras and microphones off during the main session. Please scan the QR code to introduce your firm, and share the projects you’re interested in.</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Now that we’ve covered the basics, let’s move on. &lt;&lt;Next Slide&gt;&gt;</a:t>
            </a:r>
          </a:p>
          <a:p>
            <a:pPr fontAlgn="t"/>
            <a:endParaRPr lang="en-US" sz="1200" b="0" i="0" kern="1200">
              <a:solidFill>
                <a:schemeClr val="tx1"/>
              </a:solidFill>
              <a:effectLst/>
              <a:latin typeface="+mn-lt"/>
              <a:ea typeface="+mn-ea"/>
              <a:cs typeface="+mn-cs"/>
            </a:endParaRPr>
          </a:p>
          <a:p>
            <a:pPr>
              <a:spcAft>
                <a:spcPts val="1837"/>
              </a:spcAft>
            </a:pPr>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3</a:t>
            </a:fld>
            <a:endParaRPr lang="en-US"/>
          </a:p>
        </p:txBody>
      </p:sp>
    </p:spTree>
    <p:extLst>
      <p:ext uri="{BB962C8B-B14F-4D97-AF65-F5344CB8AC3E}">
        <p14:creationId xmlns:p14="http://schemas.microsoft.com/office/powerpoint/2010/main" val="6033468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95B97-409B-0427-7F83-E11EAC7C51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48306B-DDA5-FD8E-D589-6463093061A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455EFF8-5C88-016D-2A0F-C4CC5FD60291}"/>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EE1F6A10-3882-B81A-E538-1F0A49441236}"/>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39</a:t>
            </a:fld>
            <a:endParaRPr lang="en-US">
              <a:solidFill>
                <a:prstClr val="black"/>
              </a:solidFill>
              <a:latin typeface="Calibri" panose="020F0502020204030204"/>
            </a:endParaRPr>
          </a:p>
        </p:txBody>
      </p:sp>
    </p:spTree>
    <p:extLst>
      <p:ext uri="{BB962C8B-B14F-4D97-AF65-F5344CB8AC3E}">
        <p14:creationId xmlns:p14="http://schemas.microsoft.com/office/powerpoint/2010/main" val="28621036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0E001-7898-FD1A-7782-15A00D4D8A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5A6581-5269-F726-6B54-8D58660C4CC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ABF1A97-EC56-AE05-82B3-CDD3CE872A38}"/>
              </a:ext>
            </a:extLst>
          </p:cNvPr>
          <p:cNvSpPr>
            <a:spLocks noGrp="1"/>
          </p:cNvSpPr>
          <p:nvPr>
            <p:ph type="body" idx="1"/>
          </p:nvPr>
        </p:nvSpPr>
        <p:spPr/>
        <p:txBody>
          <a:bodyPr/>
          <a:lstStyle/>
          <a:p>
            <a:pPr>
              <a:buNone/>
            </a:pPr>
            <a:r>
              <a:rPr lang="en-US" b="1"/>
              <a:t>45- 60 Seconds Max</a:t>
            </a:r>
          </a:p>
        </p:txBody>
      </p:sp>
      <p:sp>
        <p:nvSpPr>
          <p:cNvPr id="4" name="Slide Number Placeholder 3">
            <a:extLst>
              <a:ext uri="{FF2B5EF4-FFF2-40B4-BE49-F238E27FC236}">
                <a16:creationId xmlns:a16="http://schemas.microsoft.com/office/drawing/2014/main" id="{11794038-66CB-9DC2-0067-0B4E815B9C29}"/>
              </a:ext>
            </a:extLst>
          </p:cNvPr>
          <p:cNvSpPr>
            <a:spLocks noGrp="1"/>
          </p:cNvSpPr>
          <p:nvPr>
            <p:ph type="sldNum" sz="quarter" idx="5"/>
          </p:nvPr>
        </p:nvSpPr>
        <p:spPr/>
        <p:txBody>
          <a:bodyPr/>
          <a:lstStyle/>
          <a:p>
            <a:fld id="{A399344F-1846-964E-A23F-F797EB56DD37}" type="slidenum">
              <a:rPr lang="en-US" smtClean="0"/>
              <a:t>41</a:t>
            </a:fld>
            <a:endParaRPr lang="en-US"/>
          </a:p>
        </p:txBody>
      </p:sp>
    </p:spTree>
    <p:extLst>
      <p:ext uri="{BB962C8B-B14F-4D97-AF65-F5344CB8AC3E}">
        <p14:creationId xmlns:p14="http://schemas.microsoft.com/office/powerpoint/2010/main" val="17292680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9672B-8924-F5DE-9922-B4450C003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85376B-FC99-6C83-AA2E-2FE1F17828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43B32A-CBA5-DBB8-7A99-C5045D80CA1A}"/>
              </a:ext>
            </a:extLst>
          </p:cNvPr>
          <p:cNvSpPr>
            <a:spLocks noGrp="1"/>
          </p:cNvSpPr>
          <p:nvPr>
            <p:ph type="body" idx="1"/>
          </p:nvPr>
        </p:nvSpPr>
        <p:spPr/>
        <p:txBody>
          <a:bodyPr/>
          <a:lstStyle/>
          <a:p>
            <a:pPr>
              <a:buNone/>
            </a:pPr>
            <a:r>
              <a:rPr lang="en-US"/>
              <a:t>v</a:t>
            </a:r>
          </a:p>
        </p:txBody>
      </p:sp>
      <p:sp>
        <p:nvSpPr>
          <p:cNvPr id="4" name="Slide Number Placeholder 3">
            <a:extLst>
              <a:ext uri="{FF2B5EF4-FFF2-40B4-BE49-F238E27FC236}">
                <a16:creationId xmlns:a16="http://schemas.microsoft.com/office/drawing/2014/main" id="{7ECC7CAA-786C-584C-3E04-5A64B1B0DB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8561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237AA-50FE-01EA-6259-A7BF32A6EF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CB661A-94E1-D166-BA25-19F7636730A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9A361D5-7838-2580-1719-AD32F010179B}"/>
              </a:ext>
            </a:extLst>
          </p:cNvPr>
          <p:cNvSpPr>
            <a:spLocks noGrp="1"/>
          </p:cNvSpPr>
          <p:nvPr>
            <p:ph type="body" idx="1"/>
          </p:nvPr>
        </p:nvSpPr>
        <p:spPr/>
        <p:txBody>
          <a:bodyPr/>
          <a:lstStyle/>
          <a:p>
            <a:pPr>
              <a:buNone/>
            </a:pPr>
            <a:r>
              <a:rPr lang="en-US"/>
              <a:t>v</a:t>
            </a:r>
          </a:p>
        </p:txBody>
      </p:sp>
      <p:sp>
        <p:nvSpPr>
          <p:cNvPr id="4" name="Slide Number Placeholder 3">
            <a:extLst>
              <a:ext uri="{FF2B5EF4-FFF2-40B4-BE49-F238E27FC236}">
                <a16:creationId xmlns:a16="http://schemas.microsoft.com/office/drawing/2014/main" id="{1D4AB835-4A9A-1D87-433C-0448C61F9EC0}"/>
              </a:ext>
            </a:extLst>
          </p:cNvPr>
          <p:cNvSpPr>
            <a:spLocks noGrp="1"/>
          </p:cNvSpPr>
          <p:nvPr>
            <p:ph type="sldNum" sz="quarter" idx="5"/>
          </p:nvPr>
        </p:nvSpPr>
        <p:spPr/>
        <p:txBody>
          <a:bodyPr/>
          <a:lstStyle/>
          <a:p>
            <a:fld id="{A399344F-1846-964E-A23F-F797EB56DD37}" type="slidenum">
              <a:rPr lang="en-US" smtClean="0"/>
              <a:t>43</a:t>
            </a:fld>
            <a:endParaRPr lang="en-US"/>
          </a:p>
        </p:txBody>
      </p:sp>
    </p:spTree>
    <p:extLst>
      <p:ext uri="{BB962C8B-B14F-4D97-AF65-F5344CB8AC3E}">
        <p14:creationId xmlns:p14="http://schemas.microsoft.com/office/powerpoint/2010/main" val="38399569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B10FE-BADE-450F-185A-C253D1FBEE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771F83-BA7A-2617-7D7E-7C07904EBDF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24F3F08-34E0-F075-20F9-0CBA354C04E7}"/>
              </a:ext>
            </a:extLst>
          </p:cNvPr>
          <p:cNvSpPr>
            <a:spLocks noGrp="1"/>
          </p:cNvSpPr>
          <p:nvPr>
            <p:ph type="body" idx="1"/>
          </p:nvPr>
        </p:nvSpPr>
        <p:spPr/>
        <p:txBody>
          <a:bodyPr/>
          <a:lstStyle/>
          <a:p>
            <a:pPr>
              <a:buNone/>
            </a:pPr>
            <a:r>
              <a:rPr lang="en-US" b="1"/>
              <a:t>45- 60 Seconds Max</a:t>
            </a:r>
          </a:p>
        </p:txBody>
      </p:sp>
      <p:sp>
        <p:nvSpPr>
          <p:cNvPr id="4" name="Slide Number Placeholder 3">
            <a:extLst>
              <a:ext uri="{FF2B5EF4-FFF2-40B4-BE49-F238E27FC236}">
                <a16:creationId xmlns:a16="http://schemas.microsoft.com/office/drawing/2014/main" id="{7DB65F4C-8B5D-820C-C3FF-4D59A79429DB}"/>
              </a:ext>
            </a:extLst>
          </p:cNvPr>
          <p:cNvSpPr>
            <a:spLocks noGrp="1"/>
          </p:cNvSpPr>
          <p:nvPr>
            <p:ph type="sldNum" sz="quarter" idx="5"/>
          </p:nvPr>
        </p:nvSpPr>
        <p:spPr/>
        <p:txBody>
          <a:bodyPr/>
          <a:lstStyle/>
          <a:p>
            <a:fld id="{A399344F-1846-964E-A23F-F797EB56DD37}" type="slidenum">
              <a:rPr lang="en-US" smtClean="0"/>
              <a:t>44</a:t>
            </a:fld>
            <a:endParaRPr lang="en-US"/>
          </a:p>
        </p:txBody>
      </p:sp>
    </p:spTree>
    <p:extLst>
      <p:ext uri="{BB962C8B-B14F-4D97-AF65-F5344CB8AC3E}">
        <p14:creationId xmlns:p14="http://schemas.microsoft.com/office/powerpoint/2010/main" val="28329777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defTabSz="933237">
              <a:defRPr/>
            </a:pPr>
            <a:r>
              <a:rPr lang="en-US" b="1"/>
              <a:t>45- 60 Seconds Max</a:t>
            </a:r>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46</a:t>
            </a:fld>
            <a:endParaRPr lang="en-US"/>
          </a:p>
        </p:txBody>
      </p:sp>
    </p:spTree>
    <p:extLst>
      <p:ext uri="{BB962C8B-B14F-4D97-AF65-F5344CB8AC3E}">
        <p14:creationId xmlns:p14="http://schemas.microsoft.com/office/powerpoint/2010/main" val="104923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E3061-CA55-94B7-69FA-C5E14F9BCE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1A5151-E747-631F-57AA-37FF80C396C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6704C1D-D6C8-3068-0E22-A71944564D38}"/>
              </a:ext>
            </a:extLst>
          </p:cNvPr>
          <p:cNvSpPr>
            <a:spLocks noGrp="1"/>
          </p:cNvSpPr>
          <p:nvPr>
            <p:ph type="body" idx="1"/>
          </p:nvPr>
        </p:nvSpPr>
        <p:spPr/>
        <p:txBody>
          <a:bodyPr/>
          <a:lstStyle/>
          <a:p>
            <a:pPr defTabSz="933237">
              <a:defRPr/>
            </a:pPr>
            <a:r>
              <a:rPr lang="en-US" b="1"/>
              <a:t>45- 60 Seconds Max</a:t>
            </a:r>
          </a:p>
          <a:p>
            <a:endParaRPr lang="en-US"/>
          </a:p>
        </p:txBody>
      </p:sp>
      <p:sp>
        <p:nvSpPr>
          <p:cNvPr id="4" name="Slide Number Placeholder 3">
            <a:extLst>
              <a:ext uri="{FF2B5EF4-FFF2-40B4-BE49-F238E27FC236}">
                <a16:creationId xmlns:a16="http://schemas.microsoft.com/office/drawing/2014/main" id="{D967E1EA-FB34-7B2D-FEF0-8E9AEE2D08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9413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D005A-9100-F85D-6711-BD8F9A8C4D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709575-DB66-49E4-27D2-94E08567DB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66DA59-8CB6-55FC-CC67-A0348380CB8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latin typeface="Franklin Gothic Book" panose="020B0503020102020204" pitchFamily="34" charset="0"/>
                <a:ea typeface="Calibri"/>
                <a:cs typeface="Calibri"/>
              </a:rPr>
              <a:t>This webinar is designed for businesses who are preparing a new PN, revising a PN that was returned, or wanting to better understand and correct issues in a previously submitted PN. </a:t>
            </a:r>
          </a:p>
          <a:p>
            <a:endParaRPr lang="en-US"/>
          </a:p>
        </p:txBody>
      </p:sp>
      <p:sp>
        <p:nvSpPr>
          <p:cNvPr id="4" name="Slide Number Placeholder 3">
            <a:extLst>
              <a:ext uri="{FF2B5EF4-FFF2-40B4-BE49-F238E27FC236}">
                <a16:creationId xmlns:a16="http://schemas.microsoft.com/office/drawing/2014/main" id="{E8145C50-6B5D-1E66-A838-AA3FBD9D233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91D388-B965-4CE7-8A95-90C49E83DE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7905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buNone/>
            </a:pPr>
            <a:r>
              <a:rPr lang="en-US" b="1"/>
              <a:t>45- 60 Seconds Max</a:t>
            </a:r>
          </a:p>
          <a:p>
            <a:pPr>
              <a:buNone/>
            </a:pPr>
            <a:endParaRPr lang="en-US" b="1"/>
          </a:p>
          <a:p>
            <a:pPr>
              <a:buNone/>
            </a:pPr>
            <a:r>
              <a:rPr lang="en-US" b="1"/>
              <a:t>General Services Purchasing – What We Do </a:t>
            </a:r>
          </a:p>
          <a:p>
            <a:pPr>
              <a:buNone/>
            </a:pPr>
            <a:endParaRPr lang="en-US" b="1"/>
          </a:p>
          <a:p>
            <a:pPr>
              <a:buNone/>
            </a:pPr>
            <a:r>
              <a:rPr lang="en-US"/>
              <a:t>We handle the purchase of goods and services (except for construction and design) through competitive bidding and open market methods.</a:t>
            </a:r>
          </a:p>
          <a:p>
            <a:pPr>
              <a:buNone/>
            </a:pPr>
            <a:endParaRPr lang="en-US"/>
          </a:p>
          <a:p>
            <a:pPr>
              <a:buNone/>
            </a:pPr>
            <a:r>
              <a:rPr lang="en-US"/>
              <a:t>Everything we do adheres to city rules and guidelines to ensure fairness and accountability.</a:t>
            </a:r>
          </a:p>
          <a:p>
            <a:pPr>
              <a:buNone/>
            </a:pPr>
            <a:endParaRPr lang="en-US"/>
          </a:p>
          <a:p>
            <a:pPr>
              <a:buNone/>
            </a:pPr>
            <a:r>
              <a:rPr lang="en-US"/>
              <a:t>Our primary responsibilities include managing bids and contracts, tracking assets and surplus sales, collaborating with vendors, and promoting sustainable purchasing practices.</a:t>
            </a:r>
          </a:p>
          <a:p>
            <a:pPr>
              <a:buNone/>
            </a:pPr>
            <a:endParaRPr lang="en-US"/>
          </a:p>
          <a:p>
            <a:pPr>
              <a:buNone/>
            </a:pPr>
            <a:r>
              <a:rPr lang="en-US"/>
              <a:t>If you’re a vendor, all opportunities are posted on </a:t>
            </a:r>
            <a:r>
              <a:rPr lang="en-US" err="1"/>
              <a:t>BidNet</a:t>
            </a:r>
            <a:r>
              <a:rPr lang="en-US"/>
              <a:t>, the Rocky Mountain E-Purchasing System.</a:t>
            </a:r>
          </a:p>
          <a:p>
            <a:pPr>
              <a:buNone/>
            </a:pPr>
            <a:endParaRPr lang="en-US"/>
          </a:p>
          <a:p>
            <a:pPr>
              <a:buNone/>
            </a:pPr>
            <a:r>
              <a:rPr lang="en-US"/>
              <a:t>You’ll also find bid tools, updates, and helpful info on our website.</a:t>
            </a:r>
          </a:p>
          <a:p>
            <a:pPr>
              <a:buNone/>
            </a:pPr>
            <a:endParaRPr lang="en-US"/>
          </a:p>
          <a:p>
            <a:pPr>
              <a:buNone/>
            </a:pPr>
            <a:r>
              <a:rPr lang="en-US"/>
              <a:t>We send weekly emails with new bids, events, and important opportunities.</a:t>
            </a:r>
          </a:p>
          <a:p>
            <a:pPr>
              <a:buNone/>
            </a:pPr>
            <a:endParaRPr lang="en-US"/>
          </a:p>
          <a:p>
            <a:r>
              <a:rPr lang="en-US"/>
              <a:t>To learn more, visit me in the breakout room and scan the QR code.</a:t>
            </a:r>
          </a:p>
        </p:txBody>
      </p:sp>
      <p:sp>
        <p:nvSpPr>
          <p:cNvPr id="4" name="Slide Number Placeholder 3"/>
          <p:cNvSpPr>
            <a:spLocks noGrp="1"/>
          </p:cNvSpPr>
          <p:nvPr>
            <p:ph type="sldNum" sz="quarter" idx="5"/>
          </p:nvPr>
        </p:nvSpPr>
        <p:spPr/>
        <p:txBody>
          <a:bodyPr/>
          <a:lstStyle/>
          <a:p>
            <a:fld id="{A399344F-1846-964E-A23F-F797EB56DD37}" type="slidenum">
              <a:rPr lang="en-US" smtClean="0"/>
              <a:t>54</a:t>
            </a:fld>
            <a:endParaRPr lang="en-US"/>
          </a:p>
        </p:txBody>
      </p:sp>
    </p:spTree>
    <p:extLst>
      <p:ext uri="{BB962C8B-B14F-4D97-AF65-F5344CB8AC3E}">
        <p14:creationId xmlns:p14="http://schemas.microsoft.com/office/powerpoint/2010/main" val="40628661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buNone/>
            </a:pPr>
            <a:r>
              <a:rPr lang="en-US"/>
              <a:t>After today’s event, we’ll send all attendees a follow-up email from Eventbrite.com. This email will include the registration list and the presentations.</a:t>
            </a:r>
          </a:p>
          <a:p>
            <a:pPr>
              <a:buNone/>
            </a:pPr>
            <a:endParaRPr lang="en-US"/>
          </a:p>
          <a:p>
            <a:pPr>
              <a:buNone/>
            </a:pPr>
            <a:r>
              <a:rPr lang="en-US"/>
              <a:t>You can also find this information on our website within the next three business days.</a:t>
            </a:r>
          </a:p>
          <a:p>
            <a:pPr>
              <a:buNone/>
            </a:pPr>
            <a:endParaRPr lang="en-US"/>
          </a:p>
          <a:p>
            <a:r>
              <a:rPr lang="en-US"/>
              <a:t>Finally, please take a moment to complete the post-event survey — your feedback helps us improve future events.</a:t>
            </a:r>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55</a:t>
            </a:fld>
            <a:endParaRPr lang="en-US"/>
          </a:p>
        </p:txBody>
      </p:sp>
    </p:spTree>
    <p:extLst>
      <p:ext uri="{BB962C8B-B14F-4D97-AF65-F5344CB8AC3E}">
        <p14:creationId xmlns:p14="http://schemas.microsoft.com/office/powerpoint/2010/main" val="2902084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Please take a moment to complete the Project Interest Form. This helps us learn who you are, what your company does, and which projects interest you. The information will be included in the follow‑up email and posted on our website within</a:t>
            </a:r>
            <a:r>
              <a:rPr lang="en-US" sz="1200" b="1" i="0" kern="1200">
                <a:solidFill>
                  <a:schemeClr val="tx1"/>
                </a:solidFill>
                <a:effectLst/>
                <a:latin typeface="+mn-lt"/>
                <a:ea typeface="+mn-ea"/>
                <a:cs typeface="+mn-cs"/>
              </a:rPr>
              <a:t> three business days.</a:t>
            </a:r>
          </a:p>
          <a:p>
            <a:pPr fontAlgn="t"/>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&lt;&lt;Next Slide&gt;&gt;</a:t>
            </a:r>
          </a:p>
          <a:p>
            <a:pPr fontAlgn="t"/>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399344F-1846-964E-A23F-F797EB56DD37}" type="slidenum">
              <a:rPr lang="en-US" smtClean="0"/>
              <a:t>4</a:t>
            </a:fld>
            <a:endParaRPr lang="en-US"/>
          </a:p>
        </p:txBody>
      </p:sp>
    </p:spTree>
    <p:extLst>
      <p:ext uri="{BB962C8B-B14F-4D97-AF65-F5344CB8AC3E}">
        <p14:creationId xmlns:p14="http://schemas.microsoft.com/office/powerpoint/2010/main" val="1721166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Vision 100 focuses on preparing the airport to serve 100 million annual passengers while continuing to invest in our people, our infrastructure, and the customer experience.</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Now let’s take a look at one of the ways we help the business community stay connected, our Taking Flight at DEN events. &lt;&lt;Next Slide&gt;&gt;</a:t>
            </a:r>
          </a:p>
          <a:p>
            <a:pPr fontAlgn="t"/>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1517660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Taking Flight at DEN is our monthly opportunity for businesses to connect directly with DEN teams and hear about upcoming procurement opportunities. We host it on the second Thursday of each month at 1 </a:t>
            </a:r>
            <a:r>
              <a:rPr lang="en-US" sz="1200" b="0" i="0" kern="1200" err="1">
                <a:solidFill>
                  <a:schemeClr val="tx1"/>
                </a:solidFill>
                <a:effectLst/>
                <a:latin typeface="+mn-lt"/>
                <a:ea typeface="+mn-ea"/>
                <a:cs typeface="+mn-cs"/>
              </a:rPr>
              <a:t>p.m</a:t>
            </a:r>
            <a:endParaRPr lang="en-US" sz="1200" b="0" i="0" kern="1200">
              <a:solidFill>
                <a:schemeClr val="tx1"/>
              </a:solidFill>
              <a:effectLst/>
              <a:latin typeface="+mn-lt"/>
              <a:ea typeface="+mn-ea"/>
              <a:cs typeface="+mn-cs"/>
            </a:endParaRPr>
          </a:p>
          <a:p>
            <a:pPr defTabSz="685800">
              <a:defRPr/>
            </a:pPr>
            <a:endParaRPr lang="en-US" b="0" i="0">
              <a:solidFill>
                <a:srgbClr val="8C9EBC"/>
              </a:solidFill>
              <a:effectLst/>
              <a:latin typeface="Inter"/>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In addition to monthly outreach, we also host targeted sessions to help firms connect with the right partners. &lt;&lt;Next Slide&gt;&gt;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defTabSz="685800">
              <a:defRPr/>
            </a:pPr>
            <a:endParaRPr lang="en-US" b="0" i="0">
              <a:solidFill>
                <a:srgbClr val="8C9EBC"/>
              </a:solidFill>
              <a:effectLst/>
              <a:latin typeface="Inter"/>
            </a:endParaRPr>
          </a:p>
          <a:p>
            <a:pPr defTabSz="685800">
              <a:defRPr/>
            </a:pPr>
            <a:endParaRPr lang="en-US" b="0" i="0">
              <a:solidFill>
                <a:srgbClr val="8C9EBC"/>
              </a:solidFill>
              <a:effectLst/>
              <a:latin typeface="Inter"/>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10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FC51C-101F-EC88-FFA6-FC734B8853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15A79C-1CB7-BC0B-C748-8531E7277D3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9505146-3BF5-643E-6E7B-3A7F84AF20F8}"/>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Meet the Primes is held every other month and connects prime firms with local, small, and historically underutilized businesses. Each session focuses on a different industry area and is a great way to build relationships and explore partnership opportunities.</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Next, let’s look at another series designed specifically to support ACDBE concession businesses. &lt;&lt;Next Slide&gt;&gt;</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marL="0" marR="0" lvl="0" indent="0" algn="l" defTabSz="685800" rtl="0" eaLnBrk="1" fontAlgn="auto" latinLnBrk="0" hangingPunct="1">
              <a:lnSpc>
                <a:spcPct val="115000"/>
              </a:lnSpc>
              <a:spcBef>
                <a:spcPts val="0"/>
              </a:spcBef>
              <a:spcAft>
                <a:spcPts val="0"/>
              </a:spcAft>
              <a:buClrTx/>
              <a:buSzTx/>
              <a:buFont typeface="Symbol" panose="05050102010706020507" pitchFamily="18" charset="2"/>
              <a:buNone/>
              <a:tabLst>
                <a:tab pos="1428750" algn="l"/>
              </a:tabLst>
              <a:defRPr/>
            </a:pPr>
            <a:endParaRPr lang="en-US" sz="3600" b="0" i="0">
              <a:solidFill>
                <a:srgbClr val="1C1C1C"/>
              </a:solidFill>
              <a:effectLst/>
              <a:latin typeface="Inter"/>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C43966B-43A4-DE01-144E-1068262887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445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The Navigating the ACDBE Series is held every other month and is designed to help ACDBE concession businesses understand how to do business at DEN. Each session focuses on a different topic to support firms throughout the process.</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Next, let’s take a look at our Small Business Certification Workshops. &lt;&lt;Next Slide&gt;&gt;</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defTabSz="685800">
              <a:lnSpc>
                <a:spcPct val="115000"/>
              </a:lnSpc>
              <a:tabLst>
                <a:tab pos="1428750" algn="l"/>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453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3E392-5C54-AD8D-5935-5F58AD6AFA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5CF5EB-B81E-2C51-F915-304E324E865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4C349A3-5352-E902-F4DE-F54BAF94C9A3}"/>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Our ACDBE team and Division of Small Business Opportunity have partnered on the Small Business Certification Workshops held throughout the year to support firms that are early in the process or looking to get certified. </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These in‑person sessions help businesses understand requirements and get set up for success.</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&lt;&lt;Next Slide&gt;&gt;</a:t>
            </a:r>
          </a:p>
          <a:p>
            <a:pPr fontAlgn="t"/>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EE2162C-D640-4283-A589-36A8D7D320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786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9.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0.xml"/><Relationship Id="rId4" Type="http://schemas.openxmlformats.org/officeDocument/2006/relationships/image" Target="../media/image20.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10.xml"/><Relationship Id="rId4" Type="http://schemas.openxmlformats.org/officeDocument/2006/relationships/image" Target="../media/image20.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Master" Target="../slideMasters/slideMaster10.xml"/><Relationship Id="rId4" Type="http://schemas.openxmlformats.org/officeDocument/2006/relationships/image" Target="../media/image2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Master" Target="../slideMasters/slideMaster10.xml"/><Relationship Id="rId4" Type="http://schemas.openxmlformats.org/officeDocument/2006/relationships/image" Target="../media/image2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Master" Target="../slideMasters/slideMaster10.xml"/><Relationship Id="rId4" Type="http://schemas.openxmlformats.org/officeDocument/2006/relationships/image" Target="../media/image2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Master" Target="../slideMasters/slideMaster10.xml"/><Relationship Id="rId4" Type="http://schemas.openxmlformats.org/officeDocument/2006/relationships/image" Target="../media/image2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Master" Target="../slideMasters/slideMaster10.xml"/><Relationship Id="rId4" Type="http://schemas.openxmlformats.org/officeDocument/2006/relationships/image" Target="../media/image2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xml"/><Relationship Id="rId7" Type="http://schemas.openxmlformats.org/officeDocument/2006/relationships/image" Target="../media/image2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24.png"/><Relationship Id="rId4"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5.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0.xml"/><Relationship Id="rId4" Type="http://schemas.openxmlformats.org/officeDocument/2006/relationships/image" Target="../media/image23.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Master" Target="../slideMasters/slideMaster10.xml"/><Relationship Id="rId4" Type="http://schemas.openxmlformats.org/officeDocument/2006/relationships/image" Target="../media/image23.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Master" Target="../slideMasters/slideMaster10.xml"/><Relationship Id="rId4" Type="http://schemas.openxmlformats.org/officeDocument/2006/relationships/image" Target="../media/image23.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0.xml"/><Relationship Id="rId4" Type="http://schemas.openxmlformats.org/officeDocument/2006/relationships/image" Target="../media/image23.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10.xml"/><Relationship Id="rId4" Type="http://schemas.openxmlformats.org/officeDocument/2006/relationships/image" Target="../media/image20.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10.xml"/><Relationship Id="rId4" Type="http://schemas.openxmlformats.org/officeDocument/2006/relationships/image" Target="../media/image20.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10.xml"/><Relationship Id="rId4" Type="http://schemas.openxmlformats.org/officeDocument/2006/relationships/image" Target="../media/image2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10.xml"/><Relationship Id="rId4" Type="http://schemas.openxmlformats.org/officeDocument/2006/relationships/image" Target="../media/image20.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10.xml"/><Relationship Id="rId4" Type="http://schemas.openxmlformats.org/officeDocument/2006/relationships/image" Target="../media/image20.png"/></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8.xml"/><Relationship Id="rId7" Type="http://schemas.openxmlformats.org/officeDocument/2006/relationships/image" Target="../media/image19.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5.png"/><Relationship Id="rId5" Type="http://schemas.openxmlformats.org/officeDocument/2006/relationships/image" Target="../media/image24.png"/><Relationship Id="rId4"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5.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10.xml"/><Relationship Id="rId4" Type="http://schemas.openxmlformats.org/officeDocument/2006/relationships/image" Target="../media/image20.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10.xml"/><Relationship Id="rId4" Type="http://schemas.openxmlformats.org/officeDocument/2006/relationships/image" Target="../media/image20.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0.xml"/><Relationship Id="rId4" Type="http://schemas.openxmlformats.org/officeDocument/2006/relationships/image" Target="../media/image20.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10.xml"/><Relationship Id="rId4" Type="http://schemas.openxmlformats.org/officeDocument/2006/relationships/image" Target="../media/image20.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Master" Target="../slideMasters/slideMaster10.xml"/><Relationship Id="rId4" Type="http://schemas.openxmlformats.org/officeDocument/2006/relationships/image" Target="../media/image2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Master" Target="../slideMasters/slideMaster10.xml"/><Relationship Id="rId4" Type="http://schemas.openxmlformats.org/officeDocument/2006/relationships/image" Target="../media/image23.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Master" Target="../slideMasters/slideMaster10.xml"/><Relationship Id="rId4" Type="http://schemas.openxmlformats.org/officeDocument/2006/relationships/image" Target="../media/image2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Master" Target="../slideMasters/slideMaster10.xml"/><Relationship Id="rId4" Type="http://schemas.openxmlformats.org/officeDocument/2006/relationships/image" Target="../media/image23.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Master" Target="../slideMasters/slideMaster10.xml"/><Relationship Id="rId4" Type="http://schemas.openxmlformats.org/officeDocument/2006/relationships/image" Target="../media/image23.png"/></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3.xml"/><Relationship Id="rId7" Type="http://schemas.openxmlformats.org/officeDocument/2006/relationships/image" Target="../media/image22.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5.png"/><Relationship Id="rId5" Type="http://schemas.openxmlformats.org/officeDocument/2006/relationships/image" Target="../media/image24.png"/><Relationship Id="rId4"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5.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0.xml"/><Relationship Id="rId4" Type="http://schemas.openxmlformats.org/officeDocument/2006/relationships/image" Target="../media/image23.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Master" Target="../slideMasters/slideMaster10.xml"/><Relationship Id="rId4" Type="http://schemas.openxmlformats.org/officeDocument/2006/relationships/image" Target="../media/image2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9498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3 - green">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853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3 -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465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3 -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8C9EB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9274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372171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4 - GREEN - Image VIOLET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a:extLst>
              <a:ext uri="{FF2B5EF4-FFF2-40B4-BE49-F238E27FC236}">
                <a16:creationId xmlns:a16="http://schemas.microsoft.com/office/drawing/2014/main" id="{8FEFCD1F-1471-934C-C97A-639E41F15A5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017286" y="-16562"/>
            <a:ext cx="565288" cy="565288"/>
          </a:xfrm>
          <a:prstGeom prst="rect">
            <a:avLst/>
          </a:prstGeom>
        </p:spPr>
      </p:pic>
      <p:sp>
        <p:nvSpPr>
          <p:cNvPr id="5" name="Text Placeholder 10">
            <a:extLst>
              <a:ext uri="{FF2B5EF4-FFF2-40B4-BE49-F238E27FC236}">
                <a16:creationId xmlns:a16="http://schemas.microsoft.com/office/drawing/2014/main" id="{01832E95-A96F-413C-93E4-0153A86A0834}"/>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041658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
        <p:nvSpPr>
          <p:cNvPr id="3" name="Rectangle 2">
            <a:extLst>
              <a:ext uri="{FF2B5EF4-FFF2-40B4-BE49-F238E27FC236}">
                <a16:creationId xmlns:a16="http://schemas.microsoft.com/office/drawing/2014/main" id="{4081E596-2394-077D-84EF-B8507FB016A9}"/>
              </a:ext>
            </a:extLst>
          </p:cNvPr>
          <p:cNvSpPr/>
          <p:nvPr userDrawn="1"/>
        </p:nvSpPr>
        <p:spPr>
          <a:xfrm>
            <a:off x="835269" y="993531"/>
            <a:ext cx="975946" cy="2813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618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E759DC34-2F48-B0EA-858E-B4EC7BA9D65E}"/>
              </a:ext>
            </a:extLst>
          </p:cNvPr>
          <p:cNvSpPr>
            <a:spLocks noGrp="1"/>
          </p:cNvSpPr>
          <p:nvPr>
            <p:ph type="body" sz="quarter" idx="18" hasCustomPrompt="1"/>
          </p:nvPr>
        </p:nvSpPr>
        <p:spPr>
          <a:xfrm>
            <a:off x="4410303" y="410478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8050167" y="410171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E4041A8A-3E4E-8648-0B3B-895D56994366}"/>
              </a:ext>
            </a:extLst>
          </p:cNvPr>
          <p:cNvSpPr>
            <a:spLocks noGrp="1"/>
          </p:cNvSpPr>
          <p:nvPr>
            <p:ph type="body" sz="quarter" idx="22" hasCustomPrompt="1"/>
          </p:nvPr>
        </p:nvSpPr>
        <p:spPr>
          <a:xfrm>
            <a:off x="4410303" y="4618692"/>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8050167" y="4607726"/>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6" name="Picture 15" descr="A purple airplane and globe&#10;&#10;Description automatically generated">
            <a:extLst>
              <a:ext uri="{FF2B5EF4-FFF2-40B4-BE49-F238E27FC236}">
                <a16:creationId xmlns:a16="http://schemas.microsoft.com/office/drawing/2014/main" id="{ED898F74-8932-9CFE-78D1-45CA3B5A9DEC}"/>
              </a:ext>
            </a:extLst>
          </p:cNvPr>
          <p:cNvPicPr>
            <a:picLocks noChangeAspect="1"/>
          </p:cNvPicPr>
          <p:nvPr userDrawn="1"/>
        </p:nvPicPr>
        <p:blipFill>
          <a:blip r:embed="rId2"/>
          <a:stretch>
            <a:fillRect/>
          </a:stretch>
        </p:blipFill>
        <p:spPr>
          <a:xfrm>
            <a:off x="4898188" y="2504393"/>
            <a:ext cx="1497407" cy="1331028"/>
          </a:xfrm>
          <a:prstGeom prst="rect">
            <a:avLst/>
          </a:prstGeom>
        </p:spPr>
      </p:pic>
      <p:pic>
        <p:nvPicPr>
          <p:cNvPr id="18" name="Graphic 17" descr="Wheelchair access outline">
            <a:extLst>
              <a:ext uri="{FF2B5EF4-FFF2-40B4-BE49-F238E27FC236}">
                <a16:creationId xmlns:a16="http://schemas.microsoft.com/office/drawing/2014/main" id="{CCCD0007-0EF7-0EDD-3853-0048C4B15B5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668993" y="2573873"/>
            <a:ext cx="1100157" cy="1100157"/>
          </a:xfrm>
          <a:prstGeom prst="rect">
            <a:avLst/>
          </a:prstGeom>
        </p:spPr>
      </p:pic>
      <p:pic>
        <p:nvPicPr>
          <p:cNvPr id="19" name="Picture 18" descr="A purple airplane in a black square&#10;&#10;Description automatically generated">
            <a:extLst>
              <a:ext uri="{FF2B5EF4-FFF2-40B4-BE49-F238E27FC236}">
                <a16:creationId xmlns:a16="http://schemas.microsoft.com/office/drawing/2014/main" id="{60BC3705-2FAD-0619-BAF9-A6305B07C156}"/>
              </a:ext>
            </a:extLst>
          </p:cNvPr>
          <p:cNvPicPr>
            <a:picLocks noChangeAspect="1"/>
          </p:cNvPicPr>
          <p:nvPr userDrawn="1"/>
        </p:nvPicPr>
        <p:blipFill>
          <a:blip r:embed="rId4"/>
          <a:stretch>
            <a:fillRect/>
          </a:stretch>
        </p:blipFill>
        <p:spPr>
          <a:xfrm>
            <a:off x="1038808" y="2412484"/>
            <a:ext cx="1585983" cy="1422937"/>
          </a:xfrm>
          <a:prstGeom prst="rect">
            <a:avLst/>
          </a:prstGeom>
        </p:spPr>
      </p:pic>
    </p:spTree>
    <p:extLst>
      <p:ext uri="{BB962C8B-B14F-4D97-AF65-F5344CB8AC3E}">
        <p14:creationId xmlns:p14="http://schemas.microsoft.com/office/powerpoint/2010/main" val="2665870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1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6854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marL="1371600" indent="0">
              <a:buClr>
                <a:schemeClr val="bg2">
                  <a:lumMod val="75000"/>
                </a:schemeClr>
              </a:buClr>
              <a:buNone/>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1026746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2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35360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3093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9587364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2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7" name="Picture 16">
            <a:extLst>
              <a:ext uri="{FF2B5EF4-FFF2-40B4-BE49-F238E27FC236}">
                <a16:creationId xmlns:a16="http://schemas.microsoft.com/office/drawing/2014/main" id="{4ADB70BD-1A8E-A0DE-8940-70CA09AB6B0B}"/>
              </a:ext>
            </a:extLst>
          </p:cNvPr>
          <p:cNvPicPr>
            <a:picLocks noChangeAspect="1"/>
          </p:cNvPicPr>
          <p:nvPr userDrawn="1"/>
        </p:nvPicPr>
        <p:blipFill>
          <a:blip r:embed="rId2"/>
          <a:stretch>
            <a:fillRect/>
          </a:stretch>
        </p:blipFill>
        <p:spPr>
          <a:xfrm>
            <a:off x="3726044" y="2510822"/>
            <a:ext cx="1595376" cy="1418113"/>
          </a:xfrm>
          <a:prstGeom prst="rect">
            <a:avLst/>
          </a:prstGeom>
        </p:spPr>
      </p:pic>
      <p:pic>
        <p:nvPicPr>
          <p:cNvPr id="18" name="Picture 17">
            <a:extLst>
              <a:ext uri="{FF2B5EF4-FFF2-40B4-BE49-F238E27FC236}">
                <a16:creationId xmlns:a16="http://schemas.microsoft.com/office/drawing/2014/main" id="{7EA4F083-2C21-6318-7763-D550EB0B3789}"/>
              </a:ext>
            </a:extLst>
          </p:cNvPr>
          <p:cNvPicPr>
            <a:picLocks noChangeAspect="1"/>
          </p:cNvPicPr>
          <p:nvPr userDrawn="1"/>
        </p:nvPicPr>
        <p:blipFill>
          <a:blip r:embed="rId3"/>
          <a:stretch>
            <a:fillRect/>
          </a:stretch>
        </p:blipFill>
        <p:spPr>
          <a:xfrm>
            <a:off x="1036942" y="2505056"/>
            <a:ext cx="1520179" cy="1370303"/>
          </a:xfrm>
          <a:prstGeom prst="rect">
            <a:avLst/>
          </a:prstGeom>
        </p:spPr>
      </p:pic>
      <p:pic>
        <p:nvPicPr>
          <p:cNvPr id="19" name="Picture 18" descr="A purple globe with continents in the middle&#10;&#10;Description automatically generated">
            <a:extLst>
              <a:ext uri="{FF2B5EF4-FFF2-40B4-BE49-F238E27FC236}">
                <a16:creationId xmlns:a16="http://schemas.microsoft.com/office/drawing/2014/main" id="{60F6F111-3A82-B5D2-C151-B2842DD52DCA}"/>
              </a:ext>
            </a:extLst>
          </p:cNvPr>
          <p:cNvPicPr>
            <a:picLocks noChangeAspect="1"/>
          </p:cNvPicPr>
          <p:nvPr userDrawn="1"/>
        </p:nvPicPr>
        <p:blipFill>
          <a:blip r:embed="rId4"/>
          <a:stretch>
            <a:fillRect/>
          </a:stretch>
        </p:blipFill>
        <p:spPr>
          <a:xfrm>
            <a:off x="6224364" y="2478314"/>
            <a:ext cx="1653071" cy="1483128"/>
          </a:xfrm>
          <a:prstGeom prst="rect">
            <a:avLst/>
          </a:prstGeom>
        </p:spPr>
      </p:pic>
      <p:pic>
        <p:nvPicPr>
          <p:cNvPr id="20" name="Picture 19">
            <a:extLst>
              <a:ext uri="{FF2B5EF4-FFF2-40B4-BE49-F238E27FC236}">
                <a16:creationId xmlns:a16="http://schemas.microsoft.com/office/drawing/2014/main" id="{E339E702-A106-0599-A4AC-F041A93587EA}"/>
              </a:ext>
            </a:extLst>
          </p:cNvPr>
          <p:cNvPicPr>
            <a:picLocks noChangeAspect="1"/>
          </p:cNvPicPr>
          <p:nvPr userDrawn="1"/>
        </p:nvPicPr>
        <p:blipFill>
          <a:blip r:embed="rId5"/>
          <a:stretch>
            <a:fillRect/>
          </a:stretch>
        </p:blipFill>
        <p:spPr>
          <a:xfrm>
            <a:off x="8988663" y="2621726"/>
            <a:ext cx="1410336" cy="1253633"/>
          </a:xfrm>
          <a:prstGeom prst="rect">
            <a:avLst/>
          </a:prstGeom>
        </p:spPr>
      </p:pic>
    </p:spTree>
    <p:extLst>
      <p:ext uri="{BB962C8B-B14F-4D97-AF65-F5344CB8AC3E}">
        <p14:creationId xmlns:p14="http://schemas.microsoft.com/office/powerpoint/2010/main" val="24354624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
        <p:nvSpPr>
          <p:cNvPr id="3" name="Rectangle 2">
            <a:extLst>
              <a:ext uri="{FF2B5EF4-FFF2-40B4-BE49-F238E27FC236}">
                <a16:creationId xmlns:a16="http://schemas.microsoft.com/office/drawing/2014/main" id="{4081E596-2394-077D-84EF-B8507FB016A9}"/>
              </a:ext>
            </a:extLst>
          </p:cNvPr>
          <p:cNvSpPr/>
          <p:nvPr userDrawn="1"/>
        </p:nvSpPr>
        <p:spPr>
          <a:xfrm>
            <a:off x="835269" y="993531"/>
            <a:ext cx="975946" cy="2813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8783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F13BC-D388-DEA6-FBD8-7A1F9A30E3A6}"/>
              </a:ext>
            </a:extLst>
          </p:cNvPr>
          <p:cNvSpPr>
            <a:spLocks noGrp="1"/>
          </p:cNvSpPr>
          <p:nvPr>
            <p:ph type="dt" sz="half" idx="10"/>
          </p:nvPr>
        </p:nvSpPr>
        <p:spPr/>
        <p:txBody>
          <a:bodyPr/>
          <a:lstStyle/>
          <a:p>
            <a:fld id="{F7BCD5FC-13DF-7947-A2F8-230685ED9D21}" type="datetimeFigureOut">
              <a:rPr lang="en-US" smtClean="0"/>
              <a:t>5/14/2026</a:t>
            </a:fld>
            <a:endParaRPr lang="en-US"/>
          </a:p>
        </p:txBody>
      </p:sp>
      <p:sp>
        <p:nvSpPr>
          <p:cNvPr id="3" name="Footer Placeholder 2">
            <a:extLst>
              <a:ext uri="{FF2B5EF4-FFF2-40B4-BE49-F238E27FC236}">
                <a16:creationId xmlns:a16="http://schemas.microsoft.com/office/drawing/2014/main" id="{771512C5-9DF1-40B4-D3E3-56502DDDFC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770F2E-2720-DB77-F2E2-1AA4B9BF00FC}"/>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33354298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a:srcRect l="145" r="145"/>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2194407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61179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marL="1371600" indent="0">
              <a:buClr>
                <a:schemeClr val="bg2">
                  <a:lumMod val="75000"/>
                </a:schemeClr>
              </a:buClr>
              <a:buNone/>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3466141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03_Title and Content_a">
    <p:spTree>
      <p:nvGrpSpPr>
        <p:cNvPr id="1" name=""/>
        <p:cNvGrpSpPr/>
        <p:nvPr/>
      </p:nvGrpSpPr>
      <p:grpSpPr>
        <a:xfrm>
          <a:off x="0" y="0"/>
          <a:ext cx="0" cy="0"/>
          <a:chOff x="0" y="0"/>
          <a:chExt cx="0" cy="0"/>
        </a:xfrm>
      </p:grpSpPr>
      <p:sp>
        <p:nvSpPr>
          <p:cNvPr id="2" name="Title 1"/>
          <p:cNvSpPr>
            <a:spLocks noGrp="1"/>
          </p:cNvSpPr>
          <p:nvPr>
            <p:ph type="title"/>
          </p:nvPr>
        </p:nvSpPr>
        <p:spPr>
          <a:xfrm>
            <a:off x="1651000" y="1377950"/>
            <a:ext cx="9144000" cy="1290639"/>
          </a:xfrm>
        </p:spPr>
        <p:txBody>
          <a:bodyPr>
            <a:normAutofit/>
          </a:bodyPr>
          <a:lstStyle>
            <a:lvl1pPr algn="l">
              <a:defRPr sz="5067" baseline="0">
                <a:solidFill>
                  <a:srgbClr val="D9531E"/>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914650"/>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15" name="Picture 14"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3200"/>
            <a:ext cx="12192000" cy="105664"/>
          </a:xfrm>
          <a:prstGeom prst="rect">
            <a:avLst/>
          </a:prstGeom>
        </p:spPr>
      </p:pic>
      <p:sp>
        <p:nvSpPr>
          <p:cNvPr id="8" name="Rectangle 7"/>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descr="ConnectWithUs_Yellow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1533" y="6275240"/>
            <a:ext cx="5372608" cy="292608"/>
          </a:xfrm>
          <a:prstGeom prst="rect">
            <a:avLst/>
          </a:prstGeom>
        </p:spPr>
      </p:pic>
      <p:pic>
        <p:nvPicPr>
          <p:cNvPr id="9" name="Picture 8" descr="DenverLogo_4C_Rev.png">
            <a:extLst>
              <a:ext uri="{FF2B5EF4-FFF2-40B4-BE49-F238E27FC236}">
                <a16:creationId xmlns:a16="http://schemas.microsoft.com/office/drawing/2014/main" id="{CEA882CE-7C6F-478E-AA9F-B0340899D2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1800" y="6121400"/>
            <a:ext cx="1693333" cy="565475"/>
          </a:xfrm>
          <a:prstGeom prst="rect">
            <a:avLst/>
          </a:prstGeom>
        </p:spPr>
      </p:pic>
    </p:spTree>
    <p:extLst>
      <p:ext uri="{BB962C8B-B14F-4D97-AF65-F5344CB8AC3E}">
        <p14:creationId xmlns:p14="http://schemas.microsoft.com/office/powerpoint/2010/main" val="24933855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03_Title and Content_a">
    <p:spTree>
      <p:nvGrpSpPr>
        <p:cNvPr id="1" name=""/>
        <p:cNvGrpSpPr/>
        <p:nvPr/>
      </p:nvGrpSpPr>
      <p:grpSpPr>
        <a:xfrm>
          <a:off x="0" y="0"/>
          <a:ext cx="0" cy="0"/>
          <a:chOff x="0" y="0"/>
          <a:chExt cx="0" cy="0"/>
        </a:xfrm>
      </p:grpSpPr>
      <p:sp>
        <p:nvSpPr>
          <p:cNvPr id="2" name="Title 1"/>
          <p:cNvSpPr>
            <a:spLocks noGrp="1"/>
          </p:cNvSpPr>
          <p:nvPr>
            <p:ph type="title"/>
          </p:nvPr>
        </p:nvSpPr>
        <p:spPr>
          <a:xfrm>
            <a:off x="1651000" y="1377950"/>
            <a:ext cx="9144000" cy="1290639"/>
          </a:xfrm>
        </p:spPr>
        <p:txBody>
          <a:bodyPr>
            <a:normAutofit/>
          </a:bodyPr>
          <a:lstStyle>
            <a:lvl1pPr algn="l">
              <a:defRPr sz="5067" baseline="0">
                <a:solidFill>
                  <a:srgbClr val="D9531E"/>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914650"/>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15" name="Picture 14"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3200"/>
            <a:ext cx="12192000" cy="105664"/>
          </a:xfrm>
          <a:prstGeom prst="rect">
            <a:avLst/>
          </a:prstGeom>
        </p:spPr>
      </p:pic>
      <p:sp>
        <p:nvSpPr>
          <p:cNvPr id="8" name="Rectangle 7"/>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descr="ConnectWithUs_Yellow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1533" y="6275240"/>
            <a:ext cx="5372608" cy="292608"/>
          </a:xfrm>
          <a:prstGeom prst="rect">
            <a:avLst/>
          </a:prstGeom>
        </p:spPr>
      </p:pic>
      <p:pic>
        <p:nvPicPr>
          <p:cNvPr id="9" name="Picture 8" descr="DenverLogo_4C_Rev.png">
            <a:extLst>
              <a:ext uri="{FF2B5EF4-FFF2-40B4-BE49-F238E27FC236}">
                <a16:creationId xmlns:a16="http://schemas.microsoft.com/office/drawing/2014/main" id="{CEA882CE-7C6F-478E-AA9F-B0340899D2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1800" y="6121400"/>
            <a:ext cx="1693333" cy="565475"/>
          </a:xfrm>
          <a:prstGeom prst="rect">
            <a:avLst/>
          </a:prstGeom>
        </p:spPr>
      </p:pic>
    </p:spTree>
    <p:extLst>
      <p:ext uri="{BB962C8B-B14F-4D97-AF65-F5344CB8AC3E}">
        <p14:creationId xmlns:p14="http://schemas.microsoft.com/office/powerpoint/2010/main" val="24933855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4 - ORANGE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descr="A black and white logo&#10;&#10;Description automatically generated">
            <a:extLst>
              <a:ext uri="{FF2B5EF4-FFF2-40B4-BE49-F238E27FC236}">
                <a16:creationId xmlns:a16="http://schemas.microsoft.com/office/drawing/2014/main" id="{90EFDF38-6ADC-7092-162F-610E8C9F55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5" name="Text Placeholder 10">
            <a:extLst>
              <a:ext uri="{FF2B5EF4-FFF2-40B4-BE49-F238E27FC236}">
                <a16:creationId xmlns:a16="http://schemas.microsoft.com/office/drawing/2014/main" id="{8BA80A90-EA60-3973-6FB2-9800F42A5C79}"/>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075707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1 - blu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921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6029583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E759DC34-2F48-B0EA-858E-B4EC7BA9D65E}"/>
              </a:ext>
            </a:extLst>
          </p:cNvPr>
          <p:cNvSpPr>
            <a:spLocks noGrp="1"/>
          </p:cNvSpPr>
          <p:nvPr>
            <p:ph type="body" sz="quarter" idx="18" hasCustomPrompt="1"/>
          </p:nvPr>
        </p:nvSpPr>
        <p:spPr>
          <a:xfrm>
            <a:off x="4410303" y="410478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8050167" y="410171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E4041A8A-3E4E-8648-0B3B-895D56994366}"/>
              </a:ext>
            </a:extLst>
          </p:cNvPr>
          <p:cNvSpPr>
            <a:spLocks noGrp="1"/>
          </p:cNvSpPr>
          <p:nvPr>
            <p:ph type="body" sz="quarter" idx="22" hasCustomPrompt="1"/>
          </p:nvPr>
        </p:nvSpPr>
        <p:spPr>
          <a:xfrm>
            <a:off x="4410303" y="4618692"/>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8050167" y="4607726"/>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6" name="Picture 15" descr="A purple airplane and globe&#10;&#10;Description automatically generated">
            <a:extLst>
              <a:ext uri="{FF2B5EF4-FFF2-40B4-BE49-F238E27FC236}">
                <a16:creationId xmlns:a16="http://schemas.microsoft.com/office/drawing/2014/main" id="{ED898F74-8932-9CFE-78D1-45CA3B5A9DEC}"/>
              </a:ext>
            </a:extLst>
          </p:cNvPr>
          <p:cNvPicPr>
            <a:picLocks noChangeAspect="1"/>
          </p:cNvPicPr>
          <p:nvPr userDrawn="1"/>
        </p:nvPicPr>
        <p:blipFill>
          <a:blip r:embed="rId2"/>
          <a:stretch>
            <a:fillRect/>
          </a:stretch>
        </p:blipFill>
        <p:spPr>
          <a:xfrm>
            <a:off x="4898188" y="2504393"/>
            <a:ext cx="1497407" cy="1331028"/>
          </a:xfrm>
          <a:prstGeom prst="rect">
            <a:avLst/>
          </a:prstGeom>
        </p:spPr>
      </p:pic>
      <p:pic>
        <p:nvPicPr>
          <p:cNvPr id="18" name="Graphic 17" descr="Wheelchair access outline">
            <a:extLst>
              <a:ext uri="{FF2B5EF4-FFF2-40B4-BE49-F238E27FC236}">
                <a16:creationId xmlns:a16="http://schemas.microsoft.com/office/drawing/2014/main" id="{CCCD0007-0EF7-0EDD-3853-0048C4B15B5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668993" y="2573873"/>
            <a:ext cx="1100157" cy="1100157"/>
          </a:xfrm>
          <a:prstGeom prst="rect">
            <a:avLst/>
          </a:prstGeom>
        </p:spPr>
      </p:pic>
      <p:pic>
        <p:nvPicPr>
          <p:cNvPr id="19" name="Picture 18" descr="A purple airplane in a black square&#10;&#10;Description automatically generated">
            <a:extLst>
              <a:ext uri="{FF2B5EF4-FFF2-40B4-BE49-F238E27FC236}">
                <a16:creationId xmlns:a16="http://schemas.microsoft.com/office/drawing/2014/main" id="{60BC3705-2FAD-0619-BAF9-A6305B07C156}"/>
              </a:ext>
            </a:extLst>
          </p:cNvPr>
          <p:cNvPicPr>
            <a:picLocks noChangeAspect="1"/>
          </p:cNvPicPr>
          <p:nvPr userDrawn="1"/>
        </p:nvPicPr>
        <p:blipFill>
          <a:blip r:embed="rId4"/>
          <a:stretch>
            <a:fillRect/>
          </a:stretch>
        </p:blipFill>
        <p:spPr>
          <a:xfrm>
            <a:off x="1038808" y="2412484"/>
            <a:ext cx="1585983" cy="1422937"/>
          </a:xfrm>
          <a:prstGeom prst="rect">
            <a:avLst/>
          </a:prstGeom>
        </p:spPr>
      </p:pic>
    </p:spTree>
    <p:extLst>
      <p:ext uri="{BB962C8B-B14F-4D97-AF65-F5344CB8AC3E}">
        <p14:creationId xmlns:p14="http://schemas.microsoft.com/office/powerpoint/2010/main" val="27348057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0" y="6460124"/>
            <a:ext cx="1984839" cy="246349"/>
          </a:xfrm>
          <a:prstGeom prst="rect">
            <a:avLst/>
          </a:prstGeom>
          <a:noFill/>
        </p:spPr>
        <p:txBody>
          <a:bodyPr wrap="none" rtlCol="0">
            <a:spAutoFit/>
          </a:bodyPr>
          <a:lstStyle/>
          <a:p>
            <a:r>
              <a:rPr lang="en-US" sz="1001">
                <a:solidFill>
                  <a:srgbClr val="3B1D85"/>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6" y="6538930"/>
            <a:ext cx="102395" cy="104775"/>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3B1D85"/>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D642979-1781-5347-9C27-073ED6AEB4BD}"/>
              </a:ext>
            </a:extLst>
          </p:cNvPr>
          <p:cNvSpPr>
            <a:spLocks noGrp="1"/>
          </p:cNvSpPr>
          <p:nvPr>
            <p:ph type="sldNum" sz="quarter" idx="4"/>
          </p:nvPr>
        </p:nvSpPr>
        <p:spPr>
          <a:xfrm>
            <a:off x="8675729" y="6356351"/>
            <a:ext cx="2844800" cy="365125"/>
          </a:xfrm>
          <a:prstGeom prst="rect">
            <a:avLst/>
          </a:prstGeom>
        </p:spPr>
        <p:txBody>
          <a:bodyPr vert="horz" lIns="91440" tIns="45720" rIns="91440" bIns="45720" rtlCol="0" anchor="ctr"/>
          <a:lstStyle>
            <a:lvl1pPr algn="r">
              <a:defRPr sz="1401">
                <a:solidFill>
                  <a:srgbClr val="3B1D85"/>
                </a:solidFill>
              </a:defRPr>
            </a:lvl1pPr>
          </a:lstStyle>
          <a:p>
            <a:fld id="{07685F98-2219-074E-8E84-0DD860A51521}" type="slidenum">
              <a:rPr lang="en-US" smtClean="0"/>
              <a:pPr/>
              <a:t>‹#›</a:t>
            </a:fld>
            <a:endParaRPr lang="en-US"/>
          </a:p>
        </p:txBody>
      </p:sp>
      <p:sp>
        <p:nvSpPr>
          <p:cNvPr id="16" name="Rectangle 15">
            <a:extLst>
              <a:ext uri="{FF2B5EF4-FFF2-40B4-BE49-F238E27FC236}">
                <a16:creationId xmlns:a16="http://schemas.microsoft.com/office/drawing/2014/main" id="{7546743B-9A6C-C54C-980E-11B05396565D}"/>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9" name="Title 3">
            <a:extLst>
              <a:ext uri="{FF2B5EF4-FFF2-40B4-BE49-F238E27FC236}">
                <a16:creationId xmlns:a16="http://schemas.microsoft.com/office/drawing/2014/main" id="{5BE159E9-5FF8-EB4F-8C8E-AE9CEF220FA2}"/>
              </a:ext>
            </a:extLst>
          </p:cNvPr>
          <p:cNvSpPr>
            <a:spLocks noGrp="1"/>
          </p:cNvSpPr>
          <p:nvPr>
            <p:ph type="title"/>
          </p:nvPr>
        </p:nvSpPr>
        <p:spPr>
          <a:xfrm>
            <a:off x="832671" y="85895"/>
            <a:ext cx="10515600" cy="839223"/>
          </a:xfrm>
        </p:spPr>
        <p:txBody>
          <a:bodyPr>
            <a:normAutofit/>
          </a:bodyPr>
          <a:lstStyle>
            <a:lvl1pPr>
              <a:defRPr sz="4267">
                <a:solidFill>
                  <a:schemeClr val="bg1"/>
                </a:solidFill>
              </a:defRPr>
            </a:lvl1pPr>
          </a:lstStyle>
          <a:p>
            <a:r>
              <a:rPr lang="en-US"/>
              <a:t>Click to edit Master title style</a:t>
            </a:r>
          </a:p>
        </p:txBody>
      </p:sp>
      <p:pic>
        <p:nvPicPr>
          <p:cNvPr id="21" name="Picture 20" descr="A picture containing drawing&#10;&#10;Description automatically generated">
            <a:extLst>
              <a:ext uri="{FF2B5EF4-FFF2-40B4-BE49-F238E27FC236}">
                <a16:creationId xmlns:a16="http://schemas.microsoft.com/office/drawing/2014/main" id="{71F7D7DB-D572-4D4F-87EE-394FA511C6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9750" y="5896"/>
            <a:ext cx="660791" cy="617696"/>
          </a:xfrm>
          <a:prstGeom prst="rect">
            <a:avLst/>
          </a:prstGeom>
        </p:spPr>
      </p:pic>
    </p:spTree>
    <p:extLst>
      <p:ext uri="{BB962C8B-B14F-4D97-AF65-F5344CB8AC3E}">
        <p14:creationId xmlns:p14="http://schemas.microsoft.com/office/powerpoint/2010/main" val="22778341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 4 - ORANGE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descr="A black and white logo&#10;&#10;Description automatically generated">
            <a:extLst>
              <a:ext uri="{FF2B5EF4-FFF2-40B4-BE49-F238E27FC236}">
                <a16:creationId xmlns:a16="http://schemas.microsoft.com/office/drawing/2014/main" id="{90EFDF38-6ADC-7092-162F-610E8C9F55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5" name="Text Placeholder 10">
            <a:extLst>
              <a:ext uri="{FF2B5EF4-FFF2-40B4-BE49-F238E27FC236}">
                <a16:creationId xmlns:a16="http://schemas.microsoft.com/office/drawing/2014/main" id="{8BA80A90-EA60-3973-6FB2-9800F42A5C79}"/>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813373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0330391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ntent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8050167" y="410171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8050167" y="4607726"/>
            <a:ext cx="2286462" cy="578319"/>
          </a:xfrm>
          <a:prstGeom prst="rect">
            <a:avLst/>
          </a:prstGeom>
        </p:spPr>
        <p:txBody>
          <a:bodyPr/>
          <a:lstStyle>
            <a:lvl1pPr marL="0" indent="0" algn="ctr">
              <a:buNone/>
              <a:defRPr sz="1400" b="0"/>
            </a:lvl1pPr>
          </a:lstStyle>
          <a:p>
            <a:pPr lvl="0"/>
            <a:r>
              <a:rPr lang="en-US"/>
              <a:t>Body copy sentence case and 14pt size</a:t>
            </a:r>
          </a:p>
        </p:txBody>
      </p:sp>
    </p:spTree>
    <p:extLst>
      <p:ext uri="{BB962C8B-B14F-4D97-AF65-F5344CB8AC3E}">
        <p14:creationId xmlns:p14="http://schemas.microsoft.com/office/powerpoint/2010/main" val="5631355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2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7" name="Picture 16">
            <a:extLst>
              <a:ext uri="{FF2B5EF4-FFF2-40B4-BE49-F238E27FC236}">
                <a16:creationId xmlns:a16="http://schemas.microsoft.com/office/drawing/2014/main" id="{4ADB70BD-1A8E-A0DE-8940-70CA09AB6B0B}"/>
              </a:ext>
            </a:extLst>
          </p:cNvPr>
          <p:cNvPicPr>
            <a:picLocks noChangeAspect="1"/>
          </p:cNvPicPr>
          <p:nvPr userDrawn="1"/>
        </p:nvPicPr>
        <p:blipFill>
          <a:blip r:embed="rId2"/>
          <a:stretch>
            <a:fillRect/>
          </a:stretch>
        </p:blipFill>
        <p:spPr>
          <a:xfrm>
            <a:off x="3726044" y="2510822"/>
            <a:ext cx="1595376" cy="1418113"/>
          </a:xfrm>
          <a:prstGeom prst="rect">
            <a:avLst/>
          </a:prstGeom>
        </p:spPr>
      </p:pic>
      <p:pic>
        <p:nvPicPr>
          <p:cNvPr id="18" name="Picture 17">
            <a:extLst>
              <a:ext uri="{FF2B5EF4-FFF2-40B4-BE49-F238E27FC236}">
                <a16:creationId xmlns:a16="http://schemas.microsoft.com/office/drawing/2014/main" id="{7EA4F083-2C21-6318-7763-D550EB0B3789}"/>
              </a:ext>
            </a:extLst>
          </p:cNvPr>
          <p:cNvPicPr>
            <a:picLocks noChangeAspect="1"/>
          </p:cNvPicPr>
          <p:nvPr userDrawn="1"/>
        </p:nvPicPr>
        <p:blipFill>
          <a:blip r:embed="rId3"/>
          <a:stretch>
            <a:fillRect/>
          </a:stretch>
        </p:blipFill>
        <p:spPr>
          <a:xfrm>
            <a:off x="1036942" y="2505056"/>
            <a:ext cx="1520179" cy="1370303"/>
          </a:xfrm>
          <a:prstGeom prst="rect">
            <a:avLst/>
          </a:prstGeom>
        </p:spPr>
      </p:pic>
      <p:pic>
        <p:nvPicPr>
          <p:cNvPr id="19" name="Picture 18" descr="A purple globe with continents in the middle&#10;&#10;Description automatically generated">
            <a:extLst>
              <a:ext uri="{FF2B5EF4-FFF2-40B4-BE49-F238E27FC236}">
                <a16:creationId xmlns:a16="http://schemas.microsoft.com/office/drawing/2014/main" id="{60F6F111-3A82-B5D2-C151-B2842DD52DCA}"/>
              </a:ext>
            </a:extLst>
          </p:cNvPr>
          <p:cNvPicPr>
            <a:picLocks noChangeAspect="1"/>
          </p:cNvPicPr>
          <p:nvPr userDrawn="1"/>
        </p:nvPicPr>
        <p:blipFill>
          <a:blip r:embed="rId4"/>
          <a:stretch>
            <a:fillRect/>
          </a:stretch>
        </p:blipFill>
        <p:spPr>
          <a:xfrm>
            <a:off x="6224364" y="2478314"/>
            <a:ext cx="1653071" cy="1483128"/>
          </a:xfrm>
          <a:prstGeom prst="rect">
            <a:avLst/>
          </a:prstGeom>
        </p:spPr>
      </p:pic>
      <p:pic>
        <p:nvPicPr>
          <p:cNvPr id="20" name="Picture 19">
            <a:extLst>
              <a:ext uri="{FF2B5EF4-FFF2-40B4-BE49-F238E27FC236}">
                <a16:creationId xmlns:a16="http://schemas.microsoft.com/office/drawing/2014/main" id="{E339E702-A106-0599-A4AC-F041A93587EA}"/>
              </a:ext>
            </a:extLst>
          </p:cNvPr>
          <p:cNvPicPr>
            <a:picLocks noChangeAspect="1"/>
          </p:cNvPicPr>
          <p:nvPr userDrawn="1"/>
        </p:nvPicPr>
        <p:blipFill>
          <a:blip r:embed="rId5"/>
          <a:stretch>
            <a:fillRect/>
          </a:stretch>
        </p:blipFill>
        <p:spPr>
          <a:xfrm>
            <a:off x="8988663" y="2621726"/>
            <a:ext cx="1410336" cy="1253633"/>
          </a:xfrm>
          <a:prstGeom prst="rect">
            <a:avLst/>
          </a:prstGeom>
        </p:spPr>
      </p:pic>
    </p:spTree>
    <p:extLst>
      <p:ext uri="{BB962C8B-B14F-4D97-AF65-F5344CB8AC3E}">
        <p14:creationId xmlns:p14="http://schemas.microsoft.com/office/powerpoint/2010/main" val="1533041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FAB36-9271-CEE2-EC8A-60E446B034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8965F9-D670-109B-5B33-B58CA26E8B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043F3A-BC1C-3DA5-2D16-AF67196500E5}"/>
              </a:ext>
            </a:extLst>
          </p:cNvPr>
          <p:cNvSpPr>
            <a:spLocks noGrp="1"/>
          </p:cNvSpPr>
          <p:nvPr>
            <p:ph type="dt" sz="half" idx="10"/>
          </p:nvPr>
        </p:nvSpPr>
        <p:spPr/>
        <p:txBody>
          <a:bodyPr/>
          <a:lstStyle/>
          <a:p>
            <a:fld id="{E804064F-31C4-44E3-86B5-07C2DB86DD41}" type="datetimeFigureOut">
              <a:rPr lang="en-US" smtClean="0"/>
              <a:t>5/14/2026</a:t>
            </a:fld>
            <a:endParaRPr lang="en-US"/>
          </a:p>
        </p:txBody>
      </p:sp>
      <p:sp>
        <p:nvSpPr>
          <p:cNvPr id="5" name="Footer Placeholder 4">
            <a:extLst>
              <a:ext uri="{FF2B5EF4-FFF2-40B4-BE49-F238E27FC236}">
                <a16:creationId xmlns:a16="http://schemas.microsoft.com/office/drawing/2014/main" id="{F7E3311D-1C20-EB07-B803-0B25269206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35E70-3871-3C70-8F7E-D210EE3E74A7}"/>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36873645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BD563-C4A8-08AD-7F37-BE95987D4F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4C8129-FC0F-0A15-102D-88D1867046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8738F-A4AE-D2A7-801B-692236978F39}"/>
              </a:ext>
            </a:extLst>
          </p:cNvPr>
          <p:cNvSpPr>
            <a:spLocks noGrp="1"/>
          </p:cNvSpPr>
          <p:nvPr>
            <p:ph type="dt" sz="half" idx="10"/>
          </p:nvPr>
        </p:nvSpPr>
        <p:spPr/>
        <p:txBody>
          <a:bodyPr/>
          <a:lstStyle/>
          <a:p>
            <a:fld id="{E804064F-31C4-44E3-86B5-07C2DB86DD41}" type="datetimeFigureOut">
              <a:rPr lang="en-US" smtClean="0"/>
              <a:t>5/14/2026</a:t>
            </a:fld>
            <a:endParaRPr lang="en-US"/>
          </a:p>
        </p:txBody>
      </p:sp>
      <p:sp>
        <p:nvSpPr>
          <p:cNvPr id="5" name="Footer Placeholder 4">
            <a:extLst>
              <a:ext uri="{FF2B5EF4-FFF2-40B4-BE49-F238E27FC236}">
                <a16:creationId xmlns:a16="http://schemas.microsoft.com/office/drawing/2014/main" id="{B20C7F95-F3BB-4AB6-996E-C4E648C6D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D0A5F3-59FA-E894-6CE1-9021B43294E6}"/>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39167634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F021-9527-9AD6-4980-1C039E6428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3FCCC8-BE2D-6280-23FC-0F7A69D8CEC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0AE9D8-BBD9-B8F3-133D-B208003ECC14}"/>
              </a:ext>
            </a:extLst>
          </p:cNvPr>
          <p:cNvSpPr>
            <a:spLocks noGrp="1"/>
          </p:cNvSpPr>
          <p:nvPr>
            <p:ph type="dt" sz="half" idx="10"/>
          </p:nvPr>
        </p:nvSpPr>
        <p:spPr/>
        <p:txBody>
          <a:bodyPr/>
          <a:lstStyle/>
          <a:p>
            <a:fld id="{E804064F-31C4-44E3-86B5-07C2DB86DD41}" type="datetimeFigureOut">
              <a:rPr lang="en-US" smtClean="0"/>
              <a:t>5/14/2026</a:t>
            </a:fld>
            <a:endParaRPr lang="en-US"/>
          </a:p>
        </p:txBody>
      </p:sp>
      <p:sp>
        <p:nvSpPr>
          <p:cNvPr id="5" name="Footer Placeholder 4">
            <a:extLst>
              <a:ext uri="{FF2B5EF4-FFF2-40B4-BE49-F238E27FC236}">
                <a16:creationId xmlns:a16="http://schemas.microsoft.com/office/drawing/2014/main" id="{446E28F6-F5C6-C6AB-847F-BC461DB678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67C0C8-5C40-6741-663A-DD14325CD2E2}"/>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4077759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D765E8-D6C6-6443-9E84-8CC69B9DC425}"/>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accent2">
                  <a:lumMod val="75000"/>
                </a:schemeClr>
              </a:solidFill>
              <a:highlight>
                <a:srgbClr val="B74D13"/>
              </a:highlight>
            </a:endParaRPr>
          </a:p>
        </p:txBody>
      </p:sp>
      <p:pic>
        <p:nvPicPr>
          <p:cNvPr id="18" name="Picture 17" descr="A picture containing drawing&#10;&#10;Description automatically generated">
            <a:extLst>
              <a:ext uri="{FF2B5EF4-FFF2-40B4-BE49-F238E27FC236}">
                <a16:creationId xmlns:a16="http://schemas.microsoft.com/office/drawing/2014/main" id="{BB025679-0DA9-964F-881C-39D8B82914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843" y="1"/>
            <a:ext cx="660791" cy="617696"/>
          </a:xfrm>
          <a:prstGeom prst="rect">
            <a:avLst/>
          </a:prstGeom>
        </p:spPr>
      </p:pic>
      <p:sp>
        <p:nvSpPr>
          <p:cNvPr id="17" name="TextBox 16">
            <a:extLst>
              <a:ext uri="{FF2B5EF4-FFF2-40B4-BE49-F238E27FC236}">
                <a16:creationId xmlns:a16="http://schemas.microsoft.com/office/drawing/2014/main" id="{7BE3F799-3B09-6F4A-960E-75D646F0607B}"/>
              </a:ext>
            </a:extLst>
          </p:cNvPr>
          <p:cNvSpPr txBox="1"/>
          <p:nvPr userDrawn="1"/>
        </p:nvSpPr>
        <p:spPr>
          <a:xfrm>
            <a:off x="10661527" y="7496786"/>
            <a:ext cx="246308" cy="492613"/>
          </a:xfrm>
          <a:prstGeom prst="rect">
            <a:avLst/>
          </a:prstGeom>
          <a:noFill/>
        </p:spPr>
        <p:txBody>
          <a:bodyPr wrap="square" rtlCol="0">
            <a:spAutoFit/>
          </a:bodyPr>
          <a:lstStyle/>
          <a:p>
            <a:endParaRPr lang="en-US" sz="2401"/>
          </a:p>
        </p:txBody>
      </p:sp>
    </p:spTree>
    <p:extLst>
      <p:ext uri="{BB962C8B-B14F-4D97-AF65-F5344CB8AC3E}">
        <p14:creationId xmlns:p14="http://schemas.microsoft.com/office/powerpoint/2010/main" val="13641550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44D66-89A9-838B-233D-8C08C8F149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9C9212-653E-74F8-DBEA-1B0E127B00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754C20-7152-2DA5-5B1A-A33940E00B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68DC90-7BCA-EBCB-58DB-F740DD9BDB18}"/>
              </a:ext>
            </a:extLst>
          </p:cNvPr>
          <p:cNvSpPr>
            <a:spLocks noGrp="1"/>
          </p:cNvSpPr>
          <p:nvPr>
            <p:ph type="dt" sz="half" idx="10"/>
          </p:nvPr>
        </p:nvSpPr>
        <p:spPr/>
        <p:txBody>
          <a:bodyPr/>
          <a:lstStyle/>
          <a:p>
            <a:fld id="{E804064F-31C4-44E3-86B5-07C2DB86DD41}" type="datetimeFigureOut">
              <a:rPr lang="en-US" smtClean="0"/>
              <a:t>5/14/2026</a:t>
            </a:fld>
            <a:endParaRPr lang="en-US"/>
          </a:p>
        </p:txBody>
      </p:sp>
      <p:sp>
        <p:nvSpPr>
          <p:cNvPr id="6" name="Footer Placeholder 5">
            <a:extLst>
              <a:ext uri="{FF2B5EF4-FFF2-40B4-BE49-F238E27FC236}">
                <a16:creationId xmlns:a16="http://schemas.microsoft.com/office/drawing/2014/main" id="{390D71BD-8275-0122-6851-2452A0937E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0077E4-3AFF-099B-21C0-781F77ED71DB}"/>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14734560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0CD3A-A340-0516-D4FF-E4DED6E15A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C1B770-3353-A71A-404D-258DB6D2C6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A92233-B92E-AA78-8616-CA097FEC35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715890-AEEA-A876-C13D-E9D18A10BB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85D0DE-A90A-395E-74EB-A8E416FDE0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4DA5D2-F84C-3365-2E1B-F3678D7DB0EA}"/>
              </a:ext>
            </a:extLst>
          </p:cNvPr>
          <p:cNvSpPr>
            <a:spLocks noGrp="1"/>
          </p:cNvSpPr>
          <p:nvPr>
            <p:ph type="dt" sz="half" idx="10"/>
          </p:nvPr>
        </p:nvSpPr>
        <p:spPr/>
        <p:txBody>
          <a:bodyPr/>
          <a:lstStyle/>
          <a:p>
            <a:fld id="{E804064F-31C4-44E3-86B5-07C2DB86DD41}" type="datetimeFigureOut">
              <a:rPr lang="en-US" smtClean="0"/>
              <a:t>5/14/2026</a:t>
            </a:fld>
            <a:endParaRPr lang="en-US"/>
          </a:p>
        </p:txBody>
      </p:sp>
      <p:sp>
        <p:nvSpPr>
          <p:cNvPr id="8" name="Footer Placeholder 7">
            <a:extLst>
              <a:ext uri="{FF2B5EF4-FFF2-40B4-BE49-F238E27FC236}">
                <a16:creationId xmlns:a16="http://schemas.microsoft.com/office/drawing/2014/main" id="{91BEB5BB-C2DB-D8B4-25A1-1CCA4FAF6A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C2ADBC-43A8-C323-5003-BEDB79A8640A}"/>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23305221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253EA-0660-0E1A-378D-CB67ADFB93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F7F1EA-B1C6-975E-7940-BEAD8B8F82BA}"/>
              </a:ext>
            </a:extLst>
          </p:cNvPr>
          <p:cNvSpPr>
            <a:spLocks noGrp="1"/>
          </p:cNvSpPr>
          <p:nvPr>
            <p:ph type="dt" sz="half" idx="10"/>
          </p:nvPr>
        </p:nvSpPr>
        <p:spPr/>
        <p:txBody>
          <a:bodyPr/>
          <a:lstStyle/>
          <a:p>
            <a:fld id="{E804064F-31C4-44E3-86B5-07C2DB86DD41}" type="datetimeFigureOut">
              <a:rPr lang="en-US" smtClean="0"/>
              <a:t>5/14/2026</a:t>
            </a:fld>
            <a:endParaRPr lang="en-US"/>
          </a:p>
        </p:txBody>
      </p:sp>
      <p:sp>
        <p:nvSpPr>
          <p:cNvPr id="4" name="Footer Placeholder 3">
            <a:extLst>
              <a:ext uri="{FF2B5EF4-FFF2-40B4-BE49-F238E27FC236}">
                <a16:creationId xmlns:a16="http://schemas.microsoft.com/office/drawing/2014/main" id="{23EBEA19-C0CE-EBFB-D88B-DD23173EC4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9ED597-69E1-90BE-D40B-91582D160E6B}"/>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906712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DB04AE-4A80-EA43-F525-D8B7600540C3}"/>
              </a:ext>
            </a:extLst>
          </p:cNvPr>
          <p:cNvSpPr>
            <a:spLocks noGrp="1"/>
          </p:cNvSpPr>
          <p:nvPr>
            <p:ph type="dt" sz="half" idx="10"/>
          </p:nvPr>
        </p:nvSpPr>
        <p:spPr/>
        <p:txBody>
          <a:bodyPr/>
          <a:lstStyle/>
          <a:p>
            <a:fld id="{E804064F-31C4-44E3-86B5-07C2DB86DD41}" type="datetimeFigureOut">
              <a:rPr lang="en-US" smtClean="0"/>
              <a:t>5/14/2026</a:t>
            </a:fld>
            <a:endParaRPr lang="en-US"/>
          </a:p>
        </p:txBody>
      </p:sp>
      <p:sp>
        <p:nvSpPr>
          <p:cNvPr id="3" name="Footer Placeholder 2">
            <a:extLst>
              <a:ext uri="{FF2B5EF4-FFF2-40B4-BE49-F238E27FC236}">
                <a16:creationId xmlns:a16="http://schemas.microsoft.com/office/drawing/2014/main" id="{AFFBFF73-6E9B-B253-C25C-D74929123A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FB6F15-B84D-706D-909D-58A46BCA55E5}"/>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326297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4138A-78DA-D1F2-9AC6-D448A0CACE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5B44AE-63ED-04BD-C0A9-B7ADD291DD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9889E6-075E-F5DF-C0EC-7CEC791500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61A220-613B-71F6-AE0E-57051A7C2250}"/>
              </a:ext>
            </a:extLst>
          </p:cNvPr>
          <p:cNvSpPr>
            <a:spLocks noGrp="1"/>
          </p:cNvSpPr>
          <p:nvPr>
            <p:ph type="dt" sz="half" idx="10"/>
          </p:nvPr>
        </p:nvSpPr>
        <p:spPr/>
        <p:txBody>
          <a:bodyPr/>
          <a:lstStyle/>
          <a:p>
            <a:fld id="{E804064F-31C4-44E3-86B5-07C2DB86DD41}" type="datetimeFigureOut">
              <a:rPr lang="en-US" smtClean="0"/>
              <a:t>5/14/2026</a:t>
            </a:fld>
            <a:endParaRPr lang="en-US"/>
          </a:p>
        </p:txBody>
      </p:sp>
      <p:sp>
        <p:nvSpPr>
          <p:cNvPr id="6" name="Footer Placeholder 5">
            <a:extLst>
              <a:ext uri="{FF2B5EF4-FFF2-40B4-BE49-F238E27FC236}">
                <a16:creationId xmlns:a16="http://schemas.microsoft.com/office/drawing/2014/main" id="{0010E87C-DC54-73B3-1B82-E4BF708990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06DCB8-E35F-6BF3-8F6D-68381D118403}"/>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29837053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FCE20-FB05-9722-4D9D-ECB1F5542D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898CC3-9B9A-97F5-C423-72EF6DD424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E36BD3-6E56-F96A-8E2A-C38260C812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B1EDBE-9E59-530F-2EBF-00B78505CA53}"/>
              </a:ext>
            </a:extLst>
          </p:cNvPr>
          <p:cNvSpPr>
            <a:spLocks noGrp="1"/>
          </p:cNvSpPr>
          <p:nvPr>
            <p:ph type="dt" sz="half" idx="10"/>
          </p:nvPr>
        </p:nvSpPr>
        <p:spPr/>
        <p:txBody>
          <a:bodyPr/>
          <a:lstStyle/>
          <a:p>
            <a:fld id="{E804064F-31C4-44E3-86B5-07C2DB86DD41}" type="datetimeFigureOut">
              <a:rPr lang="en-US" smtClean="0"/>
              <a:t>5/14/2026</a:t>
            </a:fld>
            <a:endParaRPr lang="en-US"/>
          </a:p>
        </p:txBody>
      </p:sp>
      <p:sp>
        <p:nvSpPr>
          <p:cNvPr id="6" name="Footer Placeholder 5">
            <a:extLst>
              <a:ext uri="{FF2B5EF4-FFF2-40B4-BE49-F238E27FC236}">
                <a16:creationId xmlns:a16="http://schemas.microsoft.com/office/drawing/2014/main" id="{9C9AB690-984E-D89B-63BF-0257740D25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53C160-3665-9862-6B27-CCCCFE061316}"/>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39618312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2285-7D63-1858-0499-40823AECE5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F916F6-25C6-D52C-1CA8-1E53473D9B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2AB24-00B7-721B-87DA-7DB99EBB91BC}"/>
              </a:ext>
            </a:extLst>
          </p:cNvPr>
          <p:cNvSpPr>
            <a:spLocks noGrp="1"/>
          </p:cNvSpPr>
          <p:nvPr>
            <p:ph type="dt" sz="half" idx="10"/>
          </p:nvPr>
        </p:nvSpPr>
        <p:spPr/>
        <p:txBody>
          <a:bodyPr/>
          <a:lstStyle/>
          <a:p>
            <a:fld id="{E804064F-31C4-44E3-86B5-07C2DB86DD41}" type="datetimeFigureOut">
              <a:rPr lang="en-US" smtClean="0"/>
              <a:t>5/14/2026</a:t>
            </a:fld>
            <a:endParaRPr lang="en-US"/>
          </a:p>
        </p:txBody>
      </p:sp>
      <p:sp>
        <p:nvSpPr>
          <p:cNvPr id="5" name="Footer Placeholder 4">
            <a:extLst>
              <a:ext uri="{FF2B5EF4-FFF2-40B4-BE49-F238E27FC236}">
                <a16:creationId xmlns:a16="http://schemas.microsoft.com/office/drawing/2014/main" id="{73D1751C-D96C-CDF8-0289-3324A7D3DA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47DA1-10B3-C0C2-E63A-AC6A97DF0736}"/>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34028571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860124-A401-FFA9-5FC0-6F5588FEBB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DEA356-AAFA-2EA6-1B77-1F8E9DC77D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780830-9BC7-8704-6E54-A5348A1F1E19}"/>
              </a:ext>
            </a:extLst>
          </p:cNvPr>
          <p:cNvSpPr>
            <a:spLocks noGrp="1"/>
          </p:cNvSpPr>
          <p:nvPr>
            <p:ph type="dt" sz="half" idx="10"/>
          </p:nvPr>
        </p:nvSpPr>
        <p:spPr/>
        <p:txBody>
          <a:bodyPr/>
          <a:lstStyle/>
          <a:p>
            <a:fld id="{E804064F-31C4-44E3-86B5-07C2DB86DD41}" type="datetimeFigureOut">
              <a:rPr lang="en-US" smtClean="0"/>
              <a:t>5/14/2026</a:t>
            </a:fld>
            <a:endParaRPr lang="en-US"/>
          </a:p>
        </p:txBody>
      </p:sp>
      <p:sp>
        <p:nvSpPr>
          <p:cNvPr id="5" name="Footer Placeholder 4">
            <a:extLst>
              <a:ext uri="{FF2B5EF4-FFF2-40B4-BE49-F238E27FC236}">
                <a16:creationId xmlns:a16="http://schemas.microsoft.com/office/drawing/2014/main" id="{52E1B589-9FA2-510F-F37F-531BDA0546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1B453F-0930-8D16-BF8C-D43F91DE8BF8}"/>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2986336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1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3"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5"/>
            <a:ext cx="8694739"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3" cy="432677"/>
          </a:xfrm>
          <a:prstGeom prst="rect">
            <a:avLst/>
          </a:prstGeom>
        </p:spPr>
        <p:txBody>
          <a:bodyPr/>
          <a:lstStyle>
            <a:lvl1pPr marL="0" indent="0">
              <a:buNone/>
              <a:defRPr sz="1800" b="1" spc="300">
                <a:solidFill>
                  <a:schemeClr val="bg1"/>
                </a:solidFill>
              </a:defRPr>
            </a:lvl1pPr>
            <a:lvl3pPr marL="914377"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7" y="5874027"/>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93280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3"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5"/>
            <a:ext cx="8694739"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3" cy="432677"/>
          </a:xfrm>
          <a:prstGeom prst="rect">
            <a:avLst/>
          </a:prstGeom>
        </p:spPr>
        <p:txBody>
          <a:bodyPr/>
          <a:lstStyle>
            <a:lvl1pPr marL="0" indent="0">
              <a:buNone/>
              <a:defRPr sz="1800" b="1" spc="300">
                <a:solidFill>
                  <a:schemeClr val="bg1"/>
                </a:solidFill>
              </a:defRPr>
            </a:lvl1pPr>
            <a:lvl3pPr marL="914377"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7" y="5874027"/>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937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648409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1 - blu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3"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5"/>
            <a:ext cx="8694739"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3" cy="432677"/>
          </a:xfrm>
          <a:prstGeom prst="rect">
            <a:avLst/>
          </a:prstGeom>
        </p:spPr>
        <p:txBody>
          <a:bodyPr/>
          <a:lstStyle>
            <a:lvl1pPr marL="0" indent="0">
              <a:buNone/>
              <a:defRPr sz="1800" b="1" spc="300">
                <a:solidFill>
                  <a:schemeClr val="bg1"/>
                </a:solidFill>
              </a:defRPr>
            </a:lvl1pPr>
            <a:lvl3pPr marL="914377"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7" y="5874027"/>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302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D765E8-D6C6-6443-9E84-8CC69B9DC425}"/>
              </a:ext>
            </a:extLst>
          </p:cNvPr>
          <p:cNvSpPr/>
          <p:nvPr userDrawn="1"/>
        </p:nvSpPr>
        <p:spPr>
          <a:xfrm>
            <a:off x="0" y="18"/>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accent2">
                  <a:lumMod val="75000"/>
                </a:schemeClr>
              </a:solidFill>
              <a:highlight>
                <a:srgbClr val="B74D13"/>
              </a:highlight>
            </a:endParaRPr>
          </a:p>
        </p:txBody>
      </p:sp>
      <p:pic>
        <p:nvPicPr>
          <p:cNvPr id="18" name="Picture 17" descr="A picture containing drawing&#10;&#10;Description automatically generated">
            <a:extLst>
              <a:ext uri="{FF2B5EF4-FFF2-40B4-BE49-F238E27FC236}">
                <a16:creationId xmlns:a16="http://schemas.microsoft.com/office/drawing/2014/main" id="{BB025679-0DA9-964F-881C-39D8B82914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845" y="1"/>
            <a:ext cx="660791" cy="617696"/>
          </a:xfrm>
          <a:prstGeom prst="rect">
            <a:avLst/>
          </a:prstGeom>
        </p:spPr>
      </p:pic>
      <p:sp>
        <p:nvSpPr>
          <p:cNvPr id="17" name="TextBox 16">
            <a:extLst>
              <a:ext uri="{FF2B5EF4-FFF2-40B4-BE49-F238E27FC236}">
                <a16:creationId xmlns:a16="http://schemas.microsoft.com/office/drawing/2014/main" id="{7BE3F799-3B09-6F4A-960E-75D646F0607B}"/>
              </a:ext>
            </a:extLst>
          </p:cNvPr>
          <p:cNvSpPr txBox="1"/>
          <p:nvPr userDrawn="1"/>
        </p:nvSpPr>
        <p:spPr>
          <a:xfrm>
            <a:off x="10661527" y="7496787"/>
            <a:ext cx="246308" cy="461793"/>
          </a:xfrm>
          <a:prstGeom prst="rect">
            <a:avLst/>
          </a:prstGeom>
          <a:noFill/>
        </p:spPr>
        <p:txBody>
          <a:bodyPr wrap="square" rtlCol="0">
            <a:spAutoFit/>
          </a:bodyPr>
          <a:lstStyle/>
          <a:p>
            <a:endParaRPr lang="en-US" sz="2401"/>
          </a:p>
        </p:txBody>
      </p:sp>
    </p:spTree>
    <p:extLst>
      <p:ext uri="{BB962C8B-B14F-4D97-AF65-F5344CB8AC3E}">
        <p14:creationId xmlns:p14="http://schemas.microsoft.com/office/powerpoint/2010/main" val="25691369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4" y="-16043"/>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1"/>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4072356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3591415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marL="1371566" indent="0">
              <a:buClr>
                <a:schemeClr val="bg2">
                  <a:lumMod val="75000"/>
                </a:schemeClr>
              </a:buClr>
              <a:buNone/>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20788636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ontent 2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7578698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ontent 3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3F1FB2E-BA03-0ACF-AA49-BB1FBC21AC30}"/>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9417143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2153585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2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40" y="4081082"/>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50" y="408980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8" y="4081082"/>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7" y="408980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1" y="4587098"/>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4" y="4604125"/>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8" y="4587097"/>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7"/>
            <a:ext cx="2286463" cy="578319"/>
          </a:xfrm>
          <a:prstGeom prst="rect">
            <a:avLst/>
          </a:prstGeom>
        </p:spPr>
        <p:txBody>
          <a:bodyPr/>
          <a:lstStyle>
            <a:lvl1pPr marL="0" indent="0" algn="ctr">
              <a:buNone/>
              <a:defRPr sz="1400" b="0"/>
            </a:lvl1pPr>
          </a:lstStyle>
          <a:p>
            <a:pPr lvl="0"/>
            <a:r>
              <a:rPr lang="en-US"/>
              <a:t>Body copy sentence case and 14pt size</a:t>
            </a:r>
          </a:p>
        </p:txBody>
      </p:sp>
      <p:pic>
        <p:nvPicPr>
          <p:cNvPr id="17" name="Picture 16">
            <a:extLst>
              <a:ext uri="{FF2B5EF4-FFF2-40B4-BE49-F238E27FC236}">
                <a16:creationId xmlns:a16="http://schemas.microsoft.com/office/drawing/2014/main" id="{4ADB70BD-1A8E-A0DE-8940-70CA09AB6B0B}"/>
              </a:ext>
            </a:extLst>
          </p:cNvPr>
          <p:cNvPicPr>
            <a:picLocks noChangeAspect="1"/>
          </p:cNvPicPr>
          <p:nvPr userDrawn="1"/>
        </p:nvPicPr>
        <p:blipFill>
          <a:blip r:embed="rId2"/>
          <a:stretch>
            <a:fillRect/>
          </a:stretch>
        </p:blipFill>
        <p:spPr>
          <a:xfrm>
            <a:off x="3726044" y="2510824"/>
            <a:ext cx="1595376" cy="1418113"/>
          </a:xfrm>
          <a:prstGeom prst="rect">
            <a:avLst/>
          </a:prstGeom>
        </p:spPr>
      </p:pic>
      <p:pic>
        <p:nvPicPr>
          <p:cNvPr id="18" name="Picture 17">
            <a:extLst>
              <a:ext uri="{FF2B5EF4-FFF2-40B4-BE49-F238E27FC236}">
                <a16:creationId xmlns:a16="http://schemas.microsoft.com/office/drawing/2014/main" id="{7EA4F083-2C21-6318-7763-D550EB0B3789}"/>
              </a:ext>
            </a:extLst>
          </p:cNvPr>
          <p:cNvPicPr>
            <a:picLocks noChangeAspect="1"/>
          </p:cNvPicPr>
          <p:nvPr userDrawn="1"/>
        </p:nvPicPr>
        <p:blipFill>
          <a:blip r:embed="rId3"/>
          <a:stretch>
            <a:fillRect/>
          </a:stretch>
        </p:blipFill>
        <p:spPr>
          <a:xfrm>
            <a:off x="1036943" y="2505058"/>
            <a:ext cx="1520179" cy="1370303"/>
          </a:xfrm>
          <a:prstGeom prst="rect">
            <a:avLst/>
          </a:prstGeom>
        </p:spPr>
      </p:pic>
      <p:pic>
        <p:nvPicPr>
          <p:cNvPr id="19" name="Picture 18" descr="A purple globe with continents in the middle&#10;&#10;Description automatically generated">
            <a:extLst>
              <a:ext uri="{FF2B5EF4-FFF2-40B4-BE49-F238E27FC236}">
                <a16:creationId xmlns:a16="http://schemas.microsoft.com/office/drawing/2014/main" id="{60F6F111-3A82-B5D2-C151-B2842DD52DCA}"/>
              </a:ext>
            </a:extLst>
          </p:cNvPr>
          <p:cNvPicPr>
            <a:picLocks noChangeAspect="1"/>
          </p:cNvPicPr>
          <p:nvPr userDrawn="1"/>
        </p:nvPicPr>
        <p:blipFill>
          <a:blip r:embed="rId4"/>
          <a:stretch>
            <a:fillRect/>
          </a:stretch>
        </p:blipFill>
        <p:spPr>
          <a:xfrm>
            <a:off x="6224366" y="2478315"/>
            <a:ext cx="1653071" cy="1483128"/>
          </a:xfrm>
          <a:prstGeom prst="rect">
            <a:avLst/>
          </a:prstGeom>
        </p:spPr>
      </p:pic>
      <p:pic>
        <p:nvPicPr>
          <p:cNvPr id="20" name="Picture 19">
            <a:extLst>
              <a:ext uri="{FF2B5EF4-FFF2-40B4-BE49-F238E27FC236}">
                <a16:creationId xmlns:a16="http://schemas.microsoft.com/office/drawing/2014/main" id="{E339E702-A106-0599-A4AC-F041A93587EA}"/>
              </a:ext>
            </a:extLst>
          </p:cNvPr>
          <p:cNvPicPr>
            <a:picLocks noChangeAspect="1"/>
          </p:cNvPicPr>
          <p:nvPr userDrawn="1"/>
        </p:nvPicPr>
        <p:blipFill>
          <a:blip r:embed="rId5"/>
          <a:stretch>
            <a:fillRect/>
          </a:stretch>
        </p:blipFill>
        <p:spPr>
          <a:xfrm>
            <a:off x="8988663" y="2621728"/>
            <a:ext cx="1410336" cy="1253633"/>
          </a:xfrm>
          <a:prstGeom prst="rect">
            <a:avLst/>
          </a:prstGeom>
        </p:spPr>
      </p:pic>
    </p:spTree>
    <p:extLst>
      <p:ext uri="{BB962C8B-B14F-4D97-AF65-F5344CB8AC3E}">
        <p14:creationId xmlns:p14="http://schemas.microsoft.com/office/powerpoint/2010/main" val="15722747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
        <p:nvSpPr>
          <p:cNvPr id="3" name="Rectangle 2">
            <a:extLst>
              <a:ext uri="{FF2B5EF4-FFF2-40B4-BE49-F238E27FC236}">
                <a16:creationId xmlns:a16="http://schemas.microsoft.com/office/drawing/2014/main" id="{4081E596-2394-077D-84EF-B8507FB016A9}"/>
              </a:ext>
            </a:extLst>
          </p:cNvPr>
          <p:cNvSpPr/>
          <p:nvPr userDrawn="1"/>
        </p:nvSpPr>
        <p:spPr>
          <a:xfrm>
            <a:off x="835269" y="993531"/>
            <a:ext cx="975947" cy="2813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85934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882713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4" y="-16043"/>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a:srcRect l="145" r="145"/>
          <a:stretch/>
        </p:blipFill>
        <p:spPr>
          <a:xfrm>
            <a:off x="11033188" y="-6671"/>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4376817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3"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5"/>
            <a:ext cx="8694739"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3" cy="432677"/>
          </a:xfrm>
          <a:prstGeom prst="rect">
            <a:avLst/>
          </a:prstGeom>
        </p:spPr>
        <p:txBody>
          <a:bodyPr/>
          <a:lstStyle>
            <a:lvl1pPr marL="0" indent="0">
              <a:buNone/>
              <a:defRPr sz="1800" b="1" spc="300">
                <a:solidFill>
                  <a:schemeClr val="bg1"/>
                </a:solidFill>
              </a:defRPr>
            </a:lvl1pPr>
            <a:lvl3pPr marL="914377"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7" y="5874027"/>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8233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marL="1371566" indent="0">
              <a:buClr>
                <a:schemeClr val="bg2">
                  <a:lumMod val="75000"/>
                </a:schemeClr>
              </a:buClr>
              <a:buNone/>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649868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01_Title Slide_a">
    <p:spTree>
      <p:nvGrpSpPr>
        <p:cNvPr id="1" name=""/>
        <p:cNvGrpSpPr/>
        <p:nvPr/>
      </p:nvGrpSpPr>
      <p:grpSpPr>
        <a:xfrm>
          <a:off x="0" y="0"/>
          <a:ext cx="0" cy="0"/>
          <a:chOff x="0" y="0"/>
          <a:chExt cx="0" cy="0"/>
        </a:xfrm>
      </p:grpSpPr>
      <p:sp>
        <p:nvSpPr>
          <p:cNvPr id="10" name="Rectangle 9"/>
          <p:cNvSpPr/>
          <p:nvPr userDrawn="1"/>
        </p:nvSpPr>
        <p:spPr>
          <a:xfrm>
            <a:off x="0" y="1"/>
            <a:ext cx="12192000" cy="597023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0" y="5970229"/>
            <a:ext cx="12192000" cy="88777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chemeClr val="bg1"/>
                </a:solidFill>
                <a:latin typeface="Franklin Gothic Book"/>
              </a:defRPr>
            </a:lvl1pPr>
          </a:lstStyle>
          <a:p>
            <a:r>
              <a:rPr lang="en-US"/>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bg1"/>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9" name="Parallelogram 8"/>
          <p:cNvSpPr/>
          <p:nvPr userDrawn="1"/>
        </p:nvSpPr>
        <p:spPr>
          <a:xfrm flipH="1">
            <a:off x="1464061" y="1648495"/>
            <a:ext cx="991272" cy="60959"/>
          </a:xfrm>
          <a:prstGeom prst="parallelogram">
            <a:avLst/>
          </a:prstGeom>
          <a:solidFill>
            <a:srgbClr val="9FA6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4" name="Picture 3" descr="ThinShearedLines_BlueYellow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4652"/>
            <a:ext cx="12192000" cy="922528"/>
          </a:xfrm>
          <a:prstGeom prst="rect">
            <a:avLst/>
          </a:prstGeom>
        </p:spPr>
      </p:pic>
      <p:pic>
        <p:nvPicPr>
          <p:cNvPr id="6" name="Picture 5">
            <a:extLst>
              <a:ext uri="{FF2B5EF4-FFF2-40B4-BE49-F238E27FC236}">
                <a16:creationId xmlns:a16="http://schemas.microsoft.com/office/drawing/2014/main" id="{76B6A90F-0C50-4B6B-BC90-07766DB996FF}"/>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12" name="Picture 11" descr="Text&#10;&#10;Description automatically generated">
            <a:extLst>
              <a:ext uri="{FF2B5EF4-FFF2-40B4-BE49-F238E27FC236}">
                <a16:creationId xmlns:a16="http://schemas.microsoft.com/office/drawing/2014/main" id="{8A69F5AC-199E-4D79-B5AD-328EB323BD36}"/>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6529175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02_Title Slide_a">
    <p:spTree>
      <p:nvGrpSpPr>
        <p:cNvPr id="1" name=""/>
        <p:cNvGrpSpPr/>
        <p:nvPr/>
      </p:nvGrpSpPr>
      <p:grpSpPr>
        <a:xfrm>
          <a:off x="0" y="0"/>
          <a:ext cx="0" cy="0"/>
          <a:chOff x="0" y="0"/>
          <a:chExt cx="0" cy="0"/>
        </a:xfrm>
      </p:grpSpPr>
      <p:sp>
        <p:nvSpPr>
          <p:cNvPr id="10" name="Rectangle 9"/>
          <p:cNvSpPr/>
          <p:nvPr userDrawn="1"/>
        </p:nvSpPr>
        <p:spPr>
          <a:xfrm>
            <a:off x="0" y="349251"/>
            <a:ext cx="12192000" cy="5620980"/>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chemeClr val="bg1"/>
                </a:solidFill>
                <a:latin typeface="Franklin Gothic Book"/>
              </a:defRPr>
            </a:lvl1pPr>
          </a:lstStyle>
          <a:p>
            <a:r>
              <a:rPr lang="en-US"/>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bg1"/>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9" name="Parallelogram 8"/>
          <p:cNvSpPr/>
          <p:nvPr userDrawn="1"/>
        </p:nvSpPr>
        <p:spPr>
          <a:xfrm flipH="1">
            <a:off x="1464061" y="1648495"/>
            <a:ext cx="991272" cy="60959"/>
          </a:xfrm>
          <a:prstGeom prst="parallelogram">
            <a:avLst/>
          </a:prstGeom>
          <a:solidFill>
            <a:srgbClr val="9FA6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8" name="Picture 17"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85216"/>
          </a:xfrm>
          <a:prstGeom prst="rect">
            <a:avLst/>
          </a:prstGeom>
        </p:spPr>
      </p:pic>
      <p:pic>
        <p:nvPicPr>
          <p:cNvPr id="11" name="Picture 10">
            <a:extLst>
              <a:ext uri="{FF2B5EF4-FFF2-40B4-BE49-F238E27FC236}">
                <a16:creationId xmlns:a16="http://schemas.microsoft.com/office/drawing/2014/main" id="{46CABFEB-D31E-433F-A420-C1A2ADBABCA5}"/>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12" name="Picture 11" descr="Text&#10;&#10;Description automatically generated">
            <a:extLst>
              <a:ext uri="{FF2B5EF4-FFF2-40B4-BE49-F238E27FC236}">
                <a16:creationId xmlns:a16="http://schemas.microsoft.com/office/drawing/2014/main" id="{8DFA592C-96EA-4C7F-91EC-5C3020D22DFA}"/>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77458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03_Title and Content_a">
    <p:spTree>
      <p:nvGrpSpPr>
        <p:cNvPr id="1" name=""/>
        <p:cNvGrpSpPr/>
        <p:nvPr/>
      </p:nvGrpSpPr>
      <p:grpSpPr>
        <a:xfrm>
          <a:off x="0" y="0"/>
          <a:ext cx="0" cy="0"/>
          <a:chOff x="0" y="0"/>
          <a:chExt cx="0" cy="0"/>
        </a:xfrm>
      </p:grpSpPr>
      <p:sp>
        <p:nvSpPr>
          <p:cNvPr id="2" name="Title 1"/>
          <p:cNvSpPr>
            <a:spLocks noGrp="1"/>
          </p:cNvSpPr>
          <p:nvPr>
            <p:ph type="title"/>
          </p:nvPr>
        </p:nvSpPr>
        <p:spPr>
          <a:xfrm>
            <a:off x="1651000" y="1377950"/>
            <a:ext cx="9144000" cy="1290639"/>
          </a:xfrm>
        </p:spPr>
        <p:txBody>
          <a:bodyPr>
            <a:normAutofit/>
          </a:bodyPr>
          <a:lstStyle>
            <a:lvl1pPr algn="l">
              <a:defRPr sz="5067" baseline="0">
                <a:solidFill>
                  <a:srgbClr val="D9531E"/>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914650"/>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15" name="Picture 14"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3200"/>
            <a:ext cx="12192000" cy="105664"/>
          </a:xfrm>
          <a:prstGeom prst="rect">
            <a:avLst/>
          </a:prstGeom>
        </p:spPr>
      </p:pic>
      <p:sp>
        <p:nvSpPr>
          <p:cNvPr id="8" name="Rectangle 7"/>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6" name="Picture 5" descr="Logo, company name&#10;&#10;Description automatically generated">
            <a:extLst>
              <a:ext uri="{FF2B5EF4-FFF2-40B4-BE49-F238E27FC236}">
                <a16:creationId xmlns:a16="http://schemas.microsoft.com/office/drawing/2014/main" id="{98863517-4378-4C07-B9DA-A50B46F7EE28}"/>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9" name="Picture 8">
            <a:extLst>
              <a:ext uri="{FF2B5EF4-FFF2-40B4-BE49-F238E27FC236}">
                <a16:creationId xmlns:a16="http://schemas.microsoft.com/office/drawing/2014/main" id="{489952FB-5DBB-46EB-81A4-8A5F8E259B7A}"/>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3782206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04_Title and Content_a">
    <p:spTree>
      <p:nvGrpSpPr>
        <p:cNvPr id="1" name=""/>
        <p:cNvGrpSpPr/>
        <p:nvPr/>
      </p:nvGrpSpPr>
      <p:grpSpPr>
        <a:xfrm>
          <a:off x="0" y="0"/>
          <a:ext cx="0" cy="0"/>
          <a:chOff x="0" y="0"/>
          <a:chExt cx="0" cy="0"/>
        </a:xfrm>
      </p:grpSpPr>
      <p:sp>
        <p:nvSpPr>
          <p:cNvPr id="8" name="Title 1"/>
          <p:cNvSpPr>
            <a:spLocks noGrp="1"/>
          </p:cNvSpPr>
          <p:nvPr>
            <p:ph type="title"/>
          </p:nvPr>
        </p:nvSpPr>
        <p:spPr>
          <a:xfrm>
            <a:off x="1645019" y="1793128"/>
            <a:ext cx="2142076" cy="1375824"/>
          </a:xfrm>
        </p:spPr>
        <p:txBody>
          <a:bodyPr>
            <a:normAutofit/>
          </a:bodyPr>
          <a:lstStyle>
            <a:lvl1pPr algn="ctr">
              <a:defRPr sz="2933" baseline="0">
                <a:solidFill>
                  <a:schemeClr val="accent2"/>
                </a:solidFill>
                <a:latin typeface="Franklin Gothic Book"/>
              </a:defRPr>
            </a:lvl1pPr>
          </a:lstStyle>
          <a:p>
            <a:r>
              <a:rPr lang="en-US"/>
              <a:t>Click to edit Master title style</a:t>
            </a:r>
          </a:p>
        </p:txBody>
      </p:sp>
      <p:sp>
        <p:nvSpPr>
          <p:cNvPr id="10" name="Rectangle 9"/>
          <p:cNvSpPr/>
          <p:nvPr userDrawn="1"/>
        </p:nvSpPr>
        <p:spPr>
          <a:xfrm>
            <a:off x="1106520" y="623882"/>
            <a:ext cx="3219075" cy="3714317"/>
          </a:xfrm>
          <a:prstGeom prst="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6"/>
          <p:cNvSpPr>
            <a:spLocks noGrp="1"/>
          </p:cNvSpPr>
          <p:nvPr>
            <p:ph type="body" sz="quarter" idx="11" hasCustomPrompt="1"/>
          </p:nvPr>
        </p:nvSpPr>
        <p:spPr>
          <a:xfrm>
            <a:off x="229339" y="4627760"/>
            <a:ext cx="4973437" cy="1110637"/>
          </a:xfrm>
        </p:spPr>
        <p:txBody>
          <a:bodyPr>
            <a:normAutofit/>
          </a:bodyPr>
          <a:lstStyle>
            <a:lvl1pPr marL="0" indent="0" algn="ctr">
              <a:buNone/>
              <a:defRPr sz="2400" baseline="0">
                <a:latin typeface="Franklin Gothic Book" panose="020B0503020102020204" pitchFamily="34" charset="0"/>
              </a:defRPr>
            </a:lvl1pPr>
          </a:lstStyle>
          <a:p>
            <a:pPr lvl="0"/>
            <a:r>
              <a:rPr lang="en-US"/>
              <a:t>Click to edit sub master text styles</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339" y="4456635"/>
            <a:ext cx="4973437" cy="113396"/>
          </a:xfrm>
          <a:prstGeom prst="rect">
            <a:avLst/>
          </a:prstGeom>
        </p:spPr>
      </p:pic>
      <p:sp>
        <p:nvSpPr>
          <p:cNvPr id="14" name="Content Placeholder 2"/>
          <p:cNvSpPr>
            <a:spLocks noGrp="1" noChangeAspect="1"/>
          </p:cNvSpPr>
          <p:nvPr>
            <p:ph idx="1"/>
          </p:nvPr>
        </p:nvSpPr>
        <p:spPr>
          <a:xfrm>
            <a:off x="6115353" y="623882"/>
            <a:ext cx="5767009" cy="5114516"/>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6" name="Rectangle 15"/>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9" name="Picture 18" descr="Logo, company name&#10;&#10;Description automatically generated">
            <a:extLst>
              <a:ext uri="{FF2B5EF4-FFF2-40B4-BE49-F238E27FC236}">
                <a16:creationId xmlns:a16="http://schemas.microsoft.com/office/drawing/2014/main" id="{AF53BF2E-C66E-4B3B-96B9-544254A4DA09}"/>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20" name="Picture 19">
            <a:extLst>
              <a:ext uri="{FF2B5EF4-FFF2-40B4-BE49-F238E27FC236}">
                <a16:creationId xmlns:a16="http://schemas.microsoft.com/office/drawing/2014/main" id="{F8BD9600-5255-4FE3-8A76-6A1898A05F44}"/>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7129782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05_Three Content Category_a">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0" name="Text Placeholder 32"/>
          <p:cNvSpPr>
            <a:spLocks noGrp="1"/>
          </p:cNvSpPr>
          <p:nvPr>
            <p:ph type="body" sz="quarter" idx="26"/>
          </p:nvPr>
        </p:nvSpPr>
        <p:spPr>
          <a:xfrm>
            <a:off x="431800" y="2395290"/>
            <a:ext cx="5678213" cy="922407"/>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86209" y="2403296"/>
            <a:ext cx="60959"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597021"/>
            <a:ext cx="5678213" cy="913408"/>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86207" y="3596029"/>
            <a:ext cx="60959"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790784"/>
            <a:ext cx="5678213" cy="912379"/>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86206" y="4788763"/>
            <a:ext cx="60959"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17" name="Rectangle 16"/>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9" name="Picture 18" descr="Logo, company name&#10;&#10;Description automatically generated">
            <a:extLst>
              <a:ext uri="{FF2B5EF4-FFF2-40B4-BE49-F238E27FC236}">
                <a16:creationId xmlns:a16="http://schemas.microsoft.com/office/drawing/2014/main" id="{24ADC3FB-E701-4B88-9442-2FA9087599A9}"/>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22" name="Picture 21">
            <a:extLst>
              <a:ext uri="{FF2B5EF4-FFF2-40B4-BE49-F238E27FC236}">
                <a16:creationId xmlns:a16="http://schemas.microsoft.com/office/drawing/2014/main" id="{4F0B1F51-B8E2-4BC2-877C-FBCFF4B9C88D}"/>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28212614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06_Five Content Category_a">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0" name="Text Placeholder 32"/>
          <p:cNvSpPr>
            <a:spLocks noGrp="1"/>
          </p:cNvSpPr>
          <p:nvPr>
            <p:ph type="body" sz="quarter" idx="26"/>
          </p:nvPr>
        </p:nvSpPr>
        <p:spPr>
          <a:xfrm>
            <a:off x="431800" y="2248481"/>
            <a:ext cx="5678213" cy="721732"/>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86209" y="2248480"/>
            <a:ext cx="60959"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203811"/>
            <a:ext cx="5678213" cy="735097"/>
          </a:xfrm>
        </p:spPr>
        <p:txBody>
          <a:bodyPr/>
          <a:lstStyle>
            <a:lvl1pPr marL="0" indent="0">
              <a:buNone/>
              <a:defRPr sz="2400" b="0"/>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86207" y="3207388"/>
            <a:ext cx="60959"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166296"/>
            <a:ext cx="5678213" cy="731520"/>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86206" y="4166296"/>
            <a:ext cx="60959"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 Placeholder 32"/>
          <p:cNvSpPr>
            <a:spLocks noGrp="1"/>
          </p:cNvSpPr>
          <p:nvPr>
            <p:ph type="body" sz="quarter" idx="29"/>
          </p:nvPr>
        </p:nvSpPr>
        <p:spPr>
          <a:xfrm>
            <a:off x="431800" y="5131415"/>
            <a:ext cx="5678213" cy="728511"/>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20" name="Rectangle 19"/>
          <p:cNvSpPr>
            <a:spLocks/>
          </p:cNvSpPr>
          <p:nvPr userDrawn="1"/>
        </p:nvSpPr>
        <p:spPr>
          <a:xfrm>
            <a:off x="178889" y="5128405"/>
            <a:ext cx="60959"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17" name="Rectangle 16"/>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2" name="Picture 21" descr="Logo, company name&#10;&#10;Description automatically generated">
            <a:extLst>
              <a:ext uri="{FF2B5EF4-FFF2-40B4-BE49-F238E27FC236}">
                <a16:creationId xmlns:a16="http://schemas.microsoft.com/office/drawing/2014/main" id="{3B5DDE75-C9CE-4ECA-90BC-E81ACE6F4ABE}"/>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25" name="Picture 24">
            <a:extLst>
              <a:ext uri="{FF2B5EF4-FFF2-40B4-BE49-F238E27FC236}">
                <a16:creationId xmlns:a16="http://schemas.microsoft.com/office/drawing/2014/main" id="{7CCB5638-FA6B-4E44-B2A4-16E5A8EDA55F}"/>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35642785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07_Multi Content_a">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535913" y="278851"/>
            <a:ext cx="5517657" cy="1537823"/>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12" name="Content Placeholder 3"/>
          <p:cNvSpPr>
            <a:spLocks noGrp="1"/>
          </p:cNvSpPr>
          <p:nvPr>
            <p:ph sz="quarter" idx="17"/>
          </p:nvPr>
        </p:nvSpPr>
        <p:spPr>
          <a:xfrm>
            <a:off x="6266453" y="278851"/>
            <a:ext cx="5324883" cy="5597755"/>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535912" y="1816668"/>
            <a:ext cx="5517659" cy="111312"/>
          </a:xfrm>
          <a:prstGeom prst="rect">
            <a:avLst/>
          </a:prstGeom>
        </p:spPr>
      </p:pic>
      <p:sp>
        <p:nvSpPr>
          <p:cNvPr id="14" name="Content Placeholder 3"/>
          <p:cNvSpPr>
            <a:spLocks noGrp="1"/>
          </p:cNvSpPr>
          <p:nvPr>
            <p:ph sz="quarter" idx="18"/>
          </p:nvPr>
        </p:nvSpPr>
        <p:spPr>
          <a:xfrm>
            <a:off x="535913" y="2222277"/>
            <a:ext cx="5517657" cy="3654328"/>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descr="Logo, company name&#10;&#10;Description automatically generated">
            <a:extLst>
              <a:ext uri="{FF2B5EF4-FFF2-40B4-BE49-F238E27FC236}">
                <a16:creationId xmlns:a16="http://schemas.microsoft.com/office/drawing/2014/main" id="{0161CC5A-7A92-479E-9CC8-15E3C26BC750}"/>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5" name="Picture 14">
            <a:extLst>
              <a:ext uri="{FF2B5EF4-FFF2-40B4-BE49-F238E27FC236}">
                <a16:creationId xmlns:a16="http://schemas.microsoft.com/office/drawing/2014/main" id="{1E2156BE-4F21-48E0-819C-E18C02D8103F}"/>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1762777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marL="1371600" indent="0">
              <a:buClr>
                <a:schemeClr val="bg2">
                  <a:lumMod val="75000"/>
                </a:schemeClr>
              </a:buClr>
              <a:buNone/>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33307705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08_Three Boxed Content_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stretch>
            <a:fillRect/>
          </a:stretch>
        </p:blipFill>
        <p:spPr>
          <a:xfrm>
            <a:off x="-1" y="1"/>
            <a:ext cx="12192000" cy="2136041"/>
          </a:xfrm>
          <a:prstGeom prst="rect">
            <a:avLst/>
          </a:prstGeom>
        </p:spPr>
      </p:pic>
      <p:sp>
        <p:nvSpPr>
          <p:cNvPr id="14" name="Title 1"/>
          <p:cNvSpPr>
            <a:spLocks noGrp="1"/>
          </p:cNvSpPr>
          <p:nvPr>
            <p:ph type="title"/>
          </p:nvPr>
        </p:nvSpPr>
        <p:spPr>
          <a:xfrm>
            <a:off x="1261242" y="414859"/>
            <a:ext cx="9669516" cy="1290639"/>
          </a:xfrm>
        </p:spPr>
        <p:txBody>
          <a:bodyPr>
            <a:normAutofit/>
          </a:bodyPr>
          <a:lstStyle>
            <a:lvl1pPr algn="ctr">
              <a:defRPr sz="5067" baseline="0">
                <a:solidFill>
                  <a:schemeClr val="bg1"/>
                </a:solidFill>
                <a:latin typeface="Franklin Gothic Book"/>
              </a:defRPr>
            </a:lvl1pPr>
          </a:lstStyle>
          <a:p>
            <a:r>
              <a:rPr lang="en-US"/>
              <a:t>Click to edit Master title style</a:t>
            </a:r>
          </a:p>
        </p:txBody>
      </p:sp>
      <p:pic>
        <p:nvPicPr>
          <p:cNvPr id="18" name="Picture 17" descr="ThinShearedLines_BlueRedYellow.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43" y="1723489"/>
            <a:ext cx="9669516" cy="114009"/>
          </a:xfrm>
          <a:prstGeom prst="rect">
            <a:avLst/>
          </a:prstGeom>
        </p:spPr>
      </p:pic>
      <p:sp>
        <p:nvSpPr>
          <p:cNvPr id="19" name="Text Placeholder 23"/>
          <p:cNvSpPr>
            <a:spLocks noGrp="1" noChangeAspect="1"/>
          </p:cNvSpPr>
          <p:nvPr>
            <p:ph type="body" sz="quarter" idx="13"/>
            <p:custDataLst>
              <p:tags r:id="rId1"/>
            </p:custDataLst>
          </p:nvPr>
        </p:nvSpPr>
        <p:spPr>
          <a:xfrm>
            <a:off x="165543"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0" name="Text Placeholder 23"/>
          <p:cNvSpPr>
            <a:spLocks noGrp="1" noChangeAspect="1"/>
          </p:cNvSpPr>
          <p:nvPr>
            <p:ph type="body" sz="quarter" idx="14"/>
            <p:custDataLst>
              <p:tags r:id="rId2"/>
            </p:custDataLst>
          </p:nvPr>
        </p:nvSpPr>
        <p:spPr>
          <a:xfrm>
            <a:off x="4299388"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1" name="Text Placeholder 23"/>
          <p:cNvSpPr>
            <a:spLocks noGrp="1" noChangeAspect="1"/>
          </p:cNvSpPr>
          <p:nvPr>
            <p:ph type="body" sz="quarter" idx="16"/>
            <p:custDataLst>
              <p:tags r:id="rId3"/>
            </p:custDataLst>
          </p:nvPr>
        </p:nvSpPr>
        <p:spPr>
          <a:xfrm>
            <a:off x="8385139"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523923" indent="-304784">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9"/>
          <p:cNvSpPr>
            <a:spLocks noGrp="1" noChangeAspect="1"/>
          </p:cNvSpPr>
          <p:nvPr>
            <p:ph type="body" sz="quarter" idx="17"/>
          </p:nvPr>
        </p:nvSpPr>
        <p:spPr>
          <a:xfrm>
            <a:off x="463994" y="2296811"/>
            <a:ext cx="3060700" cy="673100"/>
          </a:xfrm>
          <a:solidFill>
            <a:schemeClr val="accent1"/>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23" name="Text Placeholder 9"/>
          <p:cNvSpPr>
            <a:spLocks noGrp="1" noChangeAspect="1"/>
          </p:cNvSpPr>
          <p:nvPr>
            <p:ph type="body" sz="quarter" idx="18"/>
          </p:nvPr>
        </p:nvSpPr>
        <p:spPr>
          <a:xfrm>
            <a:off x="4597839" y="2296371"/>
            <a:ext cx="3060700" cy="673100"/>
          </a:xfrm>
          <a:solidFill>
            <a:schemeClr val="accent2"/>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24" name="Text Placeholder 9"/>
          <p:cNvSpPr>
            <a:spLocks noGrp="1" noChangeAspect="1"/>
          </p:cNvSpPr>
          <p:nvPr>
            <p:ph type="body" sz="quarter" idx="19"/>
          </p:nvPr>
        </p:nvSpPr>
        <p:spPr>
          <a:xfrm>
            <a:off x="8683591" y="2296370"/>
            <a:ext cx="3060700" cy="673100"/>
          </a:xfrm>
          <a:solidFill>
            <a:schemeClr val="accent4"/>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16" name="Rectangle 15"/>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7" name="Picture 16" descr="Logo, company name&#10;&#10;Description automatically generated">
            <a:extLst>
              <a:ext uri="{FF2B5EF4-FFF2-40B4-BE49-F238E27FC236}">
                <a16:creationId xmlns:a16="http://schemas.microsoft.com/office/drawing/2014/main" id="{93E744B6-D73C-46B0-8234-94B917CB10D4}"/>
              </a:ext>
            </a:extLst>
          </p:cNvPr>
          <p:cNvPicPr>
            <a:picLocks noChangeAspect="1"/>
          </p:cNvPicPr>
          <p:nvPr userDrawn="1"/>
        </p:nvPicPr>
        <p:blipFill>
          <a:blip r:embed="rId7"/>
          <a:stretch>
            <a:fillRect/>
          </a:stretch>
        </p:blipFill>
        <p:spPr>
          <a:xfrm>
            <a:off x="241300" y="5060791"/>
            <a:ext cx="2667000" cy="2667000"/>
          </a:xfrm>
          <a:prstGeom prst="rect">
            <a:avLst/>
          </a:prstGeom>
        </p:spPr>
      </p:pic>
      <p:pic>
        <p:nvPicPr>
          <p:cNvPr id="26" name="Picture 25">
            <a:extLst>
              <a:ext uri="{FF2B5EF4-FFF2-40B4-BE49-F238E27FC236}">
                <a16:creationId xmlns:a16="http://schemas.microsoft.com/office/drawing/2014/main" id="{44F43DF8-8F1D-4745-94F2-04F615FDA52E}"/>
              </a:ext>
            </a:extLst>
          </p:cNvPr>
          <p:cNvPicPr>
            <a:picLocks noChangeAspect="1"/>
          </p:cNvPicPr>
          <p:nvPr userDrawn="1"/>
        </p:nvPicPr>
        <p:blipFill>
          <a:blip r:embed="rId8"/>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3501842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09_Transition Slide and Content_a">
    <p:spTree>
      <p:nvGrpSpPr>
        <p:cNvPr id="1" name=""/>
        <p:cNvGrpSpPr/>
        <p:nvPr/>
      </p:nvGrpSpPr>
      <p:grpSpPr>
        <a:xfrm>
          <a:off x="0" y="0"/>
          <a:ext cx="0" cy="0"/>
          <a:chOff x="0" y="0"/>
          <a:chExt cx="0" cy="0"/>
        </a:xfrm>
      </p:grpSpPr>
      <p:sp>
        <p:nvSpPr>
          <p:cNvPr id="12" name="Content Placeholder 3"/>
          <p:cNvSpPr>
            <a:spLocks noGrp="1"/>
          </p:cNvSpPr>
          <p:nvPr>
            <p:ph sz="quarter" idx="17"/>
          </p:nvPr>
        </p:nvSpPr>
        <p:spPr>
          <a:xfrm>
            <a:off x="7146375" y="278851"/>
            <a:ext cx="4567767" cy="5113400"/>
          </a:xfrm>
        </p:spPr>
        <p:txBody>
          <a:bodyPr>
            <a:normAutofit/>
          </a:bodyPr>
          <a:lstStyle>
            <a:lvl1pPr>
              <a:defRPr sz="3200">
                <a:latin typeface="Franklin Gothic Book" panose="020B0503020102020204" pitchFamily="34" charset="0"/>
              </a:defRPr>
            </a:lvl1pPr>
            <a:lvl2pPr marL="990551" indent="-380982">
              <a:buFont typeface="Arial" panose="020B0604020202020204" pitchFamily="34" charset="0"/>
              <a:buChar char="•"/>
              <a:defRPr sz="2400"/>
            </a:lvl2pPr>
          </a:lstStyle>
          <a:p>
            <a:pPr lvl="0"/>
            <a:r>
              <a:rPr lang="en-US"/>
              <a:t>Edit Master text styles</a:t>
            </a:r>
          </a:p>
          <a:p>
            <a:pPr lvl="1"/>
            <a:r>
              <a:rPr lang="en-US"/>
              <a:t>Second level</a:t>
            </a:r>
          </a:p>
        </p:txBody>
      </p:sp>
      <p:pic>
        <p:nvPicPr>
          <p:cNvPr id="13" name="Picture 12" descr="ThinShearedLines_BlueRedYello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817033" y="3826478"/>
            <a:ext cx="6096000" cy="105977"/>
          </a:xfrm>
          <a:prstGeom prst="rect">
            <a:avLst/>
          </a:prstGeom>
        </p:spPr>
      </p:pic>
      <p:sp>
        <p:nvSpPr>
          <p:cNvPr id="19" name="Title 1"/>
          <p:cNvSpPr>
            <a:spLocks noGrp="1" noChangeAspect="1"/>
          </p:cNvSpPr>
          <p:nvPr>
            <p:ph type="title"/>
          </p:nvPr>
        </p:nvSpPr>
        <p:spPr>
          <a:xfrm>
            <a:off x="817033" y="2214881"/>
            <a:ext cx="6096000" cy="1537823"/>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20" name="Text Placeholder 1"/>
          <p:cNvSpPr>
            <a:spLocks noGrp="1" noChangeAspect="1"/>
          </p:cNvSpPr>
          <p:nvPr>
            <p:ph type="body" sz="quarter" idx="14"/>
            <p:custDataLst>
              <p:tags r:id="rId1"/>
            </p:custDataLst>
          </p:nvPr>
        </p:nvSpPr>
        <p:spPr>
          <a:xfrm>
            <a:off x="817033" y="4650614"/>
            <a:ext cx="6096000" cy="741637"/>
          </a:xfrm>
        </p:spPr>
        <p:txBody>
          <a:bodyPr>
            <a:normAutofit/>
          </a:bodyPr>
          <a:lstStyle>
            <a:lvl1pPr marL="0" indent="0">
              <a:buNone/>
              <a:defRPr sz="2933">
                <a:latin typeface="Franklin Gothic Book" panose="020B0503020102020204" pitchFamily="34" charset="0"/>
              </a:defRPr>
            </a:lvl1pPr>
          </a:lstStyle>
          <a:p>
            <a:endParaRPr lang="en-US"/>
          </a:p>
        </p:txBody>
      </p:sp>
      <p:sp>
        <p:nvSpPr>
          <p:cNvPr id="21" name="Text Placeholder 2"/>
          <p:cNvSpPr>
            <a:spLocks noGrp="1" noChangeAspect="1"/>
          </p:cNvSpPr>
          <p:nvPr>
            <p:ph type="body" sz="quarter" idx="16"/>
            <p:custDataLst>
              <p:tags r:id="rId2"/>
            </p:custDataLst>
          </p:nvPr>
        </p:nvSpPr>
        <p:spPr>
          <a:xfrm>
            <a:off x="817033" y="4011322"/>
            <a:ext cx="6096000" cy="565517"/>
          </a:xfrm>
        </p:spPr>
        <p:txBody>
          <a:bodyPr>
            <a:noAutofit/>
          </a:bodyPr>
          <a:lstStyle>
            <a:lvl1pPr marL="0" indent="0">
              <a:buNone/>
              <a:defRPr sz="2933">
                <a:latin typeface="Franklin Gothic Book" panose="020B0503020102020204" pitchFamily="34" charset="0"/>
              </a:defRPr>
            </a:lvl1pPr>
          </a:lstStyle>
          <a:p>
            <a:endParaRPr lang="en-US"/>
          </a:p>
        </p:txBody>
      </p:sp>
      <p:sp>
        <p:nvSpPr>
          <p:cNvPr id="10" name="Rectangle 9"/>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4" name="Picture 13" descr="Logo, company name&#10;&#10;Description automatically generated">
            <a:extLst>
              <a:ext uri="{FF2B5EF4-FFF2-40B4-BE49-F238E27FC236}">
                <a16:creationId xmlns:a16="http://schemas.microsoft.com/office/drawing/2014/main" id="{4DBE28F1-1430-4959-B475-8F2D9B5374C5}"/>
              </a:ext>
            </a:extLst>
          </p:cNvPr>
          <p:cNvPicPr>
            <a:picLocks noChangeAspect="1"/>
          </p:cNvPicPr>
          <p:nvPr userDrawn="1"/>
        </p:nvPicPr>
        <p:blipFill>
          <a:blip r:embed="rId5"/>
          <a:stretch>
            <a:fillRect/>
          </a:stretch>
        </p:blipFill>
        <p:spPr>
          <a:xfrm>
            <a:off x="241300" y="5060791"/>
            <a:ext cx="2667000" cy="2667000"/>
          </a:xfrm>
          <a:prstGeom prst="rect">
            <a:avLst/>
          </a:prstGeom>
        </p:spPr>
      </p:pic>
      <p:pic>
        <p:nvPicPr>
          <p:cNvPr id="15" name="Picture 14">
            <a:extLst>
              <a:ext uri="{FF2B5EF4-FFF2-40B4-BE49-F238E27FC236}">
                <a16:creationId xmlns:a16="http://schemas.microsoft.com/office/drawing/2014/main" id="{910896FD-80BE-44A6-831C-BE30DF52BD09}"/>
              </a:ext>
            </a:extLst>
          </p:cNvPr>
          <p:cNvPicPr>
            <a:picLocks noChangeAspect="1"/>
          </p:cNvPicPr>
          <p:nvPr userDrawn="1"/>
        </p:nvPicPr>
        <p:blipFill>
          <a:blip r:embed="rId6"/>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35501916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0_Single Content Banner_a">
    <p:spTree>
      <p:nvGrpSpPr>
        <p:cNvPr id="1" name=""/>
        <p:cNvGrpSpPr/>
        <p:nvPr/>
      </p:nvGrpSpPr>
      <p:grpSpPr>
        <a:xfrm>
          <a:off x="0" y="0"/>
          <a:ext cx="0" cy="0"/>
          <a:chOff x="0" y="0"/>
          <a:chExt cx="0" cy="0"/>
        </a:xfrm>
      </p:grpSpPr>
      <p:pic>
        <p:nvPicPr>
          <p:cNvPr id="17" name="Picture 16"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90848"/>
            <a:ext cx="12192000" cy="585216"/>
          </a:xfrm>
          <a:prstGeom prst="rect">
            <a:avLst/>
          </a:prstGeom>
        </p:spPr>
      </p:pic>
      <p:sp>
        <p:nvSpPr>
          <p:cNvPr id="8" name="Rectangle 7"/>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13"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9" name="Picture 8" descr="Logo, company name&#10;&#10;Description automatically generated">
            <a:extLst>
              <a:ext uri="{FF2B5EF4-FFF2-40B4-BE49-F238E27FC236}">
                <a16:creationId xmlns:a16="http://schemas.microsoft.com/office/drawing/2014/main" id="{43652CA2-9F17-40C4-AF5B-FB2CC9C9C8A4}"/>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4" name="Picture 13">
            <a:extLst>
              <a:ext uri="{FF2B5EF4-FFF2-40B4-BE49-F238E27FC236}">
                <a16:creationId xmlns:a16="http://schemas.microsoft.com/office/drawing/2014/main" id="{A0021E32-D1DF-40D1-AF16-0FE314B85ED0}"/>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26995860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11_Single Content_a">
    <p:spTree>
      <p:nvGrpSpPr>
        <p:cNvPr id="1" name=""/>
        <p:cNvGrpSpPr/>
        <p:nvPr/>
      </p:nvGrpSpPr>
      <p:grpSpPr>
        <a:xfrm>
          <a:off x="0" y="0"/>
          <a:ext cx="0" cy="0"/>
          <a:chOff x="0" y="0"/>
          <a:chExt cx="0" cy="0"/>
        </a:xfrm>
      </p:grpSpPr>
      <p:sp>
        <p:nvSpPr>
          <p:cNvPr id="2"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7" name="Rectangle 6"/>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8" name="Picture 7" descr="Logo, company name&#10;&#10;Description automatically generated">
            <a:extLst>
              <a:ext uri="{FF2B5EF4-FFF2-40B4-BE49-F238E27FC236}">
                <a16:creationId xmlns:a16="http://schemas.microsoft.com/office/drawing/2014/main" id="{C37CB94E-F981-48CB-84F3-096D2BFCFE70}"/>
              </a:ext>
            </a:extLst>
          </p:cNvPr>
          <p:cNvPicPr>
            <a:picLocks noChangeAspect="1"/>
          </p:cNvPicPr>
          <p:nvPr userDrawn="1"/>
        </p:nvPicPr>
        <p:blipFill>
          <a:blip r:embed="rId2"/>
          <a:stretch>
            <a:fillRect/>
          </a:stretch>
        </p:blipFill>
        <p:spPr>
          <a:xfrm>
            <a:off x="241300" y="5060791"/>
            <a:ext cx="2667000" cy="2667000"/>
          </a:xfrm>
          <a:prstGeom prst="rect">
            <a:avLst/>
          </a:prstGeom>
        </p:spPr>
      </p:pic>
      <p:pic>
        <p:nvPicPr>
          <p:cNvPr id="11" name="Picture 10">
            <a:extLst>
              <a:ext uri="{FF2B5EF4-FFF2-40B4-BE49-F238E27FC236}">
                <a16:creationId xmlns:a16="http://schemas.microsoft.com/office/drawing/2014/main" id="{434DD27B-FE39-4B0C-A7A7-BB438E700633}"/>
              </a:ext>
            </a:extLst>
          </p:cNvPr>
          <p:cNvPicPr>
            <a:picLocks noChangeAspect="1"/>
          </p:cNvPicPr>
          <p:nvPr userDrawn="1"/>
        </p:nvPicPr>
        <p:blipFill>
          <a:blip r:embed="rId3"/>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31024020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_Double Content_a">
    <p:spTree>
      <p:nvGrpSpPr>
        <p:cNvPr id="1" name=""/>
        <p:cNvGrpSpPr/>
        <p:nvPr/>
      </p:nvGrpSpPr>
      <p:grpSpPr>
        <a:xfrm>
          <a:off x="0" y="0"/>
          <a:ext cx="0" cy="0"/>
          <a:chOff x="0" y="0"/>
          <a:chExt cx="0" cy="0"/>
        </a:xfrm>
      </p:grpSpPr>
      <p:sp>
        <p:nvSpPr>
          <p:cNvPr id="16" name="Title 1"/>
          <p:cNvSpPr>
            <a:spLocks noGrp="1"/>
          </p:cNvSpPr>
          <p:nvPr>
            <p:ph type="title"/>
          </p:nvPr>
        </p:nvSpPr>
        <p:spPr>
          <a:xfrm>
            <a:off x="1524000" y="458410"/>
            <a:ext cx="9144000" cy="1085911"/>
          </a:xfrm>
        </p:spPr>
        <p:txBody>
          <a:bodyPr>
            <a:normAutofit/>
          </a:bodyPr>
          <a:lstStyle>
            <a:lvl1pPr algn="ctr">
              <a:defRPr sz="5067" baseline="0">
                <a:solidFill>
                  <a:srgbClr val="D9531E"/>
                </a:solidFill>
                <a:latin typeface="Franklin Gothic Book"/>
              </a:defRPr>
            </a:lvl1pPr>
          </a:lstStyle>
          <a:p>
            <a:r>
              <a:rPr lang="en-US"/>
              <a:t>Click to edit Master title style</a:t>
            </a:r>
          </a:p>
        </p:txBody>
      </p:sp>
      <p:sp>
        <p:nvSpPr>
          <p:cNvPr id="18" name="Content Placeholder 2"/>
          <p:cNvSpPr>
            <a:spLocks noGrp="1"/>
          </p:cNvSpPr>
          <p:nvPr>
            <p:ph idx="10"/>
          </p:nvPr>
        </p:nvSpPr>
        <p:spPr>
          <a:xfrm>
            <a:off x="1524000"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19" name="Content Placeholder 2"/>
          <p:cNvSpPr>
            <a:spLocks noGrp="1"/>
          </p:cNvSpPr>
          <p:nvPr>
            <p:ph idx="11"/>
          </p:nvPr>
        </p:nvSpPr>
        <p:spPr>
          <a:xfrm>
            <a:off x="6214533"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20" name="Picture 19"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9" name="Rectangle 8"/>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descr="Logo, company name&#10;&#10;Description automatically generated">
            <a:extLst>
              <a:ext uri="{FF2B5EF4-FFF2-40B4-BE49-F238E27FC236}">
                <a16:creationId xmlns:a16="http://schemas.microsoft.com/office/drawing/2014/main" id="{FB47E06A-07B7-40E9-BEFA-0C99572D1BF6}"/>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3" name="Picture 12">
            <a:extLst>
              <a:ext uri="{FF2B5EF4-FFF2-40B4-BE49-F238E27FC236}">
                <a16:creationId xmlns:a16="http://schemas.microsoft.com/office/drawing/2014/main" id="{B4E2F857-FBD9-46C8-B31A-F6F246637A23}"/>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29883310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01_Title Slide_b">
    <p:spTree>
      <p:nvGrpSpPr>
        <p:cNvPr id="1" name=""/>
        <p:cNvGrpSpPr/>
        <p:nvPr/>
      </p:nvGrpSpPr>
      <p:grpSpPr>
        <a:xfrm>
          <a:off x="0" y="0"/>
          <a:ext cx="0" cy="0"/>
          <a:chOff x="0" y="0"/>
          <a:chExt cx="0" cy="0"/>
        </a:xfrm>
      </p:grpSpPr>
      <p:sp>
        <p:nvSpPr>
          <p:cNvPr id="10" name="Rectangle 9"/>
          <p:cNvSpPr/>
          <p:nvPr userDrawn="1"/>
        </p:nvSpPr>
        <p:spPr>
          <a:xfrm>
            <a:off x="0" y="1"/>
            <a:ext cx="12192000" cy="597023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rgbClr val="002D56"/>
                </a:solidFill>
                <a:latin typeface="Franklin Gothic Book"/>
              </a:defRPr>
            </a:lvl1pPr>
          </a:lstStyle>
          <a:p>
            <a:r>
              <a:rPr lang="en-US"/>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tx1">
                    <a:lumMod val="65000"/>
                    <a:lumOff val="35000"/>
                  </a:schemeClr>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9" name="Parallelogram 8"/>
          <p:cNvSpPr/>
          <p:nvPr userDrawn="1"/>
        </p:nvSpPr>
        <p:spPr>
          <a:xfrm flipH="1">
            <a:off x="1464061" y="1648495"/>
            <a:ext cx="991272" cy="60959"/>
          </a:xfrm>
          <a:prstGeom prst="parallelogram">
            <a:avLst/>
          </a:prstGeom>
          <a:solidFill>
            <a:srgbClr val="9FA6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4" name="Picture 3" descr="ThinShearedLines_BlueYellow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4652"/>
            <a:ext cx="12192000" cy="922528"/>
          </a:xfrm>
          <a:prstGeom prst="rect">
            <a:avLst/>
          </a:prstGeom>
        </p:spPr>
      </p:pic>
      <p:sp>
        <p:nvSpPr>
          <p:cNvPr id="11" name="Rectangle 10"/>
          <p:cNvSpPr/>
          <p:nvPr userDrawn="1"/>
        </p:nvSpPr>
        <p:spPr>
          <a:xfrm>
            <a:off x="0" y="5978697"/>
            <a:ext cx="12192000" cy="887771"/>
          </a:xfrm>
          <a:prstGeom prst="rect">
            <a:avLst/>
          </a:prstGeom>
          <a:solidFill>
            <a:srgbClr val="0096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3" name="Picture 12" descr="Logo, company name&#10;&#10;Description automatically generated">
            <a:extLst>
              <a:ext uri="{FF2B5EF4-FFF2-40B4-BE49-F238E27FC236}">
                <a16:creationId xmlns:a16="http://schemas.microsoft.com/office/drawing/2014/main" id="{3317BA1E-F8F5-4A7A-A860-B3A9B5E6BA88}"/>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5" name="Picture 14">
            <a:extLst>
              <a:ext uri="{FF2B5EF4-FFF2-40B4-BE49-F238E27FC236}">
                <a16:creationId xmlns:a16="http://schemas.microsoft.com/office/drawing/2014/main" id="{C1CEFB84-6EAE-438C-BAAC-D1B608E309FB}"/>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40711926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02_Title Slide_b">
    <p:spTree>
      <p:nvGrpSpPr>
        <p:cNvPr id="1" name=""/>
        <p:cNvGrpSpPr/>
        <p:nvPr/>
      </p:nvGrpSpPr>
      <p:grpSpPr>
        <a:xfrm>
          <a:off x="0" y="0"/>
          <a:ext cx="0" cy="0"/>
          <a:chOff x="0" y="0"/>
          <a:chExt cx="0" cy="0"/>
        </a:xfrm>
      </p:grpSpPr>
      <p:sp>
        <p:nvSpPr>
          <p:cNvPr id="10" name="Rectangle 9"/>
          <p:cNvSpPr/>
          <p:nvPr userDrawn="1"/>
        </p:nvSpPr>
        <p:spPr>
          <a:xfrm>
            <a:off x="0" y="349251"/>
            <a:ext cx="12192000" cy="562098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0" y="5970229"/>
            <a:ext cx="12192000" cy="887771"/>
          </a:xfrm>
          <a:prstGeom prst="rect">
            <a:avLst/>
          </a:prstGeom>
          <a:solidFill>
            <a:srgbClr val="0096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rgbClr val="002D56"/>
                </a:solidFill>
                <a:latin typeface="Franklin Gothic Book"/>
              </a:defRPr>
            </a:lvl1pPr>
          </a:lstStyle>
          <a:p>
            <a:r>
              <a:rPr lang="en-US"/>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tx1">
                    <a:lumMod val="65000"/>
                    <a:lumOff val="35000"/>
                  </a:schemeClr>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9" name="Parallelogram 8"/>
          <p:cNvSpPr/>
          <p:nvPr userDrawn="1"/>
        </p:nvSpPr>
        <p:spPr>
          <a:xfrm flipH="1">
            <a:off x="1464061" y="1648495"/>
            <a:ext cx="991272" cy="60959"/>
          </a:xfrm>
          <a:prstGeom prst="parallelogram">
            <a:avLst/>
          </a:prstGeom>
          <a:solidFill>
            <a:srgbClr val="9FA6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8" name="Picture 17"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85216"/>
          </a:xfrm>
          <a:prstGeom prst="rect">
            <a:avLst/>
          </a:prstGeom>
        </p:spPr>
      </p:pic>
      <p:pic>
        <p:nvPicPr>
          <p:cNvPr id="12" name="Picture 11" descr="Logo, company name&#10;&#10;Description automatically generated">
            <a:extLst>
              <a:ext uri="{FF2B5EF4-FFF2-40B4-BE49-F238E27FC236}">
                <a16:creationId xmlns:a16="http://schemas.microsoft.com/office/drawing/2014/main" id="{305B0981-E769-4B3C-992D-81149CF66514}"/>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3" name="Picture 12">
            <a:extLst>
              <a:ext uri="{FF2B5EF4-FFF2-40B4-BE49-F238E27FC236}">
                <a16:creationId xmlns:a16="http://schemas.microsoft.com/office/drawing/2014/main" id="{07236336-BF82-4042-AEAB-898CD149696D}"/>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16444233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03_Title and Content_b">
    <p:spTree>
      <p:nvGrpSpPr>
        <p:cNvPr id="1" name=""/>
        <p:cNvGrpSpPr/>
        <p:nvPr/>
      </p:nvGrpSpPr>
      <p:grpSpPr>
        <a:xfrm>
          <a:off x="0" y="0"/>
          <a:ext cx="0" cy="0"/>
          <a:chOff x="0" y="0"/>
          <a:chExt cx="0" cy="0"/>
        </a:xfrm>
      </p:grpSpPr>
      <p:sp>
        <p:nvSpPr>
          <p:cNvPr id="2" name="Title 1"/>
          <p:cNvSpPr>
            <a:spLocks noGrp="1"/>
          </p:cNvSpPr>
          <p:nvPr>
            <p:ph type="title"/>
          </p:nvPr>
        </p:nvSpPr>
        <p:spPr>
          <a:xfrm>
            <a:off x="1651000" y="1377950"/>
            <a:ext cx="9144000" cy="1290639"/>
          </a:xfrm>
        </p:spPr>
        <p:txBody>
          <a:bodyPr>
            <a:normAutofit/>
          </a:bodyPr>
          <a:lstStyle>
            <a:lvl1pPr algn="l">
              <a:defRPr sz="5067" baseline="0">
                <a:solidFill>
                  <a:srgbClr val="D9531E"/>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914650"/>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15" name="Picture 14"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3200"/>
            <a:ext cx="12192000" cy="105664"/>
          </a:xfrm>
          <a:prstGeom prst="rect">
            <a:avLst/>
          </a:prstGeom>
        </p:spPr>
      </p:pic>
      <p:sp>
        <p:nvSpPr>
          <p:cNvPr id="11" name="Rectangle 10"/>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9" name="Picture 8">
            <a:extLst>
              <a:ext uri="{FF2B5EF4-FFF2-40B4-BE49-F238E27FC236}">
                <a16:creationId xmlns:a16="http://schemas.microsoft.com/office/drawing/2014/main" id="{4356BE3D-4247-4AD4-97A3-C45A5E0FCFEE}"/>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10" name="Picture 9" descr="Text&#10;&#10;Description automatically generated">
            <a:extLst>
              <a:ext uri="{FF2B5EF4-FFF2-40B4-BE49-F238E27FC236}">
                <a16:creationId xmlns:a16="http://schemas.microsoft.com/office/drawing/2014/main" id="{01D0266C-8F1A-45CC-8FCB-F28185F5BF84}"/>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25664699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04_Title and Content_b">
    <p:spTree>
      <p:nvGrpSpPr>
        <p:cNvPr id="1" name=""/>
        <p:cNvGrpSpPr/>
        <p:nvPr/>
      </p:nvGrpSpPr>
      <p:grpSpPr>
        <a:xfrm>
          <a:off x="0" y="0"/>
          <a:ext cx="0" cy="0"/>
          <a:chOff x="0" y="0"/>
          <a:chExt cx="0" cy="0"/>
        </a:xfrm>
      </p:grpSpPr>
      <p:sp>
        <p:nvSpPr>
          <p:cNvPr id="8" name="Title 1"/>
          <p:cNvSpPr>
            <a:spLocks noGrp="1"/>
          </p:cNvSpPr>
          <p:nvPr>
            <p:ph type="title"/>
          </p:nvPr>
        </p:nvSpPr>
        <p:spPr>
          <a:xfrm>
            <a:off x="1645019" y="1793128"/>
            <a:ext cx="2142076" cy="1375824"/>
          </a:xfrm>
        </p:spPr>
        <p:txBody>
          <a:bodyPr>
            <a:normAutofit/>
          </a:bodyPr>
          <a:lstStyle>
            <a:lvl1pPr algn="ctr">
              <a:defRPr sz="2933" baseline="0">
                <a:solidFill>
                  <a:schemeClr val="accent2"/>
                </a:solidFill>
                <a:latin typeface="Franklin Gothic Book"/>
              </a:defRPr>
            </a:lvl1pPr>
          </a:lstStyle>
          <a:p>
            <a:r>
              <a:rPr lang="en-US"/>
              <a:t>Click to edit Master title style</a:t>
            </a:r>
          </a:p>
        </p:txBody>
      </p:sp>
      <p:sp>
        <p:nvSpPr>
          <p:cNvPr id="10" name="Rectangle 9"/>
          <p:cNvSpPr/>
          <p:nvPr userDrawn="1"/>
        </p:nvSpPr>
        <p:spPr>
          <a:xfrm>
            <a:off x="1106520" y="623882"/>
            <a:ext cx="3219075" cy="3714317"/>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6"/>
          <p:cNvSpPr>
            <a:spLocks noGrp="1"/>
          </p:cNvSpPr>
          <p:nvPr>
            <p:ph type="body" sz="quarter" idx="11" hasCustomPrompt="1"/>
          </p:nvPr>
        </p:nvSpPr>
        <p:spPr>
          <a:xfrm>
            <a:off x="229339" y="4627760"/>
            <a:ext cx="4973437" cy="1110637"/>
          </a:xfrm>
        </p:spPr>
        <p:txBody>
          <a:bodyPr>
            <a:normAutofit/>
          </a:bodyPr>
          <a:lstStyle>
            <a:lvl1pPr marL="0" indent="0" algn="ctr">
              <a:buNone/>
              <a:defRPr sz="2400" baseline="0">
                <a:latin typeface="Franklin Gothic Book" panose="020B0503020102020204" pitchFamily="34" charset="0"/>
              </a:defRPr>
            </a:lvl1pPr>
          </a:lstStyle>
          <a:p>
            <a:pPr lvl="0"/>
            <a:r>
              <a:rPr lang="en-US"/>
              <a:t>Click to edit sub master text styles</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339" y="4456635"/>
            <a:ext cx="4973437" cy="113396"/>
          </a:xfrm>
          <a:prstGeom prst="rect">
            <a:avLst/>
          </a:prstGeom>
        </p:spPr>
      </p:pic>
      <p:sp>
        <p:nvSpPr>
          <p:cNvPr id="14" name="Content Placeholder 2"/>
          <p:cNvSpPr>
            <a:spLocks noGrp="1" noChangeAspect="1"/>
          </p:cNvSpPr>
          <p:nvPr>
            <p:ph idx="1"/>
          </p:nvPr>
        </p:nvSpPr>
        <p:spPr>
          <a:xfrm>
            <a:off x="6115353" y="623882"/>
            <a:ext cx="5767009" cy="5114516"/>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6" name="Rectangle 15"/>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5" name="Picture 14">
            <a:extLst>
              <a:ext uri="{FF2B5EF4-FFF2-40B4-BE49-F238E27FC236}">
                <a16:creationId xmlns:a16="http://schemas.microsoft.com/office/drawing/2014/main" id="{B83F15DA-5709-4896-9F0D-A6BB7EDE2CCC}"/>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17" name="Picture 16" descr="Text&#10;&#10;Description automatically generated">
            <a:extLst>
              <a:ext uri="{FF2B5EF4-FFF2-40B4-BE49-F238E27FC236}">
                <a16:creationId xmlns:a16="http://schemas.microsoft.com/office/drawing/2014/main" id="{DD9596ED-1540-4883-8F75-BCA80C6EB2A3}"/>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30522889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05_Three Content Category_b">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0" name="Text Placeholder 32"/>
          <p:cNvSpPr>
            <a:spLocks noGrp="1"/>
          </p:cNvSpPr>
          <p:nvPr>
            <p:ph type="body" sz="quarter" idx="26"/>
          </p:nvPr>
        </p:nvSpPr>
        <p:spPr>
          <a:xfrm>
            <a:off x="431800" y="2395290"/>
            <a:ext cx="5678213" cy="922407"/>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86209" y="2403296"/>
            <a:ext cx="60959"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597021"/>
            <a:ext cx="5678213" cy="913408"/>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86207" y="3596029"/>
            <a:ext cx="60959"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790784"/>
            <a:ext cx="5678213" cy="912379"/>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86206" y="4788763"/>
            <a:ext cx="60959"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17" name="Rectangle 16"/>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9" name="Picture 18">
            <a:extLst>
              <a:ext uri="{FF2B5EF4-FFF2-40B4-BE49-F238E27FC236}">
                <a16:creationId xmlns:a16="http://schemas.microsoft.com/office/drawing/2014/main" id="{A9E066EB-5AD8-4A73-A332-73605C6A563D}"/>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22" name="Picture 21" descr="Text&#10;&#10;Description automatically generated">
            <a:extLst>
              <a:ext uri="{FF2B5EF4-FFF2-40B4-BE49-F238E27FC236}">
                <a16:creationId xmlns:a16="http://schemas.microsoft.com/office/drawing/2014/main" id="{CCDA09F1-6FED-4375-A682-5BBA7732F329}"/>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468496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2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8140344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06_Five Content Category_b">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0" name="Text Placeholder 32"/>
          <p:cNvSpPr>
            <a:spLocks noGrp="1"/>
          </p:cNvSpPr>
          <p:nvPr>
            <p:ph type="body" sz="quarter" idx="26"/>
          </p:nvPr>
        </p:nvSpPr>
        <p:spPr>
          <a:xfrm>
            <a:off x="431800" y="2248481"/>
            <a:ext cx="5678213" cy="721732"/>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86209" y="2248480"/>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203811"/>
            <a:ext cx="5678213" cy="735097"/>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86207" y="3207388"/>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166296"/>
            <a:ext cx="5678213" cy="731520"/>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86206" y="4166296"/>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 Placeholder 32"/>
          <p:cNvSpPr>
            <a:spLocks noGrp="1"/>
          </p:cNvSpPr>
          <p:nvPr>
            <p:ph type="body" sz="quarter" idx="29"/>
          </p:nvPr>
        </p:nvSpPr>
        <p:spPr>
          <a:xfrm>
            <a:off x="431800" y="5131415"/>
            <a:ext cx="5678213" cy="728511"/>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20" name="Rectangle 19"/>
          <p:cNvSpPr>
            <a:spLocks/>
          </p:cNvSpPr>
          <p:nvPr userDrawn="1"/>
        </p:nvSpPr>
        <p:spPr>
          <a:xfrm>
            <a:off x="178889" y="5128405"/>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17" name="Rectangle 16"/>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2" name="Picture 21">
            <a:extLst>
              <a:ext uri="{FF2B5EF4-FFF2-40B4-BE49-F238E27FC236}">
                <a16:creationId xmlns:a16="http://schemas.microsoft.com/office/drawing/2014/main" id="{B62AF2E2-E494-401E-BF15-8C061B54CCE0}"/>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24" name="Picture 23" descr="Text&#10;&#10;Description automatically generated">
            <a:extLst>
              <a:ext uri="{FF2B5EF4-FFF2-40B4-BE49-F238E27FC236}">
                <a16:creationId xmlns:a16="http://schemas.microsoft.com/office/drawing/2014/main" id="{59D60CE0-D00C-4694-8F8E-708EA658881F}"/>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15823886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07_Multi Content_b">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535913" y="278851"/>
            <a:ext cx="5517657" cy="1537823"/>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12" name="Content Placeholder 3"/>
          <p:cNvSpPr>
            <a:spLocks noGrp="1"/>
          </p:cNvSpPr>
          <p:nvPr>
            <p:ph sz="quarter" idx="17"/>
          </p:nvPr>
        </p:nvSpPr>
        <p:spPr>
          <a:xfrm>
            <a:off x="6266453" y="278851"/>
            <a:ext cx="5324883" cy="5597755"/>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535912" y="1816668"/>
            <a:ext cx="5517659" cy="111312"/>
          </a:xfrm>
          <a:prstGeom prst="rect">
            <a:avLst/>
          </a:prstGeom>
        </p:spPr>
      </p:pic>
      <p:sp>
        <p:nvSpPr>
          <p:cNvPr id="14" name="Content Placeholder 3"/>
          <p:cNvSpPr>
            <a:spLocks noGrp="1"/>
          </p:cNvSpPr>
          <p:nvPr>
            <p:ph sz="quarter" idx="18"/>
          </p:nvPr>
        </p:nvSpPr>
        <p:spPr>
          <a:xfrm>
            <a:off x="535913" y="2222277"/>
            <a:ext cx="5517657" cy="3654328"/>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a:extLst>
              <a:ext uri="{FF2B5EF4-FFF2-40B4-BE49-F238E27FC236}">
                <a16:creationId xmlns:a16="http://schemas.microsoft.com/office/drawing/2014/main" id="{BCD9B887-F970-4BC5-9D28-C6E2B5EF2E88}"/>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15" name="Picture 14" descr="Text&#10;&#10;Description automatically generated">
            <a:extLst>
              <a:ext uri="{FF2B5EF4-FFF2-40B4-BE49-F238E27FC236}">
                <a16:creationId xmlns:a16="http://schemas.microsoft.com/office/drawing/2014/main" id="{4F996621-9E3A-457B-8406-4C853BE6BA71}"/>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5942943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08_Three Boxed Content_b">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stretch>
            <a:fillRect/>
          </a:stretch>
        </p:blipFill>
        <p:spPr>
          <a:xfrm>
            <a:off x="-1" y="1"/>
            <a:ext cx="12192000" cy="2136041"/>
          </a:xfrm>
          <a:prstGeom prst="rect">
            <a:avLst/>
          </a:prstGeom>
        </p:spPr>
      </p:pic>
      <p:sp>
        <p:nvSpPr>
          <p:cNvPr id="14" name="Title 1"/>
          <p:cNvSpPr>
            <a:spLocks noGrp="1"/>
          </p:cNvSpPr>
          <p:nvPr>
            <p:ph type="title"/>
          </p:nvPr>
        </p:nvSpPr>
        <p:spPr>
          <a:xfrm>
            <a:off x="1261242" y="414859"/>
            <a:ext cx="9669516" cy="1290639"/>
          </a:xfrm>
        </p:spPr>
        <p:txBody>
          <a:bodyPr>
            <a:normAutofit/>
          </a:bodyPr>
          <a:lstStyle>
            <a:lvl1pPr algn="ctr">
              <a:defRPr sz="5067" baseline="0">
                <a:solidFill>
                  <a:schemeClr val="bg1"/>
                </a:solidFill>
                <a:latin typeface="Franklin Gothic Book"/>
              </a:defRPr>
            </a:lvl1pPr>
          </a:lstStyle>
          <a:p>
            <a:r>
              <a:rPr lang="en-US"/>
              <a:t>Click to edit Master title style</a:t>
            </a:r>
          </a:p>
        </p:txBody>
      </p:sp>
      <p:pic>
        <p:nvPicPr>
          <p:cNvPr id="18" name="Picture 17" descr="ThinShearedLines_BlueRedYellow.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43" y="1723489"/>
            <a:ext cx="9669516" cy="114009"/>
          </a:xfrm>
          <a:prstGeom prst="rect">
            <a:avLst/>
          </a:prstGeom>
        </p:spPr>
      </p:pic>
      <p:sp>
        <p:nvSpPr>
          <p:cNvPr id="19" name="Text Placeholder 23"/>
          <p:cNvSpPr>
            <a:spLocks noGrp="1" noChangeAspect="1"/>
          </p:cNvSpPr>
          <p:nvPr>
            <p:ph type="body" sz="quarter" idx="13"/>
            <p:custDataLst>
              <p:tags r:id="rId1"/>
            </p:custDataLst>
          </p:nvPr>
        </p:nvSpPr>
        <p:spPr>
          <a:xfrm>
            <a:off x="165543"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0" name="Text Placeholder 23"/>
          <p:cNvSpPr>
            <a:spLocks noGrp="1" noChangeAspect="1"/>
          </p:cNvSpPr>
          <p:nvPr>
            <p:ph type="body" sz="quarter" idx="14"/>
            <p:custDataLst>
              <p:tags r:id="rId2"/>
            </p:custDataLst>
          </p:nvPr>
        </p:nvSpPr>
        <p:spPr>
          <a:xfrm>
            <a:off x="4299388"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1" name="Text Placeholder 23"/>
          <p:cNvSpPr>
            <a:spLocks noGrp="1" noChangeAspect="1"/>
          </p:cNvSpPr>
          <p:nvPr>
            <p:ph type="body" sz="quarter" idx="16"/>
            <p:custDataLst>
              <p:tags r:id="rId3"/>
            </p:custDataLst>
          </p:nvPr>
        </p:nvSpPr>
        <p:spPr>
          <a:xfrm>
            <a:off x="8385139"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523923" indent="-304784">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9"/>
          <p:cNvSpPr>
            <a:spLocks noGrp="1" noChangeAspect="1"/>
          </p:cNvSpPr>
          <p:nvPr>
            <p:ph type="body" sz="quarter" idx="17"/>
          </p:nvPr>
        </p:nvSpPr>
        <p:spPr>
          <a:xfrm>
            <a:off x="463994" y="2296811"/>
            <a:ext cx="3060700" cy="673100"/>
          </a:xfrm>
          <a:solidFill>
            <a:schemeClr val="accent1"/>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23" name="Text Placeholder 9"/>
          <p:cNvSpPr>
            <a:spLocks noGrp="1" noChangeAspect="1"/>
          </p:cNvSpPr>
          <p:nvPr>
            <p:ph type="body" sz="quarter" idx="18"/>
          </p:nvPr>
        </p:nvSpPr>
        <p:spPr>
          <a:xfrm>
            <a:off x="4597839" y="2296371"/>
            <a:ext cx="3060700" cy="673100"/>
          </a:xfrm>
          <a:solidFill>
            <a:schemeClr val="accent2"/>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24" name="Text Placeholder 9"/>
          <p:cNvSpPr>
            <a:spLocks noGrp="1" noChangeAspect="1"/>
          </p:cNvSpPr>
          <p:nvPr>
            <p:ph type="body" sz="quarter" idx="19"/>
          </p:nvPr>
        </p:nvSpPr>
        <p:spPr>
          <a:xfrm>
            <a:off x="8683591" y="2296370"/>
            <a:ext cx="3060700" cy="673100"/>
          </a:xfrm>
          <a:solidFill>
            <a:schemeClr val="accent4"/>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16" name="Rectangle 15"/>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7" name="Picture 16">
            <a:extLst>
              <a:ext uri="{FF2B5EF4-FFF2-40B4-BE49-F238E27FC236}">
                <a16:creationId xmlns:a16="http://schemas.microsoft.com/office/drawing/2014/main" id="{54D83C2E-D359-41EE-8A64-F864AD5130E8}"/>
              </a:ext>
            </a:extLst>
          </p:cNvPr>
          <p:cNvPicPr>
            <a:picLocks noChangeAspect="1"/>
          </p:cNvPicPr>
          <p:nvPr userDrawn="1"/>
        </p:nvPicPr>
        <p:blipFill rotWithShape="1">
          <a:blip r:embed="rId7"/>
          <a:srcRect l="16072" r="28789"/>
          <a:stretch/>
        </p:blipFill>
        <p:spPr>
          <a:xfrm>
            <a:off x="6341533" y="6134745"/>
            <a:ext cx="5372608" cy="530675"/>
          </a:xfrm>
          <a:prstGeom prst="rect">
            <a:avLst/>
          </a:prstGeom>
        </p:spPr>
      </p:pic>
      <p:pic>
        <p:nvPicPr>
          <p:cNvPr id="26" name="Picture 25" descr="Text&#10;&#10;Description automatically generated">
            <a:extLst>
              <a:ext uri="{FF2B5EF4-FFF2-40B4-BE49-F238E27FC236}">
                <a16:creationId xmlns:a16="http://schemas.microsoft.com/office/drawing/2014/main" id="{E40B8DD4-E751-40DC-86FD-557FBF206F4F}"/>
              </a:ext>
            </a:extLst>
          </p:cNvPr>
          <p:cNvPicPr>
            <a:picLocks noChangeAspect="1"/>
          </p:cNvPicPr>
          <p:nvPr userDrawn="1"/>
        </p:nvPicPr>
        <p:blipFill>
          <a:blip r:embed="rId8"/>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35111878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09_Transition Slide and Content_b">
    <p:spTree>
      <p:nvGrpSpPr>
        <p:cNvPr id="1" name=""/>
        <p:cNvGrpSpPr/>
        <p:nvPr/>
      </p:nvGrpSpPr>
      <p:grpSpPr>
        <a:xfrm>
          <a:off x="0" y="0"/>
          <a:ext cx="0" cy="0"/>
          <a:chOff x="0" y="0"/>
          <a:chExt cx="0" cy="0"/>
        </a:xfrm>
      </p:grpSpPr>
      <p:sp>
        <p:nvSpPr>
          <p:cNvPr id="12" name="Content Placeholder 3"/>
          <p:cNvSpPr>
            <a:spLocks noGrp="1"/>
          </p:cNvSpPr>
          <p:nvPr>
            <p:ph sz="quarter" idx="17"/>
          </p:nvPr>
        </p:nvSpPr>
        <p:spPr>
          <a:xfrm>
            <a:off x="7146375" y="278851"/>
            <a:ext cx="4567767" cy="5113400"/>
          </a:xfrm>
        </p:spPr>
        <p:txBody>
          <a:bodyPr>
            <a:normAutofit/>
          </a:bodyPr>
          <a:lstStyle>
            <a:lvl1pPr>
              <a:defRPr sz="3200">
                <a:latin typeface="Franklin Gothic Book" panose="020B0503020102020204" pitchFamily="34" charset="0"/>
              </a:defRPr>
            </a:lvl1pPr>
            <a:lvl2pPr marL="990551" indent="-380982">
              <a:buFont typeface="Arial" panose="020B0604020202020204" pitchFamily="34" charset="0"/>
              <a:buChar char="•"/>
              <a:defRPr sz="2400"/>
            </a:lvl2pPr>
          </a:lstStyle>
          <a:p>
            <a:pPr lvl="0"/>
            <a:r>
              <a:rPr lang="en-US"/>
              <a:t>Edit Master text styles</a:t>
            </a:r>
          </a:p>
          <a:p>
            <a:pPr lvl="1"/>
            <a:r>
              <a:rPr lang="en-US"/>
              <a:t>Second level</a:t>
            </a:r>
          </a:p>
        </p:txBody>
      </p:sp>
      <p:pic>
        <p:nvPicPr>
          <p:cNvPr id="13" name="Picture 12" descr="ThinShearedLines_BlueRedYello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817033" y="3826478"/>
            <a:ext cx="6096000" cy="105977"/>
          </a:xfrm>
          <a:prstGeom prst="rect">
            <a:avLst/>
          </a:prstGeom>
        </p:spPr>
      </p:pic>
      <p:sp>
        <p:nvSpPr>
          <p:cNvPr id="19" name="Title 1"/>
          <p:cNvSpPr>
            <a:spLocks noGrp="1" noChangeAspect="1"/>
          </p:cNvSpPr>
          <p:nvPr>
            <p:ph type="title"/>
          </p:nvPr>
        </p:nvSpPr>
        <p:spPr>
          <a:xfrm>
            <a:off x="817033" y="2214881"/>
            <a:ext cx="6096000" cy="1537823"/>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20" name="Text Placeholder 1"/>
          <p:cNvSpPr>
            <a:spLocks noGrp="1" noChangeAspect="1"/>
          </p:cNvSpPr>
          <p:nvPr>
            <p:ph type="body" sz="quarter" idx="14"/>
            <p:custDataLst>
              <p:tags r:id="rId1"/>
            </p:custDataLst>
          </p:nvPr>
        </p:nvSpPr>
        <p:spPr>
          <a:xfrm>
            <a:off x="817033" y="4650614"/>
            <a:ext cx="6096000" cy="741637"/>
          </a:xfrm>
        </p:spPr>
        <p:txBody>
          <a:bodyPr>
            <a:normAutofit/>
          </a:bodyPr>
          <a:lstStyle>
            <a:lvl1pPr marL="0" indent="0">
              <a:buNone/>
              <a:defRPr sz="2933">
                <a:latin typeface="Franklin Gothic Book" panose="020B0503020102020204" pitchFamily="34" charset="0"/>
              </a:defRPr>
            </a:lvl1pPr>
          </a:lstStyle>
          <a:p>
            <a:endParaRPr lang="en-US"/>
          </a:p>
        </p:txBody>
      </p:sp>
      <p:sp>
        <p:nvSpPr>
          <p:cNvPr id="21" name="Text Placeholder 2"/>
          <p:cNvSpPr>
            <a:spLocks noGrp="1" noChangeAspect="1"/>
          </p:cNvSpPr>
          <p:nvPr>
            <p:ph type="body" sz="quarter" idx="16"/>
            <p:custDataLst>
              <p:tags r:id="rId2"/>
            </p:custDataLst>
          </p:nvPr>
        </p:nvSpPr>
        <p:spPr>
          <a:xfrm>
            <a:off x="817033" y="4011322"/>
            <a:ext cx="6096000" cy="565517"/>
          </a:xfrm>
        </p:spPr>
        <p:txBody>
          <a:bodyPr>
            <a:noAutofit/>
          </a:bodyPr>
          <a:lstStyle>
            <a:lvl1pPr marL="0" indent="0">
              <a:buNone/>
              <a:defRPr sz="2933">
                <a:latin typeface="Franklin Gothic Book" panose="020B0503020102020204" pitchFamily="34" charset="0"/>
              </a:defRPr>
            </a:lvl1pPr>
          </a:lstStyle>
          <a:p>
            <a:endParaRPr lang="en-US"/>
          </a:p>
        </p:txBody>
      </p:sp>
      <p:sp>
        <p:nvSpPr>
          <p:cNvPr id="10" name="Rectangle 9"/>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a:extLst>
              <a:ext uri="{FF2B5EF4-FFF2-40B4-BE49-F238E27FC236}">
                <a16:creationId xmlns:a16="http://schemas.microsoft.com/office/drawing/2014/main" id="{EF63C850-A9DD-488B-9CB6-477FD27EE526}"/>
              </a:ext>
            </a:extLst>
          </p:cNvPr>
          <p:cNvPicPr>
            <a:picLocks noChangeAspect="1"/>
          </p:cNvPicPr>
          <p:nvPr userDrawn="1"/>
        </p:nvPicPr>
        <p:blipFill rotWithShape="1">
          <a:blip r:embed="rId5"/>
          <a:srcRect l="16072" r="28789"/>
          <a:stretch/>
        </p:blipFill>
        <p:spPr>
          <a:xfrm>
            <a:off x="6341533" y="6134745"/>
            <a:ext cx="5372608" cy="530675"/>
          </a:xfrm>
          <a:prstGeom prst="rect">
            <a:avLst/>
          </a:prstGeom>
        </p:spPr>
      </p:pic>
      <p:pic>
        <p:nvPicPr>
          <p:cNvPr id="16" name="Picture 15" descr="Text&#10;&#10;Description automatically generated">
            <a:extLst>
              <a:ext uri="{FF2B5EF4-FFF2-40B4-BE49-F238E27FC236}">
                <a16:creationId xmlns:a16="http://schemas.microsoft.com/office/drawing/2014/main" id="{9448C391-D41B-4DFE-A8EE-26362D615844}"/>
              </a:ext>
            </a:extLst>
          </p:cNvPr>
          <p:cNvPicPr>
            <a:picLocks noChangeAspect="1"/>
          </p:cNvPicPr>
          <p:nvPr userDrawn="1"/>
        </p:nvPicPr>
        <p:blipFill>
          <a:blip r:embed="rId6"/>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15365155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0_Single Content Banner_b">
    <p:spTree>
      <p:nvGrpSpPr>
        <p:cNvPr id="1" name=""/>
        <p:cNvGrpSpPr/>
        <p:nvPr/>
      </p:nvGrpSpPr>
      <p:grpSpPr>
        <a:xfrm>
          <a:off x="0" y="0"/>
          <a:ext cx="0" cy="0"/>
          <a:chOff x="0" y="0"/>
          <a:chExt cx="0" cy="0"/>
        </a:xfrm>
      </p:grpSpPr>
      <p:sp>
        <p:nvSpPr>
          <p:cNvPr id="8" name="Rectangle 7"/>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7" name="Picture 16"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90848"/>
            <a:ext cx="12192000" cy="585216"/>
          </a:xfrm>
          <a:prstGeom prst="rect">
            <a:avLst/>
          </a:prstGeom>
        </p:spPr>
      </p:pic>
      <p:sp>
        <p:nvSpPr>
          <p:cNvPr id="14"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15"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9" name="Picture 8">
            <a:extLst>
              <a:ext uri="{FF2B5EF4-FFF2-40B4-BE49-F238E27FC236}">
                <a16:creationId xmlns:a16="http://schemas.microsoft.com/office/drawing/2014/main" id="{F9102496-3B27-4F9E-86E4-7AD758250D84}"/>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12" name="Picture 11" descr="Text&#10;&#10;Description automatically generated">
            <a:extLst>
              <a:ext uri="{FF2B5EF4-FFF2-40B4-BE49-F238E27FC236}">
                <a16:creationId xmlns:a16="http://schemas.microsoft.com/office/drawing/2014/main" id="{82B7AFC3-3179-44C5-AC92-9EBFE96F9E31}"/>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13154506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11_Single Content_b">
    <p:spTree>
      <p:nvGrpSpPr>
        <p:cNvPr id="1" name=""/>
        <p:cNvGrpSpPr/>
        <p:nvPr/>
      </p:nvGrpSpPr>
      <p:grpSpPr>
        <a:xfrm>
          <a:off x="0" y="0"/>
          <a:ext cx="0" cy="0"/>
          <a:chOff x="0" y="0"/>
          <a:chExt cx="0" cy="0"/>
        </a:xfrm>
      </p:grpSpPr>
      <p:sp>
        <p:nvSpPr>
          <p:cNvPr id="2"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7" name="Rectangle 6"/>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8" name="Picture 7">
            <a:extLst>
              <a:ext uri="{FF2B5EF4-FFF2-40B4-BE49-F238E27FC236}">
                <a16:creationId xmlns:a16="http://schemas.microsoft.com/office/drawing/2014/main" id="{0A93DCE9-9EBA-4D95-B09B-4DE424D46B31}"/>
              </a:ext>
            </a:extLst>
          </p:cNvPr>
          <p:cNvPicPr>
            <a:picLocks noChangeAspect="1"/>
          </p:cNvPicPr>
          <p:nvPr userDrawn="1"/>
        </p:nvPicPr>
        <p:blipFill rotWithShape="1">
          <a:blip r:embed="rId2"/>
          <a:srcRect l="16072" r="28789"/>
          <a:stretch/>
        </p:blipFill>
        <p:spPr>
          <a:xfrm>
            <a:off x="6341533" y="6134745"/>
            <a:ext cx="5372608" cy="530675"/>
          </a:xfrm>
          <a:prstGeom prst="rect">
            <a:avLst/>
          </a:prstGeom>
        </p:spPr>
      </p:pic>
      <p:pic>
        <p:nvPicPr>
          <p:cNvPr id="11" name="Picture 10" descr="Text&#10;&#10;Description automatically generated">
            <a:extLst>
              <a:ext uri="{FF2B5EF4-FFF2-40B4-BE49-F238E27FC236}">
                <a16:creationId xmlns:a16="http://schemas.microsoft.com/office/drawing/2014/main" id="{80824313-1351-46F6-B59C-9F94FC95BE1A}"/>
              </a:ext>
            </a:extLst>
          </p:cNvPr>
          <p:cNvPicPr>
            <a:picLocks noChangeAspect="1"/>
          </p:cNvPicPr>
          <p:nvPr userDrawn="1"/>
        </p:nvPicPr>
        <p:blipFill>
          <a:blip r:embed="rId3"/>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34851804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2_Double Content_b">
    <p:spTree>
      <p:nvGrpSpPr>
        <p:cNvPr id="1" name=""/>
        <p:cNvGrpSpPr/>
        <p:nvPr/>
      </p:nvGrpSpPr>
      <p:grpSpPr>
        <a:xfrm>
          <a:off x="0" y="0"/>
          <a:ext cx="0" cy="0"/>
          <a:chOff x="0" y="0"/>
          <a:chExt cx="0" cy="0"/>
        </a:xfrm>
      </p:grpSpPr>
      <p:sp>
        <p:nvSpPr>
          <p:cNvPr id="16" name="Title 1"/>
          <p:cNvSpPr>
            <a:spLocks noGrp="1"/>
          </p:cNvSpPr>
          <p:nvPr>
            <p:ph type="title"/>
          </p:nvPr>
        </p:nvSpPr>
        <p:spPr>
          <a:xfrm>
            <a:off x="1524000" y="458410"/>
            <a:ext cx="9144000" cy="1085911"/>
          </a:xfrm>
        </p:spPr>
        <p:txBody>
          <a:bodyPr>
            <a:normAutofit/>
          </a:bodyPr>
          <a:lstStyle>
            <a:lvl1pPr algn="ctr">
              <a:defRPr sz="5067" baseline="0">
                <a:solidFill>
                  <a:srgbClr val="D9531E"/>
                </a:solidFill>
                <a:latin typeface="Franklin Gothic Book"/>
              </a:defRPr>
            </a:lvl1pPr>
          </a:lstStyle>
          <a:p>
            <a:r>
              <a:rPr lang="en-US"/>
              <a:t>Click to edit Master title style</a:t>
            </a:r>
          </a:p>
        </p:txBody>
      </p:sp>
      <p:sp>
        <p:nvSpPr>
          <p:cNvPr id="18" name="Content Placeholder 2"/>
          <p:cNvSpPr>
            <a:spLocks noGrp="1"/>
          </p:cNvSpPr>
          <p:nvPr>
            <p:ph idx="10"/>
          </p:nvPr>
        </p:nvSpPr>
        <p:spPr>
          <a:xfrm>
            <a:off x="1524000"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19" name="Content Placeholder 2"/>
          <p:cNvSpPr>
            <a:spLocks noGrp="1"/>
          </p:cNvSpPr>
          <p:nvPr>
            <p:ph idx="11"/>
          </p:nvPr>
        </p:nvSpPr>
        <p:spPr>
          <a:xfrm>
            <a:off x="6214533"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20" name="Picture 19"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9" name="Rectangle 8"/>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a:extLst>
              <a:ext uri="{FF2B5EF4-FFF2-40B4-BE49-F238E27FC236}">
                <a16:creationId xmlns:a16="http://schemas.microsoft.com/office/drawing/2014/main" id="{D6306C15-36C5-4929-B96E-CBACAF50067C}"/>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13" name="Picture 12" descr="Text&#10;&#10;Description automatically generated">
            <a:extLst>
              <a:ext uri="{FF2B5EF4-FFF2-40B4-BE49-F238E27FC236}">
                <a16:creationId xmlns:a16="http://schemas.microsoft.com/office/drawing/2014/main" id="{D25E26BC-825D-45CA-B0CF-0EDFB6A3A6CE}"/>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28628517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01_Title Slide_c">
    <p:spTree>
      <p:nvGrpSpPr>
        <p:cNvPr id="1" name=""/>
        <p:cNvGrpSpPr/>
        <p:nvPr/>
      </p:nvGrpSpPr>
      <p:grpSpPr>
        <a:xfrm>
          <a:off x="0" y="0"/>
          <a:ext cx="0" cy="0"/>
          <a:chOff x="0" y="0"/>
          <a:chExt cx="0" cy="0"/>
        </a:xfrm>
      </p:grpSpPr>
      <p:sp>
        <p:nvSpPr>
          <p:cNvPr id="10" name="Rectangle 9"/>
          <p:cNvSpPr/>
          <p:nvPr userDrawn="1"/>
        </p:nvSpPr>
        <p:spPr>
          <a:xfrm>
            <a:off x="0" y="1"/>
            <a:ext cx="12192000" cy="597023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0" y="5970229"/>
            <a:ext cx="12192000" cy="88777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chemeClr val="bg1"/>
                </a:solidFill>
                <a:latin typeface="Franklin Gothic Book"/>
              </a:defRPr>
            </a:lvl1pPr>
          </a:lstStyle>
          <a:p>
            <a:r>
              <a:rPr lang="en-US"/>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bg1"/>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9" name="Parallelogram 8"/>
          <p:cNvSpPr/>
          <p:nvPr userDrawn="1"/>
        </p:nvSpPr>
        <p:spPr>
          <a:xfrm flipH="1">
            <a:off x="1464061" y="1648495"/>
            <a:ext cx="991272" cy="60959"/>
          </a:xfrm>
          <a:prstGeom prst="parallelogram">
            <a:avLst/>
          </a:prstGeom>
          <a:solidFill>
            <a:srgbClr val="9FA6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4" name="Picture 3" descr="ThinShearedLines_BlueYellow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4652"/>
            <a:ext cx="12192000" cy="922528"/>
          </a:xfrm>
          <a:prstGeom prst="rect">
            <a:avLst/>
          </a:prstGeom>
        </p:spPr>
      </p:pic>
      <p:pic>
        <p:nvPicPr>
          <p:cNvPr id="12" name="Picture 11">
            <a:extLst>
              <a:ext uri="{FF2B5EF4-FFF2-40B4-BE49-F238E27FC236}">
                <a16:creationId xmlns:a16="http://schemas.microsoft.com/office/drawing/2014/main" id="{F6419F69-9964-4AC3-B642-44ABE5C9D975}"/>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13" name="Picture 12" descr="Text&#10;&#10;Description automatically generated">
            <a:extLst>
              <a:ext uri="{FF2B5EF4-FFF2-40B4-BE49-F238E27FC236}">
                <a16:creationId xmlns:a16="http://schemas.microsoft.com/office/drawing/2014/main" id="{5EF8A0C6-FF58-4F38-A2DA-6B899A1DC793}"/>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3057766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02_Title Slide_c">
    <p:spTree>
      <p:nvGrpSpPr>
        <p:cNvPr id="1" name=""/>
        <p:cNvGrpSpPr/>
        <p:nvPr/>
      </p:nvGrpSpPr>
      <p:grpSpPr>
        <a:xfrm>
          <a:off x="0" y="0"/>
          <a:ext cx="0" cy="0"/>
          <a:chOff x="0" y="0"/>
          <a:chExt cx="0" cy="0"/>
        </a:xfrm>
      </p:grpSpPr>
      <p:sp>
        <p:nvSpPr>
          <p:cNvPr id="10" name="Rectangle 9"/>
          <p:cNvSpPr/>
          <p:nvPr userDrawn="1"/>
        </p:nvSpPr>
        <p:spPr>
          <a:xfrm>
            <a:off x="0" y="349251"/>
            <a:ext cx="12192000" cy="5620980"/>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chemeClr val="bg1"/>
                </a:solidFill>
                <a:latin typeface="Franklin Gothic Book"/>
              </a:defRPr>
            </a:lvl1pPr>
          </a:lstStyle>
          <a:p>
            <a:r>
              <a:rPr lang="en-US"/>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bg1"/>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9" name="Parallelogram 8"/>
          <p:cNvSpPr/>
          <p:nvPr userDrawn="1"/>
        </p:nvSpPr>
        <p:spPr>
          <a:xfrm flipH="1">
            <a:off x="1464061" y="1648495"/>
            <a:ext cx="991272" cy="60959"/>
          </a:xfrm>
          <a:prstGeom prst="parallelogram">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8" name="Picture 17"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85216"/>
          </a:xfrm>
          <a:prstGeom prst="rect">
            <a:avLst/>
          </a:prstGeom>
        </p:spPr>
      </p:pic>
      <p:pic>
        <p:nvPicPr>
          <p:cNvPr id="12" name="Picture 11">
            <a:extLst>
              <a:ext uri="{FF2B5EF4-FFF2-40B4-BE49-F238E27FC236}">
                <a16:creationId xmlns:a16="http://schemas.microsoft.com/office/drawing/2014/main" id="{0638BAD4-744B-4027-AA53-409D0909967F}"/>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13" name="Picture 12" descr="Text&#10;&#10;Description automatically generated">
            <a:extLst>
              <a:ext uri="{FF2B5EF4-FFF2-40B4-BE49-F238E27FC236}">
                <a16:creationId xmlns:a16="http://schemas.microsoft.com/office/drawing/2014/main" id="{08475C29-9912-42F8-8178-69730553248B}"/>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30604049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03_Title and Content_c">
    <p:spTree>
      <p:nvGrpSpPr>
        <p:cNvPr id="1" name=""/>
        <p:cNvGrpSpPr/>
        <p:nvPr/>
      </p:nvGrpSpPr>
      <p:grpSpPr>
        <a:xfrm>
          <a:off x="0" y="0"/>
          <a:ext cx="0" cy="0"/>
          <a:chOff x="0" y="0"/>
          <a:chExt cx="0" cy="0"/>
        </a:xfrm>
      </p:grpSpPr>
      <p:sp>
        <p:nvSpPr>
          <p:cNvPr id="2" name="Title 1"/>
          <p:cNvSpPr>
            <a:spLocks noGrp="1"/>
          </p:cNvSpPr>
          <p:nvPr>
            <p:ph type="title"/>
          </p:nvPr>
        </p:nvSpPr>
        <p:spPr>
          <a:xfrm>
            <a:off x="1651000" y="1377950"/>
            <a:ext cx="9144000" cy="1290639"/>
          </a:xfrm>
        </p:spPr>
        <p:txBody>
          <a:bodyPr>
            <a:normAutofit/>
          </a:bodyPr>
          <a:lstStyle>
            <a:lvl1pPr algn="l">
              <a:defRPr sz="5067" baseline="0">
                <a:solidFill>
                  <a:srgbClr val="D9531E"/>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914650"/>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15" name="Picture 14"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3200"/>
            <a:ext cx="12192000" cy="105664"/>
          </a:xfrm>
          <a:prstGeom prst="rect">
            <a:avLst/>
          </a:prstGeom>
        </p:spPr>
      </p:pic>
      <p:sp>
        <p:nvSpPr>
          <p:cNvPr id="8" name="Rectangle 7"/>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2" name="Picture 11" descr="Logo, company name&#10;&#10;Description automatically generated">
            <a:extLst>
              <a:ext uri="{FF2B5EF4-FFF2-40B4-BE49-F238E27FC236}">
                <a16:creationId xmlns:a16="http://schemas.microsoft.com/office/drawing/2014/main" id="{EC52C62A-E11E-4355-AA8E-51A615E3ACED}"/>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3" name="Picture 12">
            <a:extLst>
              <a:ext uri="{FF2B5EF4-FFF2-40B4-BE49-F238E27FC236}">
                <a16:creationId xmlns:a16="http://schemas.microsoft.com/office/drawing/2014/main" id="{B031A60D-3BF7-454F-BAAF-ED13E48B4A47}"/>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620651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3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3F1FB2E-BA03-0ACF-AA49-BB1FBC21AC30}"/>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2329370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04_Title and Content_c">
    <p:spTree>
      <p:nvGrpSpPr>
        <p:cNvPr id="1" name=""/>
        <p:cNvGrpSpPr/>
        <p:nvPr/>
      </p:nvGrpSpPr>
      <p:grpSpPr>
        <a:xfrm>
          <a:off x="0" y="0"/>
          <a:ext cx="0" cy="0"/>
          <a:chOff x="0" y="0"/>
          <a:chExt cx="0" cy="0"/>
        </a:xfrm>
      </p:grpSpPr>
      <p:sp>
        <p:nvSpPr>
          <p:cNvPr id="8" name="Title 1"/>
          <p:cNvSpPr>
            <a:spLocks noGrp="1"/>
          </p:cNvSpPr>
          <p:nvPr>
            <p:ph type="title"/>
          </p:nvPr>
        </p:nvSpPr>
        <p:spPr>
          <a:xfrm>
            <a:off x="1645019" y="1793128"/>
            <a:ext cx="2142076" cy="1375824"/>
          </a:xfrm>
        </p:spPr>
        <p:txBody>
          <a:bodyPr>
            <a:normAutofit/>
          </a:bodyPr>
          <a:lstStyle>
            <a:lvl1pPr algn="ctr">
              <a:defRPr sz="2933" baseline="0">
                <a:solidFill>
                  <a:schemeClr val="accent2"/>
                </a:solidFill>
                <a:latin typeface="Franklin Gothic Book"/>
              </a:defRPr>
            </a:lvl1pPr>
          </a:lstStyle>
          <a:p>
            <a:r>
              <a:rPr lang="en-US"/>
              <a:t>Click to edit Master title style</a:t>
            </a:r>
          </a:p>
        </p:txBody>
      </p:sp>
      <p:sp>
        <p:nvSpPr>
          <p:cNvPr id="10" name="Rectangle 9"/>
          <p:cNvSpPr/>
          <p:nvPr userDrawn="1"/>
        </p:nvSpPr>
        <p:spPr>
          <a:xfrm>
            <a:off x="1106520" y="623882"/>
            <a:ext cx="3219075" cy="3714317"/>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6"/>
          <p:cNvSpPr>
            <a:spLocks noGrp="1"/>
          </p:cNvSpPr>
          <p:nvPr>
            <p:ph type="body" sz="quarter" idx="11" hasCustomPrompt="1"/>
          </p:nvPr>
        </p:nvSpPr>
        <p:spPr>
          <a:xfrm>
            <a:off x="229339" y="4627760"/>
            <a:ext cx="4973437" cy="1110637"/>
          </a:xfrm>
        </p:spPr>
        <p:txBody>
          <a:bodyPr>
            <a:normAutofit/>
          </a:bodyPr>
          <a:lstStyle>
            <a:lvl1pPr marL="0" indent="0" algn="ctr">
              <a:buNone/>
              <a:defRPr sz="2400" baseline="0">
                <a:latin typeface="Franklin Gothic Book" panose="020B0503020102020204" pitchFamily="34" charset="0"/>
              </a:defRPr>
            </a:lvl1pPr>
          </a:lstStyle>
          <a:p>
            <a:pPr lvl="0"/>
            <a:r>
              <a:rPr lang="en-US"/>
              <a:t>Click to edit sub master text styles</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339" y="4456635"/>
            <a:ext cx="4973437" cy="113396"/>
          </a:xfrm>
          <a:prstGeom prst="rect">
            <a:avLst/>
          </a:prstGeom>
        </p:spPr>
      </p:pic>
      <p:sp>
        <p:nvSpPr>
          <p:cNvPr id="14" name="Content Placeholder 2"/>
          <p:cNvSpPr>
            <a:spLocks noGrp="1" noChangeAspect="1"/>
          </p:cNvSpPr>
          <p:nvPr>
            <p:ph idx="1"/>
          </p:nvPr>
        </p:nvSpPr>
        <p:spPr>
          <a:xfrm>
            <a:off x="6115353" y="623882"/>
            <a:ext cx="5767009" cy="5114516"/>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1" name="Rectangle 10"/>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5" name="Picture 14" descr="Logo, company name&#10;&#10;Description automatically generated">
            <a:extLst>
              <a:ext uri="{FF2B5EF4-FFF2-40B4-BE49-F238E27FC236}">
                <a16:creationId xmlns:a16="http://schemas.microsoft.com/office/drawing/2014/main" id="{AA618A6B-D239-43FC-8CA7-915F70FD341B}"/>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7" name="Picture 16">
            <a:extLst>
              <a:ext uri="{FF2B5EF4-FFF2-40B4-BE49-F238E27FC236}">
                <a16:creationId xmlns:a16="http://schemas.microsoft.com/office/drawing/2014/main" id="{4BF25FE1-2DF8-4CEB-82F7-AA7A65059F57}"/>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8877264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05_Three Content Category_c">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0" name="Text Placeholder 32"/>
          <p:cNvSpPr>
            <a:spLocks noGrp="1"/>
          </p:cNvSpPr>
          <p:nvPr>
            <p:ph type="body" sz="quarter" idx="26"/>
          </p:nvPr>
        </p:nvSpPr>
        <p:spPr>
          <a:xfrm>
            <a:off x="431800" y="2395290"/>
            <a:ext cx="5678213" cy="922407"/>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86209" y="2403296"/>
            <a:ext cx="60959"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597021"/>
            <a:ext cx="5678213" cy="913408"/>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86207" y="3596029"/>
            <a:ext cx="60959"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790784"/>
            <a:ext cx="5678213" cy="912379"/>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86206" y="4788763"/>
            <a:ext cx="60959"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15" name="Rectangle 14"/>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9" name="Picture 18" descr="Logo, company name&#10;&#10;Description automatically generated">
            <a:extLst>
              <a:ext uri="{FF2B5EF4-FFF2-40B4-BE49-F238E27FC236}">
                <a16:creationId xmlns:a16="http://schemas.microsoft.com/office/drawing/2014/main" id="{9C149D4B-C624-4FC0-93DD-EFCA07967BEF}"/>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20" name="Picture 19">
            <a:extLst>
              <a:ext uri="{FF2B5EF4-FFF2-40B4-BE49-F238E27FC236}">
                <a16:creationId xmlns:a16="http://schemas.microsoft.com/office/drawing/2014/main" id="{074FB076-2526-4558-8086-4E1EB67D09AE}"/>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24735488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06_Five Content Category_c">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0" name="Text Placeholder 32"/>
          <p:cNvSpPr>
            <a:spLocks noGrp="1"/>
          </p:cNvSpPr>
          <p:nvPr>
            <p:ph type="body" sz="quarter" idx="26"/>
          </p:nvPr>
        </p:nvSpPr>
        <p:spPr>
          <a:xfrm>
            <a:off x="431800" y="2248481"/>
            <a:ext cx="5678213" cy="721732"/>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86209" y="2248480"/>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203811"/>
            <a:ext cx="5678213" cy="735097"/>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86207" y="3207388"/>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166296"/>
            <a:ext cx="5678213" cy="731520"/>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86206" y="4166296"/>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 Placeholder 32"/>
          <p:cNvSpPr>
            <a:spLocks noGrp="1"/>
          </p:cNvSpPr>
          <p:nvPr>
            <p:ph type="body" sz="quarter" idx="29"/>
          </p:nvPr>
        </p:nvSpPr>
        <p:spPr>
          <a:xfrm>
            <a:off x="431800" y="5131415"/>
            <a:ext cx="5678213" cy="728511"/>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20" name="Rectangle 19"/>
          <p:cNvSpPr>
            <a:spLocks/>
          </p:cNvSpPr>
          <p:nvPr userDrawn="1"/>
        </p:nvSpPr>
        <p:spPr>
          <a:xfrm>
            <a:off x="178889" y="5128405"/>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24" name="Rectangle 23"/>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7" name="Picture 16" descr="Logo, company name&#10;&#10;Description automatically generated">
            <a:extLst>
              <a:ext uri="{FF2B5EF4-FFF2-40B4-BE49-F238E27FC236}">
                <a16:creationId xmlns:a16="http://schemas.microsoft.com/office/drawing/2014/main" id="{59003135-F1A3-4E3C-BE2F-700A3D8CDEB7}"/>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23" name="Picture 22">
            <a:extLst>
              <a:ext uri="{FF2B5EF4-FFF2-40B4-BE49-F238E27FC236}">
                <a16:creationId xmlns:a16="http://schemas.microsoft.com/office/drawing/2014/main" id="{74F9CF13-D1C4-465B-9004-7FB0D3B1D3CF}"/>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10970962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07_Multi Content_c">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535913" y="278851"/>
            <a:ext cx="5517657" cy="1537823"/>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12" name="Content Placeholder 3"/>
          <p:cNvSpPr>
            <a:spLocks noGrp="1"/>
          </p:cNvSpPr>
          <p:nvPr>
            <p:ph sz="quarter" idx="17"/>
          </p:nvPr>
        </p:nvSpPr>
        <p:spPr>
          <a:xfrm>
            <a:off x="6266453" y="278851"/>
            <a:ext cx="5324883" cy="5597755"/>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535912" y="1816668"/>
            <a:ext cx="5517659" cy="111312"/>
          </a:xfrm>
          <a:prstGeom prst="rect">
            <a:avLst/>
          </a:prstGeom>
        </p:spPr>
      </p:pic>
      <p:sp>
        <p:nvSpPr>
          <p:cNvPr id="14" name="Content Placeholder 3"/>
          <p:cNvSpPr>
            <a:spLocks noGrp="1"/>
          </p:cNvSpPr>
          <p:nvPr>
            <p:ph sz="quarter" idx="18"/>
          </p:nvPr>
        </p:nvSpPr>
        <p:spPr>
          <a:xfrm>
            <a:off x="535913" y="2222277"/>
            <a:ext cx="5517657" cy="3654328"/>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descr="Logo, company name&#10;&#10;Description automatically generated">
            <a:extLst>
              <a:ext uri="{FF2B5EF4-FFF2-40B4-BE49-F238E27FC236}">
                <a16:creationId xmlns:a16="http://schemas.microsoft.com/office/drawing/2014/main" id="{EC43E23C-4620-4E6B-8219-F461268295B5}"/>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5" name="Picture 14">
            <a:extLst>
              <a:ext uri="{FF2B5EF4-FFF2-40B4-BE49-F238E27FC236}">
                <a16:creationId xmlns:a16="http://schemas.microsoft.com/office/drawing/2014/main" id="{3BAC2093-7CA7-4484-A162-06E977B1AC42}"/>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11408732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08_Three Boxed Content_c">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stretch>
            <a:fillRect/>
          </a:stretch>
        </p:blipFill>
        <p:spPr>
          <a:xfrm>
            <a:off x="-1" y="1"/>
            <a:ext cx="12192000" cy="2136041"/>
          </a:xfrm>
          <a:prstGeom prst="rect">
            <a:avLst/>
          </a:prstGeom>
        </p:spPr>
      </p:pic>
      <p:sp>
        <p:nvSpPr>
          <p:cNvPr id="14" name="Title 1"/>
          <p:cNvSpPr>
            <a:spLocks noGrp="1"/>
          </p:cNvSpPr>
          <p:nvPr>
            <p:ph type="title"/>
          </p:nvPr>
        </p:nvSpPr>
        <p:spPr>
          <a:xfrm>
            <a:off x="1261242" y="414859"/>
            <a:ext cx="9669516" cy="1290639"/>
          </a:xfrm>
        </p:spPr>
        <p:txBody>
          <a:bodyPr>
            <a:normAutofit/>
          </a:bodyPr>
          <a:lstStyle>
            <a:lvl1pPr algn="ctr">
              <a:defRPr sz="5067" baseline="0">
                <a:solidFill>
                  <a:schemeClr val="bg1"/>
                </a:solidFill>
                <a:latin typeface="Franklin Gothic Book"/>
              </a:defRPr>
            </a:lvl1pPr>
          </a:lstStyle>
          <a:p>
            <a:r>
              <a:rPr lang="en-US"/>
              <a:t>Click to edit Master title style</a:t>
            </a:r>
          </a:p>
        </p:txBody>
      </p:sp>
      <p:pic>
        <p:nvPicPr>
          <p:cNvPr id="18" name="Picture 17" descr="ThinShearedLines_BlueRedYellow.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43" y="1723489"/>
            <a:ext cx="9669516" cy="114009"/>
          </a:xfrm>
          <a:prstGeom prst="rect">
            <a:avLst/>
          </a:prstGeom>
        </p:spPr>
      </p:pic>
      <p:sp>
        <p:nvSpPr>
          <p:cNvPr id="19" name="Text Placeholder 23"/>
          <p:cNvSpPr>
            <a:spLocks noGrp="1" noChangeAspect="1"/>
          </p:cNvSpPr>
          <p:nvPr>
            <p:ph type="body" sz="quarter" idx="13"/>
            <p:custDataLst>
              <p:tags r:id="rId1"/>
            </p:custDataLst>
          </p:nvPr>
        </p:nvSpPr>
        <p:spPr>
          <a:xfrm>
            <a:off x="165543"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0" name="Text Placeholder 23"/>
          <p:cNvSpPr>
            <a:spLocks noGrp="1" noChangeAspect="1"/>
          </p:cNvSpPr>
          <p:nvPr>
            <p:ph type="body" sz="quarter" idx="14"/>
            <p:custDataLst>
              <p:tags r:id="rId2"/>
            </p:custDataLst>
          </p:nvPr>
        </p:nvSpPr>
        <p:spPr>
          <a:xfrm>
            <a:off x="4299388"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1" name="Text Placeholder 23"/>
          <p:cNvSpPr>
            <a:spLocks noGrp="1" noChangeAspect="1"/>
          </p:cNvSpPr>
          <p:nvPr>
            <p:ph type="body" sz="quarter" idx="16"/>
            <p:custDataLst>
              <p:tags r:id="rId3"/>
            </p:custDataLst>
          </p:nvPr>
        </p:nvSpPr>
        <p:spPr>
          <a:xfrm>
            <a:off x="8385139"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523923" indent="-304784">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9"/>
          <p:cNvSpPr>
            <a:spLocks noGrp="1" noChangeAspect="1"/>
          </p:cNvSpPr>
          <p:nvPr>
            <p:ph type="body" sz="quarter" idx="17"/>
          </p:nvPr>
        </p:nvSpPr>
        <p:spPr>
          <a:xfrm>
            <a:off x="463994" y="2296811"/>
            <a:ext cx="3060700" cy="673100"/>
          </a:xfrm>
          <a:solidFill>
            <a:schemeClr val="accent1"/>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23" name="Text Placeholder 9"/>
          <p:cNvSpPr>
            <a:spLocks noGrp="1" noChangeAspect="1"/>
          </p:cNvSpPr>
          <p:nvPr>
            <p:ph type="body" sz="quarter" idx="18"/>
          </p:nvPr>
        </p:nvSpPr>
        <p:spPr>
          <a:xfrm>
            <a:off x="4597839" y="2296371"/>
            <a:ext cx="3060700" cy="673100"/>
          </a:xfrm>
          <a:solidFill>
            <a:schemeClr val="accent2"/>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24" name="Text Placeholder 9"/>
          <p:cNvSpPr>
            <a:spLocks noGrp="1" noChangeAspect="1"/>
          </p:cNvSpPr>
          <p:nvPr>
            <p:ph type="body" sz="quarter" idx="19"/>
          </p:nvPr>
        </p:nvSpPr>
        <p:spPr>
          <a:xfrm>
            <a:off x="8683591" y="2296370"/>
            <a:ext cx="3060700" cy="673100"/>
          </a:xfrm>
          <a:solidFill>
            <a:schemeClr val="accent4"/>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15" name="Rectangle 14"/>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7" name="Picture 16" descr="Logo, company name&#10;&#10;Description automatically generated">
            <a:extLst>
              <a:ext uri="{FF2B5EF4-FFF2-40B4-BE49-F238E27FC236}">
                <a16:creationId xmlns:a16="http://schemas.microsoft.com/office/drawing/2014/main" id="{7D3830E4-C904-4447-89D0-117D436F9885}"/>
              </a:ext>
            </a:extLst>
          </p:cNvPr>
          <p:cNvPicPr>
            <a:picLocks noChangeAspect="1"/>
          </p:cNvPicPr>
          <p:nvPr userDrawn="1"/>
        </p:nvPicPr>
        <p:blipFill>
          <a:blip r:embed="rId7"/>
          <a:stretch>
            <a:fillRect/>
          </a:stretch>
        </p:blipFill>
        <p:spPr>
          <a:xfrm>
            <a:off x="241300" y="5060791"/>
            <a:ext cx="2667000" cy="2667000"/>
          </a:xfrm>
          <a:prstGeom prst="rect">
            <a:avLst/>
          </a:prstGeom>
        </p:spPr>
      </p:pic>
      <p:pic>
        <p:nvPicPr>
          <p:cNvPr id="25" name="Picture 24">
            <a:extLst>
              <a:ext uri="{FF2B5EF4-FFF2-40B4-BE49-F238E27FC236}">
                <a16:creationId xmlns:a16="http://schemas.microsoft.com/office/drawing/2014/main" id="{1E5DB8AC-D27A-4CEF-9C38-1F0616D5D200}"/>
              </a:ext>
            </a:extLst>
          </p:cNvPr>
          <p:cNvPicPr>
            <a:picLocks noChangeAspect="1"/>
          </p:cNvPicPr>
          <p:nvPr userDrawn="1"/>
        </p:nvPicPr>
        <p:blipFill>
          <a:blip r:embed="rId8"/>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24675067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09_Transition Slide and Content_c">
    <p:spTree>
      <p:nvGrpSpPr>
        <p:cNvPr id="1" name=""/>
        <p:cNvGrpSpPr/>
        <p:nvPr/>
      </p:nvGrpSpPr>
      <p:grpSpPr>
        <a:xfrm>
          <a:off x="0" y="0"/>
          <a:ext cx="0" cy="0"/>
          <a:chOff x="0" y="0"/>
          <a:chExt cx="0" cy="0"/>
        </a:xfrm>
      </p:grpSpPr>
      <p:sp>
        <p:nvSpPr>
          <p:cNvPr id="12" name="Content Placeholder 3"/>
          <p:cNvSpPr>
            <a:spLocks noGrp="1"/>
          </p:cNvSpPr>
          <p:nvPr>
            <p:ph sz="quarter" idx="17"/>
          </p:nvPr>
        </p:nvSpPr>
        <p:spPr>
          <a:xfrm>
            <a:off x="7146375" y="278851"/>
            <a:ext cx="4567767" cy="5113400"/>
          </a:xfrm>
        </p:spPr>
        <p:txBody>
          <a:bodyPr>
            <a:normAutofit/>
          </a:bodyPr>
          <a:lstStyle>
            <a:lvl1pPr>
              <a:defRPr sz="3200">
                <a:latin typeface="Franklin Gothic Book" panose="020B0503020102020204" pitchFamily="34" charset="0"/>
              </a:defRPr>
            </a:lvl1pPr>
            <a:lvl2pPr marL="990551" indent="-380982">
              <a:buFont typeface="Arial" panose="020B0604020202020204" pitchFamily="34" charset="0"/>
              <a:buChar char="•"/>
              <a:defRPr sz="2400"/>
            </a:lvl2pPr>
          </a:lstStyle>
          <a:p>
            <a:pPr lvl="0"/>
            <a:r>
              <a:rPr lang="en-US"/>
              <a:t>Edit Master text styles</a:t>
            </a:r>
          </a:p>
          <a:p>
            <a:pPr lvl="1"/>
            <a:r>
              <a:rPr lang="en-US"/>
              <a:t>Second level</a:t>
            </a:r>
          </a:p>
        </p:txBody>
      </p:sp>
      <p:pic>
        <p:nvPicPr>
          <p:cNvPr id="13" name="Picture 12" descr="ThinShearedLines_BlueRedYello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817033" y="3826478"/>
            <a:ext cx="6096000" cy="105977"/>
          </a:xfrm>
          <a:prstGeom prst="rect">
            <a:avLst/>
          </a:prstGeom>
        </p:spPr>
      </p:pic>
      <p:sp>
        <p:nvSpPr>
          <p:cNvPr id="19" name="Title 1"/>
          <p:cNvSpPr>
            <a:spLocks noGrp="1" noChangeAspect="1"/>
          </p:cNvSpPr>
          <p:nvPr>
            <p:ph type="title"/>
          </p:nvPr>
        </p:nvSpPr>
        <p:spPr>
          <a:xfrm>
            <a:off x="817033" y="2214881"/>
            <a:ext cx="6096000" cy="1537823"/>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20" name="Text Placeholder 1"/>
          <p:cNvSpPr>
            <a:spLocks noGrp="1" noChangeAspect="1"/>
          </p:cNvSpPr>
          <p:nvPr>
            <p:ph type="body" sz="quarter" idx="14"/>
            <p:custDataLst>
              <p:tags r:id="rId1"/>
            </p:custDataLst>
          </p:nvPr>
        </p:nvSpPr>
        <p:spPr>
          <a:xfrm>
            <a:off x="817033" y="4650614"/>
            <a:ext cx="6096000" cy="741637"/>
          </a:xfrm>
        </p:spPr>
        <p:txBody>
          <a:bodyPr>
            <a:normAutofit/>
          </a:bodyPr>
          <a:lstStyle>
            <a:lvl1pPr marL="0" indent="0">
              <a:buNone/>
              <a:defRPr sz="2933">
                <a:latin typeface="Franklin Gothic Book" panose="020B0503020102020204" pitchFamily="34" charset="0"/>
              </a:defRPr>
            </a:lvl1pPr>
          </a:lstStyle>
          <a:p>
            <a:endParaRPr lang="en-US"/>
          </a:p>
        </p:txBody>
      </p:sp>
      <p:sp>
        <p:nvSpPr>
          <p:cNvPr id="21" name="Text Placeholder 2"/>
          <p:cNvSpPr>
            <a:spLocks noGrp="1" noChangeAspect="1"/>
          </p:cNvSpPr>
          <p:nvPr>
            <p:ph type="body" sz="quarter" idx="16"/>
            <p:custDataLst>
              <p:tags r:id="rId2"/>
            </p:custDataLst>
          </p:nvPr>
        </p:nvSpPr>
        <p:spPr>
          <a:xfrm>
            <a:off x="817033" y="4011322"/>
            <a:ext cx="6096000" cy="565517"/>
          </a:xfrm>
        </p:spPr>
        <p:txBody>
          <a:bodyPr>
            <a:noAutofit/>
          </a:bodyPr>
          <a:lstStyle>
            <a:lvl1pPr marL="0" indent="0">
              <a:buNone/>
              <a:defRPr sz="2933">
                <a:latin typeface="Franklin Gothic Book" panose="020B0503020102020204" pitchFamily="34" charset="0"/>
              </a:defRPr>
            </a:lvl1pPr>
          </a:lstStyle>
          <a:p>
            <a:endParaRPr lang="en-US"/>
          </a:p>
        </p:txBody>
      </p:sp>
      <p:sp>
        <p:nvSpPr>
          <p:cNvPr id="18" name="Rectangle 17"/>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descr="Logo, company name&#10;&#10;Description automatically generated">
            <a:extLst>
              <a:ext uri="{FF2B5EF4-FFF2-40B4-BE49-F238E27FC236}">
                <a16:creationId xmlns:a16="http://schemas.microsoft.com/office/drawing/2014/main" id="{61C8C3D2-2C40-45C7-AAC5-B9DFDE34729C}"/>
              </a:ext>
            </a:extLst>
          </p:cNvPr>
          <p:cNvPicPr>
            <a:picLocks noChangeAspect="1"/>
          </p:cNvPicPr>
          <p:nvPr userDrawn="1"/>
        </p:nvPicPr>
        <p:blipFill>
          <a:blip r:embed="rId5"/>
          <a:stretch>
            <a:fillRect/>
          </a:stretch>
        </p:blipFill>
        <p:spPr>
          <a:xfrm>
            <a:off x="241300" y="5060791"/>
            <a:ext cx="2667000" cy="2667000"/>
          </a:xfrm>
          <a:prstGeom prst="rect">
            <a:avLst/>
          </a:prstGeom>
        </p:spPr>
      </p:pic>
      <p:pic>
        <p:nvPicPr>
          <p:cNvPr id="14" name="Picture 13">
            <a:extLst>
              <a:ext uri="{FF2B5EF4-FFF2-40B4-BE49-F238E27FC236}">
                <a16:creationId xmlns:a16="http://schemas.microsoft.com/office/drawing/2014/main" id="{A29BD1C8-2AE2-494F-A4E9-E54A2DFDE3BC}"/>
              </a:ext>
            </a:extLst>
          </p:cNvPr>
          <p:cNvPicPr>
            <a:picLocks noChangeAspect="1"/>
          </p:cNvPicPr>
          <p:nvPr userDrawn="1"/>
        </p:nvPicPr>
        <p:blipFill>
          <a:blip r:embed="rId6"/>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26264174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0_Single Content Banner_c">
    <p:spTree>
      <p:nvGrpSpPr>
        <p:cNvPr id="1" name=""/>
        <p:cNvGrpSpPr/>
        <p:nvPr/>
      </p:nvGrpSpPr>
      <p:grpSpPr>
        <a:xfrm>
          <a:off x="0" y="0"/>
          <a:ext cx="0" cy="0"/>
          <a:chOff x="0" y="0"/>
          <a:chExt cx="0" cy="0"/>
        </a:xfrm>
      </p:grpSpPr>
      <p:sp>
        <p:nvSpPr>
          <p:cNvPr id="11" name="Rectangle 10"/>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7" name="Picture 16"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90848"/>
            <a:ext cx="12192000" cy="585216"/>
          </a:xfrm>
          <a:prstGeom prst="rect">
            <a:avLst/>
          </a:prstGeom>
        </p:spPr>
      </p:pic>
      <p:sp>
        <p:nvSpPr>
          <p:cNvPr id="14"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15"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9" name="Picture 8" descr="Logo, company name&#10;&#10;Description automatically generated">
            <a:extLst>
              <a:ext uri="{FF2B5EF4-FFF2-40B4-BE49-F238E27FC236}">
                <a16:creationId xmlns:a16="http://schemas.microsoft.com/office/drawing/2014/main" id="{2A47346D-1B34-48D2-8DAC-9FF8B82FC9E4}"/>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0" name="Picture 9">
            <a:extLst>
              <a:ext uri="{FF2B5EF4-FFF2-40B4-BE49-F238E27FC236}">
                <a16:creationId xmlns:a16="http://schemas.microsoft.com/office/drawing/2014/main" id="{921349BC-8301-489F-B889-BD8BE5928339}"/>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37114962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11_Single Content_c">
    <p:spTree>
      <p:nvGrpSpPr>
        <p:cNvPr id="1" name=""/>
        <p:cNvGrpSpPr/>
        <p:nvPr/>
      </p:nvGrpSpPr>
      <p:grpSpPr>
        <a:xfrm>
          <a:off x="0" y="0"/>
          <a:ext cx="0" cy="0"/>
          <a:chOff x="0" y="0"/>
          <a:chExt cx="0" cy="0"/>
        </a:xfrm>
      </p:grpSpPr>
      <p:sp>
        <p:nvSpPr>
          <p:cNvPr id="2"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10" name="Rectangle 9"/>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8" name="Picture 7" descr="Logo, company name&#10;&#10;Description automatically generated">
            <a:extLst>
              <a:ext uri="{FF2B5EF4-FFF2-40B4-BE49-F238E27FC236}">
                <a16:creationId xmlns:a16="http://schemas.microsoft.com/office/drawing/2014/main" id="{687C38D6-A417-4865-A361-640173680DA7}"/>
              </a:ext>
            </a:extLst>
          </p:cNvPr>
          <p:cNvPicPr>
            <a:picLocks noChangeAspect="1"/>
          </p:cNvPicPr>
          <p:nvPr userDrawn="1"/>
        </p:nvPicPr>
        <p:blipFill>
          <a:blip r:embed="rId2"/>
          <a:stretch>
            <a:fillRect/>
          </a:stretch>
        </p:blipFill>
        <p:spPr>
          <a:xfrm>
            <a:off x="241300" y="5060791"/>
            <a:ext cx="2667000" cy="2667000"/>
          </a:xfrm>
          <a:prstGeom prst="rect">
            <a:avLst/>
          </a:prstGeom>
        </p:spPr>
      </p:pic>
      <p:pic>
        <p:nvPicPr>
          <p:cNvPr id="9" name="Picture 8">
            <a:extLst>
              <a:ext uri="{FF2B5EF4-FFF2-40B4-BE49-F238E27FC236}">
                <a16:creationId xmlns:a16="http://schemas.microsoft.com/office/drawing/2014/main" id="{42F49609-985C-4F65-AA7B-2452F1E0169B}"/>
              </a:ext>
            </a:extLst>
          </p:cNvPr>
          <p:cNvPicPr>
            <a:picLocks noChangeAspect="1"/>
          </p:cNvPicPr>
          <p:nvPr userDrawn="1"/>
        </p:nvPicPr>
        <p:blipFill>
          <a:blip r:embed="rId3"/>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9070628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2_Double Content_c">
    <p:spTree>
      <p:nvGrpSpPr>
        <p:cNvPr id="1" name=""/>
        <p:cNvGrpSpPr/>
        <p:nvPr/>
      </p:nvGrpSpPr>
      <p:grpSpPr>
        <a:xfrm>
          <a:off x="0" y="0"/>
          <a:ext cx="0" cy="0"/>
          <a:chOff x="0" y="0"/>
          <a:chExt cx="0" cy="0"/>
        </a:xfrm>
      </p:grpSpPr>
      <p:sp>
        <p:nvSpPr>
          <p:cNvPr id="16" name="Title 1"/>
          <p:cNvSpPr>
            <a:spLocks noGrp="1"/>
          </p:cNvSpPr>
          <p:nvPr>
            <p:ph type="title"/>
          </p:nvPr>
        </p:nvSpPr>
        <p:spPr>
          <a:xfrm>
            <a:off x="1524000" y="458410"/>
            <a:ext cx="9144000" cy="1085911"/>
          </a:xfrm>
        </p:spPr>
        <p:txBody>
          <a:bodyPr>
            <a:normAutofit/>
          </a:bodyPr>
          <a:lstStyle>
            <a:lvl1pPr algn="ctr">
              <a:defRPr sz="5067" baseline="0">
                <a:solidFill>
                  <a:srgbClr val="D9531E"/>
                </a:solidFill>
                <a:latin typeface="Franklin Gothic Book"/>
              </a:defRPr>
            </a:lvl1pPr>
          </a:lstStyle>
          <a:p>
            <a:r>
              <a:rPr lang="en-US"/>
              <a:t>Click to edit Master title style</a:t>
            </a:r>
          </a:p>
        </p:txBody>
      </p:sp>
      <p:sp>
        <p:nvSpPr>
          <p:cNvPr id="18" name="Content Placeholder 2"/>
          <p:cNvSpPr>
            <a:spLocks noGrp="1"/>
          </p:cNvSpPr>
          <p:nvPr>
            <p:ph idx="10"/>
          </p:nvPr>
        </p:nvSpPr>
        <p:spPr>
          <a:xfrm>
            <a:off x="1524000"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19" name="Content Placeholder 2"/>
          <p:cNvSpPr>
            <a:spLocks noGrp="1"/>
          </p:cNvSpPr>
          <p:nvPr>
            <p:ph idx="11"/>
          </p:nvPr>
        </p:nvSpPr>
        <p:spPr>
          <a:xfrm>
            <a:off x="6214533"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20" name="Picture 19"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11" name="Rectangle 10"/>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descr="Logo, company name&#10;&#10;Description automatically generated">
            <a:extLst>
              <a:ext uri="{FF2B5EF4-FFF2-40B4-BE49-F238E27FC236}">
                <a16:creationId xmlns:a16="http://schemas.microsoft.com/office/drawing/2014/main" id="{B63DDADE-3208-41FB-959E-2697CD475326}"/>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2" name="Picture 11">
            <a:extLst>
              <a:ext uri="{FF2B5EF4-FFF2-40B4-BE49-F238E27FC236}">
                <a16:creationId xmlns:a16="http://schemas.microsoft.com/office/drawing/2014/main" id="{3780F314-9C53-4A83-88BC-C36CAA69BEA4}"/>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1689181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21" Type="http://schemas.openxmlformats.org/officeDocument/2006/relationships/slideLayout" Target="../slideLayouts/slideLayout83.xml"/><Relationship Id="rId34" Type="http://schemas.openxmlformats.org/officeDocument/2006/relationships/slideLayout" Target="../slideLayouts/slideLayout96.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37" Type="http://schemas.openxmlformats.org/officeDocument/2006/relationships/theme" Target="../theme/theme10.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slideLayout" Target="../slideLayouts/slideLayout98.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8" Type="http://schemas.openxmlformats.org/officeDocument/2006/relationships/slideLayout" Target="../slideLayouts/slideLayout70.xml"/><Relationship Id="rId3" Type="http://schemas.openxmlformats.org/officeDocument/2006/relationships/slideLayout" Target="../slideLayouts/slideLayout65.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image" Target="../media/image5.jpe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6.png"/><Relationship Id="rId5" Type="http://schemas.openxmlformats.org/officeDocument/2006/relationships/slideLayout" Target="../slideLayouts/slideLayout24.xml"/><Relationship Id="rId10" Type="http://schemas.openxmlformats.org/officeDocument/2006/relationships/theme" Target="../theme/theme4.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1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7.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image" Target="../media/image2.pn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1.jpeg"/><Relationship Id="rId5" Type="http://schemas.openxmlformats.org/officeDocument/2006/relationships/slideLayout" Target="../slideLayouts/slideLayout52.xml"/><Relationship Id="rId10" Type="http://schemas.openxmlformats.org/officeDocument/2006/relationships/theme" Target="../theme/theme8.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9.xml"/><Relationship Id="rId7" Type="http://schemas.openxmlformats.org/officeDocument/2006/relationships/theme" Target="../theme/theme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62BA0B-C1D0-6CD3-1BE4-C07E338CF12C}"/>
              </a:ext>
            </a:extLst>
          </p:cNvPr>
          <p:cNvPicPr>
            <a:picLocks noChangeAspect="1"/>
          </p:cNvPicPr>
          <p:nvPr userDrawn="1"/>
        </p:nvPicPr>
        <p:blipFill rotWithShape="1">
          <a:blip r:embed="rId11" cstate="email">
            <a:extLst>
              <a:ext uri="{28A0092B-C50C-407E-A947-70E740481C1C}">
                <a14:useLocalDpi xmlns:a14="http://schemas.microsoft.com/office/drawing/2010/main"/>
              </a:ext>
            </a:extLst>
          </a:blip>
          <a:srcRect/>
          <a:stretch/>
        </p:blipFill>
        <p:spPr>
          <a:xfrm>
            <a:off x="1166781" y="-30002"/>
            <a:ext cx="11025219" cy="6893341"/>
          </a:xfrm>
          <a:prstGeom prst="rect">
            <a:avLst/>
          </a:prstGeom>
        </p:spPr>
      </p:pic>
      <p:sp>
        <p:nvSpPr>
          <p:cNvPr id="8" name="TextBox 7">
            <a:extLst>
              <a:ext uri="{FF2B5EF4-FFF2-40B4-BE49-F238E27FC236}">
                <a16:creationId xmlns:a16="http://schemas.microsoft.com/office/drawing/2014/main" id="{F44720D3-C783-C008-793A-9034467834E6}"/>
              </a:ext>
            </a:extLst>
          </p:cNvPr>
          <p:cNvSpPr txBox="1"/>
          <p:nvPr userDrawn="1"/>
        </p:nvSpPr>
        <p:spPr>
          <a:xfrm>
            <a:off x="2405270" y="606287"/>
            <a:ext cx="4562061" cy="246221"/>
          </a:xfrm>
          <a:prstGeom prst="rect">
            <a:avLst/>
          </a:prstGeom>
          <a:noFill/>
        </p:spPr>
        <p:txBody>
          <a:bodyPr wrap="square" rtlCol="0">
            <a:spAutoFit/>
          </a:bodyPr>
          <a:lstStyle/>
          <a:p>
            <a:r>
              <a:rPr lang="en-US" sz="1000" b="1" spc="300">
                <a:solidFill>
                  <a:schemeClr val="bg1"/>
                </a:solidFill>
              </a:rPr>
              <a:t>DENVER INTERNATIONAL AIRPORT</a:t>
            </a:r>
          </a:p>
        </p:txBody>
      </p:sp>
      <p:sp>
        <p:nvSpPr>
          <p:cNvPr id="2" name="Trapezoid 6">
            <a:extLst>
              <a:ext uri="{FF2B5EF4-FFF2-40B4-BE49-F238E27FC236}">
                <a16:creationId xmlns:a16="http://schemas.microsoft.com/office/drawing/2014/main" id="{E2D58CF7-912F-0CEF-6620-4A663E786FC8}"/>
              </a:ext>
            </a:extLst>
          </p:cNvPr>
          <p:cNvSpPr/>
          <p:nvPr userDrawn="1"/>
        </p:nvSpPr>
        <p:spPr>
          <a:xfrm>
            <a:off x="0" y="-30002"/>
            <a:ext cx="3319669" cy="6893341"/>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7454 w 3396697"/>
              <a:gd name="connsiteY0" fmla="*/ 7017587 h 7017587"/>
              <a:gd name="connsiteX1" fmla="*/ 0 w 3396697"/>
              <a:gd name="connsiteY1" fmla="*/ 0 h 7017587"/>
              <a:gd name="connsiteX2" fmla="*/ 1356691 w 3396697"/>
              <a:gd name="connsiteY2" fmla="*/ 0 h 7017587"/>
              <a:gd name="connsiteX3" fmla="*/ 3396697 w 3396697"/>
              <a:gd name="connsiteY3" fmla="*/ 6997148 h 7017587"/>
              <a:gd name="connsiteX4" fmla="*/ 7454 w 3396697"/>
              <a:gd name="connsiteY4" fmla="*/ 7017587 h 7017587"/>
              <a:gd name="connsiteX0" fmla="*/ 7454 w 3376819"/>
              <a:gd name="connsiteY0" fmla="*/ 7017587 h 7017587"/>
              <a:gd name="connsiteX1" fmla="*/ 0 w 3376819"/>
              <a:gd name="connsiteY1" fmla="*/ 0 h 7017587"/>
              <a:gd name="connsiteX2" fmla="*/ 1356691 w 3376819"/>
              <a:gd name="connsiteY2" fmla="*/ 0 h 7017587"/>
              <a:gd name="connsiteX3" fmla="*/ 3376819 w 3376819"/>
              <a:gd name="connsiteY3" fmla="*/ 6997149 h 7017587"/>
              <a:gd name="connsiteX4" fmla="*/ 7454 w 3376819"/>
              <a:gd name="connsiteY4" fmla="*/ 7017587 h 7017587"/>
              <a:gd name="connsiteX0" fmla="*/ 7454 w 3319669"/>
              <a:gd name="connsiteY0" fmla="*/ 7017587 h 7023027"/>
              <a:gd name="connsiteX1" fmla="*/ 0 w 3319669"/>
              <a:gd name="connsiteY1" fmla="*/ 0 h 7023027"/>
              <a:gd name="connsiteX2" fmla="*/ 1356691 w 3319669"/>
              <a:gd name="connsiteY2" fmla="*/ 0 h 7023027"/>
              <a:gd name="connsiteX3" fmla="*/ 3319669 w 3319669"/>
              <a:gd name="connsiteY3" fmla="*/ 7023027 h 7023027"/>
              <a:gd name="connsiteX4" fmla="*/ 7454 w 3319669"/>
              <a:gd name="connsiteY4" fmla="*/ 7017587 h 702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9669" h="7023027">
                <a:moveTo>
                  <a:pt x="7454" y="7017587"/>
                </a:moveTo>
                <a:cubicBezTo>
                  <a:pt x="4969" y="4678391"/>
                  <a:pt x="2485" y="2339196"/>
                  <a:pt x="0" y="0"/>
                </a:cubicBezTo>
                <a:lnTo>
                  <a:pt x="1356691" y="0"/>
                </a:lnTo>
                <a:lnTo>
                  <a:pt x="3319669" y="7023027"/>
                </a:lnTo>
                <a:lnTo>
                  <a:pt x="7454" y="7017587"/>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a:extLst>
              <a:ext uri="{FF2B5EF4-FFF2-40B4-BE49-F238E27FC236}">
                <a16:creationId xmlns:a16="http://schemas.microsoft.com/office/drawing/2014/main" id="{1D497C82-B3DC-31C4-DEE4-65F87F967E50}"/>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570534" y="-30002"/>
            <a:ext cx="565288" cy="565288"/>
          </a:xfrm>
          <a:prstGeom prst="rect">
            <a:avLst/>
          </a:prstGeom>
        </p:spPr>
      </p:pic>
    </p:spTree>
    <p:extLst>
      <p:ext uri="{BB962C8B-B14F-4D97-AF65-F5344CB8AC3E}">
        <p14:creationId xmlns:p14="http://schemas.microsoft.com/office/powerpoint/2010/main" val="1697478639"/>
      </p:ext>
    </p:extLst>
  </p:cSld>
  <p:clrMap bg1="lt1" tx1="dk1" bg2="lt2" tx2="dk2" accent1="accent1" accent2="accent2" accent3="accent3" accent4="accent4" accent5="accent5" accent6="accent6" hlink="hlink" folHlink="folHlink"/>
  <p:sldLayoutIdLst>
    <p:sldLayoutId id="2147483651" r:id="rId1"/>
    <p:sldLayoutId id="2147483673" r:id="rId2"/>
    <p:sldLayoutId id="2147483674" r:id="rId3"/>
    <p:sldLayoutId id="2147483675" r:id="rId4"/>
    <p:sldLayoutId id="2147483676" r:id="rId5"/>
    <p:sldLayoutId id="2147483729" r:id="rId6"/>
    <p:sldLayoutId id="2147483762" r:id="rId7"/>
    <p:sldLayoutId id="2147483763" r:id="rId8"/>
    <p:sldLayoutId id="2147483764"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197DE11-A3C5-5B49-AC1C-E3F2353B7B7A}" type="datetimeFigureOut">
              <a:rPr lang="en-US" smtClean="0"/>
              <a:t>5/14/2026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94CA322B-A670-3E4B-AA3F-87CA5F687FD3}" type="slidenum">
              <a:rPr lang="en-US" smtClean="0"/>
              <a:t>‹#›</a:t>
            </a:fld>
            <a:endParaRPr lang="en-US"/>
          </a:p>
        </p:txBody>
      </p:sp>
    </p:spTree>
    <p:extLst>
      <p:ext uri="{BB962C8B-B14F-4D97-AF65-F5344CB8AC3E}">
        <p14:creationId xmlns:p14="http://schemas.microsoft.com/office/powerpoint/2010/main" val="2962819432"/>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 id="2147483841" r:id="rId20"/>
    <p:sldLayoutId id="2147483842" r:id="rId21"/>
    <p:sldLayoutId id="2147483843" r:id="rId22"/>
    <p:sldLayoutId id="2147483844" r:id="rId23"/>
    <p:sldLayoutId id="2147483845" r:id="rId24"/>
    <p:sldLayoutId id="2147483846" r:id="rId25"/>
    <p:sldLayoutId id="2147483847" r:id="rId26"/>
    <p:sldLayoutId id="2147483848" r:id="rId27"/>
    <p:sldLayoutId id="2147483849" r:id="rId28"/>
    <p:sldLayoutId id="2147483850" r:id="rId29"/>
    <p:sldLayoutId id="2147483851" r:id="rId30"/>
    <p:sldLayoutId id="2147483852" r:id="rId31"/>
    <p:sldLayoutId id="2147483853" r:id="rId32"/>
    <p:sldLayoutId id="2147483854" r:id="rId33"/>
    <p:sldLayoutId id="2147483855" r:id="rId34"/>
    <p:sldLayoutId id="2147483856" r:id="rId35"/>
    <p:sldLayoutId id="2147483857" r:id="rId36"/>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62BA0B-C1D0-6CD3-1BE4-C07E338CF12C}"/>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b="-5633"/>
          <a:stretch/>
        </p:blipFill>
        <p:spPr>
          <a:xfrm>
            <a:off x="0" y="0"/>
            <a:ext cx="12192000" cy="6858000"/>
          </a:xfrm>
          <a:prstGeom prst="rect">
            <a:avLst/>
          </a:prstGeom>
        </p:spPr>
      </p:pic>
      <p:sp>
        <p:nvSpPr>
          <p:cNvPr id="5" name="Trapezoid 6">
            <a:extLst>
              <a:ext uri="{FF2B5EF4-FFF2-40B4-BE49-F238E27FC236}">
                <a16:creationId xmlns:a16="http://schemas.microsoft.com/office/drawing/2014/main" id="{715C657B-9798-AA6D-DC0C-AFDB223B15E3}"/>
              </a:ext>
            </a:extLst>
          </p:cNvPr>
          <p:cNvSpPr/>
          <p:nvPr userDrawn="1"/>
        </p:nvSpPr>
        <p:spPr>
          <a:xfrm rot="16200000">
            <a:off x="2502702" y="-1040498"/>
            <a:ext cx="4974266" cy="9979670"/>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86967 w 3396697"/>
              <a:gd name="connsiteY0" fmla="*/ 7005411 h 7015350"/>
              <a:gd name="connsiteX1" fmla="*/ 0 w 3396697"/>
              <a:gd name="connsiteY1" fmla="*/ 18202 h 7015350"/>
              <a:gd name="connsiteX2" fmla="*/ 2303163 w 3396697"/>
              <a:gd name="connsiteY2" fmla="*/ 0 h 7015350"/>
              <a:gd name="connsiteX3" fmla="*/ 3396697 w 3396697"/>
              <a:gd name="connsiteY3" fmla="*/ 7015350 h 7015350"/>
              <a:gd name="connsiteX4" fmla="*/ 86967 w 3396697"/>
              <a:gd name="connsiteY4" fmla="*/ 7005411 h 7015350"/>
              <a:gd name="connsiteX0" fmla="*/ 86967 w 2303163"/>
              <a:gd name="connsiteY0" fmla="*/ 7005411 h 7005411"/>
              <a:gd name="connsiteX1" fmla="*/ 0 w 2303163"/>
              <a:gd name="connsiteY1" fmla="*/ 18202 h 7005411"/>
              <a:gd name="connsiteX2" fmla="*/ 2303163 w 2303163"/>
              <a:gd name="connsiteY2" fmla="*/ 0 h 7005411"/>
              <a:gd name="connsiteX3" fmla="*/ 1239832 w 2303163"/>
              <a:gd name="connsiteY3" fmla="*/ 6997150 h 7005411"/>
              <a:gd name="connsiteX4" fmla="*/ 86967 w 2303163"/>
              <a:gd name="connsiteY4" fmla="*/ 7005411 h 7005411"/>
              <a:gd name="connsiteX0" fmla="*/ 50565 w 2303163"/>
              <a:gd name="connsiteY0" fmla="*/ 7005412 h 7005412"/>
              <a:gd name="connsiteX1" fmla="*/ 0 w 2303163"/>
              <a:gd name="connsiteY1" fmla="*/ 18202 h 7005412"/>
              <a:gd name="connsiteX2" fmla="*/ 2303163 w 2303163"/>
              <a:gd name="connsiteY2" fmla="*/ 0 h 7005412"/>
              <a:gd name="connsiteX3" fmla="*/ 1239832 w 2303163"/>
              <a:gd name="connsiteY3" fmla="*/ 6997150 h 7005412"/>
              <a:gd name="connsiteX4" fmla="*/ 50565 w 2303163"/>
              <a:gd name="connsiteY4" fmla="*/ 7005412 h 7005412"/>
              <a:gd name="connsiteX0" fmla="*/ 50565 w 2603486"/>
              <a:gd name="connsiteY0" fmla="*/ 6987210 h 6987210"/>
              <a:gd name="connsiteX1" fmla="*/ 0 w 2603486"/>
              <a:gd name="connsiteY1" fmla="*/ 0 h 6987210"/>
              <a:gd name="connsiteX2" fmla="*/ 2603486 w 2603486"/>
              <a:gd name="connsiteY2" fmla="*/ 0 h 6987210"/>
              <a:gd name="connsiteX3" fmla="*/ 1239832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912207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766596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894005 w 2603486"/>
              <a:gd name="connsiteY3" fmla="*/ 5322622 h 6987210"/>
              <a:gd name="connsiteX4" fmla="*/ 50565 w 2603486"/>
              <a:gd name="connsiteY4" fmla="*/ 6987210 h 6987210"/>
              <a:gd name="connsiteX0" fmla="*/ 50565 w 2840104"/>
              <a:gd name="connsiteY0" fmla="*/ 6996311 h 6996311"/>
              <a:gd name="connsiteX1" fmla="*/ 0 w 2840104"/>
              <a:gd name="connsiteY1" fmla="*/ 9101 h 6996311"/>
              <a:gd name="connsiteX2" fmla="*/ 2840104 w 2840104"/>
              <a:gd name="connsiteY2" fmla="*/ 0 h 6996311"/>
              <a:gd name="connsiteX3" fmla="*/ 894005 w 2840104"/>
              <a:gd name="connsiteY3" fmla="*/ 5331723 h 6996311"/>
              <a:gd name="connsiteX4" fmla="*/ 50565 w 2840104"/>
              <a:gd name="connsiteY4" fmla="*/ 6996311 h 6996311"/>
              <a:gd name="connsiteX0" fmla="*/ 32364 w 2840104"/>
              <a:gd name="connsiteY0" fmla="*/ 4903151 h 5331723"/>
              <a:gd name="connsiteX1" fmla="*/ 0 w 2840104"/>
              <a:gd name="connsiteY1" fmla="*/ 9101 h 5331723"/>
              <a:gd name="connsiteX2" fmla="*/ 2840104 w 2840104"/>
              <a:gd name="connsiteY2" fmla="*/ 0 h 5331723"/>
              <a:gd name="connsiteX3" fmla="*/ 894005 w 2840104"/>
              <a:gd name="connsiteY3" fmla="*/ 5331723 h 5331723"/>
              <a:gd name="connsiteX4" fmla="*/ 32364 w 2840104"/>
              <a:gd name="connsiteY4" fmla="*/ 4903151 h 5331723"/>
              <a:gd name="connsiteX0" fmla="*/ 14163 w 2821903"/>
              <a:gd name="connsiteY0" fmla="*/ 4903152 h 5331724"/>
              <a:gd name="connsiteX1" fmla="*/ 0 w 2821903"/>
              <a:gd name="connsiteY1" fmla="*/ 0 h 5331724"/>
              <a:gd name="connsiteX2" fmla="*/ 2821903 w 2821903"/>
              <a:gd name="connsiteY2" fmla="*/ 1 h 5331724"/>
              <a:gd name="connsiteX3" fmla="*/ 875804 w 2821903"/>
              <a:gd name="connsiteY3" fmla="*/ 5331724 h 5331724"/>
              <a:gd name="connsiteX4" fmla="*/ 14163 w 2821903"/>
              <a:gd name="connsiteY4" fmla="*/ 4903152 h 5331724"/>
              <a:gd name="connsiteX0" fmla="*/ 14163 w 2821903"/>
              <a:gd name="connsiteY0" fmla="*/ 4903152 h 5704854"/>
              <a:gd name="connsiteX1" fmla="*/ 0 w 2821903"/>
              <a:gd name="connsiteY1" fmla="*/ 0 h 5704854"/>
              <a:gd name="connsiteX2" fmla="*/ 2821903 w 2821903"/>
              <a:gd name="connsiteY2" fmla="*/ 1 h 5704854"/>
              <a:gd name="connsiteX3" fmla="*/ 748395 w 2821903"/>
              <a:gd name="connsiteY3" fmla="*/ 5704854 h 5704854"/>
              <a:gd name="connsiteX4" fmla="*/ 14163 w 2821903"/>
              <a:gd name="connsiteY4" fmla="*/ 4903152 h 5704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1903" h="5704854">
                <a:moveTo>
                  <a:pt x="14163" y="4903152"/>
                </a:moveTo>
                <a:lnTo>
                  <a:pt x="0" y="0"/>
                </a:lnTo>
                <a:lnTo>
                  <a:pt x="2821903" y="1"/>
                </a:lnTo>
                <a:lnTo>
                  <a:pt x="748395" y="5704854"/>
                </a:lnTo>
                <a:lnTo>
                  <a:pt x="14163" y="4903152"/>
                </a:lnTo>
                <a:close/>
              </a:path>
            </a:pathLst>
          </a:custGeom>
          <a:solidFill>
            <a:srgbClr val="1D0092">
              <a:alpha val="6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B4794184-1130-B7F4-CD93-1A354961B9B2}"/>
              </a:ext>
            </a:extLst>
          </p:cNvPr>
          <p:cNvSpPr/>
          <p:nvPr userDrawn="1"/>
        </p:nvSpPr>
        <p:spPr>
          <a:xfrm rot="16200000">
            <a:off x="3803689" y="-1415148"/>
            <a:ext cx="4589255" cy="12196635"/>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86967 w 3396697"/>
              <a:gd name="connsiteY0" fmla="*/ 7005411 h 7015350"/>
              <a:gd name="connsiteX1" fmla="*/ 0 w 3396697"/>
              <a:gd name="connsiteY1" fmla="*/ 18202 h 7015350"/>
              <a:gd name="connsiteX2" fmla="*/ 2303163 w 3396697"/>
              <a:gd name="connsiteY2" fmla="*/ 0 h 7015350"/>
              <a:gd name="connsiteX3" fmla="*/ 3396697 w 3396697"/>
              <a:gd name="connsiteY3" fmla="*/ 7015350 h 7015350"/>
              <a:gd name="connsiteX4" fmla="*/ 86967 w 3396697"/>
              <a:gd name="connsiteY4" fmla="*/ 7005411 h 7015350"/>
              <a:gd name="connsiteX0" fmla="*/ 86967 w 2303163"/>
              <a:gd name="connsiteY0" fmla="*/ 7005411 h 7005411"/>
              <a:gd name="connsiteX1" fmla="*/ 0 w 2303163"/>
              <a:gd name="connsiteY1" fmla="*/ 18202 h 7005411"/>
              <a:gd name="connsiteX2" fmla="*/ 2303163 w 2303163"/>
              <a:gd name="connsiteY2" fmla="*/ 0 h 7005411"/>
              <a:gd name="connsiteX3" fmla="*/ 1239832 w 2303163"/>
              <a:gd name="connsiteY3" fmla="*/ 6997150 h 7005411"/>
              <a:gd name="connsiteX4" fmla="*/ 86967 w 2303163"/>
              <a:gd name="connsiteY4" fmla="*/ 7005411 h 7005411"/>
              <a:gd name="connsiteX0" fmla="*/ 50565 w 2303163"/>
              <a:gd name="connsiteY0" fmla="*/ 7005412 h 7005412"/>
              <a:gd name="connsiteX1" fmla="*/ 0 w 2303163"/>
              <a:gd name="connsiteY1" fmla="*/ 18202 h 7005412"/>
              <a:gd name="connsiteX2" fmla="*/ 2303163 w 2303163"/>
              <a:gd name="connsiteY2" fmla="*/ 0 h 7005412"/>
              <a:gd name="connsiteX3" fmla="*/ 1239832 w 2303163"/>
              <a:gd name="connsiteY3" fmla="*/ 6997150 h 7005412"/>
              <a:gd name="connsiteX4" fmla="*/ 50565 w 2303163"/>
              <a:gd name="connsiteY4" fmla="*/ 7005412 h 7005412"/>
              <a:gd name="connsiteX0" fmla="*/ 50565 w 2603486"/>
              <a:gd name="connsiteY0" fmla="*/ 6987210 h 6987210"/>
              <a:gd name="connsiteX1" fmla="*/ 0 w 2603486"/>
              <a:gd name="connsiteY1" fmla="*/ 0 h 6987210"/>
              <a:gd name="connsiteX2" fmla="*/ 2603486 w 2603486"/>
              <a:gd name="connsiteY2" fmla="*/ 0 h 6987210"/>
              <a:gd name="connsiteX3" fmla="*/ 1239832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912207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766596 w 2603486"/>
              <a:gd name="connsiteY3" fmla="*/ 6978948 h 6987210"/>
              <a:gd name="connsiteX4" fmla="*/ 50565 w 2603486"/>
              <a:gd name="connsiteY4" fmla="*/ 6987210 h 6987210"/>
              <a:gd name="connsiteX0" fmla="*/ 50565 w 2603486"/>
              <a:gd name="connsiteY0" fmla="*/ 6987210 h 6989866"/>
              <a:gd name="connsiteX1" fmla="*/ 0 w 2603486"/>
              <a:gd name="connsiteY1" fmla="*/ 0 h 6989866"/>
              <a:gd name="connsiteX2" fmla="*/ 2603486 w 2603486"/>
              <a:gd name="connsiteY2" fmla="*/ 0 h 6989866"/>
              <a:gd name="connsiteX3" fmla="*/ 759391 w 2603486"/>
              <a:gd name="connsiteY3" fmla="*/ 6989866 h 6989866"/>
              <a:gd name="connsiteX4" fmla="*/ 50565 w 2603486"/>
              <a:gd name="connsiteY4" fmla="*/ 6987210 h 6989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3486" h="6989866">
                <a:moveTo>
                  <a:pt x="50565" y="6987210"/>
                </a:moveTo>
                <a:lnTo>
                  <a:pt x="0" y="0"/>
                </a:lnTo>
                <a:lnTo>
                  <a:pt x="2603486" y="0"/>
                </a:lnTo>
                <a:lnTo>
                  <a:pt x="759391" y="6989866"/>
                </a:lnTo>
                <a:lnTo>
                  <a:pt x="50565" y="698721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a:extLst>
              <a:ext uri="{FF2B5EF4-FFF2-40B4-BE49-F238E27FC236}">
                <a16:creationId xmlns:a16="http://schemas.microsoft.com/office/drawing/2014/main" id="{1D497C82-B3DC-31C4-DEE4-65F87F967E50}"/>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57834" y="1048"/>
            <a:ext cx="565288" cy="565288"/>
          </a:xfrm>
          <a:prstGeom prst="rect">
            <a:avLst/>
          </a:prstGeom>
        </p:spPr>
      </p:pic>
      <p:sp>
        <p:nvSpPr>
          <p:cNvPr id="4" name="TextBox 3">
            <a:extLst>
              <a:ext uri="{FF2B5EF4-FFF2-40B4-BE49-F238E27FC236}">
                <a16:creationId xmlns:a16="http://schemas.microsoft.com/office/drawing/2014/main" id="{91DA54BA-A947-1413-2325-52B282815A06}"/>
              </a:ext>
            </a:extLst>
          </p:cNvPr>
          <p:cNvSpPr txBox="1"/>
          <p:nvPr userDrawn="1"/>
        </p:nvSpPr>
        <p:spPr>
          <a:xfrm>
            <a:off x="776310" y="4173927"/>
            <a:ext cx="4562061" cy="246221"/>
          </a:xfrm>
          <a:prstGeom prst="rect">
            <a:avLst/>
          </a:prstGeom>
          <a:noFill/>
        </p:spPr>
        <p:txBody>
          <a:bodyPr wrap="square" rtlCol="0">
            <a:spAutoFit/>
          </a:bodyPr>
          <a:lstStyle/>
          <a:p>
            <a:r>
              <a:rPr lang="en-US" sz="1000" b="1" spc="300">
                <a:solidFill>
                  <a:schemeClr val="bg1"/>
                </a:solidFill>
              </a:rPr>
              <a:t>DENVER INTERNATIONAL AIRPORT</a:t>
            </a:r>
          </a:p>
        </p:txBody>
      </p:sp>
    </p:spTree>
    <p:extLst>
      <p:ext uri="{BB962C8B-B14F-4D97-AF65-F5344CB8AC3E}">
        <p14:creationId xmlns:p14="http://schemas.microsoft.com/office/powerpoint/2010/main" val="3706723004"/>
      </p:ext>
    </p:extLst>
  </p:cSld>
  <p:clrMap bg1="lt1" tx1="dk1" bg2="lt2" tx2="dk2" accent1="accent1" accent2="accent2" accent3="accent3" accent4="accent4" accent5="accent5" accent6="accent6" hlink="hlink" folHlink="folHlink"/>
  <p:sldLayoutIdLst>
    <p:sldLayoutId id="2147483653" r:id="rId1"/>
    <p:sldLayoutId id="2147483677" r:id="rId2"/>
    <p:sldLayoutId id="2147483678" r:id="rId3"/>
    <p:sldLayoutId id="2147483707" r:id="rId4"/>
    <p:sldLayoutId id="2147483708"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descr="A black and white logo&#10;&#10;Description automatically generated">
            <a:extLst>
              <a:ext uri="{FF2B5EF4-FFF2-40B4-BE49-F238E27FC236}">
                <a16:creationId xmlns:a16="http://schemas.microsoft.com/office/drawing/2014/main" id="{1EA359B5-21D6-9677-812F-2534C08D820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033188" y="-6670"/>
            <a:ext cx="565288" cy="565288"/>
          </a:xfrm>
          <a:prstGeom prst="rect">
            <a:avLst/>
          </a:prstGeom>
        </p:spPr>
      </p:pic>
      <p:sp>
        <p:nvSpPr>
          <p:cNvPr id="4" name="Trapezoid 6">
            <a:extLst>
              <a:ext uri="{FF2B5EF4-FFF2-40B4-BE49-F238E27FC236}">
                <a16:creationId xmlns:a16="http://schemas.microsoft.com/office/drawing/2014/main" id="{A46FE110-BE47-0786-5EF0-D0F1B9651C3A}"/>
              </a:ext>
            </a:extLst>
          </p:cNvPr>
          <p:cNvSpPr/>
          <p:nvPr userDrawn="1"/>
        </p:nvSpPr>
        <p:spPr>
          <a:xfrm rot="10800000">
            <a:off x="10038670" y="-5511"/>
            <a:ext cx="2188890" cy="6870184"/>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0 w 3309730"/>
              <a:gd name="connsiteY0" fmla="*/ 7019293 h 7029232"/>
              <a:gd name="connsiteX1" fmla="*/ 538675 w 3309730"/>
              <a:gd name="connsiteY1" fmla="*/ 0 h 7029232"/>
              <a:gd name="connsiteX2" fmla="*/ 1269724 w 3309730"/>
              <a:gd name="connsiteY2" fmla="*/ 32084 h 7029232"/>
              <a:gd name="connsiteX3" fmla="*/ 3309730 w 3309730"/>
              <a:gd name="connsiteY3" fmla="*/ 7029232 h 7029232"/>
              <a:gd name="connsiteX4" fmla="*/ 0 w 3309730"/>
              <a:gd name="connsiteY4" fmla="*/ 7019293 h 7029232"/>
              <a:gd name="connsiteX0" fmla="*/ 568230 w 2771055"/>
              <a:gd name="connsiteY0" fmla="*/ 7003250 h 7029232"/>
              <a:gd name="connsiteX1" fmla="*/ 0 w 2771055"/>
              <a:gd name="connsiteY1" fmla="*/ 0 h 7029232"/>
              <a:gd name="connsiteX2" fmla="*/ 731049 w 2771055"/>
              <a:gd name="connsiteY2" fmla="*/ 32084 h 7029232"/>
              <a:gd name="connsiteX3" fmla="*/ 2771055 w 2771055"/>
              <a:gd name="connsiteY3" fmla="*/ 7029232 h 7029232"/>
              <a:gd name="connsiteX4" fmla="*/ 568230 w 2771055"/>
              <a:gd name="connsiteY4" fmla="*/ 7003250 h 7029232"/>
              <a:gd name="connsiteX0" fmla="*/ 135093 w 2771055"/>
              <a:gd name="connsiteY0" fmla="*/ 6955123 h 7029232"/>
              <a:gd name="connsiteX1" fmla="*/ 0 w 2771055"/>
              <a:gd name="connsiteY1" fmla="*/ 0 h 7029232"/>
              <a:gd name="connsiteX2" fmla="*/ 731049 w 2771055"/>
              <a:gd name="connsiteY2" fmla="*/ 32084 h 7029232"/>
              <a:gd name="connsiteX3" fmla="*/ 2771055 w 2771055"/>
              <a:gd name="connsiteY3" fmla="*/ 7029232 h 7029232"/>
              <a:gd name="connsiteX4" fmla="*/ 135093 w 2771055"/>
              <a:gd name="connsiteY4" fmla="*/ 6955123 h 7029232"/>
              <a:gd name="connsiteX0" fmla="*/ 38841 w 2674803"/>
              <a:gd name="connsiteY0" fmla="*/ 6939081 h 7013190"/>
              <a:gd name="connsiteX1" fmla="*/ 0 w 2674803"/>
              <a:gd name="connsiteY1" fmla="*/ 0 h 7013190"/>
              <a:gd name="connsiteX2" fmla="*/ 634797 w 2674803"/>
              <a:gd name="connsiteY2" fmla="*/ 16042 h 7013190"/>
              <a:gd name="connsiteX3" fmla="*/ 2674803 w 2674803"/>
              <a:gd name="connsiteY3" fmla="*/ 7013190 h 7013190"/>
              <a:gd name="connsiteX4" fmla="*/ 38841 w 2674803"/>
              <a:gd name="connsiteY4" fmla="*/ 6939081 h 7013190"/>
              <a:gd name="connsiteX0" fmla="*/ 22799 w 2674803"/>
              <a:gd name="connsiteY0" fmla="*/ 7003250 h 7013190"/>
              <a:gd name="connsiteX1" fmla="*/ 0 w 2674803"/>
              <a:gd name="connsiteY1" fmla="*/ 0 h 7013190"/>
              <a:gd name="connsiteX2" fmla="*/ 634797 w 2674803"/>
              <a:gd name="connsiteY2" fmla="*/ 16042 h 7013190"/>
              <a:gd name="connsiteX3" fmla="*/ 2674803 w 2674803"/>
              <a:gd name="connsiteY3" fmla="*/ 7013190 h 7013190"/>
              <a:gd name="connsiteX4" fmla="*/ 22799 w 2674803"/>
              <a:gd name="connsiteY4" fmla="*/ 7003250 h 7013190"/>
              <a:gd name="connsiteX0" fmla="*/ 22799 w 2209582"/>
              <a:gd name="connsiteY0" fmla="*/ 7003250 h 7013190"/>
              <a:gd name="connsiteX1" fmla="*/ 0 w 2209582"/>
              <a:gd name="connsiteY1" fmla="*/ 0 h 7013190"/>
              <a:gd name="connsiteX2" fmla="*/ 634797 w 2209582"/>
              <a:gd name="connsiteY2" fmla="*/ 16042 h 7013190"/>
              <a:gd name="connsiteX3" fmla="*/ 2209582 w 2209582"/>
              <a:gd name="connsiteY3" fmla="*/ 7013190 h 7013190"/>
              <a:gd name="connsiteX4" fmla="*/ 22799 w 2209582"/>
              <a:gd name="connsiteY4" fmla="*/ 7003250 h 7013190"/>
              <a:gd name="connsiteX0" fmla="*/ 17635 w 2209582"/>
              <a:gd name="connsiteY0" fmla="*/ 7018820 h 7018820"/>
              <a:gd name="connsiteX1" fmla="*/ 0 w 2209582"/>
              <a:gd name="connsiteY1" fmla="*/ 0 h 7018820"/>
              <a:gd name="connsiteX2" fmla="*/ 634797 w 2209582"/>
              <a:gd name="connsiteY2" fmla="*/ 16042 h 7018820"/>
              <a:gd name="connsiteX3" fmla="*/ 2209582 w 2209582"/>
              <a:gd name="connsiteY3" fmla="*/ 7013190 h 7018820"/>
              <a:gd name="connsiteX4" fmla="*/ 17635 w 2209582"/>
              <a:gd name="connsiteY4" fmla="*/ 7018820 h 7018820"/>
              <a:gd name="connsiteX0" fmla="*/ 17635 w 2225074"/>
              <a:gd name="connsiteY0" fmla="*/ 7018820 h 7033949"/>
              <a:gd name="connsiteX1" fmla="*/ 0 w 2225074"/>
              <a:gd name="connsiteY1" fmla="*/ 0 h 7033949"/>
              <a:gd name="connsiteX2" fmla="*/ 634797 w 2225074"/>
              <a:gd name="connsiteY2" fmla="*/ 16042 h 7033949"/>
              <a:gd name="connsiteX3" fmla="*/ 2225074 w 2225074"/>
              <a:gd name="connsiteY3" fmla="*/ 7033949 h 7033949"/>
              <a:gd name="connsiteX4" fmla="*/ 17635 w 2225074"/>
              <a:gd name="connsiteY4" fmla="*/ 7018820 h 7033949"/>
              <a:gd name="connsiteX0" fmla="*/ 17635 w 2225074"/>
              <a:gd name="connsiteY0" fmla="*/ 7018820 h 7018820"/>
              <a:gd name="connsiteX1" fmla="*/ 0 w 2225074"/>
              <a:gd name="connsiteY1" fmla="*/ 0 h 7018820"/>
              <a:gd name="connsiteX2" fmla="*/ 634797 w 2225074"/>
              <a:gd name="connsiteY2" fmla="*/ 16042 h 7018820"/>
              <a:gd name="connsiteX3" fmla="*/ 2225074 w 2225074"/>
              <a:gd name="connsiteY3" fmla="*/ 7013189 h 7018820"/>
              <a:gd name="connsiteX4" fmla="*/ 17635 w 2225074"/>
              <a:gd name="connsiteY4" fmla="*/ 7018820 h 7018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074" h="7018820">
                <a:moveTo>
                  <a:pt x="17635" y="7018820"/>
                </a:moveTo>
                <a:cubicBezTo>
                  <a:pt x="10035" y="4684403"/>
                  <a:pt x="7600" y="2334417"/>
                  <a:pt x="0" y="0"/>
                </a:cubicBezTo>
                <a:lnTo>
                  <a:pt x="634797" y="16042"/>
                </a:lnTo>
                <a:lnTo>
                  <a:pt x="2225074" y="7013189"/>
                </a:lnTo>
                <a:lnTo>
                  <a:pt x="17635" y="701882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1">
            <a:extLst>
              <a:ext uri="{FF2B5EF4-FFF2-40B4-BE49-F238E27FC236}">
                <a16:creationId xmlns:a16="http://schemas.microsoft.com/office/drawing/2014/main" id="{7EC05602-1A21-4305-F126-88543ED91292}"/>
              </a:ext>
            </a:extLst>
          </p:cNvPr>
          <p:cNvSpPr/>
          <p:nvPr userDrawn="1"/>
        </p:nvSpPr>
        <p:spPr>
          <a:xfrm rot="10800000" flipV="1">
            <a:off x="10236096" y="2946700"/>
            <a:ext cx="1991464" cy="3917973"/>
          </a:xfrm>
          <a:custGeom>
            <a:avLst/>
            <a:gdLst>
              <a:gd name="connsiteX0" fmla="*/ 0 w 1996544"/>
              <a:gd name="connsiteY0" fmla="*/ 3954379 h 3954379"/>
              <a:gd name="connsiteX1" fmla="*/ 0 w 1996544"/>
              <a:gd name="connsiteY1" fmla="*/ 0 h 3954379"/>
              <a:gd name="connsiteX2" fmla="*/ 1996544 w 1996544"/>
              <a:gd name="connsiteY2" fmla="*/ 3954379 h 3954379"/>
              <a:gd name="connsiteX3" fmla="*/ 0 w 1996544"/>
              <a:gd name="connsiteY3" fmla="*/ 3954379 h 3954379"/>
              <a:gd name="connsiteX0" fmla="*/ 0 w 1986384"/>
              <a:gd name="connsiteY0" fmla="*/ 3954379 h 3959459"/>
              <a:gd name="connsiteX1" fmla="*/ 0 w 1986384"/>
              <a:gd name="connsiteY1" fmla="*/ 0 h 3959459"/>
              <a:gd name="connsiteX2" fmla="*/ 1986384 w 1986384"/>
              <a:gd name="connsiteY2" fmla="*/ 3959459 h 3959459"/>
              <a:gd name="connsiteX3" fmla="*/ 0 w 1986384"/>
              <a:gd name="connsiteY3" fmla="*/ 3954379 h 3959459"/>
              <a:gd name="connsiteX0" fmla="*/ 0 w 1991464"/>
              <a:gd name="connsiteY0" fmla="*/ 3964539 h 3964539"/>
              <a:gd name="connsiteX1" fmla="*/ 5080 w 1991464"/>
              <a:gd name="connsiteY1" fmla="*/ 0 h 3964539"/>
              <a:gd name="connsiteX2" fmla="*/ 1991464 w 1991464"/>
              <a:gd name="connsiteY2" fmla="*/ 3959459 h 3964539"/>
              <a:gd name="connsiteX3" fmla="*/ 0 w 1991464"/>
              <a:gd name="connsiteY3" fmla="*/ 3964539 h 3964539"/>
              <a:gd name="connsiteX0" fmla="*/ 0 w 1991464"/>
              <a:gd name="connsiteY0" fmla="*/ 3917973 h 3917973"/>
              <a:gd name="connsiteX1" fmla="*/ 13547 w 1991464"/>
              <a:gd name="connsiteY1" fmla="*/ 0 h 3917973"/>
              <a:gd name="connsiteX2" fmla="*/ 1991464 w 1991464"/>
              <a:gd name="connsiteY2" fmla="*/ 3912893 h 3917973"/>
              <a:gd name="connsiteX3" fmla="*/ 0 w 1991464"/>
              <a:gd name="connsiteY3" fmla="*/ 3917973 h 3917973"/>
            </a:gdLst>
            <a:ahLst/>
            <a:cxnLst>
              <a:cxn ang="0">
                <a:pos x="connsiteX0" y="connsiteY0"/>
              </a:cxn>
              <a:cxn ang="0">
                <a:pos x="connsiteX1" y="connsiteY1"/>
              </a:cxn>
              <a:cxn ang="0">
                <a:pos x="connsiteX2" y="connsiteY2"/>
              </a:cxn>
              <a:cxn ang="0">
                <a:pos x="connsiteX3" y="connsiteY3"/>
              </a:cxn>
            </a:cxnLst>
            <a:rect l="l" t="t" r="r" b="b"/>
            <a:pathLst>
              <a:path w="1991464" h="3917973">
                <a:moveTo>
                  <a:pt x="0" y="3917973"/>
                </a:moveTo>
                <a:cubicBezTo>
                  <a:pt x="1693" y="2596460"/>
                  <a:pt x="11854" y="1321513"/>
                  <a:pt x="13547" y="0"/>
                </a:cubicBezTo>
                <a:lnTo>
                  <a:pt x="1991464" y="3912893"/>
                </a:lnTo>
                <a:lnTo>
                  <a:pt x="0" y="3917973"/>
                </a:lnTo>
                <a:close/>
              </a:path>
            </a:pathLst>
          </a:custGeom>
          <a:solidFill>
            <a:srgbClr val="282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9E05B0C-07B1-6E94-CB04-5B692DF95A11}"/>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028955" y="-5513"/>
            <a:ext cx="565288" cy="565288"/>
          </a:xfrm>
          <a:prstGeom prst="rect">
            <a:avLst/>
          </a:prstGeom>
        </p:spPr>
      </p:pic>
    </p:spTree>
    <p:extLst>
      <p:ext uri="{BB962C8B-B14F-4D97-AF65-F5344CB8AC3E}">
        <p14:creationId xmlns:p14="http://schemas.microsoft.com/office/powerpoint/2010/main" val="151306121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730" r:id="rId3"/>
    <p:sldLayoutId id="2147483759" r:id="rId4"/>
    <p:sldLayoutId id="2147483760"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B28EB04-EDC5-1DE2-2F96-E6EE24823DA5}"/>
              </a:ext>
            </a:extLst>
          </p:cNvPr>
          <p:cNvPicPr>
            <a:picLocks noChangeAspect="1"/>
          </p:cNvPicPr>
          <p:nvPr userDrawn="1"/>
        </p:nvPicPr>
        <p:blipFill>
          <a:blip r:embed="rId11" cstate="email">
            <a:extLst>
              <a:ext uri="{28A0092B-C50C-407E-A947-70E740481C1C}">
                <a14:useLocalDpi xmlns:a14="http://schemas.microsoft.com/office/drawing/2010/main"/>
              </a:ext>
            </a:extLst>
          </a:blip>
          <a:srcRect/>
          <a:stretch/>
        </p:blipFill>
        <p:spPr>
          <a:xfrm>
            <a:off x="11026464" y="0"/>
            <a:ext cx="565288" cy="565288"/>
          </a:xfrm>
          <a:prstGeom prst="rect">
            <a:avLst/>
          </a:prstGeom>
        </p:spPr>
      </p:pic>
      <p:sp>
        <p:nvSpPr>
          <p:cNvPr id="4" name="Right Triangle 3">
            <a:extLst>
              <a:ext uri="{FF2B5EF4-FFF2-40B4-BE49-F238E27FC236}">
                <a16:creationId xmlns:a16="http://schemas.microsoft.com/office/drawing/2014/main" id="{2275901F-93B8-C343-88C0-E9739A319D14}"/>
              </a:ext>
            </a:extLst>
          </p:cNvPr>
          <p:cNvSpPr/>
          <p:nvPr userDrawn="1"/>
        </p:nvSpPr>
        <p:spPr>
          <a:xfrm rot="10800000" flipV="1">
            <a:off x="10266947" y="2951747"/>
            <a:ext cx="1925053" cy="3906253"/>
          </a:xfrm>
          <a:prstGeom prst="rtTriangle">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953972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766" r:id="rId3"/>
    <p:sldLayoutId id="2147483767" r:id="rId4"/>
    <p:sldLayoutId id="2147483768" r:id="rId5"/>
    <p:sldLayoutId id="2147483773" r:id="rId6"/>
    <p:sldLayoutId id="2147483820" r:id="rId7"/>
    <p:sldLayoutId id="2147483858" r:id="rId8"/>
    <p:sldLayoutId id="2147483859"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EF9F1F60-35AA-9F91-1C94-C09C8690FF7A}"/>
              </a:ext>
            </a:extLst>
          </p:cNvPr>
          <p:cNvSpPr>
            <a:spLocks noGrp="1"/>
          </p:cNvSpPr>
          <p:nvPr>
            <p:ph type="title"/>
          </p:nvPr>
        </p:nvSpPr>
        <p:spPr>
          <a:xfrm>
            <a:off x="732692" y="101356"/>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7967771"/>
      </p:ext>
    </p:extLst>
  </p:cSld>
  <p:clrMap bg1="lt1" tx1="dk1" bg2="lt2" tx2="dk2" accent1="accent1" accent2="accent2" accent3="accent3" accent4="accent4" accent5="accent5" accent6="accent6" hlink="hlink" folHlink="folHlink"/>
  <p:sldLayoutIdLst>
    <p:sldLayoutId id="214748368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descr="A black and white logo&#10;&#10;Description automatically generated">
            <a:extLst>
              <a:ext uri="{FF2B5EF4-FFF2-40B4-BE49-F238E27FC236}">
                <a16:creationId xmlns:a16="http://schemas.microsoft.com/office/drawing/2014/main" id="{1EA359B5-21D6-9677-812F-2534C08D820A}"/>
              </a:ext>
            </a:extLst>
          </p:cNvPr>
          <p:cNvPicPr>
            <a:picLocks noChangeAspect="1"/>
          </p:cNvPicPr>
          <p:nvPr userDrawn="1"/>
        </p:nvPicPr>
        <p:blipFill>
          <a:blip r:embed="rId9"/>
          <a:stretch>
            <a:fillRect/>
          </a:stretch>
        </p:blipFill>
        <p:spPr>
          <a:xfrm>
            <a:off x="11033188" y="-6670"/>
            <a:ext cx="565288" cy="565288"/>
          </a:xfrm>
          <a:prstGeom prst="rect">
            <a:avLst/>
          </a:prstGeom>
        </p:spPr>
      </p:pic>
      <p:sp>
        <p:nvSpPr>
          <p:cNvPr id="4" name="Trapezoid 6">
            <a:extLst>
              <a:ext uri="{FF2B5EF4-FFF2-40B4-BE49-F238E27FC236}">
                <a16:creationId xmlns:a16="http://schemas.microsoft.com/office/drawing/2014/main" id="{A46FE110-BE47-0786-5EF0-D0F1B9651C3A}"/>
              </a:ext>
            </a:extLst>
          </p:cNvPr>
          <p:cNvSpPr/>
          <p:nvPr userDrawn="1"/>
        </p:nvSpPr>
        <p:spPr>
          <a:xfrm rot="10800000">
            <a:off x="10038670" y="-5511"/>
            <a:ext cx="2188890" cy="6870184"/>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0 w 3309730"/>
              <a:gd name="connsiteY0" fmla="*/ 7019293 h 7029232"/>
              <a:gd name="connsiteX1" fmla="*/ 538675 w 3309730"/>
              <a:gd name="connsiteY1" fmla="*/ 0 h 7029232"/>
              <a:gd name="connsiteX2" fmla="*/ 1269724 w 3309730"/>
              <a:gd name="connsiteY2" fmla="*/ 32084 h 7029232"/>
              <a:gd name="connsiteX3" fmla="*/ 3309730 w 3309730"/>
              <a:gd name="connsiteY3" fmla="*/ 7029232 h 7029232"/>
              <a:gd name="connsiteX4" fmla="*/ 0 w 3309730"/>
              <a:gd name="connsiteY4" fmla="*/ 7019293 h 7029232"/>
              <a:gd name="connsiteX0" fmla="*/ 568230 w 2771055"/>
              <a:gd name="connsiteY0" fmla="*/ 7003250 h 7029232"/>
              <a:gd name="connsiteX1" fmla="*/ 0 w 2771055"/>
              <a:gd name="connsiteY1" fmla="*/ 0 h 7029232"/>
              <a:gd name="connsiteX2" fmla="*/ 731049 w 2771055"/>
              <a:gd name="connsiteY2" fmla="*/ 32084 h 7029232"/>
              <a:gd name="connsiteX3" fmla="*/ 2771055 w 2771055"/>
              <a:gd name="connsiteY3" fmla="*/ 7029232 h 7029232"/>
              <a:gd name="connsiteX4" fmla="*/ 568230 w 2771055"/>
              <a:gd name="connsiteY4" fmla="*/ 7003250 h 7029232"/>
              <a:gd name="connsiteX0" fmla="*/ 135093 w 2771055"/>
              <a:gd name="connsiteY0" fmla="*/ 6955123 h 7029232"/>
              <a:gd name="connsiteX1" fmla="*/ 0 w 2771055"/>
              <a:gd name="connsiteY1" fmla="*/ 0 h 7029232"/>
              <a:gd name="connsiteX2" fmla="*/ 731049 w 2771055"/>
              <a:gd name="connsiteY2" fmla="*/ 32084 h 7029232"/>
              <a:gd name="connsiteX3" fmla="*/ 2771055 w 2771055"/>
              <a:gd name="connsiteY3" fmla="*/ 7029232 h 7029232"/>
              <a:gd name="connsiteX4" fmla="*/ 135093 w 2771055"/>
              <a:gd name="connsiteY4" fmla="*/ 6955123 h 7029232"/>
              <a:gd name="connsiteX0" fmla="*/ 38841 w 2674803"/>
              <a:gd name="connsiteY0" fmla="*/ 6939081 h 7013190"/>
              <a:gd name="connsiteX1" fmla="*/ 0 w 2674803"/>
              <a:gd name="connsiteY1" fmla="*/ 0 h 7013190"/>
              <a:gd name="connsiteX2" fmla="*/ 634797 w 2674803"/>
              <a:gd name="connsiteY2" fmla="*/ 16042 h 7013190"/>
              <a:gd name="connsiteX3" fmla="*/ 2674803 w 2674803"/>
              <a:gd name="connsiteY3" fmla="*/ 7013190 h 7013190"/>
              <a:gd name="connsiteX4" fmla="*/ 38841 w 2674803"/>
              <a:gd name="connsiteY4" fmla="*/ 6939081 h 7013190"/>
              <a:gd name="connsiteX0" fmla="*/ 22799 w 2674803"/>
              <a:gd name="connsiteY0" fmla="*/ 7003250 h 7013190"/>
              <a:gd name="connsiteX1" fmla="*/ 0 w 2674803"/>
              <a:gd name="connsiteY1" fmla="*/ 0 h 7013190"/>
              <a:gd name="connsiteX2" fmla="*/ 634797 w 2674803"/>
              <a:gd name="connsiteY2" fmla="*/ 16042 h 7013190"/>
              <a:gd name="connsiteX3" fmla="*/ 2674803 w 2674803"/>
              <a:gd name="connsiteY3" fmla="*/ 7013190 h 7013190"/>
              <a:gd name="connsiteX4" fmla="*/ 22799 w 2674803"/>
              <a:gd name="connsiteY4" fmla="*/ 7003250 h 7013190"/>
              <a:gd name="connsiteX0" fmla="*/ 22799 w 2209582"/>
              <a:gd name="connsiteY0" fmla="*/ 7003250 h 7013190"/>
              <a:gd name="connsiteX1" fmla="*/ 0 w 2209582"/>
              <a:gd name="connsiteY1" fmla="*/ 0 h 7013190"/>
              <a:gd name="connsiteX2" fmla="*/ 634797 w 2209582"/>
              <a:gd name="connsiteY2" fmla="*/ 16042 h 7013190"/>
              <a:gd name="connsiteX3" fmla="*/ 2209582 w 2209582"/>
              <a:gd name="connsiteY3" fmla="*/ 7013190 h 7013190"/>
              <a:gd name="connsiteX4" fmla="*/ 22799 w 2209582"/>
              <a:gd name="connsiteY4" fmla="*/ 7003250 h 7013190"/>
              <a:gd name="connsiteX0" fmla="*/ 17635 w 2209582"/>
              <a:gd name="connsiteY0" fmla="*/ 7018820 h 7018820"/>
              <a:gd name="connsiteX1" fmla="*/ 0 w 2209582"/>
              <a:gd name="connsiteY1" fmla="*/ 0 h 7018820"/>
              <a:gd name="connsiteX2" fmla="*/ 634797 w 2209582"/>
              <a:gd name="connsiteY2" fmla="*/ 16042 h 7018820"/>
              <a:gd name="connsiteX3" fmla="*/ 2209582 w 2209582"/>
              <a:gd name="connsiteY3" fmla="*/ 7013190 h 7018820"/>
              <a:gd name="connsiteX4" fmla="*/ 17635 w 2209582"/>
              <a:gd name="connsiteY4" fmla="*/ 7018820 h 7018820"/>
              <a:gd name="connsiteX0" fmla="*/ 17635 w 2225074"/>
              <a:gd name="connsiteY0" fmla="*/ 7018820 h 7033949"/>
              <a:gd name="connsiteX1" fmla="*/ 0 w 2225074"/>
              <a:gd name="connsiteY1" fmla="*/ 0 h 7033949"/>
              <a:gd name="connsiteX2" fmla="*/ 634797 w 2225074"/>
              <a:gd name="connsiteY2" fmla="*/ 16042 h 7033949"/>
              <a:gd name="connsiteX3" fmla="*/ 2225074 w 2225074"/>
              <a:gd name="connsiteY3" fmla="*/ 7033949 h 7033949"/>
              <a:gd name="connsiteX4" fmla="*/ 17635 w 2225074"/>
              <a:gd name="connsiteY4" fmla="*/ 7018820 h 7033949"/>
              <a:gd name="connsiteX0" fmla="*/ 17635 w 2225074"/>
              <a:gd name="connsiteY0" fmla="*/ 7018820 h 7018820"/>
              <a:gd name="connsiteX1" fmla="*/ 0 w 2225074"/>
              <a:gd name="connsiteY1" fmla="*/ 0 h 7018820"/>
              <a:gd name="connsiteX2" fmla="*/ 634797 w 2225074"/>
              <a:gd name="connsiteY2" fmla="*/ 16042 h 7018820"/>
              <a:gd name="connsiteX3" fmla="*/ 2225074 w 2225074"/>
              <a:gd name="connsiteY3" fmla="*/ 7013189 h 7018820"/>
              <a:gd name="connsiteX4" fmla="*/ 17635 w 2225074"/>
              <a:gd name="connsiteY4" fmla="*/ 7018820 h 7018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074" h="7018820">
                <a:moveTo>
                  <a:pt x="17635" y="7018820"/>
                </a:moveTo>
                <a:cubicBezTo>
                  <a:pt x="10035" y="4684403"/>
                  <a:pt x="7600" y="2334417"/>
                  <a:pt x="0" y="0"/>
                </a:cubicBezTo>
                <a:lnTo>
                  <a:pt x="634797" y="16042"/>
                </a:lnTo>
                <a:lnTo>
                  <a:pt x="2225074" y="7013189"/>
                </a:lnTo>
                <a:lnTo>
                  <a:pt x="17635" y="701882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1">
            <a:extLst>
              <a:ext uri="{FF2B5EF4-FFF2-40B4-BE49-F238E27FC236}">
                <a16:creationId xmlns:a16="http://schemas.microsoft.com/office/drawing/2014/main" id="{7EC05602-1A21-4305-F126-88543ED91292}"/>
              </a:ext>
            </a:extLst>
          </p:cNvPr>
          <p:cNvSpPr/>
          <p:nvPr userDrawn="1"/>
        </p:nvSpPr>
        <p:spPr>
          <a:xfrm rot="10800000" flipV="1">
            <a:off x="10236096" y="2946700"/>
            <a:ext cx="1991464" cy="3917973"/>
          </a:xfrm>
          <a:custGeom>
            <a:avLst/>
            <a:gdLst>
              <a:gd name="connsiteX0" fmla="*/ 0 w 1996544"/>
              <a:gd name="connsiteY0" fmla="*/ 3954379 h 3954379"/>
              <a:gd name="connsiteX1" fmla="*/ 0 w 1996544"/>
              <a:gd name="connsiteY1" fmla="*/ 0 h 3954379"/>
              <a:gd name="connsiteX2" fmla="*/ 1996544 w 1996544"/>
              <a:gd name="connsiteY2" fmla="*/ 3954379 h 3954379"/>
              <a:gd name="connsiteX3" fmla="*/ 0 w 1996544"/>
              <a:gd name="connsiteY3" fmla="*/ 3954379 h 3954379"/>
              <a:gd name="connsiteX0" fmla="*/ 0 w 1986384"/>
              <a:gd name="connsiteY0" fmla="*/ 3954379 h 3959459"/>
              <a:gd name="connsiteX1" fmla="*/ 0 w 1986384"/>
              <a:gd name="connsiteY1" fmla="*/ 0 h 3959459"/>
              <a:gd name="connsiteX2" fmla="*/ 1986384 w 1986384"/>
              <a:gd name="connsiteY2" fmla="*/ 3959459 h 3959459"/>
              <a:gd name="connsiteX3" fmla="*/ 0 w 1986384"/>
              <a:gd name="connsiteY3" fmla="*/ 3954379 h 3959459"/>
              <a:gd name="connsiteX0" fmla="*/ 0 w 1991464"/>
              <a:gd name="connsiteY0" fmla="*/ 3964539 h 3964539"/>
              <a:gd name="connsiteX1" fmla="*/ 5080 w 1991464"/>
              <a:gd name="connsiteY1" fmla="*/ 0 h 3964539"/>
              <a:gd name="connsiteX2" fmla="*/ 1991464 w 1991464"/>
              <a:gd name="connsiteY2" fmla="*/ 3959459 h 3964539"/>
              <a:gd name="connsiteX3" fmla="*/ 0 w 1991464"/>
              <a:gd name="connsiteY3" fmla="*/ 3964539 h 3964539"/>
              <a:gd name="connsiteX0" fmla="*/ 0 w 1991464"/>
              <a:gd name="connsiteY0" fmla="*/ 3917973 h 3917973"/>
              <a:gd name="connsiteX1" fmla="*/ 13547 w 1991464"/>
              <a:gd name="connsiteY1" fmla="*/ 0 h 3917973"/>
              <a:gd name="connsiteX2" fmla="*/ 1991464 w 1991464"/>
              <a:gd name="connsiteY2" fmla="*/ 3912893 h 3917973"/>
              <a:gd name="connsiteX3" fmla="*/ 0 w 1991464"/>
              <a:gd name="connsiteY3" fmla="*/ 3917973 h 3917973"/>
            </a:gdLst>
            <a:ahLst/>
            <a:cxnLst>
              <a:cxn ang="0">
                <a:pos x="connsiteX0" y="connsiteY0"/>
              </a:cxn>
              <a:cxn ang="0">
                <a:pos x="connsiteX1" y="connsiteY1"/>
              </a:cxn>
              <a:cxn ang="0">
                <a:pos x="connsiteX2" y="connsiteY2"/>
              </a:cxn>
              <a:cxn ang="0">
                <a:pos x="connsiteX3" y="connsiteY3"/>
              </a:cxn>
            </a:cxnLst>
            <a:rect l="l" t="t" r="r" b="b"/>
            <a:pathLst>
              <a:path w="1991464" h="3917973">
                <a:moveTo>
                  <a:pt x="0" y="3917973"/>
                </a:moveTo>
                <a:cubicBezTo>
                  <a:pt x="1693" y="2596460"/>
                  <a:pt x="11854" y="1321513"/>
                  <a:pt x="13547" y="0"/>
                </a:cubicBezTo>
                <a:lnTo>
                  <a:pt x="1991464" y="3912893"/>
                </a:lnTo>
                <a:lnTo>
                  <a:pt x="0" y="3917973"/>
                </a:lnTo>
                <a:close/>
              </a:path>
            </a:pathLst>
          </a:custGeom>
          <a:solidFill>
            <a:srgbClr val="282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9E05B0C-07B1-6E94-CB04-5B692DF95A11}"/>
              </a:ext>
            </a:extLst>
          </p:cNvPr>
          <p:cNvPicPr>
            <a:picLocks noChangeAspect="1"/>
          </p:cNvPicPr>
          <p:nvPr userDrawn="1"/>
        </p:nvPicPr>
        <p:blipFill>
          <a:blip r:embed="rId9"/>
          <a:stretch>
            <a:fillRect/>
          </a:stretch>
        </p:blipFill>
        <p:spPr>
          <a:xfrm>
            <a:off x="11028955" y="-5513"/>
            <a:ext cx="565288" cy="565288"/>
          </a:xfrm>
          <a:prstGeom prst="rect">
            <a:avLst/>
          </a:prstGeom>
        </p:spPr>
      </p:pic>
    </p:spTree>
    <p:extLst>
      <p:ext uri="{BB962C8B-B14F-4D97-AF65-F5344CB8AC3E}">
        <p14:creationId xmlns:p14="http://schemas.microsoft.com/office/powerpoint/2010/main" val="329809176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3" r:id="rId3"/>
    <p:sldLayoutId id="2147483744" r:id="rId4"/>
    <p:sldLayoutId id="2147483745" r:id="rId5"/>
    <p:sldLayoutId id="2147483753" r:id="rId6"/>
    <p:sldLayoutId id="2147483758"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3CE2AE-2348-C131-AB30-E71D744950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C403C9-B2F6-F2EB-EE87-667BCD79CF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EB8346-2B91-209B-E58B-C2277A0A72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804064F-31C4-44E3-86B5-07C2DB86DD41}" type="datetimeFigureOut">
              <a:rPr lang="en-US" smtClean="0"/>
              <a:t>5/14/2026</a:t>
            </a:fld>
            <a:endParaRPr lang="en-US"/>
          </a:p>
        </p:txBody>
      </p:sp>
      <p:sp>
        <p:nvSpPr>
          <p:cNvPr id="5" name="Footer Placeholder 4">
            <a:extLst>
              <a:ext uri="{FF2B5EF4-FFF2-40B4-BE49-F238E27FC236}">
                <a16:creationId xmlns:a16="http://schemas.microsoft.com/office/drawing/2014/main" id="{881F775E-1FEA-DC4A-696A-A070B43852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9EE607A-BC7E-FCA7-759C-704422417D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A10F667-8286-4FD0-8D2D-0D07FFA8DA6B}" type="slidenum">
              <a:rPr lang="en-US" smtClean="0"/>
              <a:t>‹#›</a:t>
            </a:fld>
            <a:endParaRPr lang="en-US"/>
          </a:p>
        </p:txBody>
      </p:sp>
    </p:spTree>
    <p:extLst>
      <p:ext uri="{BB962C8B-B14F-4D97-AF65-F5344CB8AC3E}">
        <p14:creationId xmlns:p14="http://schemas.microsoft.com/office/powerpoint/2010/main" val="1423429783"/>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62BA0B-C1D0-6CD3-1BE4-C07E338CF12C}"/>
              </a:ext>
            </a:extLst>
          </p:cNvPr>
          <p:cNvPicPr>
            <a:picLocks noChangeAspect="1"/>
          </p:cNvPicPr>
          <p:nvPr userDrawn="1"/>
        </p:nvPicPr>
        <p:blipFill rotWithShape="1">
          <a:blip r:embed="rId11" cstate="email">
            <a:extLst>
              <a:ext uri="{28A0092B-C50C-407E-A947-70E740481C1C}">
                <a14:useLocalDpi xmlns:a14="http://schemas.microsoft.com/office/drawing/2010/main"/>
              </a:ext>
            </a:extLst>
          </a:blip>
          <a:srcRect/>
          <a:stretch/>
        </p:blipFill>
        <p:spPr>
          <a:xfrm>
            <a:off x="1166781" y="-30001"/>
            <a:ext cx="11025219" cy="6893341"/>
          </a:xfrm>
          <a:prstGeom prst="rect">
            <a:avLst/>
          </a:prstGeom>
        </p:spPr>
      </p:pic>
      <p:sp>
        <p:nvSpPr>
          <p:cNvPr id="8" name="TextBox 7">
            <a:extLst>
              <a:ext uri="{FF2B5EF4-FFF2-40B4-BE49-F238E27FC236}">
                <a16:creationId xmlns:a16="http://schemas.microsoft.com/office/drawing/2014/main" id="{F44720D3-C783-C008-793A-9034467834E6}"/>
              </a:ext>
            </a:extLst>
          </p:cNvPr>
          <p:cNvSpPr txBox="1"/>
          <p:nvPr userDrawn="1"/>
        </p:nvSpPr>
        <p:spPr>
          <a:xfrm>
            <a:off x="2405271" y="606289"/>
            <a:ext cx="4562061" cy="246221"/>
          </a:xfrm>
          <a:prstGeom prst="rect">
            <a:avLst/>
          </a:prstGeom>
          <a:noFill/>
        </p:spPr>
        <p:txBody>
          <a:bodyPr wrap="square" rtlCol="0">
            <a:spAutoFit/>
          </a:bodyPr>
          <a:lstStyle/>
          <a:p>
            <a:r>
              <a:rPr lang="en-US" sz="1000" b="1" spc="300">
                <a:solidFill>
                  <a:schemeClr val="bg1"/>
                </a:solidFill>
              </a:rPr>
              <a:t>DENVER INTERNATIONAL AIRPORT</a:t>
            </a:r>
          </a:p>
        </p:txBody>
      </p:sp>
      <p:sp>
        <p:nvSpPr>
          <p:cNvPr id="2" name="Trapezoid 6">
            <a:extLst>
              <a:ext uri="{FF2B5EF4-FFF2-40B4-BE49-F238E27FC236}">
                <a16:creationId xmlns:a16="http://schemas.microsoft.com/office/drawing/2014/main" id="{E2D58CF7-912F-0CEF-6620-4A663E786FC8}"/>
              </a:ext>
            </a:extLst>
          </p:cNvPr>
          <p:cNvSpPr/>
          <p:nvPr userDrawn="1"/>
        </p:nvSpPr>
        <p:spPr>
          <a:xfrm>
            <a:off x="0" y="-30001"/>
            <a:ext cx="3319669" cy="6893341"/>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7454 w 3396697"/>
              <a:gd name="connsiteY0" fmla="*/ 7017587 h 7017587"/>
              <a:gd name="connsiteX1" fmla="*/ 0 w 3396697"/>
              <a:gd name="connsiteY1" fmla="*/ 0 h 7017587"/>
              <a:gd name="connsiteX2" fmla="*/ 1356691 w 3396697"/>
              <a:gd name="connsiteY2" fmla="*/ 0 h 7017587"/>
              <a:gd name="connsiteX3" fmla="*/ 3396697 w 3396697"/>
              <a:gd name="connsiteY3" fmla="*/ 6997148 h 7017587"/>
              <a:gd name="connsiteX4" fmla="*/ 7454 w 3396697"/>
              <a:gd name="connsiteY4" fmla="*/ 7017587 h 7017587"/>
              <a:gd name="connsiteX0" fmla="*/ 7454 w 3376819"/>
              <a:gd name="connsiteY0" fmla="*/ 7017587 h 7017587"/>
              <a:gd name="connsiteX1" fmla="*/ 0 w 3376819"/>
              <a:gd name="connsiteY1" fmla="*/ 0 h 7017587"/>
              <a:gd name="connsiteX2" fmla="*/ 1356691 w 3376819"/>
              <a:gd name="connsiteY2" fmla="*/ 0 h 7017587"/>
              <a:gd name="connsiteX3" fmla="*/ 3376819 w 3376819"/>
              <a:gd name="connsiteY3" fmla="*/ 6997149 h 7017587"/>
              <a:gd name="connsiteX4" fmla="*/ 7454 w 3376819"/>
              <a:gd name="connsiteY4" fmla="*/ 7017587 h 7017587"/>
              <a:gd name="connsiteX0" fmla="*/ 7454 w 3319669"/>
              <a:gd name="connsiteY0" fmla="*/ 7017587 h 7023027"/>
              <a:gd name="connsiteX1" fmla="*/ 0 w 3319669"/>
              <a:gd name="connsiteY1" fmla="*/ 0 h 7023027"/>
              <a:gd name="connsiteX2" fmla="*/ 1356691 w 3319669"/>
              <a:gd name="connsiteY2" fmla="*/ 0 h 7023027"/>
              <a:gd name="connsiteX3" fmla="*/ 3319669 w 3319669"/>
              <a:gd name="connsiteY3" fmla="*/ 7023027 h 7023027"/>
              <a:gd name="connsiteX4" fmla="*/ 7454 w 3319669"/>
              <a:gd name="connsiteY4" fmla="*/ 7017587 h 702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9669" h="7023027">
                <a:moveTo>
                  <a:pt x="7454" y="7017587"/>
                </a:moveTo>
                <a:cubicBezTo>
                  <a:pt x="4969" y="4678391"/>
                  <a:pt x="2485" y="2339196"/>
                  <a:pt x="0" y="0"/>
                </a:cubicBezTo>
                <a:lnTo>
                  <a:pt x="1356691" y="0"/>
                </a:lnTo>
                <a:lnTo>
                  <a:pt x="3319669" y="7023027"/>
                </a:lnTo>
                <a:lnTo>
                  <a:pt x="7454" y="7017587"/>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descr="A black and white logo&#10;&#10;Description automatically generated">
            <a:extLst>
              <a:ext uri="{FF2B5EF4-FFF2-40B4-BE49-F238E27FC236}">
                <a16:creationId xmlns:a16="http://schemas.microsoft.com/office/drawing/2014/main" id="{1D497C82-B3DC-31C4-DEE4-65F87F967E50}"/>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570535" y="-30003"/>
            <a:ext cx="565288" cy="565288"/>
          </a:xfrm>
          <a:prstGeom prst="rect">
            <a:avLst/>
          </a:prstGeom>
        </p:spPr>
      </p:pic>
    </p:spTree>
    <p:extLst>
      <p:ext uri="{BB962C8B-B14F-4D97-AF65-F5344CB8AC3E}">
        <p14:creationId xmlns:p14="http://schemas.microsoft.com/office/powerpoint/2010/main" val="4141067873"/>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B28EB04-EDC5-1DE2-2F96-E6EE24823DA5}"/>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11026464" y="0"/>
            <a:ext cx="565288" cy="565288"/>
          </a:xfrm>
          <a:prstGeom prst="rect">
            <a:avLst/>
          </a:prstGeom>
        </p:spPr>
      </p:pic>
      <p:sp>
        <p:nvSpPr>
          <p:cNvPr id="4" name="Right Triangle 3">
            <a:extLst>
              <a:ext uri="{FF2B5EF4-FFF2-40B4-BE49-F238E27FC236}">
                <a16:creationId xmlns:a16="http://schemas.microsoft.com/office/drawing/2014/main" id="{2275901F-93B8-C343-88C0-E9739A319D14}"/>
              </a:ext>
            </a:extLst>
          </p:cNvPr>
          <p:cNvSpPr/>
          <p:nvPr userDrawn="1"/>
        </p:nvSpPr>
        <p:spPr>
          <a:xfrm rot="10800000" flipV="1">
            <a:off x="10266948" y="2951748"/>
            <a:ext cx="1925053" cy="3906253"/>
          </a:xfrm>
          <a:prstGeom prst="rtTriangle">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75557281"/>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7" r:id="rId4"/>
    <p:sldLayoutId id="2147483818" r:id="rId5"/>
    <p:sldLayoutId id="2147483819" r:id="rId6"/>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hyperlink" Target="mailto:%20DEN-ACDBE@flydenver.com" TargetMode="External"/><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33.png"/><Relationship Id="rId4" Type="http://schemas.openxmlformats.org/officeDocument/2006/relationships/hyperlink" Target="https://www.flydenver.com/business-and-community/acdb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39.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26.xml"/><Relationship Id="rId5" Type="http://schemas.openxmlformats.org/officeDocument/2006/relationships/image" Target="../media/image41.png"/><Relationship Id="rId4" Type="http://schemas.openxmlformats.org/officeDocument/2006/relationships/hyperlink" Target="mailto:DENTrainingAcademy@flydenver.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hyperlink" Target="http://www.flydenver.com/business-and-community/commerce-hub/outreach-and-engagement/#pastevents" TargetMode="External"/><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hyperlink" Target="mailto:madison.schliewe@flydenver.com"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madison.schliewe@flydenver.com" TargetMode="External"/><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mailto:jacob.hoesch@flydenver.com" TargetMode="External"/><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mailto:matthew.gomez-peterson@flydenver.com" TargetMode="External"/><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hyperlink" Target="http://www.flydenver.com/business-and-community/outreach-and-engagement/#pastevents" TargetMode="External"/><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mailto:Curtis.harry@flydenver.com" TargetMode="External"/><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hyperlink" Target="mailto:jacqueline.wilson@flydenver.com" TargetMode="External"/><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hyperlink" Target="mailto:jacqueline.wilson@flydenver.com" TargetMode="External"/><Relationship Id="rId2" Type="http://schemas.openxmlformats.org/officeDocument/2006/relationships/notesSlide" Target="../notesSlides/notesSlide33.xml"/><Relationship Id="rId1" Type="http://schemas.openxmlformats.org/officeDocument/2006/relationships/slideLayout" Target="../slideLayouts/slideLayout23.xml"/><Relationship Id="rId4" Type="http://schemas.openxmlformats.org/officeDocument/2006/relationships/hyperlink" Target="mailto:|darren.ingersoll@flydenver.com"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mailto:sara.namerow@flydenver.com" TargetMode="External"/><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bidnetdirect.com/colorado/cityandcountyofdenverdepartmentofaviation" TargetMode="Externa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library.municode.com/co/denver/codes/code_of_ordinances?nodeId=TITIIREMUCO_CH28HURI_ARTVNOCOPUORGOSEOPMIWONEBUSMBUENPRGOSE" TargetMode="External"/><Relationship Id="rId2" Type="http://schemas.openxmlformats.org/officeDocument/2006/relationships/hyperlink" Target="https://library.municode.com/co/denver/codes/code_of_ordinances?nodeId=TITIIREMUCO_CH28HURI_ARTIIINOCOCOREREPRDECOSE_DIV3NOCOCOREREPRDECOSE" TargetMode="External"/><Relationship Id="rId1" Type="http://schemas.openxmlformats.org/officeDocument/2006/relationships/slideLayout" Target="../slideLayouts/slideLayout65.xml"/><Relationship Id="rId5" Type="http://schemas.openxmlformats.org/officeDocument/2006/relationships/hyperlink" Target="https://www.ecfr.gov/current/title-49/part-26" TargetMode="External"/><Relationship Id="rId4" Type="http://schemas.openxmlformats.org/officeDocument/2006/relationships/hyperlink" Target="https://library.municode.com/co/denver/codes/code_of_ordinances?nodeId=TITIIREMUCO_CH28HURI_ARTVIIOPSMBUENEMBUENCOCOREREPRDECOSESMBUENCOCOAGTHDESEPOCOCOAG"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bit.ly/4ewoJJh" TargetMode="External"/><Relationship Id="rId2" Type="http://schemas.openxmlformats.org/officeDocument/2006/relationships/notesSlide" Target="../notesSlides/notesSlide37.xml"/><Relationship Id="rId1" Type="http://schemas.openxmlformats.org/officeDocument/2006/relationships/slideLayout" Target="../slideLayouts/slideLayout27.xml"/><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bidnetdirect.com/colorado/city-and-county-of-denver-general-services-purchasing" TargetMode="External"/><Relationship Id="rId2" Type="http://schemas.openxmlformats.org/officeDocument/2006/relationships/notesSlide" Target="../notesSlides/notesSlide38.xml"/><Relationship Id="rId1" Type="http://schemas.openxmlformats.org/officeDocument/2006/relationships/slideLayout" Target="../slideLayouts/slideLayout23.xml"/><Relationship Id="rId6" Type="http://schemas.openxmlformats.org/officeDocument/2006/relationships/image" Target="../media/image51.png"/><Relationship Id="rId5" Type="http://schemas.openxmlformats.org/officeDocument/2006/relationships/hyperlink" Target="https://us.openforms.com/Form/657c65df-b0fb-4a88-89d0-3d51614b5adf" TargetMode="External"/><Relationship Id="rId4" Type="http://schemas.openxmlformats.org/officeDocument/2006/relationships/hyperlink" Target="https://denvergov.org/Government/Agencies-Departments-Offices/Agencies-Departments-Offices-Directory/General-Services/Purchasing-Division/Vendor-Resources"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www.flydenver.com/business-and-community/outreach-and-engagement/#pastevents" TargetMode="External"/><Relationship Id="rId2" Type="http://schemas.openxmlformats.org/officeDocument/2006/relationships/notesSlide" Target="../notesSlides/notesSlide39.xml"/><Relationship Id="rId1" Type="http://schemas.openxmlformats.org/officeDocument/2006/relationships/slideLayout" Target="../slideLayouts/slideLayout23.xm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82CAAC-5511-40A6-FFB6-EBEF3926B130}"/>
              </a:ext>
              <a:ext uri="{C183D7F6-B498-43B3-948B-1728B52AA6E4}">
                <adec:decorative xmlns:adec="http://schemas.microsoft.com/office/drawing/2017/decorative" val="1"/>
              </a:ext>
            </a:extLst>
          </p:cNvPr>
          <p:cNvSpPr>
            <a:spLocks noGrp="1"/>
          </p:cNvSpPr>
          <p:nvPr>
            <p:ph type="title" idx="4294967295"/>
          </p:nvPr>
        </p:nvSpPr>
        <p:spPr>
          <a:xfrm>
            <a:off x="754062" y="4519656"/>
            <a:ext cx="8694403" cy="11887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buFont typeface="Arial" panose="020B0604020202020204" pitchFamily="34" charset="0"/>
              <a:defRPr/>
            </a:pPr>
            <a:r>
              <a:rPr lang="en-US" sz="3600">
                <a:solidFill>
                  <a:schemeClr val="bg1"/>
                </a:solidFill>
                <a:latin typeface="+mn-lt"/>
                <a:ea typeface="+mn-ea"/>
                <a:cs typeface="+mn-cs"/>
              </a:rPr>
              <a:t>Taking Flight at DEN</a:t>
            </a:r>
            <a:endParaRPr lang="en-US">
              <a:ea typeface="+mn-ea"/>
              <a:cs typeface="+mn-cs"/>
            </a:endParaRPr>
          </a:p>
        </p:txBody>
      </p:sp>
      <p:sp>
        <p:nvSpPr>
          <p:cNvPr id="2" name="Text Placeholder 1">
            <a:extLst>
              <a:ext uri="{FF2B5EF4-FFF2-40B4-BE49-F238E27FC236}">
                <a16:creationId xmlns:a16="http://schemas.microsoft.com/office/drawing/2014/main" id="{5CF596FF-602A-92B7-11D4-E6638E367E24}"/>
              </a:ext>
              <a:ext uri="{C183D7F6-B498-43B3-948B-1728B52AA6E4}">
                <adec:decorative xmlns:adec="http://schemas.microsoft.com/office/drawing/2017/decorative" val="1"/>
              </a:ext>
            </a:extLst>
          </p:cNvPr>
          <p:cNvSpPr>
            <a:spLocks noGrp="1"/>
          </p:cNvSpPr>
          <p:nvPr>
            <p:ph type="body" sz="quarter" idx="12"/>
          </p:nvPr>
        </p:nvSpPr>
        <p:spPr>
          <a:xfrm>
            <a:off x="754062" y="6080418"/>
            <a:ext cx="3070686" cy="432677"/>
          </a:xfrm>
        </p:spPr>
        <p:txBody>
          <a:bodyPr lIns="91440" tIns="45720" rIns="91440" bIns="45720" anchor="t"/>
          <a:lstStyle/>
          <a:p>
            <a:r>
              <a:rPr lang="en-US"/>
              <a:t>May 2026</a:t>
            </a:r>
          </a:p>
        </p:txBody>
      </p:sp>
    </p:spTree>
    <p:extLst>
      <p:ext uri="{BB962C8B-B14F-4D97-AF65-F5344CB8AC3E}">
        <p14:creationId xmlns:p14="http://schemas.microsoft.com/office/powerpoint/2010/main" val="170341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0AA74-5A18-F052-CA5B-F5CD1503A527}"/>
            </a:ext>
          </a:extLst>
        </p:cNvPr>
        <p:cNvGrpSpPr/>
        <p:nvPr/>
      </p:nvGrpSpPr>
      <p:grpSpPr>
        <a:xfrm>
          <a:off x="0" y="0"/>
          <a:ext cx="0" cy="0"/>
          <a:chOff x="0" y="0"/>
          <a:chExt cx="0" cy="0"/>
        </a:xfrm>
      </p:grpSpPr>
      <p:sp>
        <p:nvSpPr>
          <p:cNvPr id="9" name="Text Placeholder 4" descr="​Meet the Primes, is a virtual outreach series intended to bring together firms who are working as a Prime at DEN and help connect them with local, small, and historically underutilized firms. &#10;&#10;These are held every other month on the 3rd Thursday&#10;Please go to https://www.eventbrite.com/o/doing-business-at-den-8527643555 for the event calendar. &#10;">
            <a:extLst>
              <a:ext uri="{FF2B5EF4-FFF2-40B4-BE49-F238E27FC236}">
                <a16:creationId xmlns:a16="http://schemas.microsoft.com/office/drawing/2014/main" id="{AFFAA643-5BCA-D09E-3781-233073906387}"/>
              </a:ext>
              <a:ext uri="{C183D7F6-B498-43B3-948B-1728B52AA6E4}">
                <adec:decorative xmlns:adec="http://schemas.microsoft.com/office/drawing/2017/decorative" val="0"/>
              </a:ext>
            </a:extLst>
          </p:cNvPr>
          <p:cNvSpPr txBox="1">
            <a:spLocks noGrp="1"/>
          </p:cNvSpPr>
          <p:nvPr>
            <p:ph type="title" idx="4294967295"/>
          </p:nvPr>
        </p:nvSpPr>
        <p:spPr>
          <a:xfrm>
            <a:off x="886691" y="513865"/>
            <a:ext cx="7009921"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000"/>
              </a:spcBef>
              <a:defRPr/>
            </a:pPr>
            <a:r>
              <a:rPr lang="en-US" sz="2800">
                <a:solidFill>
                  <a:srgbClr val="440099"/>
                </a:solidFill>
                <a:latin typeface="+mn-lt"/>
                <a:ea typeface="Calibri"/>
                <a:cs typeface="Calibri"/>
              </a:rPr>
              <a:t>Missed the</a:t>
            </a:r>
            <a:r>
              <a:rPr lang="en-US" sz="2800">
                <a:solidFill>
                  <a:srgbClr val="440099"/>
                </a:solidFill>
                <a:latin typeface="+mn-lt"/>
              </a:rPr>
              <a:t> IFR </a:t>
            </a:r>
            <a:r>
              <a:rPr lang="en-US" sz="2800">
                <a:solidFill>
                  <a:srgbClr val="440099"/>
                </a:solidFill>
                <a:latin typeface="+mn-lt"/>
                <a:ea typeface="+mn-ea"/>
                <a:cs typeface="+mn-cs"/>
              </a:rPr>
              <a:t>Submission</a:t>
            </a:r>
            <a:r>
              <a:rPr lang="en-US" sz="2800">
                <a:solidFill>
                  <a:srgbClr val="440099"/>
                </a:solidFill>
                <a:latin typeface="+mn-lt"/>
              </a:rPr>
              <a:t> Date?</a:t>
            </a:r>
            <a:endParaRPr kumimoji="0" lang="en-US" sz="2800" i="0" u="none" strike="noStrike" kern="1200" cap="none" spc="0" normalizeH="0" baseline="0" noProof="0">
              <a:ln>
                <a:noFill/>
              </a:ln>
              <a:solidFill>
                <a:srgbClr val="440099"/>
              </a:solidFill>
              <a:effectLst/>
              <a:uLnTx/>
              <a:uFillTx/>
              <a:latin typeface="+mn-lt"/>
              <a:ea typeface="Calibri"/>
              <a:cs typeface="Calibri"/>
            </a:endParaRPr>
          </a:p>
        </p:txBody>
      </p:sp>
      <p:sp>
        <p:nvSpPr>
          <p:cNvPr id="2" name="TextBox 1">
            <a:extLst>
              <a:ext uri="{FF2B5EF4-FFF2-40B4-BE49-F238E27FC236}">
                <a16:creationId xmlns:a16="http://schemas.microsoft.com/office/drawing/2014/main" id="{1423AFD1-9BFB-83C7-F596-73E799A03C31}"/>
              </a:ext>
            </a:extLst>
          </p:cNvPr>
          <p:cNvSpPr txBox="1"/>
          <p:nvPr/>
        </p:nvSpPr>
        <p:spPr>
          <a:xfrm>
            <a:off x="712842" y="1284197"/>
            <a:ext cx="9082322"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ighlight>
                  <a:srgbClr val="FFFFFF"/>
                </a:highlight>
                <a:latin typeface="Aptos"/>
                <a:ea typeface="Calibri"/>
                <a:cs typeface="Calibri"/>
              </a:rPr>
              <a:t>This is a reminder that there is </a:t>
            </a:r>
            <a:r>
              <a:rPr lang="en-US" b="1">
                <a:highlight>
                  <a:srgbClr val="FFFFFF"/>
                </a:highlight>
                <a:latin typeface="Aptos"/>
                <a:ea typeface="Calibri"/>
                <a:cs typeface="Calibri"/>
              </a:rPr>
              <a:t>still time to submit your ACDBE reevaluation application</a:t>
            </a:r>
            <a:r>
              <a:rPr lang="en-US">
                <a:highlight>
                  <a:srgbClr val="FFFFFF"/>
                </a:highlight>
                <a:latin typeface="Aptos"/>
                <a:ea typeface="Calibri"/>
                <a:cs typeface="Calibri"/>
              </a:rPr>
              <a:t> in accordance with 49 CFR Parts 23 and 26.</a:t>
            </a:r>
          </a:p>
          <a:p>
            <a:endParaRPr lang="en-US"/>
          </a:p>
          <a:p>
            <a:r>
              <a:rPr lang="en-US" b="1">
                <a:highlight>
                  <a:srgbClr val="FFFFFF"/>
                </a:highlight>
                <a:latin typeface="Aptos"/>
                <a:ea typeface="Calibri"/>
                <a:cs typeface="Calibri"/>
              </a:rPr>
              <a:t>What You Need to Submit</a:t>
            </a:r>
          </a:p>
          <a:p>
            <a:pPr marL="285750" indent="-285750">
              <a:buFont typeface="Arial" panose="020B0604020202020204" pitchFamily="34" charset="0"/>
              <a:buChar char="•"/>
            </a:pPr>
            <a:r>
              <a:rPr lang="en-US" b="1">
                <a:highlight>
                  <a:srgbClr val="FFFFFF"/>
                </a:highlight>
                <a:latin typeface="Aptos"/>
                <a:ea typeface="Calibri"/>
                <a:cs typeface="Calibri"/>
              </a:rPr>
              <a:t>Personal Narrative (PN) </a:t>
            </a:r>
            <a:r>
              <a:rPr lang="en-US">
                <a:highlight>
                  <a:srgbClr val="FFFFFF"/>
                </a:highlight>
                <a:latin typeface="Aptos"/>
                <a:ea typeface="Calibri"/>
                <a:cs typeface="Calibri"/>
              </a:rPr>
              <a:t>for </a:t>
            </a:r>
            <a:r>
              <a:rPr lang="en-US" b="1">
                <a:highlight>
                  <a:srgbClr val="FFFFFF"/>
                </a:highlight>
                <a:latin typeface="Aptos"/>
                <a:ea typeface="Calibri"/>
                <a:cs typeface="Calibri"/>
              </a:rPr>
              <a:t>each qualifying owner</a:t>
            </a:r>
          </a:p>
          <a:p>
            <a:pPr marL="285750" indent="-285750">
              <a:buFont typeface="Arial" panose="020B0604020202020204" pitchFamily="34" charset="0"/>
              <a:buChar char="•"/>
            </a:pPr>
            <a:r>
              <a:rPr lang="en-US" b="1">
                <a:highlight>
                  <a:srgbClr val="FFFFFF"/>
                </a:highlight>
                <a:latin typeface="Aptos"/>
                <a:ea typeface="Calibri"/>
                <a:cs typeface="Calibri"/>
              </a:rPr>
              <a:t>Personal Net Worth (PNW) Statement</a:t>
            </a:r>
          </a:p>
          <a:p>
            <a:pPr marL="285750" indent="-285750">
              <a:buFont typeface="Arial" panose="020B0604020202020204" pitchFamily="34" charset="0"/>
              <a:buChar char="•"/>
            </a:pPr>
            <a:r>
              <a:rPr lang="en-US">
                <a:highlight>
                  <a:srgbClr val="FFFFFF"/>
                </a:highlight>
                <a:latin typeface="Aptos"/>
                <a:ea typeface="Calibri"/>
                <a:cs typeface="Calibri"/>
              </a:rPr>
              <a:t>Any supporting documentation</a:t>
            </a:r>
          </a:p>
          <a:p>
            <a:endParaRPr lang="en-US">
              <a:highlight>
                <a:srgbClr val="FFFFFF"/>
              </a:highlight>
              <a:latin typeface="Aptos"/>
              <a:ea typeface="Calibri"/>
              <a:cs typeface="Calibri"/>
            </a:endParaRPr>
          </a:p>
          <a:p>
            <a:r>
              <a:rPr lang="en-US" b="1">
                <a:highlight>
                  <a:srgbClr val="FFFFFF"/>
                </a:highlight>
                <a:latin typeface="Aptos"/>
                <a:ea typeface="Calibri"/>
                <a:cs typeface="Calibri"/>
              </a:rPr>
              <a:t>How to Submit</a:t>
            </a:r>
          </a:p>
          <a:p>
            <a:pPr marL="285750" indent="-285750">
              <a:buFont typeface="Arial" panose="020B0604020202020204" pitchFamily="34" charset="0"/>
              <a:buChar char="•"/>
            </a:pPr>
            <a:r>
              <a:rPr lang="en-US" b="1">
                <a:highlight>
                  <a:srgbClr val="FFFFFF"/>
                </a:highlight>
                <a:latin typeface="Aptos"/>
                <a:ea typeface="Calibri"/>
                <a:cs typeface="Calibri"/>
              </a:rPr>
              <a:t>Submit all materials electronically </a:t>
            </a:r>
            <a:r>
              <a:rPr lang="en-US">
                <a:highlight>
                  <a:srgbClr val="FFFFFF"/>
                </a:highlight>
                <a:latin typeface="Aptos"/>
                <a:ea typeface="Calibri"/>
                <a:cs typeface="Calibri"/>
              </a:rPr>
              <a:t>through the Small Business Certification &amp; Contract Management System </a:t>
            </a:r>
            <a:r>
              <a:rPr lang="en-US" b="1">
                <a:highlight>
                  <a:srgbClr val="FFFFFF"/>
                </a:highlight>
                <a:latin typeface="Aptos"/>
                <a:ea typeface="Calibri"/>
                <a:cs typeface="Calibri"/>
              </a:rPr>
              <a:t>(B2G)</a:t>
            </a:r>
          </a:p>
          <a:p>
            <a:pPr marL="285750" indent="-285750">
              <a:buFont typeface="Arial" panose="020B0604020202020204" pitchFamily="34" charset="0"/>
              <a:buChar char="•"/>
            </a:pPr>
            <a:r>
              <a:rPr lang="en-US">
                <a:highlight>
                  <a:srgbClr val="FFFFFF"/>
                </a:highlight>
                <a:latin typeface="Aptos"/>
                <a:ea typeface="Calibri"/>
                <a:cs typeface="Calibri"/>
              </a:rPr>
              <a:t>Emails are </a:t>
            </a:r>
            <a:r>
              <a:rPr lang="en-US" b="1">
                <a:highlight>
                  <a:srgbClr val="FFFFFF"/>
                </a:highlight>
                <a:latin typeface="Aptos"/>
                <a:ea typeface="Calibri"/>
                <a:cs typeface="Calibri"/>
              </a:rPr>
              <a:t>not accepted</a:t>
            </a:r>
          </a:p>
          <a:p>
            <a:pPr marL="285750" indent="-285750">
              <a:buFont typeface="Arial" panose="020B0604020202020204" pitchFamily="34" charset="0"/>
              <a:buChar char="•"/>
            </a:pPr>
            <a:r>
              <a:rPr lang="en-US">
                <a:highlight>
                  <a:srgbClr val="FFFFFF"/>
                </a:highlight>
                <a:latin typeface="Aptos"/>
                <a:ea typeface="Calibri"/>
                <a:cs typeface="Calibri"/>
              </a:rPr>
              <a:t>Guidance available through the linked PN instruction documents</a:t>
            </a:r>
          </a:p>
          <a:p>
            <a:endParaRPr lang="en-US"/>
          </a:p>
          <a:p>
            <a:r>
              <a:rPr lang="en-US" b="1">
                <a:highlight>
                  <a:srgbClr val="FFFFFF"/>
                </a:highlight>
                <a:latin typeface="Aptos"/>
                <a:ea typeface="Calibri"/>
                <a:cs typeface="Calibri"/>
              </a:rPr>
              <a:t>Questions?</a:t>
            </a:r>
            <a:endParaRPr lang="en-US">
              <a:highlight>
                <a:srgbClr val="FFFFFF"/>
              </a:highlight>
              <a:latin typeface="Aptos"/>
            </a:endParaRPr>
          </a:p>
          <a:p>
            <a:pPr marL="285750" indent="-285750">
              <a:buFont typeface="Arial"/>
              <a:buChar char="•"/>
            </a:pPr>
            <a:r>
              <a:rPr lang="en-US" b="1">
                <a:highlight>
                  <a:srgbClr val="FFFFFF"/>
                </a:highlight>
                <a:latin typeface="Aptos"/>
                <a:ea typeface="Calibri"/>
                <a:cs typeface="Calibri"/>
              </a:rPr>
              <a:t>DEN ACDBE Program:</a:t>
            </a:r>
            <a:r>
              <a:rPr lang="en-US">
                <a:highlight>
                  <a:srgbClr val="FFFFFF"/>
                </a:highlight>
                <a:latin typeface="Aptos"/>
                <a:ea typeface="Calibri"/>
                <a:cs typeface="Calibri"/>
              </a:rPr>
              <a:t> </a:t>
            </a:r>
            <a:r>
              <a:rPr lang="en-US">
                <a:solidFill>
                  <a:srgbClr val="000000"/>
                </a:solidFill>
                <a:highlight>
                  <a:srgbClr val="FFFFFF"/>
                </a:highlight>
                <a:latin typeface="Aptos"/>
                <a:ea typeface="Calibri"/>
                <a:cs typeface="Calibri"/>
                <a:hlinkClick r:id="rId3"/>
              </a:rPr>
              <a:t>DEN-ACDBE@flydenver.com </a:t>
            </a:r>
            <a:endParaRPr lang="en-US">
              <a:solidFill>
                <a:srgbClr val="000000"/>
              </a:solidFill>
              <a:highlight>
                <a:srgbClr val="FFFFFF"/>
              </a:highlight>
              <a:latin typeface="Aptos"/>
              <a:ea typeface="Calibri"/>
              <a:cs typeface="Calibri"/>
            </a:endParaRPr>
          </a:p>
          <a:p>
            <a:pPr marL="285750" indent="-285750">
              <a:buFont typeface="Arial"/>
              <a:buChar char="•"/>
            </a:pPr>
            <a:r>
              <a:rPr lang="en-US">
                <a:solidFill>
                  <a:srgbClr val="000000"/>
                </a:solidFill>
                <a:latin typeface="Aptos"/>
                <a:ea typeface="Calibri"/>
                <a:cs typeface="Calibri"/>
                <a:hlinkClick r:id="rId4"/>
              </a:rPr>
              <a:t>https://www.flydenver.com/business-and-community/acdbe/</a:t>
            </a:r>
            <a:r>
              <a:rPr lang="en-US">
                <a:solidFill>
                  <a:srgbClr val="000000"/>
                </a:solidFill>
                <a:latin typeface="Aptos"/>
                <a:ea typeface="Calibri"/>
                <a:cs typeface="Calibri"/>
              </a:rPr>
              <a:t> </a:t>
            </a:r>
            <a:endParaRPr lang="en-US"/>
          </a:p>
        </p:txBody>
      </p:sp>
      <p:pic>
        <p:nvPicPr>
          <p:cNvPr id="10" name="Picture 9" descr="A qr code redirecting to IFR document&#10;https://cdn.flydenver.com/app/uploads/2026/01/12121126/Additional-PN-Guidence.pdf?_gl=1*jsarv7*_gcl_au*MTkxNzk2MTE4MC4xNzY0NjE3NjEy">
            <a:extLst>
              <a:ext uri="{FF2B5EF4-FFF2-40B4-BE49-F238E27FC236}">
                <a16:creationId xmlns:a16="http://schemas.microsoft.com/office/drawing/2014/main" id="{072DEBA4-DCD4-B02B-EFCD-3EFC56BD7804}"/>
              </a:ext>
            </a:extLst>
          </p:cNvPr>
          <p:cNvPicPr>
            <a:picLocks noChangeAspect="1"/>
          </p:cNvPicPr>
          <p:nvPr/>
        </p:nvPicPr>
        <p:blipFill>
          <a:blip r:embed="rId5"/>
          <a:stretch>
            <a:fillRect/>
          </a:stretch>
        </p:blipFill>
        <p:spPr>
          <a:xfrm>
            <a:off x="10256101" y="4831167"/>
            <a:ext cx="1563020" cy="1590561"/>
          </a:xfrm>
          <a:prstGeom prst="rect">
            <a:avLst/>
          </a:prstGeom>
        </p:spPr>
      </p:pic>
    </p:spTree>
    <p:extLst>
      <p:ext uri="{BB962C8B-B14F-4D97-AF65-F5344CB8AC3E}">
        <p14:creationId xmlns:p14="http://schemas.microsoft.com/office/powerpoint/2010/main" val="4140297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19EB7F-8D0D-4F6C-9130-0765091FFBA1}"/>
              </a:ext>
              <a:ext uri="{C183D7F6-B498-43B3-948B-1728B52AA6E4}">
                <adec:decorative xmlns:adec="http://schemas.microsoft.com/office/drawing/2017/decorative" val="1"/>
              </a:ext>
            </a:extLst>
          </p:cNvPr>
          <p:cNvSpPr/>
          <p:nvPr/>
        </p:nvSpPr>
        <p:spPr>
          <a:xfrm>
            <a:off x="0" y="0"/>
            <a:ext cx="7895062" cy="6960870"/>
          </a:xfrm>
          <a:prstGeom prst="rect">
            <a:avLst/>
          </a:prstGeom>
          <a:solidFill>
            <a:srgbClr val="44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ectangle 5">
            <a:extLst>
              <a:ext uri="{FF2B5EF4-FFF2-40B4-BE49-F238E27FC236}">
                <a16:creationId xmlns:a16="http://schemas.microsoft.com/office/drawing/2014/main" id="{651E47D8-564C-18F7-6217-15681D2A44A5}"/>
              </a:ext>
              <a:ext uri="{C183D7F6-B498-43B3-948B-1728B52AA6E4}">
                <adec:decorative xmlns:adec="http://schemas.microsoft.com/office/drawing/2017/decorative" val="1"/>
              </a:ext>
            </a:extLst>
          </p:cNvPr>
          <p:cNvSpPr/>
          <p:nvPr/>
        </p:nvSpPr>
        <p:spPr>
          <a:xfrm>
            <a:off x="7895062" y="-102870"/>
            <a:ext cx="4305278" cy="71704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Title 2">
            <a:extLst>
              <a:ext uri="{FF2B5EF4-FFF2-40B4-BE49-F238E27FC236}">
                <a16:creationId xmlns:a16="http://schemas.microsoft.com/office/drawing/2014/main" id="{D88893E7-8048-27AC-7F51-6D61E079AD63}"/>
              </a:ext>
              <a:ext uri="{C183D7F6-B498-43B3-948B-1728B52AA6E4}">
                <adec:decorative xmlns:adec="http://schemas.microsoft.com/office/drawing/2017/decorative" val="1"/>
              </a:ext>
            </a:extLst>
          </p:cNvPr>
          <p:cNvSpPr>
            <a:spLocks noGrp="1"/>
          </p:cNvSpPr>
          <p:nvPr>
            <p:ph type="title" idx="4294967295"/>
          </p:nvPr>
        </p:nvSpPr>
        <p:spPr>
          <a:xfrm>
            <a:off x="838200" y="365125"/>
            <a:ext cx="10515600" cy="1325563"/>
          </a:xfrm>
          <a:prstGeom prst="rect">
            <a:avLst/>
          </a:prstGeom>
        </p:spPr>
        <p:txBody>
          <a:bodyPr/>
          <a:lstStyle/>
          <a:p>
            <a:r>
              <a:rPr lang="en-US">
                <a:solidFill>
                  <a:schemeClr val="bg1"/>
                </a:solidFill>
              </a:rPr>
              <a:t>Snack &amp; Souvenir Expo</a:t>
            </a:r>
            <a:br>
              <a:rPr lang="en-US">
                <a:solidFill>
                  <a:schemeClr val="bg1"/>
                </a:solidFill>
              </a:rPr>
            </a:br>
            <a:endParaRPr lang="en-US">
              <a:solidFill>
                <a:schemeClr val="bg1"/>
              </a:solidFill>
            </a:endParaRPr>
          </a:p>
        </p:txBody>
      </p:sp>
      <p:sp>
        <p:nvSpPr>
          <p:cNvPr id="4" name="TextBox 4">
            <a:extLst>
              <a:ext uri="{C183D7F6-B498-43B3-948B-1728B52AA6E4}">
                <adec:decorative xmlns:adec="http://schemas.microsoft.com/office/drawing/2017/decorative" val="1"/>
              </a:ext>
            </a:extLst>
          </p:cNvPr>
          <p:cNvSpPr txBox="1"/>
          <p:nvPr/>
        </p:nvSpPr>
        <p:spPr>
          <a:xfrm>
            <a:off x="8334375" y="517680"/>
            <a:ext cx="3657600" cy="3849324"/>
          </a:xfrm>
          <a:prstGeom prst="rect">
            <a:avLst/>
          </a:prstGeom>
        </p:spPr>
        <p:txBody>
          <a:bodyPr wrap="square" lIns="0" tIns="0" rIns="0" bIns="0" rtlCol="0" anchor="t">
            <a:spAutoFit/>
          </a:bodyPr>
          <a:lstStyle/>
          <a:p>
            <a:r>
              <a:rPr lang="en-US" sz="3538" b="1">
                <a:solidFill>
                  <a:srgbClr val="4900C1"/>
                </a:solidFill>
                <a:ea typeface="Canva Sans Bold"/>
                <a:cs typeface="Canva Sans Bold"/>
                <a:sym typeface="Canva Sans Bold"/>
              </a:rPr>
              <a:t>Countdown</a:t>
            </a:r>
          </a:p>
          <a:p>
            <a:r>
              <a:rPr lang="en-US" sz="3538" b="1">
                <a:solidFill>
                  <a:srgbClr val="4900C1"/>
                </a:solidFill>
                <a:ea typeface="Canva Sans Bold"/>
                <a:cs typeface="Canva Sans Bold"/>
                <a:sym typeface="Canva Sans Bold"/>
              </a:rPr>
              <a:t>4 Days. 11 Hours</a:t>
            </a:r>
          </a:p>
          <a:p>
            <a:endParaRPr lang="en-US" sz="3538" b="1">
              <a:solidFill>
                <a:srgbClr val="4900C1"/>
              </a:solidFill>
              <a:ea typeface="Canva Sans Bold"/>
              <a:cs typeface="Canva Sans Bold"/>
              <a:sym typeface="Canva Sans Bold"/>
            </a:endParaRPr>
          </a:p>
          <a:p>
            <a:r>
              <a:rPr lang="en-US" sz="2400" b="1">
                <a:solidFill>
                  <a:srgbClr val="4900C1"/>
                </a:solidFill>
                <a:ea typeface="Canva Sans Bold"/>
                <a:cs typeface="Canva Sans Bold"/>
                <a:sym typeface="Canva Sans Bold"/>
              </a:rPr>
              <a:t>Snack &amp; Souvenir Expo</a:t>
            </a:r>
          </a:p>
          <a:p>
            <a:r>
              <a:rPr lang="en-US" sz="2400" b="1" i="1">
                <a:solidFill>
                  <a:srgbClr val="4900C1"/>
                </a:solidFill>
                <a:ea typeface="Canva Sans Bold"/>
                <a:cs typeface="Canva Sans Bold"/>
                <a:sym typeface="Canva Sans Bold"/>
              </a:rPr>
              <a:t>May 19, 2026</a:t>
            </a:r>
          </a:p>
          <a:p>
            <a:r>
              <a:rPr lang="en-US" sz="2400" b="1" i="1">
                <a:solidFill>
                  <a:srgbClr val="4900C1"/>
                </a:solidFill>
                <a:ea typeface="Canva Sans Bold"/>
                <a:cs typeface="Canva Sans Bold"/>
                <a:sym typeface="Canva Sans Bold"/>
              </a:rPr>
              <a:t>Registration Open Now</a:t>
            </a:r>
          </a:p>
          <a:p>
            <a:endParaRPr lang="en-US" sz="2400" b="1" i="1">
              <a:solidFill>
                <a:srgbClr val="4900C1"/>
              </a:solidFill>
              <a:ea typeface="Canva Sans Bold"/>
              <a:cs typeface="Canva Sans Bold"/>
              <a:sym typeface="Canva Sans Bold"/>
            </a:endParaRPr>
          </a:p>
          <a:p>
            <a:r>
              <a:rPr lang="en-US" sz="2400" b="1">
                <a:solidFill>
                  <a:srgbClr val="4900C1"/>
                </a:solidFill>
                <a:sym typeface="Canva Sans Bold"/>
              </a:rPr>
              <a:t>Hotel Transit Center - Level 4 CEEA facility</a:t>
            </a:r>
            <a:endParaRPr lang="en-US" sz="2400" b="1">
              <a:solidFill>
                <a:srgbClr val="4900C1"/>
              </a:solidFill>
              <a:ea typeface="Canva Sans Bold"/>
              <a:cs typeface="Canva Sans Bold"/>
              <a:sym typeface="Canva Sans Bold"/>
            </a:endParaRPr>
          </a:p>
        </p:txBody>
      </p:sp>
      <p:pic>
        <p:nvPicPr>
          <p:cNvPr id="5" name="Picture 4">
            <a:extLst>
              <a:ext uri="{FF2B5EF4-FFF2-40B4-BE49-F238E27FC236}">
                <a16:creationId xmlns:a16="http://schemas.microsoft.com/office/drawing/2014/main" id="{0DEA2F8D-F452-40AE-C1FC-E9060E5B038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175085" y="4563068"/>
            <a:ext cx="1872615" cy="1872615"/>
          </a:xfrm>
          <a:prstGeom prst="rect">
            <a:avLst/>
          </a:prstGeom>
        </p:spPr>
      </p:pic>
      <p:pic>
        <p:nvPicPr>
          <p:cNvPr id="8" name="Picture 7" descr="QR code for Snack &amp; Souvenir Expo">
            <a:extLst>
              <a:ext uri="{FF2B5EF4-FFF2-40B4-BE49-F238E27FC236}">
                <a16:creationId xmlns:a16="http://schemas.microsoft.com/office/drawing/2014/main" id="{1BC16CE9-F33D-C02B-5E2C-8B2E559A62C4}"/>
              </a:ext>
            </a:extLst>
          </p:cNvPr>
          <p:cNvPicPr>
            <a:picLocks noChangeAspect="1"/>
          </p:cNvPicPr>
          <p:nvPr/>
        </p:nvPicPr>
        <p:blipFill>
          <a:blip r:embed="rId4"/>
          <a:stretch>
            <a:fillRect/>
          </a:stretch>
        </p:blipFill>
        <p:spPr>
          <a:xfrm>
            <a:off x="10114098" y="4658433"/>
            <a:ext cx="1692773" cy="1681887"/>
          </a:xfrm>
          <a:prstGeom prst="rect">
            <a:avLst/>
          </a:prstGeom>
        </p:spPr>
      </p:pic>
      <p:pic>
        <p:nvPicPr>
          <p:cNvPr id="10" name="Picture 9">
            <a:extLst>
              <a:ext uri="{FF2B5EF4-FFF2-40B4-BE49-F238E27FC236}">
                <a16:creationId xmlns:a16="http://schemas.microsoft.com/office/drawing/2014/main" id="{76BB1FAA-5B8B-3225-1B99-63BB14714444}"/>
              </a:ext>
              <a:ext uri="{C183D7F6-B498-43B3-948B-1728B52AA6E4}">
                <adec:decorative xmlns:adec="http://schemas.microsoft.com/office/drawing/2017/decorative" val="1"/>
              </a:ext>
            </a:extLst>
          </p:cNvPr>
          <p:cNvPicPr>
            <a:picLocks noChangeAspect="1"/>
          </p:cNvPicPr>
          <p:nvPr/>
        </p:nvPicPr>
        <p:blipFill>
          <a:blip r:embed="rId5"/>
          <a:srcRect l="5532" t="2422" r="6477"/>
          <a:stretch>
            <a:fillRect/>
          </a:stretch>
        </p:blipFill>
        <p:spPr>
          <a:xfrm>
            <a:off x="485776" y="1276349"/>
            <a:ext cx="6793694" cy="538438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EEB12-5085-84B9-EE99-E2A54F299AE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B4D8413-E6C6-48E9-0DA0-F69DA36F600E}"/>
              </a:ext>
              <a:ext uri="{C183D7F6-B498-43B3-948B-1728B52AA6E4}">
                <adec:decorative xmlns:adec="http://schemas.microsoft.com/office/drawing/2017/decorative" val="1"/>
              </a:ext>
            </a:extLst>
          </p:cNvPr>
          <p:cNvSpPr/>
          <p:nvPr/>
        </p:nvSpPr>
        <p:spPr>
          <a:xfrm>
            <a:off x="7895062" y="-102870"/>
            <a:ext cx="4305278" cy="6960870"/>
          </a:xfrm>
          <a:prstGeom prst="rect">
            <a:avLst/>
          </a:prstGeom>
          <a:solidFill>
            <a:srgbClr val="44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4">
            <a:extLst>
              <a:ext uri="{FF2B5EF4-FFF2-40B4-BE49-F238E27FC236}">
                <a16:creationId xmlns:a16="http://schemas.microsoft.com/office/drawing/2014/main" id="{F5F907D5-1140-7F63-12B8-B1081EAC0AB4}"/>
              </a:ext>
            </a:extLst>
          </p:cNvPr>
          <p:cNvSpPr txBox="1">
            <a:spLocks noGrp="1"/>
          </p:cNvSpPr>
          <p:nvPr>
            <p:ph type="title" idx="4294967295"/>
          </p:nvPr>
        </p:nvSpPr>
        <p:spPr>
          <a:xfrm>
            <a:off x="8334375" y="517680"/>
            <a:ext cx="3657600" cy="38588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38" b="1" u="none" strike="noStrike" kern="1200" cap="none" spc="0" normalizeH="0" baseline="0" noProof="0">
                <a:ln>
                  <a:noFill/>
                </a:ln>
                <a:solidFill>
                  <a:schemeClr val="bg1"/>
                </a:solidFill>
                <a:effectLst/>
                <a:uLnTx/>
                <a:uFillTx/>
                <a:latin typeface="+mn-lt"/>
                <a:ea typeface="Canva Sans Bold"/>
                <a:cs typeface="Canva Sans Bold"/>
                <a:sym typeface="Canva Sans Bold"/>
              </a:rPr>
              <a:t>SAVE THE DATE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538" b="1" u="none" strike="noStrike" kern="1200" cap="none" spc="0" normalizeH="0" baseline="0" noProof="0">
              <a:ln>
                <a:noFill/>
              </a:ln>
              <a:solidFill>
                <a:schemeClr val="bg1"/>
              </a:solidFill>
              <a:effectLst/>
              <a:uLnTx/>
              <a:uFillTx/>
              <a:latin typeface="+mn-lt"/>
              <a:ea typeface="Canva Sans Bold"/>
              <a:cs typeface="Canva Sans Bold"/>
              <a:sym typeface="Canva Sans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chemeClr val="bg1"/>
                </a:solidFill>
                <a:latin typeface="+mn-lt"/>
                <a:sym typeface="Canva Sans Bold"/>
              </a:rPr>
              <a:t>DEN Procurement Tradeshow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a:solidFill>
                <a:schemeClr val="bg1"/>
              </a:solidFill>
              <a:latin typeface="+mn-lt"/>
              <a:sym typeface="Canva Sans Bold"/>
            </a:endParaRPr>
          </a:p>
          <a:p>
            <a:r>
              <a:rPr lang="en-US" sz="2400" b="1">
                <a:solidFill>
                  <a:schemeClr val="bg1"/>
                </a:solidFill>
                <a:latin typeface="+mn-lt"/>
                <a:sym typeface="Canva Sans Bold"/>
              </a:rPr>
              <a:t>August 20, 2026</a:t>
            </a:r>
            <a:br>
              <a:rPr lang="en-US" sz="2400" b="1">
                <a:solidFill>
                  <a:schemeClr val="bg1"/>
                </a:solidFill>
                <a:latin typeface="+mn-lt"/>
                <a:sym typeface="Canva Sans Bold"/>
              </a:rPr>
            </a:br>
            <a:br>
              <a:rPr lang="en-US" sz="2400" b="1">
                <a:solidFill>
                  <a:schemeClr val="bg1"/>
                </a:solidFill>
                <a:latin typeface="+mn-lt"/>
                <a:sym typeface="Canva Sans Bold"/>
              </a:rPr>
            </a:br>
            <a:r>
              <a:rPr lang="en-US" sz="2400" b="1">
                <a:solidFill>
                  <a:schemeClr val="bg1"/>
                </a:solidFill>
                <a:sym typeface="Canva Sans Bold"/>
              </a:rPr>
              <a:t>Hotel Transit Center - Level 4 CEEA facility</a:t>
            </a:r>
            <a:br>
              <a:rPr lang="en-US" sz="2400" b="1">
                <a:solidFill>
                  <a:schemeClr val="bg1"/>
                </a:solidFill>
                <a:ea typeface="Canva Sans Bold"/>
                <a:cs typeface="Canva Sans Bold"/>
                <a:sym typeface="Canva Sans Bold"/>
              </a:rPr>
            </a:br>
            <a:endParaRPr kumimoji="0" lang="en-US" sz="2400" b="1" u="none" strike="noStrike" kern="1200" cap="none" spc="0" normalizeH="0" baseline="0" noProof="0">
              <a:ln>
                <a:noFill/>
              </a:ln>
              <a:solidFill>
                <a:schemeClr val="bg1"/>
              </a:solidFill>
              <a:effectLst/>
              <a:uLnTx/>
              <a:uFillTx/>
              <a:latin typeface="+mn-lt"/>
              <a:ea typeface="Canva Sans Bold"/>
              <a:cs typeface="Canva Sans Bold"/>
              <a:sym typeface="Canva Sans Bold"/>
            </a:endParaRPr>
          </a:p>
        </p:txBody>
      </p:sp>
      <p:pic>
        <p:nvPicPr>
          <p:cNvPr id="7" name="Picture 6" descr="Crowd gathered along vendor tables inside a bright, glass‑walled event space">
            <a:extLst>
              <a:ext uri="{FF2B5EF4-FFF2-40B4-BE49-F238E27FC236}">
                <a16:creationId xmlns:a16="http://schemas.microsoft.com/office/drawing/2014/main" id="{80946837-C328-A345-21EB-E251982DB6BD}"/>
              </a:ext>
            </a:extLst>
          </p:cNvPr>
          <p:cNvPicPr>
            <a:picLocks noChangeAspect="1"/>
          </p:cNvPicPr>
          <p:nvPr/>
        </p:nvPicPr>
        <p:blipFill>
          <a:blip r:embed="rId3"/>
          <a:srcRect l="7362" t="617" r="7362" b="617"/>
          <a:stretch>
            <a:fillRect/>
          </a:stretch>
        </p:blipFill>
        <p:spPr>
          <a:xfrm>
            <a:off x="0" y="0"/>
            <a:ext cx="7895062" cy="6858000"/>
          </a:xfrm>
          <a:prstGeom prst="rect">
            <a:avLst/>
          </a:prstGeom>
        </p:spPr>
      </p:pic>
      <p:pic>
        <p:nvPicPr>
          <p:cNvPr id="3" name="Picture 2" descr="QR code linking to the Do Business at DEN calendar https://www.eventbrite.com/e/taking-flight-at-den-tickets-1975151824276?aff=oddtdtcreator.">
            <a:extLst>
              <a:ext uri="{FF2B5EF4-FFF2-40B4-BE49-F238E27FC236}">
                <a16:creationId xmlns:a16="http://schemas.microsoft.com/office/drawing/2014/main" id="{D91820FC-01D3-6620-B264-9A878F688B88}"/>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95289" y="4835497"/>
            <a:ext cx="1504823" cy="1504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179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Community Panelist Program &#10;&#10;Volunteer program for those who want to participate in a procurement evaluation panel. &#10;">
            <a:extLst>
              <a:ext uri="{FF2B5EF4-FFF2-40B4-BE49-F238E27FC236}">
                <a16:creationId xmlns:a16="http://schemas.microsoft.com/office/drawing/2014/main" id="{4D3BE7C3-407C-CB0C-1D05-5719EECE40C2}"/>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Community Panelist Program </a:t>
            </a:r>
          </a:p>
        </p:txBody>
      </p:sp>
      <p:sp>
        <p:nvSpPr>
          <p:cNvPr id="7" name="Text Placeholder 6">
            <a:extLst>
              <a:ext uri="{FF2B5EF4-FFF2-40B4-BE49-F238E27FC236}">
                <a16:creationId xmlns:a16="http://schemas.microsoft.com/office/drawing/2014/main" id="{E9507956-F734-D69F-F6A5-8FC49E324F87}"/>
              </a:ext>
              <a:ext uri="{C183D7F6-B498-43B3-948B-1728B52AA6E4}">
                <adec:decorative xmlns:adec="http://schemas.microsoft.com/office/drawing/2017/decorative" val="1"/>
              </a:ext>
            </a:extLst>
          </p:cNvPr>
          <p:cNvSpPr>
            <a:spLocks noGrp="1"/>
          </p:cNvSpPr>
          <p:nvPr>
            <p:ph type="body" sz="quarter" idx="13"/>
          </p:nvPr>
        </p:nvSpPr>
        <p:spPr/>
        <p:txBody>
          <a:bodyPr lIns="91440" tIns="45720" rIns="91440" bIns="45720" anchor="t"/>
          <a:lstStyle/>
          <a:p>
            <a:r>
              <a:rPr lang="en-US" sz="2000" b="1"/>
              <a:t>Volunteer program for those who want to participate in a procurement evaluation panel. </a:t>
            </a:r>
          </a:p>
          <a:p>
            <a:pPr marL="285750" indent="-285750">
              <a:lnSpc>
                <a:spcPct val="100000"/>
              </a:lnSpc>
              <a:buFont typeface="Arial"/>
              <a:buChar char="•"/>
            </a:pPr>
            <a:r>
              <a:rPr lang="en-US" sz="1800">
                <a:solidFill>
                  <a:srgbClr val="181717"/>
                </a:solidFill>
                <a:ea typeface="Calibri"/>
                <a:cs typeface="Calibri"/>
              </a:rPr>
              <a:t>Great experience for potential primes</a:t>
            </a:r>
            <a:endParaRPr lang="en-US" sz="1800">
              <a:ea typeface="Calibri"/>
              <a:cs typeface="Calibri"/>
            </a:endParaRPr>
          </a:p>
          <a:p>
            <a:pPr marL="285750" indent="-285750">
              <a:lnSpc>
                <a:spcPct val="100000"/>
              </a:lnSpc>
              <a:buFont typeface="Arial"/>
              <a:buChar char="•"/>
            </a:pPr>
            <a:r>
              <a:rPr lang="en-US" sz="1800">
                <a:solidFill>
                  <a:srgbClr val="181717"/>
                </a:solidFill>
                <a:ea typeface="Calibri"/>
                <a:cs typeface="Calibri"/>
              </a:rPr>
              <a:t>Attain an understanding of the evaluation process </a:t>
            </a:r>
            <a:endParaRPr lang="en-US" sz="1800">
              <a:ea typeface="Calibri"/>
              <a:cs typeface="Calibri"/>
            </a:endParaRPr>
          </a:p>
          <a:p>
            <a:pPr marL="285750" indent="-285750">
              <a:lnSpc>
                <a:spcPct val="100000"/>
              </a:lnSpc>
              <a:buFont typeface="Arial"/>
              <a:buChar char="•"/>
            </a:pPr>
            <a:r>
              <a:rPr lang="en-US" sz="1800">
                <a:solidFill>
                  <a:srgbClr val="181717"/>
                </a:solidFill>
                <a:ea typeface="Calibri"/>
                <a:cs typeface="Calibri"/>
              </a:rPr>
              <a:t>Become familiar with DEN’s values </a:t>
            </a:r>
            <a:endParaRPr lang="en-US" sz="1800">
              <a:ea typeface="Calibri"/>
              <a:cs typeface="Calibri"/>
            </a:endParaRPr>
          </a:p>
          <a:p>
            <a:pPr marL="285750" indent="-285750">
              <a:lnSpc>
                <a:spcPct val="100000"/>
              </a:lnSpc>
              <a:buFont typeface="Arial"/>
              <a:buChar char="•"/>
            </a:pPr>
            <a:r>
              <a:rPr lang="en-US" sz="1800">
                <a:solidFill>
                  <a:srgbClr val="181717"/>
                </a:solidFill>
                <a:ea typeface="Calibri"/>
                <a:cs typeface="Calibri"/>
              </a:rPr>
              <a:t>Gain experience with DEN’s interview format</a:t>
            </a:r>
            <a:endParaRPr lang="en-US"/>
          </a:p>
          <a:p>
            <a:endParaRPr lang="en-US" sz="2000" b="1">
              <a:ea typeface="Calibri"/>
              <a:cs typeface="Calibri"/>
            </a:endParaRPr>
          </a:p>
        </p:txBody>
      </p:sp>
      <p:sp>
        <p:nvSpPr>
          <p:cNvPr id="4" name="Text Placeholder 3">
            <a:extLst>
              <a:ext uri="{FF2B5EF4-FFF2-40B4-BE49-F238E27FC236}">
                <a16:creationId xmlns:a16="http://schemas.microsoft.com/office/drawing/2014/main" id="{5A20C0F3-ED2C-DF10-367D-3F28E143BDD4}"/>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2" name="Slide Number Placeholder 1">
            <a:extLst>
              <a:ext uri="{FF2B5EF4-FFF2-40B4-BE49-F238E27FC236}">
                <a16:creationId xmlns:a16="http://schemas.microsoft.com/office/drawing/2014/main" id="{547E9D5B-86B6-45C2-9AA6-4F9BE0C7134C}"/>
              </a:ext>
              <a:ext uri="{C183D7F6-B498-43B3-948B-1728B52AA6E4}">
                <adec:decorative xmlns:adec="http://schemas.microsoft.com/office/drawing/2017/decorative" val="1"/>
              </a:ext>
            </a:extLst>
          </p:cNvPr>
          <p:cNvSpPr>
            <a:spLocks noGrp="1"/>
          </p:cNvSpPr>
          <p:nvPr>
            <p:ph type="sldNum" sz="quarter" idx="4294967295"/>
          </p:nvPr>
        </p:nvSpPr>
        <p:spPr>
          <a:xfrm>
            <a:off x="9347200" y="6356350"/>
            <a:ext cx="2844800" cy="365125"/>
          </a:xfrm>
          <a:prstGeom prst="rect">
            <a:avLst/>
          </a:prstGeom>
        </p:spPr>
        <p:txBody>
          <a:bodyPr vert="horz" lIns="121920" tIns="60960" rIns="121920" bIns="60960" rtlCol="0" anchor="ctr"/>
          <a:lstStyle>
            <a:defPPr>
              <a:defRPr lang="en-US"/>
            </a:defPPr>
            <a:lvl1pPr algn="r" defTabSz="609585" rtl="0" eaLnBrk="1" fontAlgn="auto" hangingPunct="1">
              <a:spcBef>
                <a:spcPts val="0"/>
              </a:spcBef>
              <a:spcAft>
                <a:spcPts val="0"/>
              </a:spcAft>
              <a:defRPr sz="1401" kern="1200" smtClean="0">
                <a:solidFill>
                  <a:srgbClr val="3B1D85"/>
                </a:solidFill>
                <a:latin typeface="+mn-lt"/>
                <a:ea typeface="+mn-ea"/>
                <a:cs typeface="+mn-cs"/>
              </a:defRPr>
            </a:lvl1pPr>
            <a:lvl2pPr marL="609585"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3047924" algn="l" defTabSz="1219170" rtl="0" eaLnBrk="1" latinLnBrk="0" hangingPunct="1">
              <a:defRPr kern="1200">
                <a:solidFill>
                  <a:schemeClr val="tx1"/>
                </a:solidFill>
                <a:latin typeface="Calibri" panose="020F0502020204030204" pitchFamily="34" charset="0"/>
                <a:ea typeface="+mn-ea"/>
                <a:cs typeface="+mn-cs"/>
              </a:defRPr>
            </a:lvl6pPr>
            <a:lvl7pPr marL="3657509" algn="l" defTabSz="1219170" rtl="0" eaLnBrk="1" latinLnBrk="0" hangingPunct="1">
              <a:defRPr kern="1200">
                <a:solidFill>
                  <a:schemeClr val="tx1"/>
                </a:solidFill>
                <a:latin typeface="Calibri" panose="020F0502020204030204" pitchFamily="34" charset="0"/>
                <a:ea typeface="+mn-ea"/>
                <a:cs typeface="+mn-cs"/>
              </a:defRPr>
            </a:lvl7pPr>
            <a:lvl8pPr marL="4267093" algn="l" defTabSz="1219170" rtl="0" eaLnBrk="1" latinLnBrk="0" hangingPunct="1">
              <a:defRPr kern="1200">
                <a:solidFill>
                  <a:schemeClr val="tx1"/>
                </a:solidFill>
                <a:latin typeface="Calibri" panose="020F0502020204030204" pitchFamily="34" charset="0"/>
                <a:ea typeface="+mn-ea"/>
                <a:cs typeface="+mn-cs"/>
              </a:defRPr>
            </a:lvl8pPr>
            <a:lvl9pPr marL="4876678" algn="l" defTabSz="1219170" rtl="0" eaLnBrk="1" latinLnBrk="0" hangingPunct="1">
              <a:defRPr kern="1200">
                <a:solidFill>
                  <a:schemeClr val="tx1"/>
                </a:solidFill>
                <a:latin typeface="Calibri" panose="020F0502020204030204" pitchFamily="34" charset="0"/>
                <a:ea typeface="+mn-ea"/>
                <a:cs typeface="+mn-cs"/>
              </a:defRPr>
            </a:lvl9pPr>
          </a:lstStyle>
          <a:p>
            <a:pPr>
              <a:defRPr/>
            </a:pPr>
            <a:fld id="{60743FD7-529B-4A2D-8A4F-19CDDB4BCB9B}" type="slidenum">
              <a:rPr lang="en-US" dirty="0" smtClean="0"/>
              <a:pPr>
                <a:defRPr/>
              </a:pPr>
              <a:t>13</a:t>
            </a:fld>
            <a:endParaRPr lang="en-US"/>
          </a:p>
        </p:txBody>
      </p:sp>
      <p:pic>
        <p:nvPicPr>
          <p:cNvPr id="11" name="Picture Placeholder 10">
            <a:extLst>
              <a:ext uri="{FF2B5EF4-FFF2-40B4-BE49-F238E27FC236}">
                <a16:creationId xmlns:a16="http://schemas.microsoft.com/office/drawing/2014/main" id="{C5CA412B-F2AB-D9E9-0EE1-61D9BF9E02B5}"/>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45710" t="232" r="25458" b="-232"/>
          <a:stretch/>
        </p:blipFill>
        <p:spPr>
          <a:xfrm>
            <a:off x="8647113" y="-16042"/>
            <a:ext cx="3863085" cy="6922168"/>
          </a:xfrm>
        </p:spPr>
      </p:pic>
      <p:sp>
        <p:nvSpPr>
          <p:cNvPr id="10" name="TextBox 9">
            <a:extLst>
              <a:ext uri="{FF2B5EF4-FFF2-40B4-BE49-F238E27FC236}">
                <a16:creationId xmlns:a16="http://schemas.microsoft.com/office/drawing/2014/main" id="{318F9294-102E-4AF6-4190-4ECFA2D9BC2B}"/>
              </a:ext>
            </a:extLst>
          </p:cNvPr>
          <p:cNvSpPr txBox="1"/>
          <p:nvPr/>
        </p:nvSpPr>
        <p:spPr>
          <a:xfrm>
            <a:off x="3330791" y="4131715"/>
            <a:ext cx="2509183" cy="369332"/>
          </a:xfrm>
          <a:prstGeom prst="rect">
            <a:avLst/>
          </a:prstGeom>
          <a:noFill/>
        </p:spPr>
        <p:txBody>
          <a:bodyPr wrap="square">
            <a:spAutoFit/>
          </a:bodyPr>
          <a:lstStyle/>
          <a:p>
            <a:pPr algn="ctr">
              <a:buNone/>
            </a:pPr>
            <a:r>
              <a:rPr lang="en-US" b="1"/>
              <a:t>Sign Up Today!</a:t>
            </a:r>
            <a:endParaRPr lang="en-US"/>
          </a:p>
        </p:txBody>
      </p:sp>
      <p:pic>
        <p:nvPicPr>
          <p:cNvPr id="12" name="Picture 11" descr="Sign up to be a Community Panelist via https://www.flydenver.com/business-and-community/community-panelist-program/">
            <a:extLst>
              <a:ext uri="{FF2B5EF4-FFF2-40B4-BE49-F238E27FC236}">
                <a16:creationId xmlns:a16="http://schemas.microsoft.com/office/drawing/2014/main" id="{FB8F6921-F9F6-2F5A-9B44-46AF9E5282E5}"/>
              </a:ext>
              <a:ext uri="{C183D7F6-B498-43B3-948B-1728B52AA6E4}">
                <adec:decorative xmlns:adec="http://schemas.microsoft.com/office/drawing/2017/decorative" val="0"/>
              </a:ext>
            </a:extLst>
          </p:cNvPr>
          <p:cNvPicPr>
            <a:picLocks noChangeAspect="1"/>
          </p:cNvPicPr>
          <p:nvPr/>
        </p:nvPicPr>
        <p:blipFill rotWithShape="1">
          <a:blip r:embed="rId5">
            <a:extLst>
              <a:ext uri="{28A0092B-C50C-407E-A947-70E740481C1C}">
                <a14:useLocalDpi xmlns:a14="http://schemas.microsoft.com/office/drawing/2010/main" val="0"/>
              </a:ext>
            </a:extLst>
          </a:blip>
          <a:srcRect l="24874" t="35318" r="25111" b="13956"/>
          <a:stretch/>
        </p:blipFill>
        <p:spPr>
          <a:xfrm>
            <a:off x="3635855" y="4430290"/>
            <a:ext cx="1899057" cy="192606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3A421-4AA1-949E-1835-B139B207F183}"/>
              </a:ext>
              <a:ext uri="{C183D7F6-B498-43B3-948B-1728B52AA6E4}">
                <adec:decorative xmlns:adec="http://schemas.microsoft.com/office/drawing/2017/decorative" val="0"/>
              </a:ext>
            </a:extLst>
          </p:cNvPr>
          <p:cNvSpPr>
            <a:spLocks noGrp="1"/>
          </p:cNvSpPr>
          <p:nvPr>
            <p:ph type="title" idx="4294967295"/>
          </p:nvPr>
        </p:nvSpPr>
        <p:spPr>
          <a:xfrm>
            <a:off x="770439" y="4203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Stay Informed</a:t>
            </a:r>
          </a:p>
        </p:txBody>
      </p:sp>
      <p:pic>
        <p:nvPicPr>
          <p:cNvPr id="7" name="Picture 6" descr="Screenshot of BDTA website on Flydenver.com">
            <a:extLst>
              <a:ext uri="{FF2B5EF4-FFF2-40B4-BE49-F238E27FC236}">
                <a16:creationId xmlns:a16="http://schemas.microsoft.com/office/drawing/2014/main" id="{F64DC50F-90A3-E237-68D6-E434F527957E}"/>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5394" y="1165940"/>
            <a:ext cx="8545314" cy="3953338"/>
          </a:xfrm>
          <a:prstGeom prst="rect">
            <a:avLst/>
          </a:prstGeom>
        </p:spPr>
      </p:pic>
      <p:sp>
        <p:nvSpPr>
          <p:cNvPr id="3" name="Text Placeholder 2">
            <a:extLst>
              <a:ext uri="{FF2B5EF4-FFF2-40B4-BE49-F238E27FC236}">
                <a16:creationId xmlns:a16="http://schemas.microsoft.com/office/drawing/2014/main" id="{BE42C332-64EA-E52E-8D6E-16B99E225FA4}"/>
              </a:ext>
              <a:ext uri="{C183D7F6-B498-43B3-948B-1728B52AA6E4}">
                <adec:decorative xmlns:adec="http://schemas.microsoft.com/office/drawing/2017/decorative" val="0"/>
              </a:ext>
            </a:extLst>
          </p:cNvPr>
          <p:cNvSpPr>
            <a:spLocks noGrp="1"/>
          </p:cNvSpPr>
          <p:nvPr>
            <p:ph type="body" sz="quarter" idx="12"/>
          </p:nvPr>
        </p:nvSpPr>
        <p:spPr/>
        <p:txBody>
          <a:bodyPr/>
          <a:lstStyle/>
          <a:p>
            <a:endParaRPr lang="en-US"/>
          </a:p>
        </p:txBody>
      </p:sp>
      <p:sp>
        <p:nvSpPr>
          <p:cNvPr id="8" name="TextBox 7">
            <a:extLst>
              <a:ext uri="{FF2B5EF4-FFF2-40B4-BE49-F238E27FC236}">
                <a16:creationId xmlns:a16="http://schemas.microsoft.com/office/drawing/2014/main" id="{8A2DB6B7-F102-A3A1-D06B-B5D67AA81197}"/>
              </a:ext>
              <a:ext uri="{C183D7F6-B498-43B3-948B-1728B52AA6E4}">
                <adec:decorative xmlns:adec="http://schemas.microsoft.com/office/drawing/2017/decorative" val="1"/>
              </a:ext>
            </a:extLst>
          </p:cNvPr>
          <p:cNvSpPr txBox="1"/>
          <p:nvPr/>
        </p:nvSpPr>
        <p:spPr>
          <a:xfrm>
            <a:off x="845394" y="5286597"/>
            <a:ext cx="8275729" cy="1384995"/>
          </a:xfrm>
          <a:prstGeom prst="rect">
            <a:avLst/>
          </a:prstGeom>
          <a:noFill/>
        </p:spPr>
        <p:txBody>
          <a:bodyPr wrap="square" lIns="91440" tIns="45720" rIns="91440" bIns="45720" rtlCol="0" anchor="t">
            <a:spAutoFit/>
          </a:bodyPr>
          <a:lstStyle/>
          <a:p>
            <a:r>
              <a:rPr lang="en-US" sz="1600"/>
              <a:t>BDTA Page: flydenver.com/</a:t>
            </a:r>
            <a:r>
              <a:rPr lang="en-US" sz="1600" err="1"/>
              <a:t>bdta</a:t>
            </a:r>
            <a:r>
              <a:rPr lang="en-US" sz="1600"/>
              <a:t> </a:t>
            </a:r>
            <a:endParaRPr lang="en-US" sz="1600">
              <a:cs typeface="Calibri" panose="020F0502020204030204"/>
            </a:endParaRPr>
          </a:p>
          <a:p>
            <a:endParaRPr lang="en-US" sz="1600">
              <a:cs typeface="Calibri" panose="020F0502020204030204"/>
            </a:endParaRPr>
          </a:p>
          <a:p>
            <a:r>
              <a:rPr lang="en-US" sz="1600">
                <a:cs typeface="Calibri" panose="020F0502020204030204"/>
              </a:rPr>
              <a:t>Contact Us at </a:t>
            </a:r>
            <a:r>
              <a:rPr lang="en-US" sz="1600">
                <a:cs typeface="Calibri" panose="020F0502020204030204"/>
                <a:hlinkClick r:id="rId4"/>
              </a:rPr>
              <a:t>DENTrainingAcademy@flydenver.com</a:t>
            </a:r>
          </a:p>
          <a:p>
            <a:endParaRPr lang="en-US">
              <a:cs typeface="Calibri" panose="020F0502020204030204"/>
            </a:endParaRPr>
          </a:p>
          <a:p>
            <a:endParaRPr lang="en-US">
              <a:cs typeface="Calibri" panose="020F0502020204030204"/>
            </a:endParaRPr>
          </a:p>
        </p:txBody>
      </p:sp>
      <p:pic>
        <p:nvPicPr>
          <p:cNvPr id="6" name="Picture 5">
            <a:extLst>
              <a:ext uri="{FF2B5EF4-FFF2-40B4-BE49-F238E27FC236}">
                <a16:creationId xmlns:a16="http://schemas.microsoft.com/office/drawing/2014/main" id="{2F7036E6-A6AE-E0A3-BB21-591EF73213C2}"/>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88817" y="4660975"/>
            <a:ext cx="1835075" cy="1835075"/>
          </a:xfrm>
          <a:prstGeom prst="rect">
            <a:avLst/>
          </a:prstGeom>
        </p:spPr>
      </p:pic>
    </p:spTree>
    <p:extLst>
      <p:ext uri="{BB962C8B-B14F-4D97-AF65-F5344CB8AC3E}">
        <p14:creationId xmlns:p14="http://schemas.microsoft.com/office/powerpoint/2010/main" val="19285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E28103E-5A5B-3E31-CA5D-6D3EA5950463}"/>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Citywide Mentor-Protégé Program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440099"/>
              </a:solidFill>
              <a:effectLst/>
              <a:uLnTx/>
              <a:uFillTx/>
              <a:latin typeface="+mn-lt"/>
              <a:ea typeface="+mn-ea"/>
              <a:cs typeface="+mn-cs"/>
            </a:endParaRPr>
          </a:p>
        </p:txBody>
      </p:sp>
      <p:sp>
        <p:nvSpPr>
          <p:cNvPr id="17" name="Text Placeholder 16">
            <a:extLst>
              <a:ext uri="{FF2B5EF4-FFF2-40B4-BE49-F238E27FC236}">
                <a16:creationId xmlns:a16="http://schemas.microsoft.com/office/drawing/2014/main" id="{8AF580A4-4128-FBFB-CECB-59C916241089}"/>
              </a:ext>
            </a:extLst>
          </p:cNvPr>
          <p:cNvSpPr>
            <a:spLocks noGrp="1"/>
          </p:cNvSpPr>
          <p:nvPr>
            <p:ph type="body" sz="quarter" idx="14"/>
          </p:nvPr>
        </p:nvSpPr>
        <p:spPr>
          <a:xfrm>
            <a:off x="770439" y="1482543"/>
            <a:ext cx="7116360" cy="2059555"/>
          </a:xfrm>
        </p:spPr>
        <p:txBody>
          <a:bodyPr/>
          <a:lstStyle/>
          <a:p>
            <a:r>
              <a:rPr lang="en-US" sz="2000"/>
              <a:t>The Citywide Mentor-Protégé Program is designed to develop long term business relationships between established prime contractors, certified small firms and city agencies. </a:t>
            </a:r>
          </a:p>
          <a:p>
            <a:r>
              <a:rPr lang="en-US" sz="2000"/>
              <a:t>This program is driven by the overarching mission of encouraging the city’s utilization of certified small firms on city professional services, construction, good and service projects.</a:t>
            </a:r>
          </a:p>
        </p:txBody>
      </p:sp>
      <p:sp>
        <p:nvSpPr>
          <p:cNvPr id="20" name="Rectangle 19">
            <a:extLst>
              <a:ext uri="{FF2B5EF4-FFF2-40B4-BE49-F238E27FC236}">
                <a16:creationId xmlns:a16="http://schemas.microsoft.com/office/drawing/2014/main" id="{4CD78729-B099-59DB-0A11-65FFCF463DBF}"/>
              </a:ext>
              <a:ext uri="{C183D7F6-B498-43B3-948B-1728B52AA6E4}">
                <adec:decorative xmlns:adec="http://schemas.microsoft.com/office/drawing/2017/decorative" val="1"/>
              </a:ext>
            </a:extLst>
          </p:cNvPr>
          <p:cNvSpPr/>
          <p:nvPr/>
        </p:nvSpPr>
        <p:spPr>
          <a:xfrm>
            <a:off x="8666438" y="0"/>
            <a:ext cx="3525562" cy="6858000"/>
          </a:xfrm>
          <a:prstGeom prst="rect">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Text Placeholder 15">
            <a:extLst>
              <a:ext uri="{FF2B5EF4-FFF2-40B4-BE49-F238E27FC236}">
                <a16:creationId xmlns:a16="http://schemas.microsoft.com/office/drawing/2014/main" id="{5AADF536-F505-1C94-2FBC-3F67D2F2153B}"/>
              </a:ext>
            </a:extLst>
          </p:cNvPr>
          <p:cNvSpPr>
            <a:spLocks noGrp="1"/>
          </p:cNvSpPr>
          <p:nvPr>
            <p:ph type="body" sz="quarter" idx="13"/>
          </p:nvPr>
        </p:nvSpPr>
        <p:spPr>
          <a:xfrm>
            <a:off x="9017597" y="3628724"/>
            <a:ext cx="2823244" cy="2534437"/>
          </a:xfrm>
        </p:spPr>
        <p:txBody>
          <a:bodyPr/>
          <a:lstStyle/>
          <a:p>
            <a:pPr algn="ctr"/>
            <a:r>
              <a:rPr lang="en-US" sz="3000" b="1">
                <a:solidFill>
                  <a:schemeClr val="bg1"/>
                </a:solidFill>
              </a:rPr>
              <a:t>APPLICATIONS ARE NOW OPEN.</a:t>
            </a:r>
          </a:p>
          <a:p>
            <a:pPr algn="ctr"/>
            <a:r>
              <a:rPr lang="en-US" sz="3000" b="1">
                <a:solidFill>
                  <a:schemeClr val="bg1"/>
                </a:solidFill>
              </a:rPr>
              <a:t> </a:t>
            </a:r>
            <a:r>
              <a:rPr lang="en-US" sz="3000" b="1">
                <a:solidFill>
                  <a:srgbClr val="E35B2A"/>
                </a:solidFill>
              </a:rPr>
              <a:t>DEADLINE IS JUNE 12 AT 5PM</a:t>
            </a:r>
          </a:p>
        </p:txBody>
      </p:sp>
      <p:pic>
        <p:nvPicPr>
          <p:cNvPr id="19" name="Picture 18" descr="QR code for Mentor- Protege Program">
            <a:extLst>
              <a:ext uri="{FF2B5EF4-FFF2-40B4-BE49-F238E27FC236}">
                <a16:creationId xmlns:a16="http://schemas.microsoft.com/office/drawing/2014/main" id="{249A3E55-451A-57BC-CD97-AA0239E92875}"/>
              </a:ext>
            </a:extLst>
          </p:cNvPr>
          <p:cNvPicPr>
            <a:picLocks noChangeAspect="1"/>
          </p:cNvPicPr>
          <p:nvPr/>
        </p:nvPicPr>
        <p:blipFill>
          <a:blip r:embed="rId3"/>
          <a:srcRect t="459" b="20941"/>
          <a:stretch>
            <a:fillRect/>
          </a:stretch>
        </p:blipFill>
        <p:spPr>
          <a:xfrm>
            <a:off x="8810818" y="496504"/>
            <a:ext cx="3224461" cy="2534438"/>
          </a:xfrm>
          <a:prstGeom prst="rect">
            <a:avLst/>
          </a:prstGeom>
        </p:spPr>
      </p:pic>
    </p:spTree>
    <p:extLst>
      <p:ext uri="{BB962C8B-B14F-4D97-AF65-F5344CB8AC3E}">
        <p14:creationId xmlns:p14="http://schemas.microsoft.com/office/powerpoint/2010/main" val="4146975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descr="Legal Disclaimer​">
            <a:extLst>
              <a:ext uri="{FF2B5EF4-FFF2-40B4-BE49-F238E27FC236}">
                <a16:creationId xmlns:a16="http://schemas.microsoft.com/office/drawing/2014/main" id="{02C43F30-EC11-9635-A135-591D565CDEE5}"/>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Legal Disclaimer​</a:t>
            </a:r>
          </a:p>
        </p:txBody>
      </p:sp>
      <p:sp>
        <p:nvSpPr>
          <p:cNvPr id="4" name="Text Placeholder 3" descr="This event is intended to provide the business community with early notice for potential procurement opportunities at DEN, allow companies to meet DEN project managers, and allow firms to network and foster relationships with each other. Projects included in this event are in their early stages of planning, and critical information about these projects (e.g. dates and goals) may be unknown and are otherwise subject to change. The City and County of Denver may, in its discretion, cancel, modify, or place any project on hold at any time, for any reason. ​&#10;&#10;">
            <a:extLst>
              <a:ext uri="{FF2B5EF4-FFF2-40B4-BE49-F238E27FC236}">
                <a16:creationId xmlns:a16="http://schemas.microsoft.com/office/drawing/2014/main" id="{4E6C5A12-6BB9-F92F-6DFD-C5CF58B5A428}"/>
              </a:ext>
              <a:ext uri="{C183D7F6-B498-43B3-948B-1728B52AA6E4}">
                <adec:decorative xmlns:adec="http://schemas.microsoft.com/office/drawing/2017/decorative" val="0"/>
              </a:ext>
            </a:extLst>
          </p:cNvPr>
          <p:cNvSpPr>
            <a:spLocks noGrp="1"/>
          </p:cNvSpPr>
          <p:nvPr>
            <p:ph type="body" sz="quarter" idx="13"/>
          </p:nvPr>
        </p:nvSpPr>
        <p:spPr>
          <a:xfrm>
            <a:off x="769938" y="1555749"/>
            <a:ext cx="9907027" cy="4555339"/>
          </a:xfrm>
        </p:spPr>
        <p:txBody>
          <a:bodyPr/>
          <a:lstStyle/>
          <a:p>
            <a:pPr>
              <a:lnSpc>
                <a:spcPct val="120000"/>
              </a:lnSpc>
            </a:pPr>
            <a:r>
              <a:rPr lang="en-US" sz="2000"/>
              <a:t>This event is intended to provide the business community with early notice for potential procurement opportunities at DEN, allow companies to meet DEN project managers, and allow firms to network and foster relationships with each other. Projects included in this event are in their early stages of planning, and critical information about these projects (e.g. dates and goals) may be unknown and are otherwise subject to change. The City and County of Denver may, in its discretion, cancel, modify, or place any project on hold at any time, for any reason. ​</a:t>
            </a:r>
          </a:p>
          <a:p>
            <a:pPr>
              <a:lnSpc>
                <a:spcPct val="120000"/>
              </a:lnSpc>
            </a:pPr>
            <a:endParaRPr lang="en-US" sz="2000"/>
          </a:p>
        </p:txBody>
      </p:sp>
    </p:spTree>
    <p:extLst>
      <p:ext uri="{BB962C8B-B14F-4D97-AF65-F5344CB8AC3E}">
        <p14:creationId xmlns:p14="http://schemas.microsoft.com/office/powerpoint/2010/main" val="2507076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Upcoming Opportunities – Updated Webpage">
            <a:extLst>
              <a:ext uri="{FF2B5EF4-FFF2-40B4-BE49-F238E27FC236}">
                <a16:creationId xmlns:a16="http://schemas.microsoft.com/office/drawing/2014/main" id="{E31A49D9-D488-963E-D252-8840B6E0167D}"/>
              </a:ext>
              <a:ext uri="{C183D7F6-B498-43B3-948B-1728B52AA6E4}">
                <adec:decorative xmlns:adec="http://schemas.microsoft.com/office/drawing/2017/decorative" val="0"/>
              </a:ext>
            </a:extLst>
          </p:cNvPr>
          <p:cNvSpPr>
            <a:spLocks noGrp="1"/>
          </p:cNvSpPr>
          <p:nvPr>
            <p:ph type="title" idx="4294967295"/>
          </p:nvPr>
        </p:nvSpPr>
        <p:spPr>
          <a:xfrm>
            <a:off x="895350" y="464985"/>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Upcoming Opportunities – Updated Webpage</a:t>
            </a:r>
            <a:endParaRPr lang="en-US" sz="2800" b="0" i="0" u="none" strike="noStrike" kern="1200" cap="none" spc="0" normalizeH="0" baseline="0" noProof="0">
              <a:ln>
                <a:noFill/>
              </a:ln>
              <a:solidFill>
                <a:srgbClr val="440099"/>
              </a:solidFill>
              <a:effectLst/>
              <a:uLnTx/>
              <a:uFillTx/>
              <a:latin typeface="+mn-lt"/>
              <a:ea typeface="Calibri"/>
              <a:cs typeface="Calibri"/>
            </a:endParaRPr>
          </a:p>
        </p:txBody>
      </p:sp>
      <p:pic>
        <p:nvPicPr>
          <p:cNvPr id="11" name="Picture 10" descr="We will highlight various procurement opportunities in their initial planning stages, with essential information potentially unknown and subject to change. The City and County of Denver may choose to cancel, modify, or suspend any project for any reason. &#10;&#10;And now we will hand the event over to our project managers. &#10;&#10;https://www.flydenver.com/business-and-community/procurement/opportunities/#opportunities&#10;">
            <a:extLst>
              <a:ext uri="{FF2B5EF4-FFF2-40B4-BE49-F238E27FC236}">
                <a16:creationId xmlns:a16="http://schemas.microsoft.com/office/drawing/2014/main" id="{E92C56A5-F1AF-E313-2540-1B932BAD797C}"/>
              </a:ext>
              <a:ext uri="{C183D7F6-B498-43B3-948B-1728B52AA6E4}">
                <adec:decorative xmlns:adec="http://schemas.microsoft.com/office/drawing/2017/decorative" val="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0704"/>
          <a:stretch/>
        </p:blipFill>
        <p:spPr>
          <a:xfrm>
            <a:off x="770439" y="1577245"/>
            <a:ext cx="9349843" cy="3026732"/>
          </a:xfrm>
          <a:prstGeom prst="rect">
            <a:avLst/>
          </a:prstGeom>
        </p:spPr>
      </p:pic>
      <p:pic>
        <p:nvPicPr>
          <p:cNvPr id="2" name="Picture 1" descr="https://www.flydenver.com/business-and-community/procurement/opportunities/#opportunities">
            <a:extLst>
              <a:ext uri="{FF2B5EF4-FFF2-40B4-BE49-F238E27FC236}">
                <a16:creationId xmlns:a16="http://schemas.microsoft.com/office/drawing/2014/main" id="{81ADF670-AC70-4233-F2A4-FEF4946B7481}"/>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51163" y="5878286"/>
            <a:ext cx="808264" cy="808264"/>
          </a:xfrm>
          <a:prstGeom prst="rect">
            <a:avLst/>
          </a:prstGeom>
        </p:spPr>
      </p:pic>
    </p:spTree>
    <p:extLst>
      <p:ext uri="{BB962C8B-B14F-4D97-AF65-F5344CB8AC3E}">
        <p14:creationId xmlns:p14="http://schemas.microsoft.com/office/powerpoint/2010/main" val="2917361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949E0-9BC6-F831-CDDA-4946CC2E39B5}"/>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2A42BBB6-C711-C25B-0EB1-29002967C0A0}"/>
              </a:ext>
            </a:extLst>
          </p:cNvPr>
          <p:cNvSpPr>
            <a:spLocks noGrp="1"/>
          </p:cNvSpPr>
          <p:nvPr>
            <p:ph type="title" idx="4294967295"/>
          </p:nvPr>
        </p:nvSpPr>
        <p:spPr>
          <a:xfrm>
            <a:off x="2359841" y="1040046"/>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mn-lt"/>
              </a:rPr>
              <a:t>Total Queue Management (TQM)</a:t>
            </a:r>
            <a:br>
              <a:rPr lang="en-US" sz="3600">
                <a:latin typeface="+mn-lt"/>
                <a:ea typeface="Calibri"/>
                <a:cs typeface="Calibri"/>
              </a:rPr>
            </a:br>
            <a:endParaRPr lang="en-US" sz="3600">
              <a:solidFill>
                <a:schemeClr val="bg1"/>
              </a:solidFill>
              <a:latin typeface="+mn-lt"/>
              <a:ea typeface="Calibri"/>
              <a:cs typeface="Calibri"/>
            </a:endParaRPr>
          </a:p>
        </p:txBody>
      </p:sp>
    </p:spTree>
    <p:extLst>
      <p:ext uri="{BB962C8B-B14F-4D97-AF65-F5344CB8AC3E}">
        <p14:creationId xmlns:p14="http://schemas.microsoft.com/office/powerpoint/2010/main" val="3059998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1DC37-9BCD-C925-57DF-C3CE7D720001}"/>
            </a:ext>
          </a:extLst>
        </p:cNvPr>
        <p:cNvGrpSpPr/>
        <p:nvPr/>
      </p:nvGrpSpPr>
      <p:grpSpPr>
        <a:xfrm>
          <a:off x="0" y="0"/>
          <a:ext cx="0" cy="0"/>
          <a:chOff x="0" y="0"/>
          <a:chExt cx="0" cy="0"/>
        </a:xfrm>
      </p:grpSpPr>
      <p:sp>
        <p:nvSpPr>
          <p:cNvPr id="16" name="Text Placeholder 15" descr="Security Services, Public Area and Curbside Interfaces&#10;Select a qualified firm to provide security services at Denver International Airport (DEN).&#10;&#10;Scope of Work: &#10;Traffic control, security at sensitive access points, and door alarm response&#10;Loading dock oversight (50+ deliveries/day), patrols, credential verification, and incident resolution&#10;Public Parking Lot patrols, Airport Office Building access, and person vetting&#10;Enforcement of DEN Rules &amp; Regulations and additional security posts as needed&#10;&#10;Workload:&#10;5400 weekly hours (135 FTEs), including Full-Time, Part-Time, and On-Call positions&#10;24/7 staffing for curbside, passenger pick-up/drop-off on levels 4 &amp; 6&#10;Support for 40,000+ vehicle entries per day&#10;​&#10;KEY INFORMATION ​&#10;Anticipated Advertisement Date:  Q2 2025 &#10;Estimated Project Value:  $50M to $99.99M&#10;Small Business Program Goal: 5% MWBE&#10;Key Scope/Industry:​  Security Guard Services, Public Area, and Curbside Interfaces&#10;Project Manager​: Matt Gomez-Peterson; matthew.gomez-peterson@flydenver.com &#10;&#10;Breakout Room Closed – Contact Project Manager&#10;&#10;">
            <a:extLst>
              <a:ext uri="{FF2B5EF4-FFF2-40B4-BE49-F238E27FC236}">
                <a16:creationId xmlns:a16="http://schemas.microsoft.com/office/drawing/2014/main" id="{4A613AAD-82C1-BDC8-2DE6-A08EBED029B5}"/>
              </a:ext>
            </a:extLst>
          </p:cNvPr>
          <p:cNvSpPr>
            <a:spLocks noGrp="1"/>
          </p:cNvSpPr>
          <p:nvPr>
            <p:ph type="title" idx="4294967295"/>
          </p:nvPr>
        </p:nvSpPr>
        <p:spPr>
          <a:xfrm>
            <a:off x="771857" y="315633"/>
            <a:ext cx="9168219"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a:solidFill>
                  <a:srgbClr val="440099"/>
                </a:solidFill>
                <a:latin typeface="+mn-lt"/>
                <a:ea typeface="+mn-ea"/>
                <a:cs typeface="+mn-cs"/>
              </a:rPr>
              <a:t>Total Queue Management (TQM)</a:t>
            </a:r>
          </a:p>
        </p:txBody>
      </p:sp>
      <p:sp>
        <p:nvSpPr>
          <p:cNvPr id="3" name="TextBox 2">
            <a:extLst>
              <a:ext uri="{FF2B5EF4-FFF2-40B4-BE49-F238E27FC236}">
                <a16:creationId xmlns:a16="http://schemas.microsoft.com/office/drawing/2014/main" id="{382E8DDD-05C7-168B-9D55-290965101779}"/>
              </a:ext>
              <a:ext uri="{C183D7F6-B498-43B3-948B-1728B52AA6E4}">
                <adec:decorative xmlns:adec="http://schemas.microsoft.com/office/drawing/2017/decorative" val="1"/>
              </a:ext>
            </a:extLst>
          </p:cNvPr>
          <p:cNvSpPr txBox="1"/>
          <p:nvPr/>
        </p:nvSpPr>
        <p:spPr>
          <a:xfrm>
            <a:off x="869830" y="1220156"/>
            <a:ext cx="9070247" cy="4524315"/>
          </a:xfrm>
          <a:prstGeom prst="rect">
            <a:avLst/>
          </a:prstGeom>
          <a:noFill/>
        </p:spPr>
        <p:txBody>
          <a:bodyPr wrap="square" lIns="91440" tIns="45720" rIns="91440" bIns="45720" anchor="t">
            <a:spAutoFit/>
          </a:bodyPr>
          <a:lstStyle/>
          <a:p>
            <a:pPr defTabSz="914377"/>
            <a:r>
              <a:rPr lang="en-US" sz="1600">
                <a:solidFill>
                  <a:prstClr val="black"/>
                </a:solidFill>
                <a:latin typeface="Calibri" panose="020F0502020204030204"/>
              </a:rPr>
              <a:t>The scope of work for this project is to manage the queue systems, customer service, and wayfinding services at and around the security screening checkpoints operated by the Transportation Security Administration (TSA), within the Federal Inspection Services (FIS) facility operated by US Customs and Border Protection (CBP), as well as throughout the Terminal and Concourses for special projects such as the Automated Guideway Transit System (AGTS) Revitalization Project.</a:t>
            </a:r>
          </a:p>
          <a:p>
            <a:pPr defTabSz="914377"/>
            <a:endParaRPr lang="en-US" sz="1600" b="1">
              <a:solidFill>
                <a:prstClr val="black"/>
              </a:solidFill>
              <a:latin typeface="Calibri" panose="020F0502020204030204"/>
            </a:endParaRPr>
          </a:p>
          <a:p>
            <a:pPr defTabSz="914377"/>
            <a:r>
              <a:rPr lang="en-US" sz="1600" b="1">
                <a:solidFill>
                  <a:prstClr val="black"/>
                </a:solidFill>
                <a:latin typeface="Calibri" panose="020F0502020204030204"/>
              </a:rPr>
              <a:t>Key Scope:</a:t>
            </a:r>
          </a:p>
          <a:p>
            <a:pPr marL="285744" indent="-285744" defTabSz="914377">
              <a:buFont typeface="Arial" panose="020B0604020202020204" pitchFamily="34" charset="0"/>
              <a:buChar char="•"/>
            </a:pPr>
            <a:r>
              <a:rPr lang="en-US" sz="1600">
                <a:solidFill>
                  <a:prstClr val="black"/>
                </a:solidFill>
                <a:latin typeface="Calibri" panose="020F0502020204030204"/>
              </a:rPr>
              <a:t>Excellent face-to-face customer service skills</a:t>
            </a:r>
          </a:p>
          <a:p>
            <a:pPr marL="285744" indent="-285744" defTabSz="914377">
              <a:buFont typeface="Arial" panose="020B0604020202020204" pitchFamily="34" charset="0"/>
              <a:buChar char="•"/>
            </a:pPr>
            <a:r>
              <a:rPr lang="en-US" sz="1600">
                <a:solidFill>
                  <a:prstClr val="black"/>
                </a:solidFill>
                <a:latin typeface="Calibri" panose="020F0502020204030204"/>
              </a:rPr>
              <a:t>Ability to multitask in a dynamic environment</a:t>
            </a:r>
          </a:p>
          <a:p>
            <a:pPr marL="285744" indent="-285744" defTabSz="914377">
              <a:buFont typeface="Arial" panose="020B0604020202020204" pitchFamily="34" charset="0"/>
              <a:buChar char="•"/>
            </a:pPr>
            <a:r>
              <a:rPr lang="en-US" sz="1600">
                <a:solidFill>
                  <a:prstClr val="black"/>
                </a:solidFill>
                <a:latin typeface="Calibri" panose="020F0502020204030204"/>
              </a:rPr>
              <a:t>Line and queue management experience</a:t>
            </a:r>
          </a:p>
          <a:p>
            <a:pPr marL="285744" indent="-285744" defTabSz="914377">
              <a:buFont typeface="Arial" panose="020B0604020202020204" pitchFamily="34" charset="0"/>
              <a:buChar char="•"/>
            </a:pPr>
            <a:r>
              <a:rPr lang="en-US" sz="1600">
                <a:solidFill>
                  <a:prstClr val="black"/>
                </a:solidFill>
                <a:latin typeface="Calibri" panose="020F0502020204030204"/>
              </a:rPr>
              <a:t>Strong teamwork and collaboration</a:t>
            </a:r>
          </a:p>
          <a:p>
            <a:pPr marL="285744" indent="-285744" defTabSz="914377">
              <a:buFont typeface="Arial" panose="020B0604020202020204" pitchFamily="34" charset="0"/>
              <a:buChar char="•"/>
            </a:pPr>
            <a:r>
              <a:rPr lang="en-US" sz="1600">
                <a:solidFill>
                  <a:prstClr val="black"/>
                </a:solidFill>
                <a:latin typeface="Calibri" panose="020F0502020204030204"/>
              </a:rPr>
              <a:t>Clear and effective wayfinding assistance</a:t>
            </a:r>
          </a:p>
          <a:p>
            <a:pPr defTabSz="914377"/>
            <a:br>
              <a:rPr lang="en-US" sz="1600" b="1">
                <a:solidFill>
                  <a:prstClr val="black"/>
                </a:solidFill>
                <a:latin typeface="Calibri" panose="020F0502020204030204"/>
              </a:rPr>
            </a:br>
            <a:r>
              <a:rPr lang="en-US" sz="1600" b="1">
                <a:solidFill>
                  <a:prstClr val="black">
                    <a:lumMod val="95000"/>
                    <a:lumOff val="5000"/>
                  </a:prstClr>
                </a:solidFill>
                <a:latin typeface="Calibri" panose="020F0502020204030204"/>
              </a:rPr>
              <a:t>KEY INFORMATION ​</a:t>
            </a:r>
            <a:endParaRPr lang="en-US" sz="1600" b="1">
              <a:solidFill>
                <a:prstClr val="black">
                  <a:lumMod val="95000"/>
                  <a:lumOff val="5000"/>
                </a:prstClr>
              </a:solidFill>
              <a:latin typeface="Calibri" panose="020F0502020204030204"/>
              <a:ea typeface="Calibri"/>
              <a:cs typeface="Calibri"/>
            </a:endParaRPr>
          </a:p>
          <a:p>
            <a:pPr defTabSz="914377">
              <a:defRPr/>
            </a:pPr>
            <a:r>
              <a:rPr lang="en-US" sz="1600" b="1">
                <a:solidFill>
                  <a:prstClr val="black">
                    <a:lumMod val="95000"/>
                    <a:lumOff val="5000"/>
                  </a:prstClr>
                </a:solidFill>
                <a:latin typeface="Calibri" panose="020F0502020204030204"/>
              </a:rPr>
              <a:t>Anticipated Advertisement Date:  </a:t>
            </a:r>
            <a:r>
              <a:rPr lang="en-US" sz="1600">
                <a:solidFill>
                  <a:prstClr val="black">
                    <a:lumMod val="95000"/>
                    <a:lumOff val="5000"/>
                  </a:prstClr>
                </a:solidFill>
                <a:latin typeface="Calibri" panose="020F0502020204030204"/>
              </a:rPr>
              <a:t> Q2/Q3 2026</a:t>
            </a:r>
            <a:endParaRPr lang="en-US" sz="1600">
              <a:solidFill>
                <a:prstClr val="black">
                  <a:lumMod val="95000"/>
                  <a:lumOff val="5000"/>
                </a:prstClr>
              </a:solidFill>
              <a:latin typeface="Calibri" panose="020F0502020204030204"/>
              <a:ea typeface="Calibri"/>
              <a:cs typeface="Calibri"/>
            </a:endParaRPr>
          </a:p>
          <a:p>
            <a:pPr defTabSz="914377">
              <a:defRPr/>
            </a:pPr>
            <a:r>
              <a:rPr lang="en-US" sz="1600" b="1">
                <a:solidFill>
                  <a:prstClr val="black">
                    <a:lumMod val="95000"/>
                    <a:lumOff val="5000"/>
                  </a:prstClr>
                </a:solidFill>
                <a:latin typeface="Calibri" panose="020F0502020204030204"/>
              </a:rPr>
              <a:t>Estimated Project Value: </a:t>
            </a:r>
            <a:r>
              <a:rPr lang="en-US" sz="1600">
                <a:solidFill>
                  <a:prstClr val="black">
                    <a:lumMod val="95000"/>
                    <a:lumOff val="5000"/>
                  </a:prstClr>
                </a:solidFill>
                <a:latin typeface="Calibri" panose="020F0502020204030204"/>
              </a:rPr>
              <a:t> $30M to $40M over 5 years</a:t>
            </a:r>
          </a:p>
          <a:p>
            <a:pPr defTabSz="914377">
              <a:defRPr/>
            </a:pPr>
            <a:r>
              <a:rPr lang="en-US" sz="1600" b="1">
                <a:solidFill>
                  <a:prstClr val="black">
                    <a:lumMod val="95000"/>
                    <a:lumOff val="5000"/>
                  </a:prstClr>
                </a:solidFill>
                <a:latin typeface="Calibri" panose="020F0502020204030204"/>
              </a:rPr>
              <a:t>Small Business Program Goal:  </a:t>
            </a:r>
            <a:r>
              <a:rPr lang="en-US" sz="1600">
                <a:solidFill>
                  <a:prstClr val="black">
                    <a:lumMod val="95000"/>
                    <a:lumOff val="5000"/>
                  </a:prstClr>
                </a:solidFill>
                <a:latin typeface="Calibri" panose="020F0502020204030204"/>
              </a:rPr>
              <a:t>17%</a:t>
            </a:r>
            <a:endParaRPr lang="en-US" sz="1600" b="1">
              <a:solidFill>
                <a:prstClr val="black">
                  <a:lumMod val="95000"/>
                  <a:lumOff val="5000"/>
                </a:prstClr>
              </a:solidFill>
              <a:latin typeface="Calibri" panose="020F0502020204030204"/>
            </a:endParaRPr>
          </a:p>
          <a:p>
            <a:pPr defTabSz="914377">
              <a:defRPr/>
            </a:pPr>
            <a:r>
              <a:rPr lang="en-US" sz="1600" b="1">
                <a:solidFill>
                  <a:prstClr val="black">
                    <a:lumMod val="95000"/>
                    <a:lumOff val="5000"/>
                  </a:prstClr>
                </a:solidFill>
                <a:latin typeface="Calibri" panose="020F0502020204030204"/>
              </a:rPr>
              <a:t>Project Manager​: </a:t>
            </a:r>
            <a:r>
              <a:rPr lang="en-US" sz="1600">
                <a:solidFill>
                  <a:prstClr val="black">
                    <a:lumMod val="95000"/>
                    <a:lumOff val="5000"/>
                  </a:prstClr>
                </a:solidFill>
                <a:latin typeface="Calibri" panose="020F0502020204030204"/>
              </a:rPr>
              <a:t> Dave Dalton | Dave.Dalton@flydenver.com</a:t>
            </a:r>
            <a:endParaRPr lang="en-US" sz="1600">
              <a:solidFill>
                <a:prstClr val="black">
                  <a:lumMod val="95000"/>
                  <a:lumOff val="5000"/>
                </a:prstClr>
              </a:solidFill>
              <a:latin typeface="Calibri" panose="020F0502020204030204"/>
              <a:ea typeface="Calibri"/>
              <a:cs typeface="Calibri"/>
            </a:endParaRPr>
          </a:p>
        </p:txBody>
      </p:sp>
    </p:spTree>
    <p:extLst>
      <p:ext uri="{BB962C8B-B14F-4D97-AF65-F5344CB8AC3E}">
        <p14:creationId xmlns:p14="http://schemas.microsoft.com/office/powerpoint/2010/main" val="66050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Agenda">
            <a:extLst>
              <a:ext uri="{FF2B5EF4-FFF2-40B4-BE49-F238E27FC236}">
                <a16:creationId xmlns:a16="http://schemas.microsoft.com/office/drawing/2014/main" id="{24841190-7D96-86CF-DEBA-2CD24B300636}"/>
              </a:ext>
              <a:ext uri="{C183D7F6-B498-43B3-948B-1728B52AA6E4}">
                <adec:decorative xmlns:adec="http://schemas.microsoft.com/office/drawing/2017/decorative" val="0"/>
              </a:ext>
            </a:extLst>
          </p:cNvPr>
          <p:cNvSpPr>
            <a:spLocks noGrp="1"/>
          </p:cNvSpPr>
          <p:nvPr>
            <p:ph type="title" idx="4294967295"/>
          </p:nvPr>
        </p:nvSpPr>
        <p:spPr>
          <a:xfrm>
            <a:off x="859316" y="546951"/>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Agenda</a:t>
            </a:r>
          </a:p>
        </p:txBody>
      </p:sp>
      <p:sp>
        <p:nvSpPr>
          <p:cNvPr id="8" name="Text Placeholder 7" descr="Housekeeping&#10;Who Is In The Audience?&#10;About DEN&#10;Procurement Opportunities&#10;Breakout Rooms And Networking&#10;&#10;">
            <a:extLst>
              <a:ext uri="{FF2B5EF4-FFF2-40B4-BE49-F238E27FC236}">
                <a16:creationId xmlns:a16="http://schemas.microsoft.com/office/drawing/2014/main" id="{D5AE1A90-9B8F-832E-D55F-CD23D1E8F277}"/>
              </a:ext>
              <a:ext uri="{C183D7F6-B498-43B3-948B-1728B52AA6E4}">
                <adec:decorative xmlns:adec="http://schemas.microsoft.com/office/drawing/2017/decorative" val="0"/>
              </a:ext>
            </a:extLst>
          </p:cNvPr>
          <p:cNvSpPr>
            <a:spLocks noGrp="1"/>
          </p:cNvSpPr>
          <p:nvPr>
            <p:ph type="body" sz="quarter" idx="4294967295"/>
          </p:nvPr>
        </p:nvSpPr>
        <p:spPr>
          <a:xfrm>
            <a:off x="859315" y="1529924"/>
            <a:ext cx="9437623" cy="2024063"/>
          </a:xfrm>
          <a:prstGeom prst="rect">
            <a:avLst/>
          </a:prstGeom>
        </p:spPr>
        <p:txBody>
          <a:bodyPr/>
          <a:lstStyle/>
          <a:p>
            <a:pPr marL="285750" lvl="0" indent="-285750">
              <a:buClr>
                <a:srgbClr val="E35B2A"/>
              </a:buClr>
              <a:buFont typeface="Arial" panose="020B0604020202020204" pitchFamily="34" charset="0"/>
              <a:buChar char="•"/>
            </a:pPr>
            <a:r>
              <a:rPr lang="en-US" sz="2000" b="0"/>
              <a:t>Housekeeping</a:t>
            </a:r>
          </a:p>
          <a:p>
            <a:pPr marL="285750" lvl="0" indent="-285750" rtl="0">
              <a:buClr>
                <a:srgbClr val="E35B2A"/>
              </a:buClr>
              <a:buFont typeface="Arial" panose="020B0604020202020204" pitchFamily="34" charset="0"/>
              <a:buChar char="•"/>
            </a:pPr>
            <a:r>
              <a:rPr lang="en-US" sz="2000" b="0"/>
              <a:t>Who Is In The Audience?</a:t>
            </a:r>
          </a:p>
          <a:p>
            <a:pPr marL="285750" lvl="0" indent="-285750" rtl="0">
              <a:buClr>
                <a:srgbClr val="E35B2A"/>
              </a:buClr>
              <a:buFont typeface="Arial" panose="020B0604020202020204" pitchFamily="34" charset="0"/>
              <a:buChar char="•"/>
            </a:pPr>
            <a:r>
              <a:rPr lang="en-US" sz="2000" b="0"/>
              <a:t>About DEN</a:t>
            </a:r>
          </a:p>
          <a:p>
            <a:pPr marL="285750" lvl="0" indent="-285750">
              <a:buClr>
                <a:srgbClr val="E35B2A"/>
              </a:buClr>
              <a:buFont typeface="Arial" panose="020B0604020202020204" pitchFamily="34" charset="0"/>
              <a:buChar char="•"/>
            </a:pPr>
            <a:r>
              <a:rPr lang="en-US" sz="2000" b="0" i="0"/>
              <a:t>Procurement Opportunities</a:t>
            </a:r>
            <a:endParaRPr lang="en-US" sz="2000"/>
          </a:p>
          <a:p>
            <a:pPr marL="285750" lvl="0" indent="-285750">
              <a:buClr>
                <a:srgbClr val="E35B2A"/>
              </a:buClr>
              <a:buFont typeface="Arial" panose="020B0604020202020204" pitchFamily="34" charset="0"/>
              <a:buChar char="•"/>
            </a:pPr>
            <a:r>
              <a:rPr lang="en-US" sz="2000"/>
              <a:t>Breakout Rooms And Networking</a:t>
            </a:r>
          </a:p>
          <a:p>
            <a:pPr marL="285750" indent="-285750">
              <a:buClr>
                <a:srgbClr val="E35B2A"/>
              </a:buClr>
              <a:buFont typeface="Arial" panose="020B0604020202020204" pitchFamily="34" charset="0"/>
              <a:buChar char="•"/>
            </a:pPr>
            <a:endParaRPr lang="en-US"/>
          </a:p>
        </p:txBody>
      </p:sp>
      <p:sp>
        <p:nvSpPr>
          <p:cNvPr id="2" name="TextBox 1">
            <a:extLst>
              <a:ext uri="{FF2B5EF4-FFF2-40B4-BE49-F238E27FC236}">
                <a16:creationId xmlns:a16="http://schemas.microsoft.com/office/drawing/2014/main" id="{2A8E78A2-CF2A-D967-9BA5-445035F99065}"/>
              </a:ext>
              <a:ext uri="{C183D7F6-B498-43B3-948B-1728B52AA6E4}">
                <adec:decorative xmlns:adec="http://schemas.microsoft.com/office/drawing/2017/decorative" val="1"/>
              </a:ext>
            </a:extLst>
          </p:cNvPr>
          <p:cNvSpPr txBox="1"/>
          <p:nvPr/>
        </p:nvSpPr>
        <p:spPr>
          <a:xfrm>
            <a:off x="770439" y="3959111"/>
            <a:ext cx="9526500" cy="2308324"/>
          </a:xfrm>
          <a:prstGeom prst="rect">
            <a:avLst/>
          </a:prstGeom>
          <a:solidFill>
            <a:schemeClr val="bg2"/>
          </a:solidFill>
        </p:spPr>
        <p:txBody>
          <a:bodyPr wrap="square" rtlCol="0">
            <a:spAutoFit/>
          </a:bodyPr>
          <a:lstStyle/>
          <a:p>
            <a:r>
              <a:rPr lang="en-US" b="1"/>
              <a:t>REMINDER:  </a:t>
            </a:r>
          </a:p>
          <a:p>
            <a:endParaRPr lang="en-US"/>
          </a:p>
          <a:p>
            <a:r>
              <a:rPr lang="en-US"/>
              <a:t>This information will be shared with all attendees in a follow-up email from </a:t>
            </a:r>
            <a:r>
              <a:rPr lang="en-US" b="1"/>
              <a:t>Eventbrite.com</a:t>
            </a:r>
            <a:r>
              <a:rPr lang="en-US"/>
              <a:t>, which will also include the registration list and presentations.</a:t>
            </a:r>
          </a:p>
          <a:p>
            <a:endParaRPr lang="en-US"/>
          </a:p>
          <a:p>
            <a:r>
              <a:rPr lang="en-US"/>
              <a:t>Additionally, it will be posted on our website at </a:t>
            </a:r>
            <a:r>
              <a:rPr lang="en-US">
                <a:hlinkClick r:id="rId3"/>
              </a:rPr>
              <a:t>www.flydenver.com/business-and-community/outreach-and-engagement/#pastevents</a:t>
            </a:r>
            <a:r>
              <a:rPr lang="en-US"/>
              <a:t> within the next 3 business days. </a:t>
            </a:r>
          </a:p>
          <a:p>
            <a:endParaRPr lang="en-US"/>
          </a:p>
        </p:txBody>
      </p:sp>
    </p:spTree>
    <p:extLst>
      <p:ext uri="{BB962C8B-B14F-4D97-AF65-F5344CB8AC3E}">
        <p14:creationId xmlns:p14="http://schemas.microsoft.com/office/powerpoint/2010/main" val="1890452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8EA6C-2998-C87F-C11A-7BB267534BC2}"/>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E9D3AA62-0F1A-0B3A-384A-39BDD98E95A7}"/>
              </a:ext>
            </a:extLst>
          </p:cNvPr>
          <p:cNvSpPr>
            <a:spLocks noGrp="1"/>
          </p:cNvSpPr>
          <p:nvPr>
            <p:ph type="title" idx="4294967295"/>
          </p:nvPr>
        </p:nvSpPr>
        <p:spPr>
          <a:xfrm>
            <a:off x="2359839" y="1040045"/>
            <a:ext cx="9527361"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rPr>
              <a:t>Infrastructure Financing and Master Development Partners for Commercial Development Districts </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2924893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46155-89DD-F76C-2D97-558A9220991C}"/>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E02F61DA-A8B9-A8A2-7AF3-7A831019AD49}"/>
              </a:ext>
            </a:extLst>
          </p:cNvPr>
          <p:cNvSpPr>
            <a:spLocks noGrp="1"/>
          </p:cNvSpPr>
          <p:nvPr>
            <p:ph type="title" idx="4294967295"/>
          </p:nvPr>
        </p:nvSpPr>
        <p:spPr>
          <a:xfrm>
            <a:off x="708533" y="190896"/>
            <a:ext cx="10392283"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lang="en-US" sz="2800">
                <a:solidFill>
                  <a:srgbClr val="440099"/>
                </a:solidFill>
                <a:latin typeface="+mn-lt"/>
              </a:rPr>
              <a:t>Infrastructure Financing and Master Development Partners for Commercial Development Districts  </a:t>
            </a:r>
            <a:br>
              <a:rPr lang="en-US" sz="900">
                <a:solidFill>
                  <a:srgbClr val="323130"/>
                </a:solidFill>
                <a:highlight>
                  <a:srgbClr val="EDEBE9"/>
                </a:highlight>
                <a:latin typeface="Segoe UI"/>
                <a:ea typeface="Calibri Light"/>
                <a:cs typeface="Segoe UI"/>
              </a:rPr>
            </a:br>
            <a:endParaRPr lang="en-US" sz="900">
              <a:solidFill>
                <a:srgbClr val="323130"/>
              </a:solidFill>
              <a:highlight>
                <a:srgbClr val="EDEBE9"/>
              </a:highlight>
              <a:latin typeface="Segoe UI"/>
              <a:ea typeface="Calibri Light"/>
              <a:cs typeface="Segoe UI"/>
            </a:endParaRPr>
          </a:p>
          <a:p>
            <a:pPr>
              <a:spcBef>
                <a:spcPts val="1000"/>
              </a:spcBef>
              <a:defRPr/>
            </a:pPr>
            <a:endParaRPr lang="en-US" sz="2800">
              <a:solidFill>
                <a:srgbClr val="440099"/>
              </a:solidFill>
              <a:ea typeface="Calibri Light"/>
              <a:cs typeface="Calibri Light"/>
            </a:endParaRPr>
          </a:p>
        </p:txBody>
      </p:sp>
      <p:pic>
        <p:nvPicPr>
          <p:cNvPr id="4" name="Picture 3" descr="A map of a city Denver Airport Non-Aeronautical Land and Cargo Expansion Opportunity. ">
            <a:extLst>
              <a:ext uri="{FF2B5EF4-FFF2-40B4-BE49-F238E27FC236}">
                <a16:creationId xmlns:a16="http://schemas.microsoft.com/office/drawing/2014/main" id="{2F23DB43-D85E-D2D1-3CBB-07A327874C30}"/>
              </a:ext>
            </a:extLst>
          </p:cNvPr>
          <p:cNvPicPr>
            <a:picLocks noChangeAspect="1"/>
          </p:cNvPicPr>
          <p:nvPr/>
        </p:nvPicPr>
        <p:blipFill>
          <a:blip r:embed="rId3"/>
          <a:srcRect l="1452" t="138" r="4159"/>
          <a:stretch>
            <a:fillRect/>
          </a:stretch>
        </p:blipFill>
        <p:spPr>
          <a:xfrm>
            <a:off x="181534" y="1330377"/>
            <a:ext cx="5755341" cy="4509551"/>
          </a:xfrm>
          <a:prstGeom prst="rect">
            <a:avLst/>
          </a:prstGeom>
        </p:spPr>
      </p:pic>
      <p:sp>
        <p:nvSpPr>
          <p:cNvPr id="3" name="TextBox 2">
            <a:extLst>
              <a:ext uri="{FF2B5EF4-FFF2-40B4-BE49-F238E27FC236}">
                <a16:creationId xmlns:a16="http://schemas.microsoft.com/office/drawing/2014/main" id="{52609CF0-76DE-AD82-E86C-69F516B64733}"/>
              </a:ext>
              <a:ext uri="{C183D7F6-B498-43B3-948B-1728B52AA6E4}">
                <adec:decorative xmlns:adec="http://schemas.microsoft.com/office/drawing/2017/decorative" val="0"/>
              </a:ext>
            </a:extLst>
          </p:cNvPr>
          <p:cNvSpPr txBox="1"/>
          <p:nvPr/>
        </p:nvSpPr>
        <p:spPr>
          <a:xfrm>
            <a:off x="6096000" y="1061436"/>
            <a:ext cx="4735606" cy="5986254"/>
          </a:xfrm>
          <a:prstGeom prst="rect">
            <a:avLst/>
          </a:prstGeom>
          <a:noFill/>
        </p:spPr>
        <p:txBody>
          <a:bodyPr wrap="square" lIns="91440" tIns="45720" rIns="91440" bIns="45720" anchor="t">
            <a:spAutoFit/>
          </a:bodyPr>
          <a:lstStyle/>
          <a:p>
            <a:pPr marL="285750" indent="-285750">
              <a:spcAft>
                <a:spcPts val="600"/>
              </a:spcAft>
              <a:buFont typeface="Arial" panose="020B0604020202020204" pitchFamily="34" charset="0"/>
              <a:buChar char="•"/>
            </a:pPr>
            <a:r>
              <a:rPr lang="en-US" sz="1600">
                <a:ea typeface="+mn-lt"/>
                <a:cs typeface="Calibri"/>
              </a:rPr>
              <a:t>DEN owns the largest airport land portfolio in the United States with </a:t>
            </a:r>
            <a:r>
              <a:rPr lang="en-US" sz="1600" b="1">
                <a:ea typeface="+mn-lt"/>
                <a:cs typeface="Calibri"/>
              </a:rPr>
              <a:t>16,000 acres of non-aeronautical land</a:t>
            </a:r>
            <a:r>
              <a:rPr lang="en-US" sz="1600">
                <a:ea typeface="+mn-lt"/>
                <a:cs typeface="Calibri"/>
              </a:rPr>
              <a:t>, 1,500 acres of which are currently authorized for commercial development. </a:t>
            </a:r>
            <a:endParaRPr lang="en-US" sz="1600"/>
          </a:p>
          <a:p>
            <a:pPr marL="285750" indent="-285750">
              <a:spcAft>
                <a:spcPts val="600"/>
              </a:spcAft>
              <a:buFont typeface="Arial" panose="020B0604020202020204" pitchFamily="34" charset="0"/>
              <a:buChar char="•"/>
            </a:pPr>
            <a:r>
              <a:rPr lang="en-US" sz="1600">
                <a:ea typeface="+mn-lt"/>
                <a:cs typeface="Calibri"/>
              </a:rPr>
              <a:t>DEN is seeking to accelerate development of this land in alignment with its Strategic Development Plan. However, the districts are largely unimproved “raw land”, </a:t>
            </a:r>
            <a:r>
              <a:rPr lang="en-US" sz="1600" b="1">
                <a:ea typeface="+mn-lt"/>
                <a:cs typeface="Calibri"/>
              </a:rPr>
              <a:t>requiring significant enabling infrastructure investment </a:t>
            </a:r>
            <a:r>
              <a:rPr lang="en-US" sz="1600">
                <a:ea typeface="+mn-lt"/>
                <a:cs typeface="Calibri"/>
              </a:rPr>
              <a:t>to unlock their value. </a:t>
            </a:r>
            <a:endParaRPr lang="en-US" sz="1600">
              <a:ea typeface="Calibri"/>
              <a:cs typeface="Calibri"/>
            </a:endParaRPr>
          </a:p>
          <a:p>
            <a:pPr marL="285750" indent="-285750">
              <a:spcAft>
                <a:spcPts val="600"/>
              </a:spcAft>
              <a:buFont typeface="Arial" panose="020B0604020202020204" pitchFamily="34" charset="0"/>
              <a:buChar char="•"/>
            </a:pPr>
            <a:r>
              <a:rPr lang="en-US" sz="1600">
                <a:ea typeface="+mn-lt"/>
                <a:cs typeface="Calibri"/>
              </a:rPr>
              <a:t>DEN is soliciting Statements of Qualifications from </a:t>
            </a:r>
            <a:r>
              <a:rPr lang="en-US" sz="1600" b="1">
                <a:ea typeface="+mn-lt"/>
                <a:cs typeface="Calibri"/>
              </a:rPr>
              <a:t>qualified infrastructure financing and master development partners</a:t>
            </a:r>
            <a:r>
              <a:rPr lang="en-US" sz="1600">
                <a:ea typeface="+mn-lt"/>
                <a:cs typeface="Calibri"/>
              </a:rPr>
              <a:t> to deliver a phased development program across priority commercial development districts. </a:t>
            </a:r>
            <a:endParaRPr lang="en-US" sz="1600">
              <a:ea typeface="Calibri"/>
              <a:cs typeface="Calibri"/>
            </a:endParaRPr>
          </a:p>
          <a:p>
            <a:pPr marL="285750" indent="-285750">
              <a:buFont typeface="Arial" panose="020B0604020202020204" pitchFamily="34" charset="0"/>
              <a:buChar char="•"/>
            </a:pPr>
            <a:r>
              <a:rPr lang="en-US" sz="1600">
                <a:ea typeface="+mn-lt"/>
                <a:cs typeface="Calibri"/>
              </a:rPr>
              <a:t>The selected Firm(s) will work collaboratively with DEN to </a:t>
            </a:r>
            <a:r>
              <a:rPr lang="en-US" sz="1600" b="1">
                <a:ea typeface="+mn-lt"/>
                <a:cs typeface="Calibri"/>
              </a:rPr>
              <a:t>plan, finance, and deliver horizontal infrastructure and/or vertical development</a:t>
            </a:r>
            <a:r>
              <a:rPr lang="en-US" sz="1600">
                <a:ea typeface="+mn-lt"/>
                <a:cs typeface="Calibri"/>
              </a:rPr>
              <a:t>, leveraging private capital to accelerate development while preserving DEN’s long-term control and financial upside and adhering to applicable regulatory requirements. </a:t>
            </a:r>
            <a:endParaRPr lang="en-US" sz="1600">
              <a:ea typeface="Calibri"/>
              <a:cs typeface="Calibri"/>
            </a:endParaRPr>
          </a:p>
          <a:p>
            <a:br>
              <a:rPr lang="en-US" sz="1600" b="1" i="0" u="none" strike="noStrike" kern="1200" cap="none" spc="0" normalizeH="0" baseline="0" noProof="0">
                <a:ln>
                  <a:noFill/>
                </a:ln>
                <a:effectLst/>
                <a:uLnTx/>
                <a:uFillTx/>
                <a:ea typeface="+mn-lt"/>
                <a:cs typeface="Calibri"/>
              </a:rPr>
            </a:br>
            <a:endParaRPr lang="en-US" sz="1600" b="1">
              <a:solidFill>
                <a:prstClr val="black"/>
              </a:solidFill>
              <a:ea typeface="Calibri"/>
              <a:cs typeface="Calibri"/>
            </a:endParaRPr>
          </a:p>
        </p:txBody>
      </p:sp>
    </p:spTree>
    <p:extLst>
      <p:ext uri="{BB962C8B-B14F-4D97-AF65-F5344CB8AC3E}">
        <p14:creationId xmlns:p14="http://schemas.microsoft.com/office/powerpoint/2010/main" val="4050119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B16DA-C16F-59F9-4ED4-D69C6E3F1A90}"/>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372D0F8A-EE91-CD8C-B83D-AC6C7852B353}"/>
              </a:ext>
            </a:extLst>
          </p:cNvPr>
          <p:cNvSpPr>
            <a:spLocks noGrp="1"/>
          </p:cNvSpPr>
          <p:nvPr>
            <p:ph type="title" idx="4294967295"/>
          </p:nvPr>
        </p:nvSpPr>
        <p:spPr>
          <a:xfrm>
            <a:off x="708533" y="190896"/>
            <a:ext cx="10392283"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lang="en-US" sz="2800">
                <a:solidFill>
                  <a:srgbClr val="440099"/>
                </a:solidFill>
                <a:latin typeface="+mn-lt"/>
              </a:rPr>
              <a:t>Infrastructure Financing and Master Development Partners for Commercial Development Districts  Cont. </a:t>
            </a:r>
            <a:br>
              <a:rPr lang="en-US" sz="900">
                <a:solidFill>
                  <a:srgbClr val="323130"/>
                </a:solidFill>
                <a:highlight>
                  <a:srgbClr val="EDEBE9"/>
                </a:highlight>
                <a:latin typeface="Segoe UI"/>
                <a:ea typeface="Calibri Light"/>
                <a:cs typeface="Segoe UI"/>
              </a:rPr>
            </a:br>
            <a:endParaRPr lang="en-US" sz="900">
              <a:solidFill>
                <a:srgbClr val="323130"/>
              </a:solidFill>
              <a:highlight>
                <a:srgbClr val="EDEBE9"/>
              </a:highlight>
              <a:latin typeface="Segoe UI"/>
              <a:ea typeface="Calibri Light"/>
              <a:cs typeface="Segoe UI"/>
            </a:endParaRPr>
          </a:p>
          <a:p>
            <a:pPr>
              <a:spcBef>
                <a:spcPts val="1000"/>
              </a:spcBef>
              <a:defRPr/>
            </a:pPr>
            <a:endParaRPr lang="en-US" sz="2800">
              <a:solidFill>
                <a:srgbClr val="440099"/>
              </a:solidFill>
              <a:ea typeface="Calibri Light"/>
              <a:cs typeface="Calibri Light"/>
            </a:endParaRPr>
          </a:p>
        </p:txBody>
      </p:sp>
      <p:pic>
        <p:nvPicPr>
          <p:cNvPr id="5" name="Picture 4" descr="Map of Infrastructure Financing and Master Development Partners for Commercial Development Districts  ">
            <a:extLst>
              <a:ext uri="{FF2B5EF4-FFF2-40B4-BE49-F238E27FC236}">
                <a16:creationId xmlns:a16="http://schemas.microsoft.com/office/drawing/2014/main" id="{2C9B55C7-098B-D5D2-F5AE-D8F8D33BBF75}"/>
              </a:ext>
            </a:extLst>
          </p:cNvPr>
          <p:cNvPicPr>
            <a:picLocks noChangeAspect="1"/>
          </p:cNvPicPr>
          <p:nvPr/>
        </p:nvPicPr>
        <p:blipFill>
          <a:blip r:embed="rId3"/>
          <a:stretch>
            <a:fillRect/>
          </a:stretch>
        </p:blipFill>
        <p:spPr>
          <a:xfrm>
            <a:off x="86344" y="1268556"/>
            <a:ext cx="4959605" cy="5302523"/>
          </a:xfrm>
          <a:prstGeom prst="rect">
            <a:avLst/>
          </a:prstGeom>
        </p:spPr>
      </p:pic>
      <p:sp>
        <p:nvSpPr>
          <p:cNvPr id="3" name="TextBox 2">
            <a:extLst>
              <a:ext uri="{FF2B5EF4-FFF2-40B4-BE49-F238E27FC236}">
                <a16:creationId xmlns:a16="http://schemas.microsoft.com/office/drawing/2014/main" id="{8196C269-676F-DFB0-D9D4-0F5CCB6E0F51}"/>
              </a:ext>
              <a:ext uri="{C183D7F6-B498-43B3-948B-1728B52AA6E4}">
                <adec:decorative xmlns:adec="http://schemas.microsoft.com/office/drawing/2017/decorative" val="0"/>
              </a:ext>
            </a:extLst>
          </p:cNvPr>
          <p:cNvSpPr txBox="1"/>
          <p:nvPr/>
        </p:nvSpPr>
        <p:spPr>
          <a:xfrm>
            <a:off x="5190564" y="1837719"/>
            <a:ext cx="6696635" cy="3046988"/>
          </a:xfrm>
          <a:prstGeom prst="rect">
            <a:avLst/>
          </a:prstGeom>
          <a:noFill/>
        </p:spPr>
        <p:txBody>
          <a:bodyPr wrap="square" lIns="91440" tIns="45720" rIns="91440" bIns="45720" anchor="t">
            <a:spAutoFit/>
          </a:bodyPr>
          <a:lstStyle/>
          <a:p>
            <a:endParaRPr lang="en-US" sz="1600">
              <a:ea typeface="+mn-lt"/>
              <a:cs typeface="Calibri"/>
            </a:endParaRPr>
          </a:p>
          <a:p>
            <a:r>
              <a:rPr kumimoji="0" lang="en-US" sz="1600" b="1" i="0" u="none" strike="noStrike" kern="1200" cap="none" spc="0" normalizeH="0" baseline="0" noProof="0">
                <a:ln>
                  <a:noFill/>
                </a:ln>
                <a:solidFill>
                  <a:prstClr val="black"/>
                </a:solidFill>
                <a:effectLst/>
                <a:uLnTx/>
                <a:uFillTx/>
                <a:ea typeface="+mn-ea"/>
                <a:cs typeface="Calibri"/>
              </a:rPr>
              <a:t>KEY INFORMATION </a:t>
            </a:r>
            <a:endParaRPr lang="en-US" sz="1600" b="1" i="0" u="none" strike="noStrike" kern="1200" cap="none" spc="0" normalizeH="0" baseline="0" noProof="0">
              <a:ln>
                <a:noFill/>
              </a:ln>
              <a:solidFill>
                <a:prstClr val="black"/>
              </a:solidFill>
              <a:effectLst/>
              <a:uLnTx/>
              <a:uFillTx/>
              <a:ea typeface="Calibri"/>
              <a:cs typeface="Calibri"/>
            </a:endParaRPr>
          </a:p>
          <a:p>
            <a:pPr>
              <a:defRPr/>
            </a:pPr>
            <a:r>
              <a:rPr kumimoji="0" lang="en-US" sz="1600" b="1" i="0" u="none" strike="noStrike" kern="1200" cap="none" spc="0" normalizeH="0" baseline="0" noProof="0">
                <a:ln>
                  <a:noFill/>
                </a:ln>
                <a:effectLst/>
                <a:uLnTx/>
                <a:uFillTx/>
                <a:ea typeface="+mn-ea"/>
                <a:cs typeface="Calibri"/>
              </a:rPr>
              <a:t>Anticipated Advertisement Date: </a:t>
            </a:r>
            <a:r>
              <a:rPr lang="en-US" sz="1600">
                <a:cs typeface="Calibri"/>
              </a:rPr>
              <a:t>Q3 2026</a:t>
            </a:r>
            <a:endParaRPr lang="en-US" sz="1600">
              <a:solidFill>
                <a:prstClr val="black"/>
              </a:solidFill>
              <a:ea typeface="+mn-lt"/>
              <a:cs typeface="+mn-lt"/>
            </a:endParaRPr>
          </a:p>
          <a:p>
            <a:pPr>
              <a:defRPr/>
            </a:pPr>
            <a:r>
              <a:rPr lang="en-US" sz="1600" b="1">
                <a:solidFill>
                  <a:prstClr val="black"/>
                </a:solidFill>
                <a:cs typeface="Calibri"/>
              </a:rPr>
              <a:t>Estimated Project Value: </a:t>
            </a:r>
            <a:r>
              <a:rPr lang="en-US" sz="1600">
                <a:solidFill>
                  <a:prstClr val="black"/>
                </a:solidFill>
                <a:cs typeface="Calibri"/>
              </a:rPr>
              <a:t>$100M+</a:t>
            </a:r>
            <a:endParaRPr lang="en-US" sz="1600">
              <a:ea typeface="+mn-lt"/>
              <a:cs typeface="+mn-lt"/>
            </a:endParaRPr>
          </a:p>
          <a:p>
            <a:pPr>
              <a:defRPr/>
            </a:pPr>
            <a:r>
              <a:rPr lang="en-US" sz="1600" b="1">
                <a:ea typeface="+mn-lt"/>
                <a:cs typeface="+mn-lt"/>
              </a:rPr>
              <a:t>Small Business Program Goal: </a:t>
            </a:r>
            <a:r>
              <a:rPr lang="en-US" sz="1600">
                <a:ea typeface="+mn-lt"/>
                <a:cs typeface="+mn-lt"/>
              </a:rPr>
              <a:t>None</a:t>
            </a:r>
            <a:br>
              <a:rPr lang="en-US" sz="1600" b="1">
                <a:ea typeface="+mn-lt"/>
                <a:cs typeface="+mn-lt"/>
              </a:rPr>
            </a:br>
            <a:endParaRPr lang="en-US" sz="1600" b="1">
              <a:ea typeface="+mn-lt"/>
              <a:cs typeface="+mn-lt"/>
            </a:endParaRPr>
          </a:p>
          <a:p>
            <a:pPr>
              <a:defRPr/>
            </a:pPr>
            <a:r>
              <a:rPr lang="en-US" sz="1600" b="1">
                <a:solidFill>
                  <a:prstClr val="black"/>
                </a:solidFill>
                <a:ea typeface="+mn-lt"/>
                <a:cs typeface="+mn-lt"/>
              </a:rPr>
              <a:t>Key Scope/Industry: </a:t>
            </a:r>
            <a:endParaRPr lang="en-US" sz="1600" b="1">
              <a:solidFill>
                <a:prstClr val="black"/>
              </a:solidFill>
              <a:ea typeface="+mn-lt"/>
              <a:cs typeface="Calibri"/>
            </a:endParaRPr>
          </a:p>
          <a:p>
            <a:pPr marL="285750" indent="-285750">
              <a:buClr>
                <a:schemeClr val="accent2"/>
              </a:buClr>
              <a:buFont typeface="Arial" panose="020B0604020202020204" pitchFamily="34" charset="0"/>
              <a:buChar char="•"/>
              <a:defRPr/>
            </a:pPr>
            <a:r>
              <a:rPr lang="en-US" sz="1600">
                <a:solidFill>
                  <a:prstClr val="black"/>
                </a:solidFill>
                <a:ea typeface="+mn-lt"/>
                <a:cs typeface="Calibri"/>
              </a:rPr>
              <a:t>Infrastructure-led financing and development, large-scale master-planned development, public-private partnerships, tenanting and asset management</a:t>
            </a:r>
            <a:endParaRPr lang="en-US">
              <a:solidFill>
                <a:prstClr val="black"/>
              </a:solidFill>
              <a:ea typeface="Calibri" panose="020F0502020204030204"/>
              <a:cs typeface="Calibri" panose="020F0502020204030204"/>
            </a:endParaRPr>
          </a:p>
          <a:p>
            <a:pPr marL="285750" indent="-285750">
              <a:buClr>
                <a:srgbClr val="E35B2A"/>
              </a:buClr>
              <a:buFont typeface="Arial"/>
              <a:buChar char="•"/>
              <a:defRPr/>
            </a:pPr>
            <a:endParaRPr kumimoji="0" lang="en-US" sz="1600" i="0" u="none" strike="noStrike" kern="1200" cap="none" spc="0" normalizeH="0" baseline="0" noProof="0">
              <a:ln>
                <a:noFill/>
              </a:ln>
              <a:solidFill>
                <a:prstClr val="black"/>
              </a:solidFill>
              <a:effectLst/>
              <a:uLnTx/>
              <a:uFillTx/>
              <a:ea typeface="+mn-lt"/>
              <a:cs typeface="Calibri"/>
            </a:endParaRPr>
          </a:p>
          <a:p>
            <a:pPr>
              <a:buClr>
                <a:srgbClr val="E35B2A"/>
              </a:buClr>
              <a:defRPr/>
            </a:pPr>
            <a:r>
              <a:rPr kumimoji="0" lang="en-US" sz="1600" b="1" i="0" u="none" strike="noStrike" kern="1200" cap="none" spc="0" normalizeH="0" baseline="0" noProof="0">
                <a:ln>
                  <a:noFill/>
                </a:ln>
                <a:effectLst/>
                <a:uLnTx/>
                <a:uFillTx/>
                <a:ea typeface="+mn-ea"/>
                <a:cs typeface="Calibri"/>
              </a:rPr>
              <a:t>Project Manager: </a:t>
            </a:r>
            <a:r>
              <a:rPr lang="en-US" sz="1600">
                <a:cs typeface="Calibri"/>
              </a:rPr>
              <a:t>Madison Schliewe| </a:t>
            </a:r>
            <a:r>
              <a:rPr lang="en-US" sz="1600">
                <a:cs typeface="Calibri"/>
                <a:hlinkClick r:id="rId4"/>
              </a:rPr>
              <a:t>madison.schliewe@flydenver.com</a:t>
            </a:r>
            <a:r>
              <a:rPr lang="en-US" sz="1600">
                <a:cs typeface="Calibri"/>
              </a:rPr>
              <a:t> </a:t>
            </a:r>
            <a:endParaRPr lang="en-US" sz="1600">
              <a:solidFill>
                <a:srgbClr val="0070C0"/>
              </a:solidFill>
              <a:ea typeface="Calibri"/>
              <a:cs typeface="Calibri"/>
              <a:hlinkClick r:id="" action="ppaction://noaction">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730595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6F50E-B88E-6F3F-3F47-709F331A6847}"/>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012B9D98-57AA-4C61-F58E-6E360845D3FA}"/>
              </a:ext>
            </a:extLst>
          </p:cNvPr>
          <p:cNvSpPr>
            <a:spLocks noGrp="1"/>
          </p:cNvSpPr>
          <p:nvPr>
            <p:ph type="title" idx="4294967295"/>
          </p:nvPr>
        </p:nvSpPr>
        <p:spPr>
          <a:xfrm>
            <a:off x="2359839" y="1040045"/>
            <a:ext cx="9527361"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mn-lt"/>
              </a:rPr>
              <a:t>Clean Technology Campus Market Study</a:t>
            </a:r>
            <a:br>
              <a:rPr lang="en-US" sz="3600" b="0" i="0" u="none" strike="noStrike" kern="1200" cap="none" spc="0" normalizeH="0" baseline="0" noProof="0">
                <a:ln>
                  <a:noFill/>
                </a:ln>
                <a:effectLst/>
                <a:uLnTx/>
                <a:uFillTx/>
                <a:latin typeface="+mn-lt"/>
                <a:ea typeface="Calibri"/>
                <a:cs typeface="Calibri"/>
              </a:rPr>
            </a:b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853534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3920B-25B8-DB88-38DD-E0AC183897FF}"/>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9CFBDCDF-55EE-4F84-31AC-B66C8FA4D316}"/>
              </a:ext>
            </a:extLst>
          </p:cNvPr>
          <p:cNvSpPr>
            <a:spLocks noGrp="1"/>
          </p:cNvSpPr>
          <p:nvPr>
            <p:ph type="title" idx="4294967295"/>
          </p:nvPr>
        </p:nvSpPr>
        <p:spPr>
          <a:xfrm>
            <a:off x="708533" y="593232"/>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lang="en-US" sz="2800">
                <a:solidFill>
                  <a:srgbClr val="440099"/>
                </a:solidFill>
                <a:latin typeface="+mn-lt"/>
              </a:rPr>
              <a:t>Clean Technology Campus Market Study</a:t>
            </a:r>
            <a:br>
              <a:rPr lang="en-US" sz="2800">
                <a:solidFill>
                  <a:srgbClr val="440099"/>
                </a:solidFill>
                <a:highlight>
                  <a:srgbClr val="EDEBE9"/>
                </a:highlight>
                <a:latin typeface="+mn-lt"/>
                <a:ea typeface="Calibri Light"/>
                <a:cs typeface="Segoe UI"/>
              </a:rPr>
            </a:br>
            <a:endParaRPr lang="en-US" sz="2800">
              <a:solidFill>
                <a:srgbClr val="440099"/>
              </a:solidFill>
              <a:highlight>
                <a:srgbClr val="EDEBE9"/>
              </a:highlight>
              <a:latin typeface="+mn-lt"/>
              <a:ea typeface="Calibri Light"/>
              <a:cs typeface="Segoe UI"/>
            </a:endParaRPr>
          </a:p>
          <a:p>
            <a:pPr>
              <a:spcBef>
                <a:spcPts val="1000"/>
              </a:spcBef>
              <a:defRPr/>
            </a:pPr>
            <a:endParaRPr lang="en-US" sz="2800">
              <a:solidFill>
                <a:srgbClr val="440099"/>
              </a:solidFill>
              <a:latin typeface="+mn-lt"/>
              <a:ea typeface="Calibri Light"/>
              <a:cs typeface="Calibri Light"/>
            </a:endParaRPr>
          </a:p>
        </p:txBody>
      </p:sp>
      <p:sp>
        <p:nvSpPr>
          <p:cNvPr id="3" name="TextBox 2">
            <a:extLst>
              <a:ext uri="{FF2B5EF4-FFF2-40B4-BE49-F238E27FC236}">
                <a16:creationId xmlns:a16="http://schemas.microsoft.com/office/drawing/2014/main" id="{A60D489F-BBAB-A646-75EB-D967D3421E2D}"/>
              </a:ext>
              <a:ext uri="{C183D7F6-B498-43B3-948B-1728B52AA6E4}">
                <adec:decorative xmlns:adec="http://schemas.microsoft.com/office/drawing/2017/decorative" val="0"/>
              </a:ext>
            </a:extLst>
          </p:cNvPr>
          <p:cNvSpPr txBox="1"/>
          <p:nvPr/>
        </p:nvSpPr>
        <p:spPr>
          <a:xfrm>
            <a:off x="708533" y="1331801"/>
            <a:ext cx="10236507" cy="3539430"/>
          </a:xfrm>
          <a:prstGeom prst="rect">
            <a:avLst/>
          </a:prstGeom>
          <a:noFill/>
        </p:spPr>
        <p:txBody>
          <a:bodyPr wrap="square" lIns="91440" tIns="45720" rIns="91440" bIns="45720" anchor="t">
            <a:spAutoFit/>
          </a:bodyPr>
          <a:lstStyle/>
          <a:p>
            <a:r>
              <a:rPr lang="en-US" sz="1600">
                <a:ea typeface="+mn-lt"/>
                <a:cs typeface="Calibri"/>
              </a:rPr>
              <a:t>Market study focused on </a:t>
            </a:r>
            <a:r>
              <a:rPr lang="en-US" sz="1600" b="1">
                <a:ea typeface="+mn-lt"/>
                <a:cs typeface="Calibri"/>
              </a:rPr>
              <a:t>assessing the competitiveness of DEN’s non-aeronautical land for clean technology land use </a:t>
            </a:r>
            <a:r>
              <a:rPr lang="en-US" sz="1600">
                <a:ea typeface="+mn-lt"/>
                <a:cs typeface="Calibri"/>
              </a:rPr>
              <a:t>in the Rocky Mountain Region and USA. Research a wide range of data sources and engage with stakeholders to determine how well DEN is positioned to attract clean tech companies, projects, and investment relative to other sites in the region and nationally. The findings will provide actionable recommendations to enhance site attractiveness, identify priority clean tech subsectors, and guide future marketing and investment strategies.</a:t>
            </a:r>
          </a:p>
          <a:p>
            <a:br>
              <a:rPr lang="en-US" sz="1600" b="1" i="0" u="none" strike="noStrike" kern="1200" cap="none" spc="0" normalizeH="0" baseline="0" noProof="0">
                <a:ln>
                  <a:noFill/>
                </a:ln>
                <a:effectLst/>
                <a:uLnTx/>
                <a:uFillTx/>
                <a:ea typeface="+mn-lt"/>
                <a:cs typeface="Calibri"/>
              </a:rPr>
            </a:br>
            <a:r>
              <a:rPr kumimoji="0" lang="en-US" sz="1600" b="1" i="0" u="none" strike="noStrike" kern="1200" cap="none" spc="0" normalizeH="0" baseline="0" noProof="0">
                <a:ln>
                  <a:noFill/>
                </a:ln>
                <a:solidFill>
                  <a:prstClr val="black"/>
                </a:solidFill>
                <a:effectLst/>
                <a:uLnTx/>
                <a:uFillTx/>
                <a:ea typeface="+mn-ea"/>
                <a:cs typeface="Calibri"/>
              </a:rPr>
              <a:t>KEY INFORMATION </a:t>
            </a:r>
            <a:endParaRPr lang="en-US" sz="1600" b="1" i="0" u="none" strike="noStrike" kern="1200" cap="none" spc="0" normalizeH="0" baseline="0" noProof="0">
              <a:ln>
                <a:noFill/>
              </a:ln>
              <a:solidFill>
                <a:prstClr val="black"/>
              </a:solidFill>
              <a:effectLst/>
              <a:uLnTx/>
              <a:uFillTx/>
              <a:ea typeface="Calibri"/>
              <a:cs typeface="Calibri"/>
            </a:endParaRPr>
          </a:p>
          <a:p>
            <a:pPr>
              <a:defRPr/>
            </a:pPr>
            <a:r>
              <a:rPr kumimoji="0" lang="en-US" sz="1600" b="1" i="0" u="none" strike="noStrike" kern="1200" cap="none" spc="0" normalizeH="0" baseline="0" noProof="0">
                <a:ln>
                  <a:noFill/>
                </a:ln>
                <a:effectLst/>
                <a:uLnTx/>
                <a:uFillTx/>
                <a:ea typeface="+mn-ea"/>
                <a:cs typeface="Calibri"/>
              </a:rPr>
              <a:t>Anticipated Advertisement Date: </a:t>
            </a:r>
            <a:r>
              <a:rPr lang="en-US" sz="1600">
                <a:cs typeface="Calibri"/>
              </a:rPr>
              <a:t>Q2 2026</a:t>
            </a:r>
            <a:endParaRPr lang="en-US" sz="1600">
              <a:solidFill>
                <a:prstClr val="black"/>
              </a:solidFill>
              <a:ea typeface="+mn-lt"/>
              <a:cs typeface="+mn-lt"/>
            </a:endParaRPr>
          </a:p>
          <a:p>
            <a:pPr>
              <a:defRPr/>
            </a:pPr>
            <a:r>
              <a:rPr lang="en-US" sz="1600" b="1">
                <a:ea typeface="+mn-lt"/>
                <a:cs typeface="+mn-lt"/>
              </a:rPr>
              <a:t>Small Business Program Goal: </a:t>
            </a:r>
            <a:r>
              <a:rPr lang="en-US" sz="1600">
                <a:ea typeface="+mn-lt"/>
                <a:cs typeface="+mn-lt"/>
              </a:rPr>
              <a:t>TBD</a:t>
            </a:r>
          </a:p>
          <a:p>
            <a:pPr>
              <a:defRPr/>
            </a:pPr>
            <a:br>
              <a:rPr lang="en-US" sz="1600" b="1">
                <a:ea typeface="+mn-lt"/>
                <a:cs typeface="+mn-lt"/>
              </a:rPr>
            </a:br>
            <a:r>
              <a:rPr lang="en-US" sz="1600" b="1">
                <a:solidFill>
                  <a:prstClr val="black"/>
                </a:solidFill>
                <a:ea typeface="+mn-lt"/>
                <a:cs typeface="+mn-lt"/>
              </a:rPr>
              <a:t>Key Scope/Industry: </a:t>
            </a:r>
          </a:p>
          <a:p>
            <a:pPr marL="285750" indent="-285750">
              <a:buClr>
                <a:srgbClr val="E35B2A"/>
              </a:buClr>
              <a:buFont typeface="Arial"/>
              <a:buChar char="•"/>
              <a:defRPr/>
            </a:pPr>
            <a:r>
              <a:rPr lang="en-US" sz="1600">
                <a:solidFill>
                  <a:prstClr val="black"/>
                </a:solidFill>
                <a:ea typeface="+mn-lt"/>
                <a:cs typeface="Calibri"/>
              </a:rPr>
              <a:t>Economic development and market competitiveness </a:t>
            </a:r>
          </a:p>
          <a:p>
            <a:pPr marL="285750" indent="-285750">
              <a:buClr>
                <a:srgbClr val="E35B2A"/>
              </a:buClr>
              <a:buFont typeface="Arial"/>
              <a:buChar char="•"/>
              <a:defRPr/>
            </a:pPr>
            <a:endParaRPr kumimoji="0" lang="en-US" sz="1600" i="0" u="none" strike="noStrike" kern="1200" cap="none" spc="0" normalizeH="0" baseline="0" noProof="0">
              <a:ln>
                <a:noFill/>
              </a:ln>
              <a:solidFill>
                <a:prstClr val="black"/>
              </a:solidFill>
              <a:effectLst/>
              <a:uLnTx/>
              <a:uFillTx/>
              <a:ea typeface="+mn-lt"/>
              <a:cs typeface="Calibri"/>
            </a:endParaRPr>
          </a:p>
          <a:p>
            <a:pPr>
              <a:buClr>
                <a:srgbClr val="E35B2A"/>
              </a:buClr>
              <a:defRPr/>
            </a:pPr>
            <a:r>
              <a:rPr kumimoji="0" lang="en-US" sz="1600" b="1" i="0" u="none" strike="noStrike" kern="1200" cap="none" spc="0" normalizeH="0" baseline="0" noProof="0">
                <a:ln>
                  <a:noFill/>
                </a:ln>
                <a:effectLst/>
                <a:uLnTx/>
                <a:uFillTx/>
                <a:ea typeface="+mn-ea"/>
                <a:cs typeface="Calibri"/>
              </a:rPr>
              <a:t>Project Manager: </a:t>
            </a:r>
            <a:r>
              <a:rPr lang="en-US" sz="1600">
                <a:cs typeface="Calibri"/>
              </a:rPr>
              <a:t>Madison Schliewe| </a:t>
            </a:r>
            <a:r>
              <a:rPr lang="en-US" sz="1600">
                <a:cs typeface="Calibri"/>
                <a:hlinkClick r:id="rId3"/>
              </a:rPr>
              <a:t>madison.schliewe@flydenver.com</a:t>
            </a:r>
            <a:r>
              <a:rPr lang="en-US" sz="1600">
                <a:cs typeface="Calibri"/>
              </a:rPr>
              <a:t> </a:t>
            </a:r>
            <a:endParaRPr lang="en-US" sz="1600">
              <a:solidFill>
                <a:srgbClr val="0070C0"/>
              </a:solidFill>
              <a:ea typeface="Calibri"/>
              <a:cs typeface="Calibri"/>
              <a:hlinkClick r:id="" action="ppaction://noaction">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681432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9D625-292C-B566-67AE-A7803A2A99BA}"/>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E67F5FD9-F13D-971F-774F-56FD684BB55B}"/>
              </a:ext>
            </a:extLst>
          </p:cNvPr>
          <p:cNvSpPr>
            <a:spLocks noGrp="1"/>
          </p:cNvSpPr>
          <p:nvPr>
            <p:ph type="title" idx="4294967295"/>
          </p:nvPr>
        </p:nvSpPr>
        <p:spPr>
          <a:xfrm>
            <a:off x="2359839" y="1040045"/>
            <a:ext cx="9527361"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rPr>
              <a:t>Common Use Passenger Processing System (CUPPS)</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ea typeface="Calibri Light"/>
                <a:cs typeface="Calibri Light"/>
              </a:rPr>
              <a:t>Breakout Room # 1</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4674685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4D195-33BE-1D83-92A3-9E5B051B5FA8}"/>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D5D73DCC-CCB0-AADA-0F72-E276E4F46425}"/>
              </a:ext>
            </a:extLst>
          </p:cNvPr>
          <p:cNvSpPr>
            <a:spLocks noGrp="1"/>
          </p:cNvSpPr>
          <p:nvPr>
            <p:ph type="title" idx="4294967295"/>
          </p:nvPr>
        </p:nvSpPr>
        <p:spPr>
          <a:xfrm>
            <a:off x="703950" y="456072"/>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lang="en-US" sz="2800">
                <a:solidFill>
                  <a:srgbClr val="440099"/>
                </a:solidFill>
                <a:latin typeface="+mn-lt"/>
              </a:rPr>
              <a:t>Common Use Passenger Processing System (CUPPS)</a:t>
            </a:r>
            <a:r>
              <a:rPr lang="en-US" sz="2800">
                <a:solidFill>
                  <a:srgbClr val="440099"/>
                </a:solidFill>
                <a:latin typeface="+mn-lt"/>
                <a:ea typeface="+mn-ea"/>
                <a:cs typeface="+mn-cs"/>
              </a:rPr>
              <a:t> </a:t>
            </a:r>
            <a:br>
              <a:rPr lang="en-US" sz="900">
                <a:solidFill>
                  <a:srgbClr val="323130"/>
                </a:solidFill>
                <a:highlight>
                  <a:srgbClr val="EDEBE9"/>
                </a:highlight>
                <a:latin typeface="Segoe UI"/>
                <a:ea typeface="Calibri Light"/>
                <a:cs typeface="Segoe UI"/>
              </a:rPr>
            </a:br>
            <a:endParaRPr lang="en-US" sz="900">
              <a:solidFill>
                <a:srgbClr val="323130"/>
              </a:solidFill>
              <a:highlight>
                <a:srgbClr val="EDEBE9"/>
              </a:highlight>
              <a:latin typeface="Segoe UI"/>
              <a:ea typeface="Calibri Light"/>
              <a:cs typeface="Segoe UI"/>
            </a:endParaRPr>
          </a:p>
          <a:p>
            <a:pPr>
              <a:spcBef>
                <a:spcPts val="1000"/>
              </a:spcBef>
              <a:defRPr/>
            </a:pPr>
            <a:endParaRPr lang="en-US" sz="2800">
              <a:solidFill>
                <a:srgbClr val="440099"/>
              </a:solidFill>
              <a:ea typeface="Calibri Light"/>
              <a:cs typeface="Calibri Light"/>
            </a:endParaRPr>
          </a:p>
        </p:txBody>
      </p:sp>
      <p:sp>
        <p:nvSpPr>
          <p:cNvPr id="3" name="TextBox 2">
            <a:extLst>
              <a:ext uri="{FF2B5EF4-FFF2-40B4-BE49-F238E27FC236}">
                <a16:creationId xmlns:a16="http://schemas.microsoft.com/office/drawing/2014/main" id="{AF2E401D-7E84-4DD1-FD11-CAA69A475904}"/>
              </a:ext>
              <a:ext uri="{C183D7F6-B498-43B3-948B-1728B52AA6E4}">
                <adec:decorative xmlns:adec="http://schemas.microsoft.com/office/drawing/2017/decorative" val="0"/>
              </a:ext>
            </a:extLst>
          </p:cNvPr>
          <p:cNvSpPr txBox="1"/>
          <p:nvPr/>
        </p:nvSpPr>
        <p:spPr>
          <a:xfrm>
            <a:off x="708533" y="1331801"/>
            <a:ext cx="10236507" cy="4278094"/>
          </a:xfrm>
          <a:prstGeom prst="rect">
            <a:avLst/>
          </a:prstGeom>
          <a:noFill/>
        </p:spPr>
        <p:txBody>
          <a:bodyPr wrap="square" lIns="91440" tIns="45720" rIns="91440" bIns="45720" anchor="t">
            <a:spAutoFit/>
          </a:bodyPr>
          <a:lstStyle/>
          <a:p>
            <a:r>
              <a:rPr lang="en-US" sz="1600">
                <a:ea typeface="+mn-lt"/>
                <a:cs typeface="Calibri"/>
              </a:rPr>
              <a:t>Common Use Passenger Processing System (CUPPS) is an IT solution that enables multiple airlines to use existing airport infrastructure (computer hardware, peripheral equipment and local area networking) to control passenger and flight processing through each airline’s own host systems. The CUPPS environment provides airlines with the ability to process passengers in the Jeppesen Terminal and/or at the passenger boarding gates on the concourses.  We are looking for a managed service that includes full vendor-provided onsite and remote support and management. We would prefer a cloud-hosted solution but will look at other proposed IT architectures.</a:t>
            </a:r>
          </a:p>
          <a:p>
            <a:br>
              <a:rPr lang="en-US" sz="1600" b="1" i="0" u="none" strike="noStrike" kern="1200" cap="none" spc="0" normalizeH="0" baseline="0" noProof="0">
                <a:ln>
                  <a:noFill/>
                </a:ln>
                <a:effectLst/>
                <a:uLnTx/>
                <a:uFillTx/>
                <a:ea typeface="+mn-lt"/>
                <a:cs typeface="Calibri"/>
              </a:rPr>
            </a:br>
            <a:r>
              <a:rPr kumimoji="0" lang="en-US" sz="1600" b="1" i="0" u="none" strike="noStrike" kern="1200" cap="none" spc="0" normalizeH="0" baseline="0" noProof="0">
                <a:ln>
                  <a:noFill/>
                </a:ln>
                <a:solidFill>
                  <a:prstClr val="black"/>
                </a:solidFill>
                <a:effectLst/>
                <a:uLnTx/>
                <a:uFillTx/>
                <a:ea typeface="+mn-ea"/>
                <a:cs typeface="Calibri"/>
              </a:rPr>
              <a:t>KEY INFORMATION </a:t>
            </a:r>
            <a:endParaRPr lang="en-US" sz="1600" b="1" i="0" u="none" strike="noStrike" kern="1200" cap="none" spc="0" normalizeH="0" baseline="0" noProof="0">
              <a:ln>
                <a:noFill/>
              </a:ln>
              <a:solidFill>
                <a:prstClr val="black"/>
              </a:solidFill>
              <a:effectLst/>
              <a:uLnTx/>
              <a:uFillTx/>
              <a:ea typeface="Calibri"/>
              <a:cs typeface="Calibri"/>
            </a:endParaRPr>
          </a:p>
          <a:p>
            <a:pPr>
              <a:defRPr/>
            </a:pPr>
            <a:r>
              <a:rPr kumimoji="0" lang="en-US" sz="1600" b="1" i="0" u="none" strike="noStrike" kern="1200" cap="none" spc="0" normalizeH="0" baseline="0" noProof="0">
                <a:ln>
                  <a:noFill/>
                </a:ln>
                <a:effectLst/>
                <a:uLnTx/>
                <a:uFillTx/>
                <a:ea typeface="+mn-ea"/>
                <a:cs typeface="Calibri"/>
              </a:rPr>
              <a:t>Anticipated Advertisement Date: </a:t>
            </a:r>
            <a:r>
              <a:rPr lang="en-US" sz="1600">
                <a:cs typeface="Calibri"/>
              </a:rPr>
              <a:t>Q2 2026</a:t>
            </a:r>
            <a:endParaRPr lang="en-US" sz="1600">
              <a:solidFill>
                <a:prstClr val="black"/>
              </a:solidFill>
              <a:ea typeface="+mn-lt"/>
              <a:cs typeface="+mn-lt"/>
            </a:endParaRPr>
          </a:p>
          <a:p>
            <a:pPr>
              <a:defRPr/>
            </a:pPr>
            <a:r>
              <a:rPr kumimoji="0" lang="en-US" sz="1600" b="1" i="0" u="none" strike="noStrike" kern="1200" cap="none" spc="0" normalizeH="0" baseline="0" noProof="0">
                <a:ln>
                  <a:noFill/>
                </a:ln>
                <a:solidFill>
                  <a:prstClr val="black"/>
                </a:solidFill>
                <a:effectLst/>
                <a:uLnTx/>
                <a:uFillTx/>
                <a:ea typeface="+mn-ea"/>
                <a:cs typeface="Calibri"/>
              </a:rPr>
              <a:t>Estimated Project Value: </a:t>
            </a:r>
            <a:r>
              <a:rPr lang="en-US" sz="1600">
                <a:solidFill>
                  <a:prstClr val="black"/>
                </a:solidFill>
                <a:cs typeface="Calibri"/>
              </a:rPr>
              <a:t>$8M -</a:t>
            </a:r>
            <a:r>
              <a:rPr kumimoji="0" lang="en-US" sz="1600" i="0" u="none" strike="noStrike" kern="1200" cap="none" spc="0" normalizeH="0" baseline="0" noProof="0">
                <a:ln>
                  <a:noFill/>
                </a:ln>
                <a:solidFill>
                  <a:prstClr val="black"/>
                </a:solidFill>
                <a:effectLst/>
                <a:uLnTx/>
                <a:uFillTx/>
                <a:ea typeface="+mn-ea"/>
                <a:cs typeface="Calibri"/>
              </a:rPr>
              <a:t> </a:t>
            </a:r>
            <a:r>
              <a:rPr lang="en-US" sz="1600">
                <a:solidFill>
                  <a:prstClr val="black"/>
                </a:solidFill>
                <a:ea typeface="+mn-lt"/>
                <a:cs typeface="+mn-lt"/>
              </a:rPr>
              <a:t>$10M over 5 years</a:t>
            </a:r>
          </a:p>
          <a:p>
            <a:pPr>
              <a:defRPr/>
            </a:pPr>
            <a:r>
              <a:rPr lang="en-US" sz="1600" b="1">
                <a:ea typeface="+mn-lt"/>
                <a:cs typeface="+mn-lt"/>
              </a:rPr>
              <a:t>Small Business Program Goal: </a:t>
            </a:r>
            <a:r>
              <a:rPr lang="en-US" sz="1600">
                <a:ea typeface="+mn-lt"/>
                <a:cs typeface="+mn-lt"/>
              </a:rPr>
              <a:t>None</a:t>
            </a:r>
          </a:p>
          <a:p>
            <a:pPr>
              <a:defRPr/>
            </a:pPr>
            <a:br>
              <a:rPr lang="en-US" sz="1600" b="1">
                <a:ea typeface="+mn-lt"/>
                <a:cs typeface="+mn-lt"/>
              </a:rPr>
            </a:br>
            <a:r>
              <a:rPr lang="en-US" sz="1600" b="1">
                <a:solidFill>
                  <a:prstClr val="black"/>
                </a:solidFill>
                <a:ea typeface="+mn-lt"/>
                <a:cs typeface="+mn-lt"/>
              </a:rPr>
              <a:t>Key Scope/Industry: </a:t>
            </a:r>
          </a:p>
          <a:p>
            <a:pPr marL="285750" indent="-285750">
              <a:buClr>
                <a:srgbClr val="E35B2A"/>
              </a:buClr>
              <a:buFont typeface="Arial"/>
              <a:buChar char="•"/>
              <a:defRPr/>
            </a:pPr>
            <a:r>
              <a:rPr lang="en-US" sz="1600">
                <a:solidFill>
                  <a:prstClr val="black"/>
                </a:solidFill>
                <a:ea typeface="+mn-lt"/>
                <a:cs typeface="Calibri"/>
              </a:rPr>
              <a:t>Aviation software vendors - specifically those that have an existing Common Use Passenger Processing System product being used at major airports.</a:t>
            </a:r>
          </a:p>
          <a:p>
            <a:pPr marL="285750" indent="-285750">
              <a:buClr>
                <a:srgbClr val="E35B2A"/>
              </a:buClr>
              <a:buFont typeface="Arial"/>
              <a:buChar char="•"/>
              <a:defRPr/>
            </a:pPr>
            <a:endParaRPr kumimoji="0" lang="en-US" sz="1600" i="0" u="none" strike="noStrike" kern="1200" cap="none" spc="0" normalizeH="0" baseline="0" noProof="0">
              <a:ln>
                <a:noFill/>
              </a:ln>
              <a:solidFill>
                <a:prstClr val="black"/>
              </a:solidFill>
              <a:effectLst/>
              <a:uLnTx/>
              <a:uFillTx/>
              <a:ea typeface="+mn-lt"/>
              <a:cs typeface="Calibri"/>
            </a:endParaRPr>
          </a:p>
          <a:p>
            <a:pPr>
              <a:buClr>
                <a:srgbClr val="E35B2A"/>
              </a:buClr>
              <a:defRPr/>
            </a:pPr>
            <a:r>
              <a:rPr kumimoji="0" lang="en-US" sz="1600" b="1" i="0" u="none" strike="noStrike" kern="1200" cap="none" spc="0" normalizeH="0" baseline="0" noProof="0">
                <a:ln>
                  <a:noFill/>
                </a:ln>
                <a:effectLst/>
                <a:uLnTx/>
                <a:uFillTx/>
                <a:ea typeface="+mn-ea"/>
                <a:cs typeface="Calibri"/>
              </a:rPr>
              <a:t>Project Manager: </a:t>
            </a:r>
            <a:r>
              <a:rPr lang="en-US" sz="1600">
                <a:cs typeface="Calibri"/>
              </a:rPr>
              <a:t>Lon Nestrud| lon.nestrud@flydenver.com</a:t>
            </a:r>
            <a:endParaRPr lang="en-US" sz="1600">
              <a:solidFill>
                <a:srgbClr val="0070C0"/>
              </a:solidFill>
              <a:ea typeface="Calibri"/>
              <a:cs typeface="Calibri"/>
              <a:hlinkClick r:id="" action="ppaction://noaction">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163554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6589D-2505-9FD7-C5BC-5662A1CB4311}"/>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792B2509-14AF-559B-1263-61439AEFE21E}"/>
              </a:ext>
            </a:extLst>
          </p:cNvPr>
          <p:cNvSpPr>
            <a:spLocks noGrp="1"/>
          </p:cNvSpPr>
          <p:nvPr>
            <p:ph type="title" idx="4294967295"/>
          </p:nvPr>
        </p:nvSpPr>
        <p:spPr>
          <a:xfrm>
            <a:off x="2359839" y="1040045"/>
            <a:ext cx="9527361"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Calibri Light"/>
                <a:ea typeface="Calibri Light"/>
                <a:cs typeface="Calibri Light"/>
              </a:rPr>
              <a:t>DEN Hospitality Consulting Services</a:t>
            </a:r>
            <a:br>
              <a:rPr lang="en-US"/>
            </a:br>
            <a:r>
              <a:rPr lang="en-US" sz="3600">
                <a:solidFill>
                  <a:schemeClr val="bg1"/>
                </a:solidFill>
                <a:latin typeface="Calibri Light"/>
                <a:ea typeface="Calibri Light"/>
                <a:cs typeface="Calibri Light"/>
              </a:rPr>
              <a:t>Breakout</a:t>
            </a:r>
            <a:r>
              <a:rPr lang="en-US" sz="3600">
                <a:solidFill>
                  <a:schemeClr val="bg1"/>
                </a:solidFill>
                <a:ea typeface="Calibri Light"/>
                <a:cs typeface="Calibri Light"/>
              </a:rPr>
              <a:t> Room # 2</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1580109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550D5-6ABF-4FBD-D3BD-FFBAE737096D}"/>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7466410C-4E73-4B25-B912-09D7B3C92E6A}"/>
              </a:ext>
            </a:extLst>
          </p:cNvPr>
          <p:cNvSpPr>
            <a:spLocks noGrp="1"/>
          </p:cNvSpPr>
          <p:nvPr>
            <p:ph type="title" idx="4294967295"/>
          </p:nvPr>
        </p:nvSpPr>
        <p:spPr>
          <a:xfrm>
            <a:off x="703950" y="456072"/>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lang="en-US" sz="2800">
                <a:solidFill>
                  <a:srgbClr val="440099"/>
                </a:solidFill>
                <a:latin typeface="+mn-lt"/>
                <a:ea typeface="+mn-ea"/>
                <a:cs typeface="+mn-cs"/>
              </a:rPr>
              <a:t>DEN Hospitality Consulting Services</a:t>
            </a:r>
            <a:br>
              <a:rPr lang="en-US" sz="900">
                <a:highlight>
                  <a:srgbClr val="EDEBE9"/>
                </a:highlight>
                <a:latin typeface="Segoe UI"/>
                <a:ea typeface="Calibri Light"/>
                <a:cs typeface="Segoe UI"/>
              </a:rPr>
            </a:br>
            <a:endParaRPr lang="en-US" sz="900">
              <a:solidFill>
                <a:srgbClr val="323130"/>
              </a:solidFill>
              <a:highlight>
                <a:srgbClr val="EDEBE9"/>
              </a:highlight>
              <a:latin typeface="Segoe UI"/>
              <a:ea typeface="Calibri Light"/>
              <a:cs typeface="Segoe UI"/>
            </a:endParaRPr>
          </a:p>
          <a:p>
            <a:pPr>
              <a:spcBef>
                <a:spcPts val="1000"/>
              </a:spcBef>
              <a:defRPr/>
            </a:pPr>
            <a:endParaRPr lang="en-US" sz="2800">
              <a:solidFill>
                <a:srgbClr val="440099"/>
              </a:solidFill>
              <a:ea typeface="Calibri Light"/>
              <a:cs typeface="Calibri Light"/>
            </a:endParaRPr>
          </a:p>
        </p:txBody>
      </p:sp>
      <p:sp>
        <p:nvSpPr>
          <p:cNvPr id="3" name="TextBox 2">
            <a:extLst>
              <a:ext uri="{FF2B5EF4-FFF2-40B4-BE49-F238E27FC236}">
                <a16:creationId xmlns:a16="http://schemas.microsoft.com/office/drawing/2014/main" id="{DD0E3666-95E9-E993-4511-AAB10A863D2B}"/>
              </a:ext>
              <a:ext uri="{C183D7F6-B498-43B3-948B-1728B52AA6E4}">
                <adec:decorative xmlns:adec="http://schemas.microsoft.com/office/drawing/2017/decorative" val="0"/>
              </a:ext>
            </a:extLst>
          </p:cNvPr>
          <p:cNvSpPr txBox="1"/>
          <p:nvPr/>
        </p:nvSpPr>
        <p:spPr>
          <a:xfrm>
            <a:off x="708533" y="1331801"/>
            <a:ext cx="10236507" cy="4031873"/>
          </a:xfrm>
          <a:prstGeom prst="rect">
            <a:avLst/>
          </a:prstGeom>
          <a:noFill/>
        </p:spPr>
        <p:txBody>
          <a:bodyPr wrap="square" lIns="91440" tIns="45720" rIns="91440" bIns="45720" anchor="t">
            <a:spAutoFit/>
          </a:bodyPr>
          <a:lstStyle/>
          <a:p>
            <a:r>
              <a:rPr lang="en-US" sz="1600">
                <a:ea typeface="+mn-lt"/>
                <a:cs typeface="Calibri"/>
              </a:rPr>
              <a:t>DEN will establish a professional services contract to provide hotel asset management and hotel operator agreement consulting services to DEN's hotel. The selected firm will act as the Owner's representative on key business reviews and decisions related to the operation of the hotel.</a:t>
            </a:r>
          </a:p>
          <a:p>
            <a:br>
              <a:rPr lang="en-US" sz="1600" b="1" i="0" u="none" strike="noStrike" kern="1200" cap="none" spc="0" normalizeH="0" baseline="0" noProof="0">
                <a:ln>
                  <a:noFill/>
                </a:ln>
                <a:effectLst/>
                <a:uLnTx/>
                <a:uFillTx/>
                <a:ea typeface="+mn-lt"/>
                <a:cs typeface="Calibri"/>
              </a:rPr>
            </a:br>
            <a:r>
              <a:rPr kumimoji="0" lang="en-US" sz="1600" b="1" i="0" u="none" strike="noStrike" kern="1200" cap="none" spc="0" normalizeH="0" baseline="0" noProof="0">
                <a:ln>
                  <a:noFill/>
                </a:ln>
                <a:solidFill>
                  <a:prstClr val="black"/>
                </a:solidFill>
                <a:effectLst/>
                <a:uLnTx/>
                <a:uFillTx/>
                <a:ea typeface="+mn-ea"/>
                <a:cs typeface="Calibri"/>
              </a:rPr>
              <a:t>KEY INFORMATION </a:t>
            </a:r>
            <a:endParaRPr lang="en-US" sz="1600" b="1" i="0" u="none" strike="noStrike" kern="1200" cap="none" spc="0" normalizeH="0" baseline="0" noProof="0">
              <a:ln>
                <a:noFill/>
              </a:ln>
              <a:solidFill>
                <a:prstClr val="black"/>
              </a:solidFill>
              <a:effectLst/>
              <a:uLnTx/>
              <a:uFillTx/>
              <a:ea typeface="Calibri"/>
              <a:cs typeface="Calibri"/>
            </a:endParaRPr>
          </a:p>
          <a:p>
            <a:pPr>
              <a:defRPr/>
            </a:pPr>
            <a:r>
              <a:rPr kumimoji="0" lang="en-US" sz="1600" b="1" i="0" u="none" strike="noStrike" kern="1200" cap="none" spc="0" normalizeH="0" baseline="0" noProof="0">
                <a:ln>
                  <a:noFill/>
                </a:ln>
                <a:effectLst/>
                <a:uLnTx/>
                <a:uFillTx/>
                <a:ea typeface="+mn-ea"/>
                <a:cs typeface="Calibri"/>
              </a:rPr>
              <a:t>Anticipated Advertisement Date: </a:t>
            </a:r>
            <a:r>
              <a:rPr lang="en-US" sz="1600">
                <a:cs typeface="Calibri"/>
              </a:rPr>
              <a:t>Q2 2026</a:t>
            </a:r>
            <a:endParaRPr lang="en-US" sz="1600">
              <a:solidFill>
                <a:prstClr val="black"/>
              </a:solidFill>
              <a:ea typeface="+mn-lt"/>
              <a:cs typeface="+mn-lt"/>
            </a:endParaRPr>
          </a:p>
          <a:p>
            <a:pPr>
              <a:defRPr/>
            </a:pPr>
            <a:r>
              <a:rPr kumimoji="0" lang="en-US" sz="1600" b="1" i="0" u="none" strike="noStrike" kern="1200" cap="none" spc="0" normalizeH="0" baseline="0" noProof="0">
                <a:ln>
                  <a:noFill/>
                </a:ln>
                <a:solidFill>
                  <a:prstClr val="black"/>
                </a:solidFill>
                <a:effectLst/>
                <a:uLnTx/>
                <a:uFillTx/>
                <a:ea typeface="+mn-ea"/>
                <a:cs typeface="Calibri"/>
              </a:rPr>
              <a:t>Estimated Project Value: </a:t>
            </a:r>
            <a:r>
              <a:rPr lang="en-US" sz="1600">
                <a:solidFill>
                  <a:prstClr val="black"/>
                </a:solidFill>
                <a:ea typeface="+mn-lt"/>
                <a:cs typeface="+mn-lt"/>
              </a:rPr>
              <a:t>$2.5M</a:t>
            </a:r>
          </a:p>
          <a:p>
            <a:pPr>
              <a:defRPr/>
            </a:pPr>
            <a:r>
              <a:rPr lang="en-US" sz="1600" b="1">
                <a:ea typeface="+mn-lt"/>
                <a:cs typeface="+mn-lt"/>
              </a:rPr>
              <a:t>Small Business Program Goal: </a:t>
            </a:r>
            <a:r>
              <a:rPr lang="en-US" sz="1600">
                <a:ea typeface="+mn-lt"/>
                <a:cs typeface="+mn-lt"/>
              </a:rPr>
              <a:t>No Program Goal</a:t>
            </a:r>
            <a:endParaRPr lang="en-US" sz="1600">
              <a:solidFill>
                <a:prstClr val="black"/>
              </a:solidFill>
              <a:ea typeface="+mn-lt"/>
              <a:cs typeface="+mn-lt"/>
            </a:endParaRPr>
          </a:p>
          <a:p>
            <a:pPr>
              <a:defRPr/>
            </a:pPr>
            <a:br>
              <a:rPr lang="en-US" sz="1600" b="1">
                <a:ea typeface="+mn-lt"/>
                <a:cs typeface="+mn-lt"/>
              </a:rPr>
            </a:br>
            <a:r>
              <a:rPr lang="en-US" sz="1600" b="1">
                <a:solidFill>
                  <a:prstClr val="black"/>
                </a:solidFill>
                <a:ea typeface="+mn-lt"/>
                <a:cs typeface="+mn-lt"/>
              </a:rPr>
              <a:t>Key Scope/Industry: </a:t>
            </a:r>
          </a:p>
          <a:p>
            <a:pPr marL="285750" indent="-285750">
              <a:buClr>
                <a:srgbClr val="E35B2A"/>
              </a:buClr>
              <a:buFont typeface="Arial"/>
              <a:buChar char="•"/>
              <a:defRPr/>
            </a:pPr>
            <a:r>
              <a:rPr lang="en-US" sz="1600">
                <a:solidFill>
                  <a:prstClr val="black"/>
                </a:solidFill>
                <a:ea typeface="+mn-lt"/>
                <a:cs typeface="Calibri"/>
              </a:rPr>
              <a:t>Hotel management agreement procurement, selection, and on-boarding</a:t>
            </a:r>
          </a:p>
          <a:p>
            <a:pPr marL="742950" lvl="1" indent="-285750">
              <a:buClr>
                <a:srgbClr val="E35B2A"/>
              </a:buClr>
              <a:buFont typeface="Courier New"/>
              <a:buChar char="o"/>
              <a:defRPr/>
            </a:pPr>
            <a:r>
              <a:rPr lang="en-US" sz="1600">
                <a:solidFill>
                  <a:prstClr val="black"/>
                </a:solidFill>
                <a:ea typeface="+mn-lt"/>
                <a:cs typeface="Calibri"/>
              </a:rPr>
              <a:t>Serve as primary liaison to third party property managers and brand representatives</a:t>
            </a:r>
          </a:p>
          <a:p>
            <a:pPr marL="285750" indent="-285750">
              <a:buClr>
                <a:srgbClr val="E35B2A"/>
              </a:buClr>
              <a:buFont typeface="Arial"/>
              <a:buChar char="•"/>
              <a:defRPr/>
            </a:pPr>
            <a:r>
              <a:rPr lang="en-US" sz="1600">
                <a:solidFill>
                  <a:prstClr val="black"/>
                </a:solidFill>
                <a:ea typeface="+mn-lt"/>
                <a:cs typeface="Calibri"/>
              </a:rPr>
              <a:t>Hotel asset management services</a:t>
            </a:r>
          </a:p>
          <a:p>
            <a:pPr marL="285750" indent="-285750">
              <a:buClr>
                <a:srgbClr val="E35B2A"/>
              </a:buClr>
              <a:buFont typeface="Arial"/>
              <a:buChar char="•"/>
              <a:defRPr/>
            </a:pPr>
            <a:r>
              <a:rPr lang="en-US" sz="1600">
                <a:solidFill>
                  <a:prstClr val="black"/>
                </a:solidFill>
                <a:ea typeface="+mn-lt"/>
                <a:cs typeface="Calibri"/>
              </a:rPr>
              <a:t>Program management</a:t>
            </a:r>
          </a:p>
          <a:p>
            <a:pPr marL="285750" indent="-285750">
              <a:buClr>
                <a:srgbClr val="E35B2A"/>
              </a:buClr>
              <a:buFont typeface="Arial"/>
              <a:buChar char="•"/>
              <a:defRPr/>
            </a:pPr>
            <a:endParaRPr kumimoji="0" lang="en-US" sz="1600" b="1" i="0" u="none" strike="noStrike" kern="1200" cap="none" spc="0" normalizeH="0" baseline="0" noProof="0">
              <a:ln>
                <a:noFill/>
              </a:ln>
              <a:solidFill>
                <a:prstClr val="black"/>
              </a:solidFill>
              <a:effectLst/>
              <a:uLnTx/>
              <a:uFillTx/>
              <a:ea typeface="+mn-lt"/>
              <a:cs typeface="Calibri"/>
            </a:endParaRPr>
          </a:p>
          <a:p>
            <a:pPr>
              <a:buClr>
                <a:srgbClr val="E35B2A"/>
              </a:buClr>
              <a:defRPr/>
            </a:pPr>
            <a:r>
              <a:rPr kumimoji="0" lang="en-US" sz="1600" b="1" i="0" u="none" strike="noStrike" kern="1200" cap="none" spc="0" normalizeH="0" baseline="0" noProof="0">
                <a:ln>
                  <a:noFill/>
                </a:ln>
                <a:effectLst/>
                <a:uLnTx/>
                <a:uFillTx/>
                <a:ea typeface="+mn-ea"/>
                <a:cs typeface="Calibri"/>
              </a:rPr>
              <a:t>Project Manager: </a:t>
            </a:r>
            <a:r>
              <a:rPr lang="en-US" sz="1600">
                <a:cs typeface="Calibri"/>
              </a:rPr>
              <a:t>Neil Maxfield | neil.maxfield@flydenver.com  </a:t>
            </a:r>
            <a:endParaRPr lang="en-US" sz="1600">
              <a:ea typeface="Calibri"/>
              <a:cs typeface="Calibri"/>
              <a:hlinkClick r:id="" action="ppaction://noaction">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5195028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B83D2-BAA3-8E76-1D13-1CCEC143D4CF}"/>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5F07EFAA-59F2-A47D-E25D-615969E032B1}"/>
              </a:ext>
            </a:extLst>
          </p:cNvPr>
          <p:cNvSpPr>
            <a:spLocks noGrp="1"/>
          </p:cNvSpPr>
          <p:nvPr>
            <p:ph type="title" idx="4294967295"/>
          </p:nvPr>
        </p:nvSpPr>
        <p:spPr>
          <a:xfrm>
            <a:off x="2442135" y="108576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ea typeface="Calibri Light"/>
                <a:cs typeface="Calibri Light"/>
              </a:rPr>
              <a:t>Terminal Parking Structure Accessibility Improvements Phase 2 (PKPB2)</a:t>
            </a:r>
            <a:br>
              <a:rPr lang="en-US" sz="3600" b="0" i="0" u="none" strike="noStrike" kern="1200" cap="none" spc="0" normalizeH="0" baseline="0" noProof="0">
                <a:ln>
                  <a:noFill/>
                </a:ln>
                <a:effectLst/>
                <a:uLnTx/>
                <a:uFillTx/>
                <a:latin typeface="+mn-lt"/>
                <a:ea typeface="Calibri"/>
                <a:cs typeface="Calibri"/>
              </a:rPr>
            </a:b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3321469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descr="Housekeeping&#10;Please note the following Zoom housekeeping items as you enter:&#10;All cameras and microphones must remain off during the main session&#10;We encourage you to use the Q&amp;A function &#10;">
            <a:extLst>
              <a:ext uri="{FF2B5EF4-FFF2-40B4-BE49-F238E27FC236}">
                <a16:creationId xmlns:a16="http://schemas.microsoft.com/office/drawing/2014/main" id="{90003090-4EA3-A38E-7DF8-853A56FC6CCD}"/>
              </a:ext>
              <a:ext uri="{C183D7F6-B498-43B3-948B-1728B52AA6E4}">
                <adec:decorative xmlns:adec="http://schemas.microsoft.com/office/drawing/2017/decorative" val="0"/>
              </a:ext>
            </a:extLst>
          </p:cNvPr>
          <p:cNvSpPr>
            <a:spLocks noGrp="1"/>
          </p:cNvSpPr>
          <p:nvPr>
            <p:ph type="title" idx="4294967295"/>
          </p:nvPr>
        </p:nvSpPr>
        <p:spPr>
          <a:xfrm>
            <a:off x="892366" y="386719"/>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Housekeeping</a:t>
            </a:r>
          </a:p>
        </p:txBody>
      </p:sp>
      <p:sp>
        <p:nvSpPr>
          <p:cNvPr id="12" name="Text Placeholder 11">
            <a:extLst>
              <a:ext uri="{FF2B5EF4-FFF2-40B4-BE49-F238E27FC236}">
                <a16:creationId xmlns:a16="http://schemas.microsoft.com/office/drawing/2014/main" id="{F3A340E0-1503-4007-DE5B-398218D4AA5D}"/>
              </a:ext>
              <a:ext uri="{C183D7F6-B498-43B3-948B-1728B52AA6E4}">
                <adec:decorative xmlns:adec="http://schemas.microsoft.com/office/drawing/2017/decorative" val="1"/>
              </a:ext>
            </a:extLst>
          </p:cNvPr>
          <p:cNvSpPr>
            <a:spLocks noGrp="1"/>
          </p:cNvSpPr>
          <p:nvPr>
            <p:ph type="body" sz="quarter" idx="4294967295"/>
          </p:nvPr>
        </p:nvSpPr>
        <p:spPr>
          <a:xfrm>
            <a:off x="892365" y="1566767"/>
            <a:ext cx="10257415" cy="577850"/>
          </a:xfrm>
          <a:prstGeom prst="rect">
            <a:avLst/>
          </a:prstGeom>
        </p:spPr>
        <p:txBody>
          <a:bodyPr/>
          <a:lstStyle/>
          <a:p>
            <a:pPr>
              <a:buClr>
                <a:schemeClr val="tx1"/>
              </a:buClr>
            </a:pPr>
            <a:r>
              <a:rPr lang="en-US" sz="2000"/>
              <a:t>Please note the following Zoom housekeeping items as you enter:</a:t>
            </a:r>
          </a:p>
          <a:p>
            <a:pPr marL="285750" indent="-285750">
              <a:buClr>
                <a:schemeClr val="tx1"/>
              </a:buClr>
              <a:buFont typeface="Arial" panose="020B0604020202020204" pitchFamily="34" charset="0"/>
              <a:buChar char="•"/>
            </a:pPr>
            <a:r>
              <a:rPr lang="en-US" sz="2000"/>
              <a:t>All cameras and microphones must remain off during the main session</a:t>
            </a:r>
          </a:p>
          <a:p>
            <a:pPr marL="285750" indent="-285750">
              <a:buClr>
                <a:schemeClr val="tx1"/>
              </a:buClr>
              <a:buFont typeface="Arial" panose="020B0604020202020204" pitchFamily="34" charset="0"/>
              <a:buChar char="•"/>
            </a:pPr>
            <a:r>
              <a:rPr lang="en-US" sz="2000"/>
              <a:t>If you would like to introduce your firm to everyone, please scan the QR Code and let us know the projects you are interested in. </a:t>
            </a:r>
          </a:p>
          <a:p>
            <a:pPr marL="0" indent="0">
              <a:buNone/>
            </a:pPr>
            <a:endParaRPr lang="en-US"/>
          </a:p>
        </p:txBody>
      </p:sp>
    </p:spTree>
    <p:extLst>
      <p:ext uri="{BB962C8B-B14F-4D97-AF65-F5344CB8AC3E}">
        <p14:creationId xmlns:p14="http://schemas.microsoft.com/office/powerpoint/2010/main" val="735330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7AA0A-F9B3-F052-781D-5FA5E2352FB7}"/>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FF9DAE62-4DB5-E325-353A-02267BDA7CC2}"/>
              </a:ext>
            </a:extLst>
          </p:cNvPr>
          <p:cNvSpPr>
            <a:spLocks noGrp="1"/>
          </p:cNvSpPr>
          <p:nvPr>
            <p:ph type="title" idx="4294967295"/>
          </p:nvPr>
        </p:nvSpPr>
        <p:spPr>
          <a:xfrm>
            <a:off x="852806" y="402910"/>
            <a:ext cx="10092234"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700">
                <a:solidFill>
                  <a:srgbClr val="440099"/>
                </a:solidFill>
                <a:latin typeface="+mn-lt"/>
                <a:ea typeface="+mn-ea"/>
                <a:cs typeface="+mn-cs"/>
              </a:rPr>
              <a:t>Terminal Parking Structure Accessibility Improvements Phase 2 (PKPB2)</a:t>
            </a:r>
          </a:p>
        </p:txBody>
      </p:sp>
      <p:sp>
        <p:nvSpPr>
          <p:cNvPr id="3" name="TextBox 2">
            <a:extLst>
              <a:ext uri="{FF2B5EF4-FFF2-40B4-BE49-F238E27FC236}">
                <a16:creationId xmlns:a16="http://schemas.microsoft.com/office/drawing/2014/main" id="{481A4E14-E660-8346-C615-5ED1ECC14634}"/>
              </a:ext>
              <a:ext uri="{C183D7F6-B498-43B3-948B-1728B52AA6E4}">
                <adec:decorative xmlns:adec="http://schemas.microsoft.com/office/drawing/2017/decorative" val="0"/>
              </a:ext>
            </a:extLst>
          </p:cNvPr>
          <p:cNvSpPr txBox="1"/>
          <p:nvPr/>
        </p:nvSpPr>
        <p:spPr>
          <a:xfrm>
            <a:off x="708533" y="1331801"/>
            <a:ext cx="10236507" cy="4832092"/>
          </a:xfrm>
          <a:prstGeom prst="rect">
            <a:avLst/>
          </a:prstGeom>
          <a:noFill/>
        </p:spPr>
        <p:txBody>
          <a:bodyPr wrap="square" lIns="91440" tIns="45720" rIns="91440" bIns="45720" anchor="t">
            <a:spAutoFit/>
          </a:bodyPr>
          <a:lstStyle/>
          <a:p>
            <a:r>
              <a:rPr lang="en-US" sz="1400">
                <a:ea typeface="+mn-lt"/>
                <a:cs typeface="Calibri"/>
              </a:rPr>
              <a:t>This project represents the next phase of the Terminal Parking Structure Accessibility Improvements (PKPB2) and initiates construction in the East and West (EW) Parking Structures. PKPB2 will complete the remaining scope deferred during Phase one due to operational constraints, specifically the West parking structure MOD two and Level six MOD three, while advancing accessibility improvement in East Parking Structure MODs one through three and levels four and six. </a:t>
            </a:r>
            <a:br>
              <a:rPr lang="en-US" sz="1400">
                <a:ea typeface="+mn-lt"/>
                <a:cs typeface="Calibri"/>
              </a:rPr>
            </a:br>
            <a:endParaRPr lang="en-US" sz="1400" b="1">
              <a:ea typeface="Calibri"/>
              <a:cs typeface="Calibri"/>
            </a:endParaRPr>
          </a:p>
          <a:p>
            <a:r>
              <a:rPr kumimoji="0" lang="en-US" sz="1400" b="1" i="0" u="none" strike="noStrike" kern="1200" cap="none" spc="0" normalizeH="0" baseline="0" noProof="0">
                <a:ln>
                  <a:noFill/>
                </a:ln>
                <a:solidFill>
                  <a:prstClr val="black"/>
                </a:solidFill>
                <a:effectLst/>
                <a:uLnTx/>
                <a:uFillTx/>
                <a:ea typeface="+mn-ea"/>
                <a:cs typeface="Calibri"/>
              </a:rPr>
              <a:t>KEY INFORMATION </a:t>
            </a:r>
            <a:endParaRPr lang="en-US" sz="1400" b="1" i="0" u="none" strike="noStrike" kern="1200" cap="none" spc="0" normalizeH="0" baseline="0" noProof="0">
              <a:ln>
                <a:noFill/>
              </a:ln>
              <a:solidFill>
                <a:prstClr val="black"/>
              </a:solidFill>
              <a:effectLst/>
              <a:uLnTx/>
              <a:uFillTx/>
              <a:ea typeface="Calibri"/>
              <a:cs typeface="Calibri"/>
            </a:endParaRPr>
          </a:p>
          <a:p>
            <a:pPr>
              <a:defRPr/>
            </a:pPr>
            <a:r>
              <a:rPr kumimoji="0" lang="en-US" sz="1400" b="1" i="0" u="none" strike="noStrike" kern="1200" cap="none" spc="0" normalizeH="0" baseline="0" noProof="0">
                <a:ln>
                  <a:noFill/>
                </a:ln>
                <a:effectLst/>
                <a:uLnTx/>
                <a:uFillTx/>
                <a:ea typeface="+mn-ea"/>
                <a:cs typeface="Calibri"/>
              </a:rPr>
              <a:t>Anticipated Advertisement Date: </a:t>
            </a:r>
            <a:r>
              <a:rPr kumimoji="0" lang="en-US" sz="1400" i="0" u="none" strike="noStrike" kern="1200" cap="none" spc="0" normalizeH="0" baseline="0" noProof="0">
                <a:ln>
                  <a:noFill/>
                </a:ln>
                <a:effectLst/>
                <a:uLnTx/>
                <a:uFillTx/>
                <a:ea typeface="+mn-ea"/>
                <a:cs typeface="Calibri"/>
              </a:rPr>
              <a:t>Q2 - </a:t>
            </a:r>
            <a:r>
              <a:rPr lang="en-US" sz="1400">
                <a:cs typeface="Calibri"/>
              </a:rPr>
              <a:t>Q3 2026</a:t>
            </a:r>
            <a:endParaRPr lang="en-US" sz="1400">
              <a:solidFill>
                <a:prstClr val="black"/>
              </a:solidFill>
              <a:ea typeface="+mn-lt"/>
              <a:cs typeface="+mn-lt"/>
            </a:endParaRPr>
          </a:p>
          <a:p>
            <a:pPr>
              <a:defRPr/>
            </a:pPr>
            <a:r>
              <a:rPr kumimoji="0" lang="en-US" sz="1400" b="1" i="0" u="none" strike="noStrike" kern="1200" cap="none" spc="0" normalizeH="0" baseline="0" noProof="0">
                <a:ln>
                  <a:noFill/>
                </a:ln>
                <a:solidFill>
                  <a:prstClr val="black"/>
                </a:solidFill>
                <a:effectLst/>
                <a:uLnTx/>
                <a:uFillTx/>
                <a:ea typeface="+mn-ea"/>
                <a:cs typeface="Calibri"/>
              </a:rPr>
              <a:t>Estimated Project Value: </a:t>
            </a:r>
            <a:r>
              <a:rPr lang="en-US" sz="1400">
                <a:solidFill>
                  <a:prstClr val="black"/>
                </a:solidFill>
                <a:ea typeface="+mn-lt"/>
                <a:cs typeface="+mn-lt"/>
              </a:rPr>
              <a:t>$10M to $49.99M </a:t>
            </a:r>
          </a:p>
          <a:p>
            <a:pPr>
              <a:defRPr/>
            </a:pPr>
            <a:r>
              <a:rPr lang="en-US" sz="1400" b="1">
                <a:ea typeface="+mn-lt"/>
                <a:cs typeface="+mn-lt"/>
              </a:rPr>
              <a:t>Small Business Program Goal: </a:t>
            </a:r>
            <a:r>
              <a:rPr lang="en-US" sz="1400">
                <a:ea typeface="+mn-lt"/>
                <a:cs typeface="+mn-lt"/>
              </a:rPr>
              <a:t>8%</a:t>
            </a:r>
            <a:endParaRPr lang="en-US" sz="1400">
              <a:solidFill>
                <a:prstClr val="black"/>
              </a:solidFill>
              <a:ea typeface="+mn-lt"/>
              <a:cs typeface="+mn-lt"/>
            </a:endParaRPr>
          </a:p>
          <a:p>
            <a:pPr fontAlgn="t"/>
            <a:r>
              <a:rPr lang="en-US" sz="1400" b="1"/>
              <a:t>Key Scope</a:t>
            </a:r>
            <a:endParaRPr lang="en-US" sz="1400"/>
          </a:p>
          <a:p>
            <a:pPr marL="285750" indent="-285750" fontAlgn="t">
              <a:buClr>
                <a:srgbClr val="E35B2A"/>
              </a:buClr>
              <a:buFont typeface="Arial" panose="020B0604020202020204" pitchFamily="34" charset="0"/>
              <a:buChar char="•"/>
            </a:pPr>
            <a:r>
              <a:rPr lang="en-US" sz="1400"/>
              <a:t>Replace non-ADA compliant paving and ramps</a:t>
            </a:r>
          </a:p>
          <a:p>
            <a:pPr marL="285750" indent="-285750" fontAlgn="t">
              <a:buClr>
                <a:srgbClr val="E35B2A"/>
              </a:buClr>
              <a:buFont typeface="Arial" panose="020B0604020202020204" pitchFamily="34" charset="0"/>
              <a:buChar char="•"/>
            </a:pPr>
            <a:r>
              <a:rPr lang="en-US" sz="1400"/>
              <a:t>Add ADA compliant ramps and signage</a:t>
            </a:r>
          </a:p>
          <a:p>
            <a:pPr marL="285750" indent="-285750" fontAlgn="t">
              <a:buClr>
                <a:srgbClr val="E35B2A"/>
              </a:buClr>
              <a:buFont typeface="Arial" panose="020B0604020202020204" pitchFamily="34" charset="0"/>
              <a:buChar char="•"/>
            </a:pPr>
            <a:r>
              <a:rPr lang="en-US" sz="1400"/>
              <a:t>Update site and building wayfinding</a:t>
            </a:r>
          </a:p>
          <a:p>
            <a:pPr marL="285750" indent="-285750" fontAlgn="t">
              <a:buClr>
                <a:srgbClr val="E35B2A"/>
              </a:buClr>
              <a:buFont typeface="Arial" panose="020B0604020202020204" pitchFamily="34" charset="0"/>
              <a:buChar char="•"/>
            </a:pPr>
            <a:r>
              <a:rPr lang="en-US" sz="1400"/>
              <a:t>Add passenger loading zones</a:t>
            </a:r>
          </a:p>
          <a:p>
            <a:pPr marL="285750" indent="-285750" fontAlgn="t">
              <a:buClr>
                <a:srgbClr val="E35B2A"/>
              </a:buClr>
              <a:buFont typeface="Arial" panose="020B0604020202020204" pitchFamily="34" charset="0"/>
              <a:buChar char="•"/>
            </a:pPr>
            <a:r>
              <a:rPr lang="en-US" sz="1400"/>
              <a:t>Install new bollards and clearance signs</a:t>
            </a:r>
          </a:p>
          <a:p>
            <a:pPr fontAlgn="t"/>
            <a:br>
              <a:rPr lang="en-US" sz="1400" b="1"/>
            </a:br>
            <a:r>
              <a:rPr lang="en-US" sz="1400" b="1"/>
              <a:t>Industry</a:t>
            </a:r>
            <a:endParaRPr lang="en-US" sz="1400"/>
          </a:p>
          <a:p>
            <a:pPr marL="285750" indent="-285750" fontAlgn="t">
              <a:buClr>
                <a:srgbClr val="E35B2A"/>
              </a:buClr>
              <a:buFont typeface="Arial" panose="020B0604020202020204" pitchFamily="34" charset="0"/>
              <a:buChar char="•"/>
            </a:pPr>
            <a:r>
              <a:rPr lang="en-US" sz="1400"/>
              <a:t>Parking structure upgrades</a:t>
            </a:r>
          </a:p>
          <a:p>
            <a:pPr marL="285750" indent="-285750" fontAlgn="t">
              <a:buClr>
                <a:srgbClr val="E35B2A"/>
              </a:buClr>
              <a:buFont typeface="Arial" panose="020B0604020202020204" pitchFamily="34" charset="0"/>
              <a:buChar char="•"/>
            </a:pPr>
            <a:r>
              <a:rPr lang="en-US" sz="1400"/>
              <a:t>Accessibility improvements</a:t>
            </a:r>
          </a:p>
          <a:p>
            <a:pPr marL="285750" indent="-285750" fontAlgn="t">
              <a:buClr>
                <a:srgbClr val="E35B2A"/>
              </a:buClr>
              <a:buFont typeface="Arial" panose="020B0604020202020204" pitchFamily="34" charset="0"/>
              <a:buChar char="•"/>
            </a:pPr>
            <a:r>
              <a:rPr lang="en-US" sz="1400"/>
              <a:t>Civil and structural construction</a:t>
            </a:r>
          </a:p>
          <a:p>
            <a:pPr>
              <a:defRPr/>
            </a:pPr>
            <a:endParaRPr kumimoji="0" lang="en-US" sz="1400" b="1" i="0" u="none" strike="noStrike" kern="1200" cap="none" spc="0" normalizeH="0" baseline="0" noProof="0">
              <a:ln>
                <a:noFill/>
              </a:ln>
              <a:effectLst/>
              <a:uLnTx/>
              <a:uFillTx/>
              <a:ea typeface="+mn-ea"/>
              <a:cs typeface="Calibri"/>
            </a:endParaRPr>
          </a:p>
          <a:p>
            <a:pPr>
              <a:defRPr/>
            </a:pPr>
            <a:r>
              <a:rPr kumimoji="0" lang="en-US" sz="1400" b="1" i="0" u="none" strike="noStrike" kern="1200" cap="none" spc="0" normalizeH="0" baseline="0" noProof="0">
                <a:ln>
                  <a:noFill/>
                </a:ln>
                <a:effectLst/>
                <a:uLnTx/>
                <a:uFillTx/>
                <a:ea typeface="+mn-ea"/>
                <a:cs typeface="Calibri"/>
              </a:rPr>
              <a:t>Project Manager:</a:t>
            </a:r>
            <a:r>
              <a:rPr lang="en-US" sz="1400">
                <a:ea typeface="+mn-lt"/>
                <a:cs typeface="+mn-lt"/>
              </a:rPr>
              <a:t> Ben Finley | Benjamin.finley@flydenver.com</a:t>
            </a:r>
            <a:endParaRPr lang="en-US" sz="1400">
              <a:solidFill>
                <a:srgbClr val="0070C0"/>
              </a:solidFill>
              <a:ea typeface="Calibri"/>
              <a:cs typeface="Calibri"/>
              <a:hlinkClick r:id="" action="ppaction://noaction">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4914977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5">
            <a:extLst>
              <a:ext uri="{FF2B5EF4-FFF2-40B4-BE49-F238E27FC236}">
                <a16:creationId xmlns:a16="http://schemas.microsoft.com/office/drawing/2014/main" id="{701C0CFB-76EF-33B3-1EE9-9F0611841BE8}"/>
              </a:ext>
              <a:ext uri="{C183D7F6-B498-43B3-948B-1728B52AA6E4}">
                <adec:decorative xmlns:adec="http://schemas.microsoft.com/office/drawing/2017/decorative" val="0"/>
              </a:ext>
            </a:extLst>
          </p:cNvPr>
          <p:cNvSpPr txBox="1">
            <a:spLocks noGrp="1"/>
          </p:cNvSpPr>
          <p:nvPr>
            <p:ph type="title" idx="4294967295"/>
          </p:nvPr>
        </p:nvSpPr>
        <p:spPr>
          <a:xfrm>
            <a:off x="561859" y="217131"/>
            <a:ext cx="10535631" cy="7108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700" b="0" i="0" u="none" strike="noStrike" kern="1200" cap="none" spc="0" normalizeH="0" baseline="0" noProof="0">
                <a:ln>
                  <a:noFill/>
                </a:ln>
                <a:solidFill>
                  <a:srgbClr val="440099"/>
                </a:solidFill>
                <a:effectLst/>
                <a:uLnTx/>
                <a:uFillTx/>
                <a:latin typeface="+mn-lt"/>
                <a:ea typeface="+mn-ea"/>
                <a:cs typeface="+mn-cs"/>
              </a:rPr>
              <a:t>Terminal Parking Structure Accessibility Improvements Phase 2 (PKPB2) </a:t>
            </a:r>
          </a:p>
        </p:txBody>
      </p:sp>
      <p:sp>
        <p:nvSpPr>
          <p:cNvPr id="20" name="TextBox 19">
            <a:extLst>
              <a:ext uri="{FF2B5EF4-FFF2-40B4-BE49-F238E27FC236}">
                <a16:creationId xmlns:a16="http://schemas.microsoft.com/office/drawing/2014/main" id="{7074EF5A-8865-5DC0-1684-8960405BBF7B}"/>
              </a:ext>
              <a:ext uri="{C183D7F6-B498-43B3-948B-1728B52AA6E4}">
                <adec:decorative xmlns:adec="http://schemas.microsoft.com/office/drawing/2017/decorative" val="0"/>
              </a:ext>
            </a:extLst>
          </p:cNvPr>
          <p:cNvSpPr txBox="1"/>
          <p:nvPr/>
        </p:nvSpPr>
        <p:spPr>
          <a:xfrm>
            <a:off x="8517390" y="1843089"/>
            <a:ext cx="1526650" cy="369332"/>
          </a:xfrm>
          <a:prstGeom prst="rect">
            <a:avLst/>
          </a:prstGeom>
          <a:noFill/>
        </p:spPr>
        <p:txBody>
          <a:bodyPr wrap="square" rtlCol="0">
            <a:spAutoFit/>
          </a:bodyPr>
          <a:lstStyle/>
          <a:p>
            <a:r>
              <a:rPr lang="en-US"/>
              <a:t>Area of work - </a:t>
            </a:r>
          </a:p>
        </p:txBody>
      </p:sp>
      <p:sp>
        <p:nvSpPr>
          <p:cNvPr id="2" name="Slide Number Placeholder 1">
            <a:extLst>
              <a:ext uri="{FF2B5EF4-FFF2-40B4-BE49-F238E27FC236}">
                <a16:creationId xmlns:a16="http://schemas.microsoft.com/office/drawing/2014/main" id="{5ED5C9EE-F265-844D-602C-464910FA7252}"/>
              </a:ext>
              <a:ext uri="{C183D7F6-B498-43B3-948B-1728B52AA6E4}">
                <adec:decorative xmlns:adec="http://schemas.microsoft.com/office/drawing/2017/decorative" val="1"/>
              </a:ext>
            </a:extLst>
          </p:cNvPr>
          <p:cNvSpPr>
            <a:spLocks noGrp="1"/>
          </p:cNvSpPr>
          <p:nvPr>
            <p:ph type="sldNum" sz="quarter" idx="12"/>
          </p:nvPr>
        </p:nvSpPr>
        <p:spPr/>
        <p:txBody>
          <a:bodyPr/>
          <a:lstStyle/>
          <a:p>
            <a:endParaRPr lang="en-US"/>
          </a:p>
        </p:txBody>
      </p:sp>
      <p:pic>
        <p:nvPicPr>
          <p:cNvPr id="7" name="Picture 6">
            <a:extLst>
              <a:ext uri="{FF2B5EF4-FFF2-40B4-BE49-F238E27FC236}">
                <a16:creationId xmlns:a16="http://schemas.microsoft.com/office/drawing/2014/main" id="{686B3C61-9390-6E8A-E7B0-CB103B0B10F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52805" y="1262115"/>
            <a:ext cx="7439317" cy="5241442"/>
          </a:xfrm>
          <a:prstGeom prst="rect">
            <a:avLst/>
          </a:prstGeom>
        </p:spPr>
      </p:pic>
      <p:sp>
        <p:nvSpPr>
          <p:cNvPr id="13" name="Rectangle 12">
            <a:extLst>
              <a:ext uri="{FF2B5EF4-FFF2-40B4-BE49-F238E27FC236}">
                <a16:creationId xmlns:a16="http://schemas.microsoft.com/office/drawing/2014/main" id="{0B5FABF6-B43B-B73A-F2AA-D6A925E25081}"/>
              </a:ext>
              <a:ext uri="{C183D7F6-B498-43B3-948B-1728B52AA6E4}">
                <adec:decorative xmlns:adec="http://schemas.microsoft.com/office/drawing/2017/decorative" val="1"/>
              </a:ext>
            </a:extLst>
          </p:cNvPr>
          <p:cNvSpPr/>
          <p:nvPr/>
        </p:nvSpPr>
        <p:spPr>
          <a:xfrm>
            <a:off x="1195388" y="2805111"/>
            <a:ext cx="1535906" cy="835820"/>
          </a:xfrm>
          <a:prstGeom prst="rect">
            <a:avLst/>
          </a:prstGeom>
          <a:solidFill>
            <a:srgbClr val="440099">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B701B6-4E47-E7B3-7FD3-B2384955F3E1}"/>
              </a:ext>
              <a:ext uri="{C183D7F6-B498-43B3-948B-1728B52AA6E4}">
                <adec:decorative xmlns:adec="http://schemas.microsoft.com/office/drawing/2017/decorative" val="1"/>
              </a:ext>
            </a:extLst>
          </p:cNvPr>
          <p:cNvSpPr/>
          <p:nvPr/>
        </p:nvSpPr>
        <p:spPr>
          <a:xfrm>
            <a:off x="6477000" y="1843089"/>
            <a:ext cx="1530528" cy="813687"/>
          </a:xfrm>
          <a:prstGeom prst="rect">
            <a:avLst/>
          </a:prstGeom>
          <a:solidFill>
            <a:srgbClr val="440099">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FCD3D41-CD9A-F5CB-741D-F5AF0B5D7083}"/>
              </a:ext>
              <a:ext uri="{C183D7F6-B498-43B3-948B-1728B52AA6E4}">
                <adec:decorative xmlns:adec="http://schemas.microsoft.com/office/drawing/2017/decorative" val="1"/>
              </a:ext>
            </a:extLst>
          </p:cNvPr>
          <p:cNvSpPr/>
          <p:nvPr/>
        </p:nvSpPr>
        <p:spPr>
          <a:xfrm>
            <a:off x="6451423" y="3889282"/>
            <a:ext cx="1530528" cy="813687"/>
          </a:xfrm>
          <a:prstGeom prst="rect">
            <a:avLst/>
          </a:prstGeom>
          <a:solidFill>
            <a:srgbClr val="440099">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7ED1A37-604F-25AC-35CD-80398EFEE4B8}"/>
              </a:ext>
              <a:ext uri="{C183D7F6-B498-43B3-948B-1728B52AA6E4}">
                <adec:decorative xmlns:adec="http://schemas.microsoft.com/office/drawing/2017/decorative" val="1"/>
              </a:ext>
            </a:extLst>
          </p:cNvPr>
          <p:cNvSpPr/>
          <p:nvPr/>
        </p:nvSpPr>
        <p:spPr>
          <a:xfrm>
            <a:off x="6477000" y="2855119"/>
            <a:ext cx="1504951" cy="835820"/>
          </a:xfrm>
          <a:prstGeom prst="rect">
            <a:avLst/>
          </a:prstGeom>
          <a:solidFill>
            <a:srgbClr val="440099">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13E106A-A843-1883-6F4B-223784067482}"/>
              </a:ext>
              <a:ext uri="{C183D7F6-B498-43B3-948B-1728B52AA6E4}">
                <adec:decorative xmlns:adec="http://schemas.microsoft.com/office/drawing/2017/decorative" val="1"/>
              </a:ext>
            </a:extLst>
          </p:cNvPr>
          <p:cNvSpPr/>
          <p:nvPr/>
        </p:nvSpPr>
        <p:spPr>
          <a:xfrm>
            <a:off x="3595255" y="1749403"/>
            <a:ext cx="133004" cy="2953566"/>
          </a:xfrm>
          <a:prstGeom prst="rect">
            <a:avLst/>
          </a:prstGeom>
          <a:solidFill>
            <a:srgbClr val="440099">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FF5407A-E7EE-862F-61D2-3EE7E7D11DCC}"/>
              </a:ext>
              <a:ext uri="{C183D7F6-B498-43B3-948B-1728B52AA6E4}">
                <adec:decorative xmlns:adec="http://schemas.microsoft.com/office/drawing/2017/decorative" val="1"/>
              </a:ext>
            </a:extLst>
          </p:cNvPr>
          <p:cNvSpPr/>
          <p:nvPr/>
        </p:nvSpPr>
        <p:spPr>
          <a:xfrm>
            <a:off x="5454458" y="1749403"/>
            <a:ext cx="133004" cy="2953566"/>
          </a:xfrm>
          <a:prstGeom prst="rect">
            <a:avLst/>
          </a:prstGeom>
          <a:solidFill>
            <a:srgbClr val="440099">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A493E21-561B-4FE0-EA44-A9B6A34B81C2}"/>
              </a:ext>
              <a:ext uri="{C183D7F6-B498-43B3-948B-1728B52AA6E4}">
                <adec:decorative xmlns:adec="http://schemas.microsoft.com/office/drawing/2017/decorative" val="1"/>
              </a:ext>
            </a:extLst>
          </p:cNvPr>
          <p:cNvSpPr/>
          <p:nvPr/>
        </p:nvSpPr>
        <p:spPr>
          <a:xfrm>
            <a:off x="10044040" y="1886158"/>
            <a:ext cx="324461" cy="283193"/>
          </a:xfrm>
          <a:prstGeom prst="rect">
            <a:avLst/>
          </a:prstGeom>
          <a:solidFill>
            <a:srgbClr val="440099">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2328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05909-EA88-F104-B8A9-429673941B3C}"/>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2999D47C-1219-8C08-622E-56C9BACDAC22}"/>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Calibri"/>
                <a:ea typeface="Calibri"/>
                <a:cs typeface="Calibri"/>
              </a:rPr>
              <a:t>2026 Annual Landside Pavement Rehab</a:t>
            </a:r>
            <a:br>
              <a:rPr lang="en-US" sz="3600" b="0" i="0" u="none" strike="noStrike" kern="1200" cap="none" spc="0" normalizeH="0" baseline="0" noProof="0">
                <a:ln>
                  <a:noFill/>
                </a:ln>
                <a:solidFill>
                  <a:schemeClr val="bg1"/>
                </a:solidFill>
                <a:effectLst/>
                <a:uLnTx/>
                <a:uFillTx/>
                <a:latin typeface="+mn-lt"/>
                <a:ea typeface="Calibri"/>
                <a:cs typeface="Calibri"/>
              </a:rPr>
            </a:br>
            <a:r>
              <a:rPr lang="en-US" sz="3600">
                <a:solidFill>
                  <a:schemeClr val="bg1"/>
                </a:solidFill>
                <a:ea typeface="Calibri Light"/>
                <a:cs typeface="Calibri Light"/>
              </a:rPr>
              <a:t>Breakout Room # 3</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2349380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A38E6-3DBA-85B4-0875-63C24E6F4B22}"/>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E8BC486B-A2C6-F97C-199F-3F335C4AFE9B}"/>
              </a:ext>
            </a:extLst>
          </p:cNvPr>
          <p:cNvSpPr>
            <a:spLocks noGrp="1"/>
          </p:cNvSpPr>
          <p:nvPr>
            <p:ph type="title" idx="4294967295"/>
          </p:nvPr>
        </p:nvSpPr>
        <p:spPr>
          <a:xfrm>
            <a:off x="703950" y="456072"/>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lang="en-US" sz="2800">
                <a:solidFill>
                  <a:srgbClr val="440099"/>
                </a:solidFill>
                <a:latin typeface="+mn-lt"/>
                <a:ea typeface="Calibri Light"/>
                <a:cs typeface="Calibri Light"/>
              </a:rPr>
              <a:t>2026 Annual Landside Pavement </a:t>
            </a:r>
            <a:r>
              <a:rPr lang="en-US" sz="2800">
                <a:solidFill>
                  <a:srgbClr val="440099"/>
                </a:solidFill>
                <a:latin typeface="+mn-lt"/>
                <a:ea typeface="+mj-lt"/>
                <a:cs typeface="+mj-lt"/>
              </a:rPr>
              <a:t>Rehab</a:t>
            </a:r>
            <a:endParaRPr lang="en-US">
              <a:latin typeface="+mn-lt"/>
            </a:endParaRPr>
          </a:p>
          <a:p>
            <a:pPr>
              <a:spcBef>
                <a:spcPts val="1000"/>
              </a:spcBef>
              <a:defRPr/>
            </a:pPr>
            <a:endParaRPr lang="en-US" sz="2800">
              <a:solidFill>
                <a:srgbClr val="440099"/>
              </a:solidFill>
              <a:ea typeface="Calibri Light"/>
              <a:cs typeface="Calibri Light"/>
            </a:endParaRPr>
          </a:p>
        </p:txBody>
      </p:sp>
      <p:sp>
        <p:nvSpPr>
          <p:cNvPr id="3" name="TextBox 2">
            <a:extLst>
              <a:ext uri="{FF2B5EF4-FFF2-40B4-BE49-F238E27FC236}">
                <a16:creationId xmlns:a16="http://schemas.microsoft.com/office/drawing/2014/main" id="{CC34B6C7-0249-AC1B-3467-F861596C3304}"/>
              </a:ext>
              <a:ext uri="{C183D7F6-B498-43B3-948B-1728B52AA6E4}">
                <adec:decorative xmlns:adec="http://schemas.microsoft.com/office/drawing/2017/decorative" val="0"/>
              </a:ext>
            </a:extLst>
          </p:cNvPr>
          <p:cNvSpPr txBox="1"/>
          <p:nvPr/>
        </p:nvSpPr>
        <p:spPr>
          <a:xfrm>
            <a:off x="708533" y="1331801"/>
            <a:ext cx="10236507" cy="4031873"/>
          </a:xfrm>
          <a:prstGeom prst="rect">
            <a:avLst/>
          </a:prstGeom>
          <a:noFill/>
        </p:spPr>
        <p:txBody>
          <a:bodyPr wrap="square" lIns="91440" tIns="45720" rIns="91440" bIns="45720" anchor="t">
            <a:spAutoFit/>
          </a:bodyPr>
          <a:lstStyle/>
          <a:p>
            <a:r>
              <a:rPr lang="en-US" sz="1600">
                <a:ea typeface="+mn-lt"/>
                <a:cs typeface="+mn-lt"/>
              </a:rPr>
              <a:t> </a:t>
            </a:r>
            <a:r>
              <a:rPr lang="en-US" sz="1600">
                <a:latin typeface="Calibri"/>
                <a:ea typeface="+mn-lt"/>
                <a:cs typeface="Calibri"/>
              </a:rPr>
              <a:t>Asphalt full‑depth reclamation of existing roads with signage, striping and traffic control. IFB documents released on </a:t>
            </a:r>
            <a:r>
              <a:rPr lang="en-US" sz="1600" err="1">
                <a:latin typeface="Calibri"/>
                <a:ea typeface="+mn-lt"/>
                <a:cs typeface="Calibri"/>
              </a:rPr>
              <a:t>BidNet</a:t>
            </a:r>
            <a:r>
              <a:rPr lang="en-US" sz="1600">
                <a:latin typeface="Calibri"/>
                <a:ea typeface="+mn-lt"/>
                <a:cs typeface="Calibri"/>
              </a:rPr>
              <a:t> May 11, 2026 with Bids due June 11, 2026.</a:t>
            </a:r>
          </a:p>
          <a:p>
            <a:endParaRPr lang="en-US" sz="1600" b="1">
              <a:ea typeface="+mn-lt"/>
              <a:cs typeface="+mn-lt"/>
            </a:endParaRPr>
          </a:p>
          <a:p>
            <a:r>
              <a:rPr kumimoji="0" lang="en-US" sz="1600" b="1" i="0" u="none" strike="noStrike" kern="1200" cap="none" spc="0" normalizeH="0" baseline="0" noProof="0">
                <a:ln>
                  <a:noFill/>
                </a:ln>
                <a:solidFill>
                  <a:prstClr val="black"/>
                </a:solidFill>
                <a:effectLst/>
                <a:uLnTx/>
                <a:uFillTx/>
                <a:ea typeface="+mn-ea"/>
                <a:cs typeface="Calibri"/>
              </a:rPr>
              <a:t>KEY INFORMATION </a:t>
            </a:r>
            <a:endParaRPr lang="en-US" sz="1600" b="1" i="0" u="none" strike="noStrike" kern="1200" cap="none" spc="0" normalizeH="0" baseline="0" noProof="0">
              <a:ln>
                <a:noFill/>
              </a:ln>
              <a:solidFill>
                <a:prstClr val="black"/>
              </a:solidFill>
              <a:effectLst/>
              <a:uLnTx/>
              <a:uFillTx/>
              <a:ea typeface="Calibri"/>
              <a:cs typeface="Calibri"/>
            </a:endParaRPr>
          </a:p>
          <a:p>
            <a:pPr>
              <a:defRPr/>
            </a:pPr>
            <a:r>
              <a:rPr kumimoji="0" lang="en-US" sz="1600" b="1" i="0" u="none" strike="noStrike" kern="1200" cap="none" spc="0" normalizeH="0" baseline="0" noProof="0">
                <a:ln>
                  <a:noFill/>
                </a:ln>
                <a:effectLst/>
                <a:uLnTx/>
                <a:uFillTx/>
                <a:ea typeface="+mn-ea"/>
                <a:cs typeface="Calibri"/>
              </a:rPr>
              <a:t>Anticipated Advertisement Date: </a:t>
            </a:r>
            <a:r>
              <a:rPr lang="en-US" sz="1600">
                <a:cs typeface="Calibri"/>
              </a:rPr>
              <a:t> </a:t>
            </a:r>
            <a:r>
              <a:rPr lang="en-US" sz="1600">
                <a:ea typeface="+mn-lt"/>
                <a:cs typeface="+mn-lt"/>
              </a:rPr>
              <a:t>Q2 2026</a:t>
            </a:r>
            <a:endParaRPr lang="en-US" sz="1600">
              <a:solidFill>
                <a:prstClr val="black"/>
              </a:solidFill>
              <a:ea typeface="+mn-lt"/>
              <a:cs typeface="+mn-lt"/>
            </a:endParaRPr>
          </a:p>
          <a:p>
            <a:pPr>
              <a:defRPr/>
            </a:pPr>
            <a:r>
              <a:rPr kumimoji="0" lang="en-US" sz="1600" b="1" i="0" u="none" strike="noStrike" kern="1200" cap="none" spc="0" normalizeH="0" baseline="0" noProof="0">
                <a:ln>
                  <a:noFill/>
                </a:ln>
                <a:solidFill>
                  <a:prstClr val="black"/>
                </a:solidFill>
                <a:effectLst/>
                <a:uLnTx/>
                <a:uFillTx/>
                <a:ea typeface="+mn-ea"/>
                <a:cs typeface="Calibri"/>
              </a:rPr>
              <a:t>Estimated Project Value: </a:t>
            </a:r>
            <a:r>
              <a:rPr lang="en-US" sz="1600">
                <a:solidFill>
                  <a:prstClr val="black"/>
                </a:solidFill>
                <a:ea typeface="+mn-lt"/>
                <a:cs typeface="+mn-lt"/>
              </a:rPr>
              <a:t>$10M to $49.99M</a:t>
            </a:r>
          </a:p>
          <a:p>
            <a:pPr>
              <a:defRPr/>
            </a:pPr>
            <a:r>
              <a:rPr lang="en-US" sz="1600" b="1">
                <a:ea typeface="+mn-lt"/>
                <a:cs typeface="+mn-lt"/>
              </a:rPr>
              <a:t>Small Business Program Goal: </a:t>
            </a:r>
            <a:r>
              <a:rPr lang="en-US" sz="1600">
                <a:ea typeface="+mn-lt"/>
                <a:cs typeface="+mn-lt"/>
              </a:rPr>
              <a:t>21% MWBE goal</a:t>
            </a:r>
            <a:endParaRPr lang="en-US" sz="1600">
              <a:solidFill>
                <a:prstClr val="black"/>
              </a:solidFill>
              <a:ea typeface="+mn-lt"/>
              <a:cs typeface="+mn-lt"/>
            </a:endParaRPr>
          </a:p>
          <a:p>
            <a:pPr>
              <a:defRPr/>
            </a:pPr>
            <a:r>
              <a:rPr lang="en-US" sz="1600" b="1">
                <a:solidFill>
                  <a:prstClr val="black"/>
                </a:solidFill>
                <a:ea typeface="+mn-lt"/>
                <a:cs typeface="+mn-lt"/>
              </a:rPr>
              <a:t>Key Scope/Industry: </a:t>
            </a:r>
          </a:p>
          <a:p>
            <a:pPr marL="285750" indent="-285750">
              <a:buClr>
                <a:srgbClr val="E35B2A"/>
              </a:buClr>
              <a:buFont typeface="Arial"/>
              <a:buChar char="•"/>
              <a:defRPr/>
            </a:pPr>
            <a:r>
              <a:rPr lang="en-US" sz="1600">
                <a:solidFill>
                  <a:prstClr val="black"/>
                </a:solidFill>
                <a:ea typeface="+mn-lt"/>
                <a:cs typeface="+mn-lt"/>
              </a:rPr>
              <a:t>Asphalt milling, </a:t>
            </a:r>
          </a:p>
          <a:p>
            <a:pPr marL="285750" indent="-285750">
              <a:buClr>
                <a:srgbClr val="E35B2A"/>
              </a:buClr>
              <a:buFont typeface="Arial"/>
              <a:buChar char="•"/>
              <a:defRPr/>
            </a:pPr>
            <a:r>
              <a:rPr lang="en-US" sz="1600">
                <a:solidFill>
                  <a:prstClr val="black"/>
                </a:solidFill>
                <a:ea typeface="+mn-lt"/>
                <a:cs typeface="+mn-lt"/>
              </a:rPr>
              <a:t>Asphalt full-depth-reclamation, </a:t>
            </a:r>
          </a:p>
          <a:p>
            <a:pPr marL="285750" indent="-285750">
              <a:buClr>
                <a:srgbClr val="E35B2A"/>
              </a:buClr>
              <a:buFont typeface="Arial"/>
              <a:buChar char="•"/>
              <a:defRPr/>
            </a:pPr>
            <a:r>
              <a:rPr lang="en-US" sz="1600">
                <a:solidFill>
                  <a:prstClr val="black"/>
                </a:solidFill>
                <a:ea typeface="+mn-lt"/>
                <a:cs typeface="+mn-lt"/>
              </a:rPr>
              <a:t>Asphalt paving, </a:t>
            </a:r>
          </a:p>
          <a:p>
            <a:pPr marL="285750" indent="-285750">
              <a:buClr>
                <a:srgbClr val="E35B2A"/>
              </a:buClr>
              <a:buFont typeface="Arial"/>
              <a:buChar char="•"/>
              <a:defRPr/>
            </a:pPr>
            <a:r>
              <a:rPr lang="en-US" sz="1600">
                <a:solidFill>
                  <a:prstClr val="black"/>
                </a:solidFill>
                <a:ea typeface="+mn-lt"/>
                <a:cs typeface="+mn-lt"/>
              </a:rPr>
              <a:t>Pavement markings, </a:t>
            </a:r>
          </a:p>
          <a:p>
            <a:pPr marL="285750" indent="-285750">
              <a:buClr>
                <a:srgbClr val="E35B2A"/>
              </a:buClr>
              <a:buFont typeface="Arial"/>
              <a:buChar char="•"/>
              <a:defRPr/>
            </a:pPr>
            <a:r>
              <a:rPr lang="en-US" sz="1600">
                <a:solidFill>
                  <a:prstClr val="black"/>
                </a:solidFill>
                <a:ea typeface="+mn-lt"/>
                <a:cs typeface="+mn-lt"/>
              </a:rPr>
              <a:t>Traffic signage, </a:t>
            </a:r>
          </a:p>
          <a:p>
            <a:pPr marL="285750" indent="-285750">
              <a:buClr>
                <a:srgbClr val="E35B2A"/>
              </a:buClr>
              <a:buFont typeface="Arial"/>
              <a:buChar char="•"/>
              <a:defRPr/>
            </a:pPr>
            <a:r>
              <a:rPr lang="en-US" sz="1600">
                <a:solidFill>
                  <a:prstClr val="black"/>
                </a:solidFill>
                <a:ea typeface="+mn-lt"/>
                <a:cs typeface="+mn-lt"/>
              </a:rPr>
              <a:t>Traffic control</a:t>
            </a:r>
            <a:endParaRPr lang="en-US" sz="1600">
              <a:solidFill>
                <a:prstClr val="black"/>
              </a:solidFill>
              <a:ea typeface="Calibri"/>
              <a:cs typeface="Calibri"/>
            </a:endParaRPr>
          </a:p>
          <a:p>
            <a:pPr>
              <a:defRPr/>
            </a:pPr>
            <a:endParaRPr lang="en-US" sz="1600" b="1">
              <a:solidFill>
                <a:prstClr val="black"/>
              </a:solidFill>
              <a:ea typeface="+mn-lt"/>
              <a:cs typeface="+mn-lt"/>
            </a:endParaRPr>
          </a:p>
          <a:p>
            <a:pPr>
              <a:defRPr/>
            </a:pPr>
            <a:r>
              <a:rPr kumimoji="0" lang="en-US" sz="1600" b="1" i="0" u="none" strike="noStrike" kern="1200" cap="none" spc="0" normalizeH="0" baseline="0" noProof="0">
                <a:ln>
                  <a:noFill/>
                </a:ln>
                <a:effectLst/>
                <a:uLnTx/>
                <a:uFillTx/>
                <a:ea typeface="+mn-ea"/>
                <a:cs typeface="Calibri"/>
              </a:rPr>
              <a:t>Project Manager:</a:t>
            </a:r>
            <a:r>
              <a:rPr lang="en-US" sz="1600">
                <a:ea typeface="+mn-lt"/>
                <a:cs typeface="+mn-lt"/>
              </a:rPr>
              <a:t> Jake Hoesch | </a:t>
            </a:r>
            <a:r>
              <a:rPr lang="en-US" sz="1600">
                <a:ea typeface="+mn-lt"/>
                <a:cs typeface="+mn-lt"/>
                <a:hlinkClick r:id="rId3"/>
              </a:rPr>
              <a:t>jacob.hoesch@flydenver.com</a:t>
            </a:r>
            <a:r>
              <a:rPr lang="en-US" sz="1600">
                <a:ea typeface="+mn-lt"/>
                <a:cs typeface="+mn-lt"/>
              </a:rPr>
              <a:t> </a:t>
            </a:r>
            <a:endParaRPr lang="en-US" sz="1600">
              <a:solidFill>
                <a:srgbClr val="0070C0"/>
              </a:solidFill>
              <a:ea typeface="Calibri"/>
              <a:cs typeface="Calibri"/>
            </a:endParaRPr>
          </a:p>
        </p:txBody>
      </p:sp>
    </p:spTree>
    <p:extLst>
      <p:ext uri="{BB962C8B-B14F-4D97-AF65-F5344CB8AC3E}">
        <p14:creationId xmlns:p14="http://schemas.microsoft.com/office/powerpoint/2010/main" val="5257365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01595-4A79-AA39-2D82-E8D4A96A48C9}"/>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54ACDF65-042A-45E3-7A17-04E43D553FAE}"/>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ea typeface="+mj-lt"/>
                <a:cs typeface="+mj-lt"/>
              </a:rPr>
              <a:t>DEN Security Services - Regulatory Services</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34823004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DA230-5C8B-0BD8-1DE4-502C8485D269}"/>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9FBCC236-AC21-759F-6C4B-27D27113B8C5}"/>
              </a:ext>
            </a:extLst>
          </p:cNvPr>
          <p:cNvSpPr>
            <a:spLocks noGrp="1"/>
          </p:cNvSpPr>
          <p:nvPr>
            <p:ph type="title" idx="4294967295"/>
          </p:nvPr>
        </p:nvSpPr>
        <p:spPr>
          <a:xfrm>
            <a:off x="703950" y="456072"/>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a:solidFill>
                  <a:srgbClr val="440099"/>
                </a:solidFill>
                <a:latin typeface="+mn-lt"/>
                <a:ea typeface="+mn-ea"/>
                <a:cs typeface="+mn-cs"/>
              </a:rPr>
              <a:t>DEN Security Services - Regulatory Services Cont. </a:t>
            </a:r>
          </a:p>
        </p:txBody>
      </p:sp>
      <p:sp>
        <p:nvSpPr>
          <p:cNvPr id="3" name="TextBox 2">
            <a:extLst>
              <a:ext uri="{FF2B5EF4-FFF2-40B4-BE49-F238E27FC236}">
                <a16:creationId xmlns:a16="http://schemas.microsoft.com/office/drawing/2014/main" id="{E9BD6912-F601-95F2-743B-BFF1B9727F23}"/>
              </a:ext>
              <a:ext uri="{C183D7F6-B498-43B3-948B-1728B52AA6E4}">
                <adec:decorative xmlns:adec="http://schemas.microsoft.com/office/drawing/2017/decorative" val="0"/>
              </a:ext>
            </a:extLst>
          </p:cNvPr>
          <p:cNvSpPr txBox="1"/>
          <p:nvPr/>
        </p:nvSpPr>
        <p:spPr>
          <a:xfrm>
            <a:off x="769069" y="1507647"/>
            <a:ext cx="10653861" cy="2862322"/>
          </a:xfrm>
          <a:prstGeom prst="rect">
            <a:avLst/>
          </a:prstGeom>
          <a:noFill/>
        </p:spPr>
        <p:txBody>
          <a:bodyPr wrap="square" lIns="91440" tIns="45720" rIns="91440" bIns="45720" anchor="t">
            <a:spAutoFit/>
          </a:bodyPr>
          <a:lstStyle/>
          <a:p>
            <a:r>
              <a:rPr lang="en-US">
                <a:ea typeface="+mn-lt"/>
                <a:cs typeface="+mn-lt"/>
              </a:rPr>
              <a:t>Security guard services at DEN providing 24/7 vehicle and perimeter gate access control, vendor delivery inspections, employee screening, patrols, alarm response, incident resolution, credential verification, construction security, and regulatory compliance, with a staff of over 450+.</a:t>
            </a:r>
            <a:endParaRPr lang="en-US"/>
          </a:p>
          <a:p>
            <a:endParaRPr lang="en-US" b="1">
              <a:solidFill>
                <a:prstClr val="black"/>
              </a:solidFill>
              <a:cs typeface="Calibri"/>
            </a:endParaRPr>
          </a:p>
          <a:p>
            <a:r>
              <a:rPr kumimoji="0" lang="en-US" b="1" i="0" u="none" strike="noStrike" kern="1200" cap="none" spc="0" normalizeH="0" baseline="0" noProof="0">
                <a:ln>
                  <a:noFill/>
                </a:ln>
                <a:solidFill>
                  <a:prstClr val="black"/>
                </a:solidFill>
                <a:effectLst/>
                <a:uLnTx/>
                <a:uFillTx/>
                <a:ea typeface="+mn-ea"/>
                <a:cs typeface="Calibri"/>
              </a:rPr>
              <a:t>KEY INFORMATION </a:t>
            </a:r>
            <a:endParaRPr kumimoji="0" lang="en-US" b="1"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Anticipated Advertisement Date: </a:t>
            </a:r>
            <a:r>
              <a:rPr kumimoji="0" lang="en-US" b="0" i="0" u="none" strike="noStrike" kern="1200" cap="none" spc="0" normalizeH="0" baseline="0" noProof="0">
                <a:ln>
                  <a:noFill/>
                </a:ln>
                <a:solidFill>
                  <a:prstClr val="black"/>
                </a:solidFill>
                <a:effectLst/>
                <a:uLnTx/>
                <a:uFillTx/>
                <a:ea typeface="+mn-ea"/>
                <a:cs typeface="Calibri"/>
              </a:rPr>
              <a:t> </a:t>
            </a:r>
            <a:r>
              <a:rPr lang="en-US">
                <a:solidFill>
                  <a:prstClr val="black"/>
                </a:solidFill>
                <a:cs typeface="Calibri"/>
              </a:rPr>
              <a:t>Q3 2026</a:t>
            </a:r>
            <a:endParaRPr kumimoji="0" lang="en-US" b="0"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Estimated Project Value: </a:t>
            </a:r>
            <a:r>
              <a:rPr lang="en-US">
                <a:solidFill>
                  <a:prstClr val="black"/>
                </a:solidFill>
                <a:ea typeface="+mn-lt"/>
                <a:cs typeface="+mn-lt"/>
              </a:rPr>
              <a:t>$200M+</a:t>
            </a:r>
            <a:endParaRPr lang="en-US">
              <a:solidFill>
                <a:prstClr val="black"/>
              </a:solidFill>
              <a:ea typeface="Calibri"/>
              <a:cs typeface="Calibri"/>
            </a:endParaRPr>
          </a:p>
          <a:p>
            <a:pPr>
              <a:defRPr/>
            </a:pPr>
            <a:r>
              <a:rPr lang="en-US" b="1">
                <a:solidFill>
                  <a:prstClr val="black"/>
                </a:solidFill>
                <a:ea typeface="Calibri"/>
                <a:cs typeface="Calibri"/>
              </a:rPr>
              <a:t>Key Scope: </a:t>
            </a:r>
            <a:r>
              <a:rPr lang="en-US">
                <a:solidFill>
                  <a:prstClr val="black"/>
                </a:solidFill>
                <a:ea typeface="+mn-lt"/>
                <a:cs typeface="+mn-lt"/>
              </a:rPr>
              <a:t>Security Guards</a:t>
            </a:r>
          </a:p>
          <a:p>
            <a:pPr>
              <a:defRPr/>
            </a:pPr>
            <a:r>
              <a:rPr lang="en-US" b="1">
                <a:solidFill>
                  <a:prstClr val="black"/>
                </a:solidFill>
                <a:ea typeface="Calibri"/>
                <a:cs typeface="Calibri"/>
              </a:rPr>
              <a:t>Small Business Program Goal: </a:t>
            </a:r>
            <a:r>
              <a:rPr lang="en-US">
                <a:solidFill>
                  <a:prstClr val="black"/>
                </a:solidFill>
                <a:ea typeface="Calibri"/>
                <a:cs typeface="Calibri"/>
              </a:rPr>
              <a:t>6% MWBE</a:t>
            </a:r>
          </a:p>
          <a:p>
            <a:pPr>
              <a:defRPr/>
            </a:pPr>
            <a:r>
              <a:rPr lang="en-US" b="1">
                <a:solidFill>
                  <a:prstClr val="black"/>
                </a:solidFill>
                <a:ea typeface="Calibri"/>
                <a:cs typeface="Calibri"/>
              </a:rPr>
              <a:t>Project Manager: </a:t>
            </a:r>
            <a:r>
              <a:rPr lang="en-US">
                <a:solidFill>
                  <a:prstClr val="black"/>
                </a:solidFill>
                <a:ea typeface="Calibri"/>
                <a:cs typeface="Calibri"/>
              </a:rPr>
              <a:t>Matt Gomez-Peterson| </a:t>
            </a:r>
            <a:r>
              <a:rPr lang="en-US">
                <a:solidFill>
                  <a:prstClr val="black"/>
                </a:solidFill>
                <a:ea typeface="Calibri"/>
                <a:cs typeface="Calibri"/>
                <a:hlinkClick r:id="rId3">
                  <a:extLst>
                    <a:ext uri="{A12FA001-AC4F-418D-AE19-62706E023703}">
                      <ahyp:hlinkClr xmlns:ahyp="http://schemas.microsoft.com/office/drawing/2018/hyperlinkcolor" val="tx"/>
                    </a:ext>
                  </a:extLst>
                </a:hlinkClick>
              </a:rPr>
              <a:t>matthew.gomez-peterson@flydenver.com</a:t>
            </a:r>
            <a:r>
              <a:rPr lang="en-US">
                <a:solidFill>
                  <a:prstClr val="black"/>
                </a:solidFill>
                <a:ea typeface="Calibri"/>
                <a:cs typeface="Calibri"/>
              </a:rPr>
              <a:t>  </a:t>
            </a:r>
            <a:endParaRPr lang="en-US">
              <a:solidFill>
                <a:prstClr val="black"/>
              </a:solidFill>
            </a:endParaRPr>
          </a:p>
        </p:txBody>
      </p:sp>
    </p:spTree>
    <p:extLst>
      <p:ext uri="{BB962C8B-B14F-4D97-AF65-F5344CB8AC3E}">
        <p14:creationId xmlns:p14="http://schemas.microsoft.com/office/powerpoint/2010/main" val="17232116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6FB7B-F610-1ECE-295D-94F5D095147D}"/>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5C7398A0-E4F5-6F28-F492-EF00763CC4B0}"/>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ea typeface="+mj-lt"/>
                <a:cs typeface="+mj-lt"/>
              </a:rPr>
              <a:t>Enterprise Analytics &amp; Measurement Services</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ea typeface="Calibri Light"/>
                <a:cs typeface="Calibri Light"/>
              </a:rPr>
              <a:t>Breakout Room # 4</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29228513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269D7-06FB-2DF0-E010-65430CEF8DFD}"/>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5AA7790C-89E5-C412-0D03-59FDD32FCA59}"/>
              </a:ext>
            </a:extLst>
          </p:cNvPr>
          <p:cNvSpPr>
            <a:spLocks noGrp="1"/>
          </p:cNvSpPr>
          <p:nvPr>
            <p:ph type="title" idx="4294967295"/>
          </p:nvPr>
        </p:nvSpPr>
        <p:spPr>
          <a:xfrm>
            <a:off x="703950" y="456072"/>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a:solidFill>
                  <a:srgbClr val="440099"/>
                </a:solidFill>
                <a:latin typeface="+mn-lt"/>
                <a:ea typeface="+mn-ea"/>
                <a:cs typeface="+mn-cs"/>
              </a:rPr>
              <a:t>Enterprise Analytics &amp; Measurement Services</a:t>
            </a:r>
          </a:p>
        </p:txBody>
      </p:sp>
      <p:sp>
        <p:nvSpPr>
          <p:cNvPr id="3" name="TextBox 2">
            <a:extLst>
              <a:ext uri="{FF2B5EF4-FFF2-40B4-BE49-F238E27FC236}">
                <a16:creationId xmlns:a16="http://schemas.microsoft.com/office/drawing/2014/main" id="{21155BEA-403E-9B36-3AA4-30359691A702}"/>
              </a:ext>
              <a:ext uri="{C183D7F6-B498-43B3-948B-1728B52AA6E4}">
                <adec:decorative xmlns:adec="http://schemas.microsoft.com/office/drawing/2017/decorative" val="0"/>
              </a:ext>
            </a:extLst>
          </p:cNvPr>
          <p:cNvSpPr txBox="1"/>
          <p:nvPr/>
        </p:nvSpPr>
        <p:spPr>
          <a:xfrm>
            <a:off x="546044" y="1191696"/>
            <a:ext cx="10653861" cy="5632311"/>
          </a:xfrm>
          <a:prstGeom prst="rect">
            <a:avLst/>
          </a:prstGeom>
          <a:noFill/>
        </p:spPr>
        <p:txBody>
          <a:bodyPr wrap="square" lIns="91440" tIns="45720" rIns="91440" bIns="45720" anchor="t">
            <a:spAutoFit/>
          </a:bodyPr>
          <a:lstStyle/>
          <a:p>
            <a:r>
              <a:rPr lang="en-US">
                <a:ea typeface="+mn-lt"/>
                <a:cs typeface="+mn-lt"/>
              </a:rPr>
              <a:t>Enterprise Analytics &amp; Measurement Services (EAMS) is a multi‑award, on‑call services contract providing specialized analytics and measurement‑system expertise to support historical, real‑time, and predictive insights across airport operations and enterprise use cases.</a:t>
            </a:r>
          </a:p>
          <a:p>
            <a:endParaRPr lang="en-US">
              <a:solidFill>
                <a:prstClr val="black"/>
              </a:solidFill>
              <a:ea typeface="Calibri"/>
              <a:cs typeface="Calibri"/>
            </a:endParaRPr>
          </a:p>
          <a:p>
            <a:r>
              <a:rPr lang="en-US">
                <a:solidFill>
                  <a:prstClr val="black"/>
                </a:solidFill>
                <a:ea typeface="Calibri"/>
                <a:cs typeface="Calibri"/>
              </a:rPr>
              <a:t>Vendors may propose on one or more scope areas based on their specialization — bidding on the full scope is not required. This structure is designed to encourage participation from niche firms with deep expertise in specific disciplines. Individual task orders will vary in size based on the scope of each engagement.</a:t>
            </a:r>
          </a:p>
          <a:p>
            <a:endParaRPr lang="en-US">
              <a:solidFill>
                <a:prstClr val="black"/>
              </a:solidFill>
              <a:ea typeface="Calibri"/>
              <a:cs typeface="Calibri"/>
            </a:endParaRPr>
          </a:p>
          <a:p>
            <a:endParaRPr lang="en-US">
              <a:solidFill>
                <a:prstClr val="black"/>
              </a:solidFill>
              <a:ea typeface="Calibri"/>
              <a:cs typeface="Calibri"/>
            </a:endParaRPr>
          </a:p>
          <a:p>
            <a:r>
              <a:rPr kumimoji="0" lang="en-US" b="1" i="0" u="none" strike="noStrike" kern="1200" cap="none" spc="0" normalizeH="0" baseline="0" noProof="0">
                <a:ln>
                  <a:noFill/>
                </a:ln>
                <a:solidFill>
                  <a:prstClr val="black"/>
                </a:solidFill>
                <a:effectLst/>
                <a:uLnTx/>
                <a:uFillTx/>
                <a:ea typeface="+mn-ea"/>
                <a:cs typeface="Calibri"/>
              </a:rPr>
              <a:t>KEY INFORMATION </a:t>
            </a:r>
            <a:endParaRPr kumimoji="0" lang="en-US" b="1"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Anticipated Advertisement Date: </a:t>
            </a:r>
            <a:r>
              <a:rPr kumimoji="0" lang="en-US" b="0" i="0" u="none" strike="noStrike" kern="1200" cap="none" spc="0" normalizeH="0" baseline="0" noProof="0">
                <a:ln>
                  <a:noFill/>
                </a:ln>
                <a:solidFill>
                  <a:prstClr val="black"/>
                </a:solidFill>
                <a:effectLst/>
                <a:uLnTx/>
                <a:uFillTx/>
                <a:ea typeface="+mn-ea"/>
                <a:cs typeface="Calibri"/>
              </a:rPr>
              <a:t> </a:t>
            </a:r>
            <a:r>
              <a:rPr lang="en-US">
                <a:solidFill>
                  <a:prstClr val="black"/>
                </a:solidFill>
                <a:cs typeface="Calibri"/>
              </a:rPr>
              <a:t>Q2 2026</a:t>
            </a:r>
            <a:endParaRPr kumimoji="0" lang="en-US" b="0"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Estimated Project Value: </a:t>
            </a:r>
            <a:r>
              <a:rPr lang="en-US">
                <a:solidFill>
                  <a:prstClr val="black"/>
                </a:solidFill>
                <a:ea typeface="+mn-lt"/>
                <a:cs typeface="+mn-lt"/>
              </a:rPr>
              <a:t>$3M to $5M</a:t>
            </a:r>
          </a:p>
          <a:p>
            <a:pPr>
              <a:defRPr/>
            </a:pPr>
            <a:r>
              <a:rPr lang="en-US" b="1">
                <a:solidFill>
                  <a:prstClr val="black"/>
                </a:solidFill>
                <a:ea typeface="Calibri"/>
                <a:cs typeface="Calibri"/>
              </a:rPr>
              <a:t>Small Business Program Goal: TBD</a:t>
            </a:r>
            <a:endParaRPr lang="en-US" b="1">
              <a:solidFill>
                <a:prstClr val="black"/>
              </a:solidFill>
              <a:ea typeface="+mn-lt"/>
              <a:cs typeface="+mn-lt"/>
            </a:endParaRPr>
          </a:p>
          <a:p>
            <a:pPr>
              <a:defRPr/>
            </a:pPr>
            <a:r>
              <a:rPr lang="en-US" b="1">
                <a:solidFill>
                  <a:prstClr val="black"/>
                </a:solidFill>
                <a:ea typeface="Calibri"/>
                <a:cs typeface="Calibri"/>
              </a:rPr>
              <a:t>Key Scope: </a:t>
            </a:r>
            <a:endParaRPr lang="en-US">
              <a:solidFill>
                <a:prstClr val="black"/>
              </a:solidFill>
              <a:ea typeface="+mn-lt"/>
              <a:cs typeface="+mn-lt"/>
            </a:endParaRPr>
          </a:p>
          <a:p>
            <a:pPr>
              <a:defRPr/>
            </a:pPr>
            <a:r>
              <a:rPr lang="en-US">
                <a:solidFill>
                  <a:prstClr val="black"/>
                </a:solidFill>
                <a:ea typeface="+mn-lt"/>
                <a:cs typeface="+mn-lt"/>
              </a:rPr>
              <a:t>Required expertise: Data engineering; data science/predictive analytics; business intelligence/dashboard development; and measurement systems &amp; sensor analytics (e.g., CCTV/video analytics, LiDAR, IoT, Wi‑Fi/Bluetooth). Hard‑to‑recruit scopes: Senior data engineers (especially real‑time/streaming), applied data scientists, and specialists combining technical depth with airport/aviation operations experience</a:t>
            </a:r>
            <a:r>
              <a:rPr lang="en-US" b="1">
                <a:solidFill>
                  <a:prstClr val="black"/>
                </a:solidFill>
                <a:ea typeface="+mn-lt"/>
                <a:cs typeface="+mn-lt"/>
              </a:rPr>
              <a:t>. </a:t>
            </a:r>
          </a:p>
          <a:p>
            <a:pPr>
              <a:defRPr/>
            </a:pPr>
            <a:endParaRPr lang="en-US" b="1">
              <a:solidFill>
                <a:prstClr val="black"/>
              </a:solidFill>
              <a:ea typeface="Calibri"/>
              <a:cs typeface="Calibri"/>
            </a:endParaRPr>
          </a:p>
          <a:p>
            <a:pPr>
              <a:defRPr/>
            </a:pPr>
            <a:r>
              <a:rPr lang="en-US" b="1">
                <a:solidFill>
                  <a:prstClr val="black"/>
                </a:solidFill>
                <a:ea typeface="Calibri"/>
                <a:cs typeface="Calibri"/>
              </a:rPr>
              <a:t>Project Manager: </a:t>
            </a:r>
            <a:r>
              <a:rPr lang="en-US">
                <a:solidFill>
                  <a:prstClr val="black"/>
                </a:solidFill>
                <a:ea typeface="Calibri"/>
                <a:cs typeface="Calibri"/>
              </a:rPr>
              <a:t>Thomas Niland| thomas.niland@flydenver.com</a:t>
            </a:r>
            <a:endParaRPr lang="en-US">
              <a:solidFill>
                <a:prstClr val="black"/>
              </a:solidFill>
            </a:endParaRPr>
          </a:p>
        </p:txBody>
      </p:sp>
    </p:spTree>
    <p:extLst>
      <p:ext uri="{BB962C8B-B14F-4D97-AF65-F5344CB8AC3E}">
        <p14:creationId xmlns:p14="http://schemas.microsoft.com/office/powerpoint/2010/main" val="2825334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EF717-A562-EA09-14BC-EA2B70FB8A41}"/>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0AF362DF-7988-896D-6CF7-0FF4D7342981}"/>
              </a:ext>
            </a:extLst>
          </p:cNvPr>
          <p:cNvSpPr>
            <a:spLocks noGrp="1"/>
          </p:cNvSpPr>
          <p:nvPr>
            <p:ph type="title" idx="4294967295"/>
          </p:nvPr>
        </p:nvSpPr>
        <p:spPr>
          <a:xfrm>
            <a:off x="2405559" y="966893"/>
            <a:ext cx="9527361"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ea typeface="+mj-lt"/>
                <a:cs typeface="+mj-lt"/>
              </a:rPr>
              <a:t>DEN Learning Management System Implementation, Integration, and Ongoing Support Services for FAA Part 139 Training</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ea typeface="Calibri Light"/>
                <a:cs typeface="Calibri Light"/>
              </a:rPr>
              <a:t>Breakout Room # 5</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9478895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38BFA-9680-9B72-8ABF-20290A87CDF9}"/>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E97F450F-6D57-668F-A57D-4F0CAF9FE4E5}"/>
              </a:ext>
            </a:extLst>
          </p:cNvPr>
          <p:cNvSpPr>
            <a:spLocks noGrp="1"/>
          </p:cNvSpPr>
          <p:nvPr>
            <p:ph type="title" idx="4294967295"/>
          </p:nvPr>
        </p:nvSpPr>
        <p:spPr>
          <a:xfrm>
            <a:off x="769069" y="181752"/>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b="1">
                <a:solidFill>
                  <a:srgbClr val="440099"/>
                </a:solidFill>
                <a:ea typeface="+mj-lt"/>
                <a:cs typeface="+mj-lt"/>
              </a:rPr>
              <a:t>DEN Learning Management System Implementation, Integration, and Ongoing Support Services for FAA Part 139 Training</a:t>
            </a:r>
            <a:br>
              <a:rPr lang="en-US" sz="2800">
                <a:solidFill>
                  <a:srgbClr val="440099"/>
                </a:solidFill>
                <a:ea typeface="Calibri"/>
                <a:cs typeface="Calibri"/>
              </a:rPr>
            </a:br>
            <a:endParaRPr lang="en-US" sz="2800">
              <a:solidFill>
                <a:srgbClr val="440099"/>
              </a:solidFill>
              <a:latin typeface="+mn-lt"/>
              <a:ea typeface="+mn-ea"/>
              <a:cs typeface="+mn-cs"/>
            </a:endParaRPr>
          </a:p>
        </p:txBody>
      </p:sp>
      <p:sp>
        <p:nvSpPr>
          <p:cNvPr id="3" name="TextBox 2">
            <a:extLst>
              <a:ext uri="{FF2B5EF4-FFF2-40B4-BE49-F238E27FC236}">
                <a16:creationId xmlns:a16="http://schemas.microsoft.com/office/drawing/2014/main" id="{642EBBD7-7D69-361D-A1FD-FDB2CFD7352E}"/>
              </a:ext>
              <a:ext uri="{C183D7F6-B498-43B3-948B-1728B52AA6E4}">
                <adec:decorative xmlns:adec="http://schemas.microsoft.com/office/drawing/2017/decorative" val="0"/>
              </a:ext>
            </a:extLst>
          </p:cNvPr>
          <p:cNvSpPr txBox="1"/>
          <p:nvPr/>
        </p:nvSpPr>
        <p:spPr>
          <a:xfrm>
            <a:off x="769069" y="1507647"/>
            <a:ext cx="10653861" cy="3139321"/>
          </a:xfrm>
          <a:prstGeom prst="rect">
            <a:avLst/>
          </a:prstGeom>
          <a:noFill/>
        </p:spPr>
        <p:txBody>
          <a:bodyPr wrap="square" lIns="91440" tIns="45720" rIns="91440" bIns="45720" anchor="t">
            <a:spAutoFit/>
          </a:bodyPr>
          <a:lstStyle/>
          <a:p>
            <a:r>
              <a:rPr lang="en-US">
                <a:ea typeface="+mn-lt"/>
                <a:cs typeface="+mn-lt"/>
              </a:rPr>
              <a:t>Implement and integrate a DEN Learning Management System (LMS) to manage regulatory &amp; operational training (i.e., FAA Part 139, driver endorsements), reporting, and support. Deliverables include project plan (15 days post-NTP), configured LMS with integrations and UAT/go-live, plus ongoing maintenance and support. </a:t>
            </a:r>
          </a:p>
          <a:p>
            <a:endParaRPr lang="en-US" b="1">
              <a:solidFill>
                <a:prstClr val="black"/>
              </a:solidFill>
              <a:cs typeface="Calibri"/>
            </a:endParaRPr>
          </a:p>
          <a:p>
            <a:r>
              <a:rPr kumimoji="0" lang="en-US" b="1" i="0" u="none" strike="noStrike" kern="1200" cap="none" spc="0" normalizeH="0" baseline="0" noProof="0">
                <a:ln>
                  <a:noFill/>
                </a:ln>
                <a:solidFill>
                  <a:prstClr val="black"/>
                </a:solidFill>
                <a:effectLst/>
                <a:uLnTx/>
                <a:uFillTx/>
                <a:ea typeface="+mn-ea"/>
                <a:cs typeface="Calibri"/>
              </a:rPr>
              <a:t>KEY INFORMATION </a:t>
            </a:r>
            <a:endParaRPr kumimoji="0" lang="en-US" b="1"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Anticipated Advertisement Date: </a:t>
            </a:r>
            <a:r>
              <a:rPr kumimoji="0" lang="en-US" b="0" i="0" u="none" strike="noStrike" kern="1200" cap="none" spc="0" normalizeH="0" baseline="0" noProof="0">
                <a:ln>
                  <a:noFill/>
                </a:ln>
                <a:solidFill>
                  <a:prstClr val="black"/>
                </a:solidFill>
                <a:effectLst/>
                <a:uLnTx/>
                <a:uFillTx/>
                <a:ea typeface="+mn-ea"/>
                <a:cs typeface="Calibri"/>
              </a:rPr>
              <a:t> </a:t>
            </a:r>
            <a:r>
              <a:rPr lang="en-US">
                <a:solidFill>
                  <a:prstClr val="black"/>
                </a:solidFill>
                <a:cs typeface="Calibri"/>
              </a:rPr>
              <a:t>Q2 2026</a:t>
            </a:r>
            <a:endParaRPr kumimoji="0" lang="en-US" b="0"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Estimated Project Value: </a:t>
            </a:r>
            <a:r>
              <a:rPr lang="en-US">
                <a:solidFill>
                  <a:prstClr val="black"/>
                </a:solidFill>
                <a:ea typeface="+mn-lt"/>
                <a:cs typeface="+mn-lt"/>
              </a:rPr>
              <a:t>Less than $500K</a:t>
            </a:r>
          </a:p>
          <a:p>
            <a:pPr>
              <a:defRPr/>
            </a:pPr>
            <a:r>
              <a:rPr lang="en-US" b="1">
                <a:solidFill>
                  <a:prstClr val="black"/>
                </a:solidFill>
                <a:ea typeface="Calibri"/>
                <a:cs typeface="Calibri"/>
              </a:rPr>
              <a:t>Key Scope: </a:t>
            </a:r>
            <a:r>
              <a:rPr lang="en-US">
                <a:solidFill>
                  <a:prstClr val="black"/>
                </a:solidFill>
                <a:ea typeface="+mn-lt"/>
                <a:cs typeface="+mn-lt"/>
              </a:rPr>
              <a:t>Aviation training compliance SME (FAA Part 139), Accessibility specialist, Instructional Design/Learning Technologist (SCORM, </a:t>
            </a:r>
            <a:r>
              <a:rPr lang="en-US" err="1">
                <a:solidFill>
                  <a:prstClr val="black"/>
                </a:solidFill>
                <a:ea typeface="+mn-lt"/>
                <a:cs typeface="+mn-lt"/>
              </a:rPr>
              <a:t>xAPI</a:t>
            </a:r>
            <a:r>
              <a:rPr lang="en-US">
                <a:solidFill>
                  <a:prstClr val="black"/>
                </a:solidFill>
                <a:ea typeface="+mn-lt"/>
                <a:cs typeface="+mn-lt"/>
              </a:rPr>
              <a:t>, HTML5; ILT/VILT setup; surveys; training)</a:t>
            </a:r>
          </a:p>
          <a:p>
            <a:pPr>
              <a:defRPr/>
            </a:pPr>
            <a:r>
              <a:rPr lang="en-US" b="1">
                <a:solidFill>
                  <a:prstClr val="black"/>
                </a:solidFill>
                <a:ea typeface="Calibri"/>
                <a:cs typeface="Calibri"/>
              </a:rPr>
              <a:t>Small Business Program Goal: </a:t>
            </a:r>
            <a:r>
              <a:rPr lang="en-US">
                <a:solidFill>
                  <a:prstClr val="black"/>
                </a:solidFill>
                <a:ea typeface="Calibri"/>
                <a:cs typeface="Calibri"/>
              </a:rPr>
              <a:t>None</a:t>
            </a:r>
          </a:p>
          <a:p>
            <a:pPr>
              <a:defRPr/>
            </a:pPr>
            <a:r>
              <a:rPr lang="en-US" b="1">
                <a:solidFill>
                  <a:prstClr val="black"/>
                </a:solidFill>
                <a:ea typeface="Calibri"/>
                <a:cs typeface="Calibri"/>
              </a:rPr>
              <a:t>Project Manager: </a:t>
            </a:r>
            <a:r>
              <a:rPr lang="en-US">
                <a:solidFill>
                  <a:prstClr val="black"/>
                </a:solidFill>
                <a:ea typeface="Calibri"/>
                <a:cs typeface="Calibri"/>
              </a:rPr>
              <a:t>Tony Diaz| tony.diaz@flydenver.com</a:t>
            </a:r>
            <a:endParaRPr lang="en-US">
              <a:solidFill>
                <a:prstClr val="black"/>
              </a:solidFill>
            </a:endParaRPr>
          </a:p>
        </p:txBody>
      </p:sp>
    </p:spTree>
    <p:extLst>
      <p:ext uri="{BB962C8B-B14F-4D97-AF65-F5344CB8AC3E}">
        <p14:creationId xmlns:p14="http://schemas.microsoft.com/office/powerpoint/2010/main" val="3738404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descr="Who’s in the Audience&#10;&#10;Please take a few minutes to introduce yourself, describe your company, and specify the projects you are interested in. This information will be shared with all attendees in a follow-up email, which will also include the registration list and presentations. Additionally, it will be posted on our website at www.flydenver.com/business-and-community/commerce-hub/outreach-and-engagement/#pastevents &#10;&#10;Go to https://forms.office.com/r/vb1nJEvmxH&#10;">
            <a:extLst>
              <a:ext uri="{FF2B5EF4-FFF2-40B4-BE49-F238E27FC236}">
                <a16:creationId xmlns:a16="http://schemas.microsoft.com/office/drawing/2014/main" id="{90003090-4EA3-A38E-7DF8-853A56FC6CCD}"/>
              </a:ext>
              <a:ext uri="{C183D7F6-B498-43B3-948B-1728B52AA6E4}">
                <adec:decorative xmlns:adec="http://schemas.microsoft.com/office/drawing/2017/decorative" val="0"/>
              </a:ext>
            </a:extLst>
          </p:cNvPr>
          <p:cNvSpPr>
            <a:spLocks noGrp="1"/>
          </p:cNvSpPr>
          <p:nvPr>
            <p:ph type="title" idx="4294967295"/>
          </p:nvPr>
        </p:nvSpPr>
        <p:spPr>
          <a:xfrm>
            <a:off x="770438" y="431214"/>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Project Interest Form</a:t>
            </a:r>
          </a:p>
        </p:txBody>
      </p:sp>
      <p:sp>
        <p:nvSpPr>
          <p:cNvPr id="3" name="TextBox 2">
            <a:extLst>
              <a:ext uri="{FF2B5EF4-FFF2-40B4-BE49-F238E27FC236}">
                <a16:creationId xmlns:a16="http://schemas.microsoft.com/office/drawing/2014/main" id="{BC4C6CC7-72F2-44FC-6D21-14DA37010207}"/>
              </a:ext>
              <a:ext uri="{C183D7F6-B498-43B3-948B-1728B52AA6E4}">
                <adec:decorative xmlns:adec="http://schemas.microsoft.com/office/drawing/2017/decorative" val="1"/>
              </a:ext>
            </a:extLst>
          </p:cNvPr>
          <p:cNvSpPr txBox="1"/>
          <p:nvPr/>
        </p:nvSpPr>
        <p:spPr>
          <a:xfrm>
            <a:off x="770438" y="1333713"/>
            <a:ext cx="9152159" cy="1200329"/>
          </a:xfrm>
          <a:prstGeom prst="rect">
            <a:avLst/>
          </a:prstGeom>
          <a:noFill/>
        </p:spPr>
        <p:txBody>
          <a:bodyPr wrap="square">
            <a:spAutoFit/>
          </a:bodyPr>
          <a:lstStyle/>
          <a:p>
            <a:r>
              <a:rPr lang="en-US"/>
              <a:t>Please take a few minutes to introduce yourself, describe your company, and specify the projects you are interested in. This information will be shared with all attendees in a follow-up email, including the registration list and presentations. Additionally, it will be posted on our website at </a:t>
            </a:r>
            <a:r>
              <a:rPr lang="en-US">
                <a:hlinkClick r:id="rId3"/>
              </a:rPr>
              <a:t>www.flydenver.com/business-and-community/outreach-and-engagement/#pastevents</a:t>
            </a:r>
            <a:r>
              <a:rPr lang="en-US"/>
              <a:t> </a:t>
            </a:r>
          </a:p>
        </p:txBody>
      </p:sp>
      <p:pic>
        <p:nvPicPr>
          <p:cNvPr id="2" name="Picture 1" descr="https://forms.office.com/r/vb1nJEvmxH">
            <a:extLst>
              <a:ext uri="{FF2B5EF4-FFF2-40B4-BE49-F238E27FC236}">
                <a16:creationId xmlns:a16="http://schemas.microsoft.com/office/drawing/2014/main" id="{2B3FAF1E-12FB-C969-44FE-218ED73644A9}"/>
              </a:ext>
            </a:extLst>
          </p:cNvPr>
          <p:cNvPicPr>
            <a:picLocks noChangeAspect="1"/>
          </p:cNvPicPr>
          <p:nvPr/>
        </p:nvPicPr>
        <p:blipFill>
          <a:blip r:embed="rId4"/>
          <a:stretch>
            <a:fillRect/>
          </a:stretch>
        </p:blipFill>
        <p:spPr>
          <a:xfrm>
            <a:off x="4719647" y="4085224"/>
            <a:ext cx="1253738" cy="1253738"/>
          </a:xfrm>
          <a:prstGeom prst="rect">
            <a:avLst/>
          </a:prstGeom>
        </p:spPr>
      </p:pic>
      <p:sp>
        <p:nvSpPr>
          <p:cNvPr id="5" name="TextBox 4">
            <a:extLst>
              <a:ext uri="{FF2B5EF4-FFF2-40B4-BE49-F238E27FC236}">
                <a16:creationId xmlns:a16="http://schemas.microsoft.com/office/drawing/2014/main" id="{AFE13467-AD9E-214E-2D05-4C9C0E5889B3}"/>
              </a:ext>
            </a:extLst>
          </p:cNvPr>
          <p:cNvSpPr txBox="1"/>
          <p:nvPr/>
        </p:nvSpPr>
        <p:spPr>
          <a:xfrm>
            <a:off x="1986599" y="3429000"/>
            <a:ext cx="6719835" cy="584775"/>
          </a:xfrm>
          <a:prstGeom prst="rect">
            <a:avLst/>
          </a:prstGeom>
          <a:noFill/>
        </p:spPr>
        <p:txBody>
          <a:bodyPr wrap="square">
            <a:spAutoFit/>
          </a:bodyPr>
          <a:lstStyle/>
          <a:p>
            <a:pPr algn="ctr"/>
            <a:r>
              <a:rPr lang="en-US" sz="3200" b="1">
                <a:solidFill>
                  <a:srgbClr val="E35B2A"/>
                </a:solidFill>
              </a:rPr>
              <a:t>Complete Your Project Interest Form</a:t>
            </a:r>
          </a:p>
        </p:txBody>
      </p:sp>
    </p:spTree>
    <p:extLst>
      <p:ext uri="{BB962C8B-B14F-4D97-AF65-F5344CB8AC3E}">
        <p14:creationId xmlns:p14="http://schemas.microsoft.com/office/powerpoint/2010/main" val="35138506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CF2EA-5663-2DFE-EEC5-C7A7AE5DEE1D}"/>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EAF9C898-9C0B-ABC3-698B-A7E93F680933}"/>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mn-lt"/>
              </a:rPr>
              <a:t>Multiple Maintenance Opportunities</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latin typeface="+mn-lt"/>
                <a:ea typeface="Calibri Light"/>
                <a:cs typeface="Calibri Light"/>
              </a:rPr>
              <a:t>Breakout Room # 6</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42744760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AF299-8E65-DF3C-753D-F0476822518D}"/>
            </a:ext>
          </a:extLst>
        </p:cNvPr>
        <p:cNvGrpSpPr/>
        <p:nvPr/>
      </p:nvGrpSpPr>
      <p:grpSpPr>
        <a:xfrm>
          <a:off x="0" y="0"/>
          <a:ext cx="0" cy="0"/>
          <a:chOff x="0" y="0"/>
          <a:chExt cx="0" cy="0"/>
        </a:xfrm>
      </p:grpSpPr>
      <p:sp>
        <p:nvSpPr>
          <p:cNvPr id="16" name="Text Placeholder 15" descr="Sanitary, Stormwater, &amp; Deice Water System Underground Utility Repair Service">
            <a:extLst>
              <a:ext uri="{FF2B5EF4-FFF2-40B4-BE49-F238E27FC236}">
                <a16:creationId xmlns:a16="http://schemas.microsoft.com/office/drawing/2014/main" id="{BB923A5A-F154-942A-F708-5C225032D468}"/>
              </a:ext>
            </a:extLst>
          </p:cNvPr>
          <p:cNvSpPr>
            <a:spLocks noGrp="1"/>
          </p:cNvSpPr>
          <p:nvPr>
            <p:ph type="title" idx="4294967295"/>
          </p:nvPr>
        </p:nvSpPr>
        <p:spPr>
          <a:xfrm>
            <a:off x="576752" y="373684"/>
            <a:ext cx="9286875"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spcBef>
                <a:spcPts val="1000"/>
              </a:spcBef>
              <a:defRPr/>
            </a:pPr>
            <a:r>
              <a:rPr lang="en-US" sz="2800">
                <a:solidFill>
                  <a:srgbClr val="440099"/>
                </a:solidFill>
                <a:latin typeface="+mn-lt"/>
                <a:ea typeface="+mn-ea"/>
                <a:cs typeface="+mn-cs"/>
              </a:rPr>
              <a:t>Landside Outlying Janitorial Services</a:t>
            </a:r>
            <a:endParaRPr kumimoji="0" lang="en-US" sz="2800" b="0" i="0" u="none" strike="noStrike" kern="1200" cap="none" spc="0" normalizeH="0" baseline="0" noProof="0">
              <a:ln>
                <a:noFill/>
              </a:ln>
              <a:solidFill>
                <a:srgbClr val="440099"/>
              </a:solidFill>
              <a:effectLst/>
              <a:uLnTx/>
              <a:uFillTx/>
              <a:latin typeface="+mn-lt"/>
              <a:ea typeface="+mn-ea"/>
              <a:cs typeface="+mn-cs"/>
            </a:endParaRPr>
          </a:p>
        </p:txBody>
      </p:sp>
      <p:sp>
        <p:nvSpPr>
          <p:cNvPr id="3" name="TextBox 2" descr="DEN Operations &amp; Maintenance is seeking a qualified contractor to provide comprehensive maintenance, repair, and replacement services for onsite sanitary sewer, stormwater, and deice water piping systems. This includes areas such as retention ponds, glycol rehab treatment plants, and underground drainage infrastructure.&#10;&#10;Scope Highlights:&#10;Safety &amp; Permitting: Compliance with all safety protocols, traffic control, hazard identification, and scheduling to minimize impact to airport operations.&#10;Excavation &amp; Restoration: Utility locating, pipe repair/replacement, surface restoration, testing &amp; commissioning.&#10;Point Repairs: Abandon laterals, address root intrusion, offset joints, infiltration, cracks, and holes.&#10;​&#10;KEY INFORMATION ​&#10;Anticipated Advertisement Date:  Q3 2025 &#10;Estimated Project Value:  $5M to $9.99M&#10;Small Business Program Goal: TBD&#10;Key Scope/Industry:​  GPR (Ground-penetrating radar), Traffic Control, Power Equipment Operators, Welding, Plumbing, Pipe Assessment Management, Landscaping, Trenching &amp; Excavation, Permitting&#10;Project Manager​: Jacqueline Wilson | jacqueline.wilson@flydenver.com &#10;">
            <a:extLst>
              <a:ext uri="{FF2B5EF4-FFF2-40B4-BE49-F238E27FC236}">
                <a16:creationId xmlns:a16="http://schemas.microsoft.com/office/drawing/2014/main" id="{3DC74A8A-038C-DCA4-1262-F60C0725750E}"/>
              </a:ext>
              <a:ext uri="{C183D7F6-B498-43B3-948B-1728B52AA6E4}">
                <adec:decorative xmlns:adec="http://schemas.microsoft.com/office/drawing/2017/decorative" val="0"/>
              </a:ext>
            </a:extLst>
          </p:cNvPr>
          <p:cNvSpPr txBox="1"/>
          <p:nvPr/>
        </p:nvSpPr>
        <p:spPr>
          <a:xfrm>
            <a:off x="571672" y="1246206"/>
            <a:ext cx="10700579" cy="5355312"/>
          </a:xfrm>
          <a:prstGeom prst="rect">
            <a:avLst/>
          </a:prstGeom>
          <a:noFill/>
        </p:spPr>
        <p:txBody>
          <a:bodyPr wrap="square" lIns="91440" tIns="45720" rIns="91440" bIns="45720" anchor="t">
            <a:spAutoFit/>
          </a:bodyPr>
          <a:lstStyle/>
          <a:p>
            <a:r>
              <a:rPr lang="en-US"/>
              <a:t>Contractor provides all labor, tools, equipment and supplies for janitorial services at outlying DEN facilities. Term is three years with two possible one-year extensions.</a:t>
            </a:r>
          </a:p>
          <a:p>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ea typeface="+mn-ea"/>
                <a:cs typeface="+mn-cs"/>
              </a:rPr>
              <a:t>KEY INFORMATION ​</a:t>
            </a:r>
            <a:endParaRPr kumimoji="0" lang="en-US" b="1" i="0" u="none" strike="noStrike" kern="1200" cap="none" spc="0" normalizeH="0" baseline="0" noProof="0">
              <a:ln>
                <a:noFill/>
              </a:ln>
              <a:solidFill>
                <a:prstClr val="black"/>
              </a:solidFill>
              <a:effectLst/>
              <a:uLnTx/>
              <a:uFillTx/>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ea typeface="+mn-ea"/>
                <a:cs typeface="+mn-cs"/>
              </a:rPr>
              <a:t>Anticipated Advertisement Date:  </a:t>
            </a:r>
            <a:r>
              <a:rPr lang="en-US">
                <a:solidFill>
                  <a:prstClr val="black"/>
                </a:solidFill>
              </a:rPr>
              <a:t>Q1</a:t>
            </a:r>
            <a:r>
              <a:rPr kumimoji="0" lang="en-US" b="0" i="0" u="none" strike="noStrike" kern="1200" cap="none" spc="0" normalizeH="0" baseline="0" noProof="0">
                <a:ln>
                  <a:noFill/>
                </a:ln>
                <a:solidFill>
                  <a:prstClr val="black"/>
                </a:solidFill>
                <a:effectLst/>
                <a:uLnTx/>
                <a:uFillTx/>
                <a:ea typeface="+mn-ea"/>
                <a:cs typeface="+mn-cs"/>
              </a:rPr>
              <a:t> </a:t>
            </a:r>
            <a:r>
              <a:rPr lang="en-US">
                <a:solidFill>
                  <a:prstClr val="black"/>
                </a:solidFill>
              </a:rPr>
              <a:t>2026</a:t>
            </a:r>
            <a:endParaRPr kumimoji="0" lang="en-US" b="0" i="0" u="none" strike="noStrike" kern="1200" cap="none" spc="0" normalizeH="0" baseline="0" noProof="0">
              <a:ln>
                <a:noFill/>
              </a:ln>
              <a:solidFill>
                <a:prstClr val="black"/>
              </a:solidFill>
              <a:effectLst/>
              <a:uLnTx/>
              <a:uFillTx/>
              <a:ea typeface="Calibri"/>
              <a:cs typeface="Calibri"/>
            </a:endParaRPr>
          </a:p>
          <a:p>
            <a:pPr lvl="0">
              <a:defRPr/>
            </a:pPr>
            <a:r>
              <a:rPr kumimoji="0" lang="en-US" b="1" i="0" u="none" strike="noStrike" kern="1200" cap="none" spc="0" normalizeH="0" baseline="0" noProof="0">
                <a:ln>
                  <a:noFill/>
                </a:ln>
                <a:solidFill>
                  <a:prstClr val="black"/>
                </a:solidFill>
                <a:effectLst/>
                <a:uLnTx/>
                <a:uFillTx/>
                <a:ea typeface="+mn-ea"/>
                <a:cs typeface="+mn-cs"/>
              </a:rPr>
              <a:t>Estimated Project Value: </a:t>
            </a:r>
            <a:r>
              <a:rPr lang="en-US">
                <a:solidFill>
                  <a:prstClr val="black"/>
                </a:solidFill>
              </a:rPr>
              <a:t>$10M to $49.99M</a:t>
            </a:r>
            <a:endParaRPr lang="en-US">
              <a:solidFill>
                <a:prstClr val="black"/>
              </a:solidFill>
              <a:ea typeface="Calibri"/>
              <a:cs typeface="Calibri"/>
            </a:endParaRPr>
          </a:p>
          <a:p>
            <a:pPr lvl="0">
              <a:defRPr/>
            </a:pPr>
            <a:r>
              <a:rPr kumimoji="0" lang="en-US" b="1" i="0" u="none" strike="noStrike" kern="1200" cap="none" spc="0" normalizeH="0" baseline="0" noProof="0">
                <a:ln>
                  <a:noFill/>
                </a:ln>
                <a:solidFill>
                  <a:prstClr val="black"/>
                </a:solidFill>
                <a:effectLst/>
                <a:uLnTx/>
                <a:uFillTx/>
                <a:ea typeface="+mn-ea"/>
                <a:cs typeface="+mn-cs"/>
              </a:rPr>
              <a:t>Small Business Program Goal: </a:t>
            </a:r>
            <a:r>
              <a:rPr lang="en-US" b="1">
                <a:solidFill>
                  <a:prstClr val="black"/>
                </a:solidFill>
              </a:rPr>
              <a:t>23%</a:t>
            </a:r>
            <a:endParaRPr lang="en-US" b="0"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mn-cs"/>
              </a:rPr>
              <a:t>Key Scope/Industry:</a:t>
            </a:r>
            <a:r>
              <a:rPr lang="en-US" b="1">
                <a:solidFill>
                  <a:prstClr val="black"/>
                </a:solidFill>
              </a:rPr>
              <a:t> </a:t>
            </a:r>
            <a:endParaRPr lang="en-US">
              <a:solidFill>
                <a:prstClr val="black"/>
              </a:solidFill>
              <a:latin typeface="Calibri" panose="020F0502020204030204"/>
              <a:cs typeface="Calibri"/>
            </a:endParaRPr>
          </a:p>
          <a:p>
            <a:pPr marL="285750" indent="-285750">
              <a:buClr>
                <a:srgbClr val="E35B2A"/>
              </a:buClr>
              <a:buFont typeface="Arial" panose="020B0604020202020204" pitchFamily="34" charset="0"/>
              <a:buChar char="•"/>
              <a:defRPr/>
            </a:pPr>
            <a:r>
              <a:rPr lang="en-US">
                <a:solidFill>
                  <a:prstClr val="black"/>
                </a:solidFill>
                <a:latin typeface="Calibri" panose="020F0502020204030204"/>
                <a:ea typeface="Calibri"/>
                <a:cs typeface="Calibri"/>
              </a:rPr>
              <a:t>Floor care</a:t>
            </a:r>
            <a:endParaRPr lang="en-US">
              <a:solidFill>
                <a:prstClr val="black"/>
              </a:solidFill>
              <a:latin typeface="Calibri" panose="020F0502020204030204"/>
              <a:cs typeface="Calibri"/>
            </a:endParaRPr>
          </a:p>
          <a:p>
            <a:pPr marL="285750" indent="-285750">
              <a:buClr>
                <a:srgbClr val="E35B2A"/>
              </a:buClr>
              <a:buFont typeface="Arial" panose="020B0604020202020204" pitchFamily="34" charset="0"/>
              <a:buChar char="•"/>
              <a:defRPr/>
            </a:pPr>
            <a:r>
              <a:rPr lang="en-US">
                <a:solidFill>
                  <a:prstClr val="black"/>
                </a:solidFill>
                <a:latin typeface="Calibri" panose="020F0502020204030204"/>
                <a:cs typeface="Calibri"/>
              </a:rPr>
              <a:t>Carpet cleaning</a:t>
            </a:r>
            <a:endParaRPr lang="en-US">
              <a:solidFill>
                <a:prstClr val="black"/>
              </a:solidFill>
            </a:endParaRPr>
          </a:p>
          <a:p>
            <a:pPr marL="285750" indent="-285750">
              <a:buClr>
                <a:srgbClr val="E35B2A"/>
              </a:buClr>
              <a:buFont typeface="Arial" panose="020B0604020202020204" pitchFamily="34" charset="0"/>
              <a:buChar char="•"/>
              <a:defRPr/>
            </a:pPr>
            <a:r>
              <a:rPr lang="en-US">
                <a:solidFill>
                  <a:prstClr val="black"/>
                </a:solidFill>
                <a:latin typeface="Calibri" panose="020F0502020204030204"/>
                <a:cs typeface="Calibri"/>
              </a:rPr>
              <a:t>Disinfecting</a:t>
            </a:r>
          </a:p>
          <a:p>
            <a:pPr marL="285750" indent="-285750">
              <a:buClr>
                <a:srgbClr val="E35B2A"/>
              </a:buClr>
              <a:buFont typeface="Arial" panose="020B0604020202020204" pitchFamily="34" charset="0"/>
              <a:buChar char="•"/>
              <a:defRPr/>
            </a:pPr>
            <a:r>
              <a:rPr lang="en-US">
                <a:solidFill>
                  <a:prstClr val="black"/>
                </a:solidFill>
                <a:latin typeface="Calibri" panose="020F0502020204030204"/>
                <a:cs typeface="Calibri"/>
              </a:rPr>
              <a:t>General cleaning</a:t>
            </a:r>
          </a:p>
          <a:p>
            <a:pPr marL="285750" indent="-285750">
              <a:buClr>
                <a:srgbClr val="E35B2A"/>
              </a:buClr>
              <a:buFont typeface="Arial" panose="020B0604020202020204" pitchFamily="34" charset="0"/>
              <a:buChar char="•"/>
              <a:defRPr/>
            </a:pPr>
            <a:r>
              <a:rPr lang="en-US">
                <a:solidFill>
                  <a:prstClr val="black"/>
                </a:solidFill>
                <a:latin typeface="Calibri" panose="020F0502020204030204"/>
                <a:cs typeface="Calibri"/>
              </a:rPr>
              <a:t>Supply management</a:t>
            </a:r>
          </a:p>
          <a:p>
            <a:pPr marL="285750" indent="-285750">
              <a:buClr>
                <a:srgbClr val="E35B2A"/>
              </a:buClr>
              <a:buFont typeface="Arial" panose="020B0604020202020204" pitchFamily="34" charset="0"/>
              <a:buChar char="•"/>
              <a:defRPr/>
            </a:pPr>
            <a:r>
              <a:rPr lang="en-US">
                <a:solidFill>
                  <a:prstClr val="black"/>
                </a:solidFill>
                <a:latin typeface="Calibri" panose="020F0502020204030204"/>
                <a:cs typeface="Calibri"/>
              </a:rPr>
              <a:t>Reporting and compliance</a:t>
            </a:r>
          </a:p>
          <a:p>
            <a:pPr marL="285750" indent="-285750">
              <a:buClr>
                <a:srgbClr val="E35B2A"/>
              </a:buClr>
              <a:buFont typeface="Arial" panose="020B0604020202020204" pitchFamily="34" charset="0"/>
              <a:buChar char="•"/>
              <a:defRPr/>
            </a:pPr>
            <a:endParaRPr lang="en-US">
              <a:solidFill>
                <a:prstClr val="black"/>
              </a:solidFill>
              <a:latin typeface="Calibri" panose="020F0502020204030204"/>
              <a:ea typeface="Calibri"/>
              <a:cs typeface="Calibri"/>
            </a:endParaRPr>
          </a:p>
          <a:p>
            <a:pPr>
              <a:defRPr/>
            </a:pPr>
            <a:r>
              <a:rPr lang="en-US">
                <a:ea typeface="Calibri"/>
                <a:cs typeface="Calibri"/>
              </a:rPr>
              <a:t>Services for outlying facilities including ARFF Station 35 and the Center of Equity and Excellence in Aviation on level four near Jepperson Terminal.</a:t>
            </a:r>
            <a:endParaRPr lang="en-US">
              <a:solidFill>
                <a:prstClr val="black"/>
              </a:solidFill>
              <a:ea typeface="Calibri"/>
              <a:cs typeface="Calibri"/>
            </a:endParaRPr>
          </a:p>
          <a:p>
            <a:pPr marL="285750" indent="-285750">
              <a:buClr>
                <a:srgbClr val="E35B2A"/>
              </a:buClr>
              <a:buFont typeface="Arial" panose="020B0604020202020204" pitchFamily="34" charset="0"/>
              <a:buChar char="•"/>
              <a:defRPr/>
            </a:pPr>
            <a:endParaRPr lang="en-US">
              <a:solidFill>
                <a:prstClr val="black"/>
              </a:solidFill>
              <a:ea typeface="Calibri"/>
              <a:cs typeface="Calibri"/>
            </a:endParaRPr>
          </a:p>
          <a:p>
            <a:pPr lvl="0">
              <a:defRPr/>
            </a:pPr>
            <a:r>
              <a:rPr kumimoji="0" lang="en-US" b="1" i="0" u="none" strike="noStrike" kern="1200" cap="none" spc="0" normalizeH="0" baseline="0" noProof="0">
                <a:ln>
                  <a:noFill/>
                </a:ln>
                <a:effectLst/>
                <a:uLnTx/>
                <a:uFillTx/>
                <a:ea typeface="+mn-ea"/>
                <a:cs typeface="+mn-cs"/>
              </a:rPr>
              <a:t>Project Manager​: </a:t>
            </a:r>
            <a:r>
              <a:rPr lang="en-US"/>
              <a:t>Curtis Harry | </a:t>
            </a:r>
            <a:r>
              <a:rPr lang="en-US">
                <a:hlinkClick r:id="rId3"/>
              </a:rPr>
              <a:t>Curtis.harry@flydenver.com</a:t>
            </a:r>
            <a:r>
              <a:rPr lang="en-US"/>
              <a:t> </a:t>
            </a:r>
            <a:endParaRPr kumimoji="0" lang="en-US"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2985353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4D51B-815C-925F-6BE9-1A20B109DF52}"/>
            </a:ext>
          </a:extLst>
        </p:cNvPr>
        <p:cNvGrpSpPr/>
        <p:nvPr/>
      </p:nvGrpSpPr>
      <p:grpSpPr>
        <a:xfrm>
          <a:off x="0" y="0"/>
          <a:ext cx="0" cy="0"/>
          <a:chOff x="0" y="0"/>
          <a:chExt cx="0" cy="0"/>
        </a:xfrm>
      </p:grpSpPr>
      <p:sp>
        <p:nvSpPr>
          <p:cNvPr id="16" name="Text Placeholder 15" descr="Sanitary, Stormwater, &amp; Deice Water System Underground Utility Repair Service">
            <a:extLst>
              <a:ext uri="{FF2B5EF4-FFF2-40B4-BE49-F238E27FC236}">
                <a16:creationId xmlns:a16="http://schemas.microsoft.com/office/drawing/2014/main" id="{6F28196B-146E-A03B-FEC2-27589D326F67}"/>
              </a:ext>
            </a:extLst>
          </p:cNvPr>
          <p:cNvSpPr>
            <a:spLocks noGrp="1"/>
          </p:cNvSpPr>
          <p:nvPr>
            <p:ph type="title" idx="4294967295"/>
          </p:nvPr>
        </p:nvSpPr>
        <p:spPr>
          <a:xfrm>
            <a:off x="771858" y="305863"/>
            <a:ext cx="9286542"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buFont typeface="Arial" panose="020B0604020202020204" pitchFamily="34" charset="0"/>
              <a:defRPr/>
            </a:pPr>
            <a:r>
              <a:rPr lang="en-US" sz="2800">
                <a:solidFill>
                  <a:srgbClr val="440099"/>
                </a:solidFill>
                <a:latin typeface="+mn-lt"/>
                <a:ea typeface="+mn-ea"/>
                <a:cs typeface="+mn-cs"/>
              </a:rPr>
              <a:t>DEN Guard Gates Repair, and Emergency Services</a:t>
            </a:r>
            <a:endParaRPr lang="en-US">
              <a:ea typeface="+mn-ea"/>
              <a:cs typeface="+mn-cs"/>
            </a:endParaRPr>
          </a:p>
        </p:txBody>
      </p:sp>
      <p:sp>
        <p:nvSpPr>
          <p:cNvPr id="3" name="TextBox 2">
            <a:extLst>
              <a:ext uri="{FF2B5EF4-FFF2-40B4-BE49-F238E27FC236}">
                <a16:creationId xmlns:a16="http://schemas.microsoft.com/office/drawing/2014/main" id="{0D3BF9D1-8BCD-533E-63BA-1E4F781F8365}"/>
              </a:ext>
              <a:ext uri="{C183D7F6-B498-43B3-948B-1728B52AA6E4}">
                <adec:decorative xmlns:adec="http://schemas.microsoft.com/office/drawing/2017/decorative" val="0"/>
              </a:ext>
            </a:extLst>
          </p:cNvPr>
          <p:cNvSpPr txBox="1"/>
          <p:nvPr/>
        </p:nvSpPr>
        <p:spPr>
          <a:xfrm>
            <a:off x="771858" y="1178641"/>
            <a:ext cx="9512421" cy="6463308"/>
          </a:xfrm>
          <a:prstGeom prst="rect">
            <a:avLst/>
          </a:prstGeom>
          <a:noFill/>
        </p:spPr>
        <p:txBody>
          <a:bodyPr wrap="square" lIns="91440" tIns="45720" rIns="91440" bIns="45720" anchor="t">
            <a:spAutoFit/>
          </a:bodyPr>
          <a:lstStyle/>
          <a:p>
            <a:pPr>
              <a:defRPr/>
            </a:pPr>
            <a:r>
              <a:rPr kumimoji="0" lang="en-US" sz="16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Provide </a:t>
            </a:r>
            <a:r>
              <a:rPr lang="en-US" sz="1600">
                <a:solidFill>
                  <a:prstClr val="black"/>
                </a:solidFill>
                <a:latin typeface="Calibri" panose="020F0502020204030204"/>
                <a:ea typeface="Calibri" panose="020F0502020204030204"/>
                <a:cs typeface="Calibri" panose="020F0502020204030204"/>
              </a:rPr>
              <a:t>repair,</a:t>
            </a:r>
            <a:r>
              <a:rPr kumimoji="0" lang="en-US" sz="16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 and emergency</a:t>
            </a:r>
            <a:r>
              <a:rPr lang="en-US" sz="1600">
                <a:solidFill>
                  <a:prstClr val="black"/>
                </a:solidFill>
                <a:latin typeface="Calibri" panose="020F0502020204030204"/>
                <a:ea typeface="Calibri" panose="020F0502020204030204"/>
                <a:cs typeface="Calibri" panose="020F0502020204030204"/>
              </a:rPr>
              <a:t> </a:t>
            </a:r>
            <a:r>
              <a:rPr kumimoji="0" lang="en-US" sz="16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services to extend the life of DEN’s electric security gates and be responsible for expedited time-critical gate repairs that may impact public safety and airport security.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Scope includes</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prstClr val="black"/>
                </a:solidFill>
                <a:latin typeface="Calibri" panose="020F0502020204030204"/>
              </a:rPr>
              <a:t>Corrective</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maintenance</a:t>
            </a:r>
            <a:endPar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Emergency repair services</a:t>
            </a:r>
            <a:endPar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Gate and gate operator installation/removal</a:t>
            </a:r>
            <a:endPar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Troubleshooting and diagnostics</a:t>
            </a:r>
            <a:endPar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PLC (Programmable Logic Controller) experience required</a:t>
            </a:r>
            <a:endPar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Qualifications:</a:t>
            </a:r>
            <a:endParaRPr kumimoji="0" lang="en-US" sz="16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Provide personnel skilled in diagnosing technical issues with complex gate system</a:t>
            </a:r>
            <a:endPar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Familiarization with DEN's preferred manufacturers for new and replacement parts</a:t>
            </a:r>
            <a:endPar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Calibri"/>
                <a:cs typeface="Calibri"/>
              </a:rPr>
              <a:t>KEY INFORMATION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Calibri"/>
                <a:cs typeface="Calibri"/>
              </a:rPr>
              <a:t>Anticipated Advertisement Date:  </a:t>
            </a:r>
            <a:r>
              <a:rPr lang="en-US" sz="1600">
                <a:solidFill>
                  <a:prstClr val="black"/>
                </a:solidFill>
                <a:latin typeface="Calibri" panose="020F0502020204030204"/>
                <a:ea typeface="Calibri"/>
                <a:cs typeface="Calibri"/>
              </a:rPr>
              <a:t>Q3</a:t>
            </a:r>
            <a:r>
              <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rPr>
              <a:t> 2026 </a:t>
            </a:r>
            <a:endParaRPr lang="en-US"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Calibri"/>
                <a:cs typeface="Calibri"/>
              </a:rPr>
              <a:t>Estimated Project Value: </a:t>
            </a:r>
            <a:r>
              <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rPr>
              <a: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$2M to $4.99M</a:t>
            </a:r>
            <a:endPar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Calibri"/>
                <a:cs typeface="Calibri"/>
              </a:rPr>
              <a:t>Small Business Program Goal: </a:t>
            </a:r>
            <a:r>
              <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rPr>
              <a:t>TBD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Calibri"/>
                <a:cs typeface="Calibri"/>
              </a:rPr>
              <a:t>Key Industry:</a:t>
            </a:r>
            <a:r>
              <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rPr>
              <a:t> Mechanical, Welding, Logical Programming (PLC Technicians), Electrical, Emergency Services/Rapid Response </a:t>
            </a:r>
          </a:p>
          <a:p>
            <a:pPr>
              <a:defRPr/>
            </a:pPr>
            <a:endParaRPr lang="en-US" sz="1600" b="1">
              <a:solidFill>
                <a:prstClr val="black"/>
              </a:solidFill>
              <a:latin typeface="Calibri" panose="020F0502020204030204"/>
              <a:ea typeface="Calibri"/>
              <a:cs typeface="Calibri"/>
            </a:endParaRPr>
          </a:p>
          <a:p>
            <a:pPr>
              <a:defRPr/>
            </a:pPr>
            <a:r>
              <a:rPr lang="en-US" sz="1600" b="1">
                <a:solidFill>
                  <a:prstClr val="black"/>
                </a:solidFill>
                <a:latin typeface="Calibri" panose="020F0502020204030204"/>
                <a:ea typeface="Calibri"/>
                <a:cs typeface="Calibri"/>
              </a:rPr>
              <a:t>Project</a:t>
            </a:r>
            <a:r>
              <a:rPr kumimoji="0" lang="en-US" sz="1600" b="1" i="0" u="none" strike="noStrike" kern="1200" cap="none" spc="0" normalizeH="0" baseline="0" noProof="0">
                <a:ln>
                  <a:noFill/>
                </a:ln>
                <a:solidFill>
                  <a:prstClr val="black"/>
                </a:solidFill>
                <a:effectLst/>
                <a:uLnTx/>
                <a:uFillTx/>
                <a:latin typeface="Calibri" panose="020F0502020204030204"/>
                <a:ea typeface="Calibri"/>
                <a:cs typeface="Calibri"/>
              </a:rPr>
              <a:t> Manager​: </a:t>
            </a:r>
            <a:r>
              <a:rPr lang="en-US" sz="1600">
                <a:solidFill>
                  <a:prstClr val="black"/>
                </a:solidFill>
                <a:latin typeface="Calibri" panose="020F0502020204030204"/>
                <a:ea typeface="Calibri"/>
                <a:cs typeface="Calibri"/>
              </a:rPr>
              <a:t>Cara</a:t>
            </a:r>
            <a:r>
              <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rPr>
              <a:t> </a:t>
            </a:r>
            <a:r>
              <a:rPr lang="en-US" sz="1600">
                <a:solidFill>
                  <a:prstClr val="black"/>
                </a:solidFill>
                <a:latin typeface="Calibri" panose="020F0502020204030204"/>
                <a:ea typeface="Calibri"/>
                <a:cs typeface="Calibri"/>
              </a:rPr>
              <a:t>James </a:t>
            </a:r>
            <a:r>
              <a:rPr kumimoji="0" lang="en-US" sz="1600" b="1" i="0" u="none" strike="noStrike" kern="1200" cap="none" spc="0" normalizeH="0" baseline="0" noProof="0">
                <a:ln>
                  <a:noFill/>
                </a:ln>
                <a:solidFill>
                  <a:prstClr val="black"/>
                </a:solidFill>
                <a:effectLst/>
                <a:uLnTx/>
                <a:uFillTx/>
                <a:latin typeface="Calibri" panose="020F0502020204030204"/>
                <a:ea typeface="Calibri"/>
                <a:cs typeface="Calibri"/>
              </a:rPr>
              <a:t>| </a:t>
            </a:r>
            <a:r>
              <a:rPr lang="en-US" sz="1600">
                <a:solidFill>
                  <a:srgbClr val="323130"/>
                </a:solidFill>
                <a:latin typeface="Calibri" panose="020F0502020204030204"/>
                <a:ea typeface="Calibri"/>
                <a:cs typeface="Calibri"/>
                <a:hlinkClick r:id="rId3"/>
              </a:rPr>
              <a:t>Cara.James</a:t>
            </a:r>
            <a:r>
              <a:rPr kumimoji="0" lang="en-US" sz="1600" b="0" i="0" u="none" strike="noStrike" kern="1200" cap="none" spc="0" normalizeH="0" baseline="0" noProof="0">
                <a:ln>
                  <a:noFill/>
                </a:ln>
                <a:solidFill>
                  <a:srgbClr val="323130"/>
                </a:solidFill>
                <a:effectLst/>
                <a:uLnTx/>
                <a:uFillTx/>
                <a:latin typeface="Calibri" panose="020F0502020204030204"/>
                <a:ea typeface="Calibri"/>
                <a:cs typeface="Calibri"/>
                <a:hlinkClick r:id="rId3"/>
              </a:rPr>
              <a:t>@flydenver.com</a:t>
            </a:r>
            <a:endParaRPr lang="en-US">
              <a:hlinkClick r:id="rId3"/>
            </a:endParaRPr>
          </a:p>
          <a:p>
            <a:pPr>
              <a:defRPr/>
            </a:pPr>
            <a:endParaRPr lang="en-US" sz="16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0" marR="0" lvl="0" indent="0" algn="l" defTabSz="914400">
              <a:lnSpc>
                <a:spcPct val="100000"/>
              </a:lnSpc>
              <a:spcBef>
                <a:spcPts val="0"/>
              </a:spcBef>
              <a:spcAft>
                <a:spcPts val="0"/>
              </a:spcAft>
              <a:buClrTx/>
              <a:buSzTx/>
              <a:buFontTx/>
              <a:buNone/>
              <a:tabLst/>
              <a:defRPr/>
            </a:pPr>
            <a:endParaRPr lang="en-US" sz="16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a:defRPr/>
            </a:pPr>
            <a:endParaRPr lang="en-US" sz="1600">
              <a:solidFill>
                <a:srgbClr val="323130"/>
              </a:solidFill>
              <a:latin typeface="Calibri" panose="020F0502020204030204"/>
              <a:ea typeface="Calibri"/>
              <a:cs typeface="Calibri"/>
            </a:endParaRPr>
          </a:p>
          <a:p>
            <a:pPr>
              <a:defRPr/>
            </a:pPr>
            <a:endParaRPr lang="en-US" sz="1400">
              <a:solidFill>
                <a:srgbClr val="323130"/>
              </a:solidFill>
              <a:latin typeface="Calibri" panose="020F0502020204030204"/>
              <a:ea typeface="Calibri"/>
              <a:cs typeface="Calibri"/>
            </a:endParaRPr>
          </a:p>
        </p:txBody>
      </p:sp>
    </p:spTree>
    <p:extLst>
      <p:ext uri="{BB962C8B-B14F-4D97-AF65-F5344CB8AC3E}">
        <p14:creationId xmlns:p14="http://schemas.microsoft.com/office/powerpoint/2010/main" val="33663434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5C088-6FCF-BC98-C801-81EB228B9623}"/>
            </a:ext>
          </a:extLst>
        </p:cNvPr>
        <p:cNvGrpSpPr/>
        <p:nvPr/>
      </p:nvGrpSpPr>
      <p:grpSpPr>
        <a:xfrm>
          <a:off x="0" y="0"/>
          <a:ext cx="0" cy="0"/>
          <a:chOff x="0" y="0"/>
          <a:chExt cx="0" cy="0"/>
        </a:xfrm>
      </p:grpSpPr>
      <p:sp>
        <p:nvSpPr>
          <p:cNvPr id="16" name="Text Placeholder 15" descr="Sanitary, Stormwater, &amp; Deice Water System Underground Utility Repair Service">
            <a:extLst>
              <a:ext uri="{FF2B5EF4-FFF2-40B4-BE49-F238E27FC236}">
                <a16:creationId xmlns:a16="http://schemas.microsoft.com/office/drawing/2014/main" id="{29A1CBF9-08EE-ED7C-68D3-C3A816B0D548}"/>
              </a:ext>
            </a:extLst>
          </p:cNvPr>
          <p:cNvSpPr>
            <a:spLocks noGrp="1"/>
          </p:cNvSpPr>
          <p:nvPr>
            <p:ph type="title" idx="4294967295"/>
          </p:nvPr>
        </p:nvSpPr>
        <p:spPr>
          <a:xfrm>
            <a:off x="775971" y="196543"/>
            <a:ext cx="9286875" cy="9096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a:solidFill>
                  <a:srgbClr val="440099"/>
                </a:solidFill>
                <a:latin typeface="+mn-lt"/>
                <a:ea typeface="+mn-ea"/>
                <a:cs typeface="+mn-cs"/>
              </a:rPr>
              <a:t>Deice Industrial Wastewater (DIW) Preventative and Corrective Maintenance Support </a:t>
            </a:r>
            <a:endParaRPr lang="en-US" sz="2800">
              <a:ea typeface="+mn-ea"/>
              <a:cs typeface="+mn-cs"/>
            </a:endParaRPr>
          </a:p>
        </p:txBody>
      </p:sp>
      <p:sp>
        <p:nvSpPr>
          <p:cNvPr id="4" name="TextBox 2">
            <a:extLst>
              <a:ext uri="{FF2B5EF4-FFF2-40B4-BE49-F238E27FC236}">
                <a16:creationId xmlns:a16="http://schemas.microsoft.com/office/drawing/2014/main" id="{91CFB8E6-65A8-1874-7C91-A4F529F9CE42}"/>
              </a:ext>
              <a:ext uri="{C183D7F6-B498-43B3-948B-1728B52AA6E4}">
                <adec:decorative xmlns:adec="http://schemas.microsoft.com/office/drawing/2017/decorative" val="1"/>
              </a:ext>
            </a:extLst>
          </p:cNvPr>
          <p:cNvSpPr txBox="1"/>
          <p:nvPr/>
        </p:nvSpPr>
        <p:spPr>
          <a:xfrm>
            <a:off x="775971" y="1316492"/>
            <a:ext cx="9723865" cy="550920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a:solidFill>
                  <a:srgbClr val="000000"/>
                </a:solidFill>
                <a:ea typeface="Calibri"/>
                <a:cs typeface="Calibri"/>
              </a:rPr>
              <a:t>The Contractor shall furnish all management, labor, supervision, tools, equipment, and incidentals necessary to provide preventive maintenance (PM), inspection, initial condition observations, documentation, and DEN-authorized corrective maintenance (CM)  support for DEN-owned Deicing &amp; Industrial Wastewater (DIW) collection and conveyance infrastructure, beginning after Aircraft Deicing Fluid (ADF) becomes spent and enters the DIW collection system.  This Scope of Work is limited to infrastructure maintenance and support. Laboratory operations and testing, environmental decision-making, regulatory determinations, and regulatory reporting are excluded, unless specifically authorized by DEN in writing.</a:t>
            </a:r>
          </a:p>
          <a:p>
            <a:pPr>
              <a:defRPr/>
            </a:pPr>
            <a:endParaRPr lang="en-US" sz="1600">
              <a:ea typeface="Calibri" panose="020F0502020204030204"/>
              <a:cs typeface="Calibri" panose="020F05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ea typeface="+mn-ea"/>
                <a:cs typeface="+mn-cs"/>
              </a:rPr>
              <a:t>KEY INFORMATION ​</a:t>
            </a:r>
            <a:endParaRPr kumimoji="0" lang="en-US" sz="1600" b="1" i="0" u="none" strike="noStrike" kern="1200" cap="none" spc="0" normalizeH="0" baseline="0" noProof="0">
              <a:ln>
                <a:noFill/>
              </a:ln>
              <a:solidFill>
                <a:prstClr val="black"/>
              </a:solidFill>
              <a:effectLst/>
              <a:uLnTx/>
              <a:uFillTx/>
              <a:ea typeface="Calibri"/>
              <a:cs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ea typeface="+mn-ea"/>
                <a:cs typeface="+mn-cs"/>
              </a:rPr>
              <a:t>Anticipated Advertisement Date:  </a:t>
            </a:r>
            <a:r>
              <a:rPr lang="en-US" sz="1600">
                <a:solidFill>
                  <a:prstClr val="black"/>
                </a:solidFill>
              </a:rPr>
              <a:t>Q2</a:t>
            </a:r>
            <a:r>
              <a:rPr kumimoji="0" lang="en-US" sz="1600" b="0" i="0" u="none" strike="noStrike" kern="1200" cap="none" spc="0" normalizeH="0" baseline="0" noProof="0">
                <a:ln>
                  <a:noFill/>
                </a:ln>
                <a:solidFill>
                  <a:prstClr val="black"/>
                </a:solidFill>
                <a:effectLst/>
                <a:uLnTx/>
                <a:uFillTx/>
                <a:ea typeface="+mn-ea"/>
                <a:cs typeface="+mn-cs"/>
              </a:rPr>
              <a:t> </a:t>
            </a:r>
            <a:r>
              <a:rPr lang="en-US" sz="1600">
                <a:solidFill>
                  <a:prstClr val="black"/>
                </a:solidFill>
              </a:rPr>
              <a:t>2026</a:t>
            </a:r>
            <a:r>
              <a:rPr kumimoji="0" lang="en-US" sz="1600" b="0" i="0" u="none" strike="noStrike" kern="1200" cap="none" spc="0" normalizeH="0" baseline="0" noProof="0">
                <a:ln>
                  <a:noFill/>
                </a:ln>
                <a:solidFill>
                  <a:prstClr val="black"/>
                </a:solidFill>
                <a:effectLst/>
                <a:uLnTx/>
                <a:uFillTx/>
                <a:ea typeface="+mn-ea"/>
                <a:cs typeface="+mn-cs"/>
              </a:rPr>
              <a:t> </a:t>
            </a:r>
            <a:endParaRPr kumimoji="0" lang="en-US" sz="1600" b="0" i="0" u="none" strike="noStrike" kern="1200" cap="none" spc="0" normalizeH="0" baseline="0" noProof="0">
              <a:ln>
                <a:noFill/>
              </a:ln>
              <a:solidFill>
                <a:prstClr val="black"/>
              </a:solidFill>
              <a:effectLst/>
              <a:uLnTx/>
              <a:uFillTx/>
              <a:ea typeface="Calibri"/>
              <a:cs typeface="Calibri"/>
            </a:endParaRPr>
          </a:p>
          <a:p>
            <a:pPr lvl="0">
              <a:defRPr/>
            </a:pPr>
            <a:r>
              <a:rPr kumimoji="0" lang="en-US" sz="1600" b="1" i="0" u="none" strike="noStrike" kern="1200" cap="none" spc="0" normalizeH="0" baseline="0" noProof="0">
                <a:ln>
                  <a:noFill/>
                </a:ln>
                <a:solidFill>
                  <a:prstClr val="black"/>
                </a:solidFill>
                <a:effectLst/>
                <a:uLnTx/>
                <a:uFillTx/>
                <a:ea typeface="+mn-ea"/>
                <a:cs typeface="+mn-cs"/>
              </a:rPr>
              <a:t>Estimated Project Value: </a:t>
            </a:r>
            <a:r>
              <a:rPr kumimoji="0" lang="en-US" sz="1600" b="0" i="0" u="none" strike="noStrike" kern="1200" cap="none" spc="0" normalizeH="0" baseline="0" noProof="0">
                <a:ln>
                  <a:noFill/>
                </a:ln>
                <a:solidFill>
                  <a:prstClr val="black"/>
                </a:solidFill>
                <a:effectLst/>
                <a:uLnTx/>
                <a:uFillTx/>
                <a:ea typeface="+mn-ea"/>
                <a:cs typeface="+mn-cs"/>
              </a:rPr>
              <a:t> </a:t>
            </a:r>
            <a:r>
              <a:rPr lang="en-US" sz="1600">
                <a:cs typeface="Segoe UI"/>
              </a:rPr>
              <a:t>$2M to $4.99M</a:t>
            </a:r>
          </a:p>
          <a:p>
            <a:pPr lvl="0">
              <a:defRPr/>
            </a:pPr>
            <a:r>
              <a:rPr kumimoji="0" lang="en-US" sz="1600" b="1" i="0" u="none" strike="noStrike" kern="1200" cap="none" spc="0" normalizeH="0" baseline="0" noProof="0">
                <a:ln>
                  <a:noFill/>
                </a:ln>
                <a:solidFill>
                  <a:prstClr val="black"/>
                </a:solidFill>
                <a:effectLst/>
                <a:uLnTx/>
                <a:uFillTx/>
                <a:ea typeface="+mn-ea"/>
                <a:cs typeface="+mn-cs"/>
              </a:rPr>
              <a:t>Small Business Program Goal: </a:t>
            </a:r>
            <a:r>
              <a:rPr lang="en-US" sz="1600">
                <a:solidFill>
                  <a:prstClr val="black"/>
                </a:solidFill>
              </a:rPr>
              <a:t>TBD </a:t>
            </a:r>
            <a:endParaRPr lang="en-US" sz="1600">
              <a:solidFill>
                <a:prstClr val="black"/>
              </a:solidFill>
              <a:ea typeface="Calibri"/>
              <a:cs typeface="Calibri"/>
            </a:endParaRPr>
          </a:p>
          <a:p>
            <a:pPr>
              <a:defRPr/>
            </a:pPr>
            <a:r>
              <a:rPr kumimoji="0" lang="en-US" sz="1600" b="1" i="0" u="none" strike="noStrike" kern="1200" cap="none" spc="0" normalizeH="0" baseline="0" noProof="0">
                <a:ln>
                  <a:noFill/>
                </a:ln>
                <a:solidFill>
                  <a:prstClr val="black"/>
                </a:solidFill>
                <a:effectLst/>
                <a:uLnTx/>
                <a:uFillTx/>
                <a:ea typeface="+mn-ea"/>
                <a:cs typeface="+mn-cs"/>
              </a:rPr>
              <a:t>Key Scope/Industry:​ </a:t>
            </a:r>
            <a:r>
              <a:rPr kumimoji="0" lang="en-US" sz="1600" b="0" i="0" u="none" strike="noStrike" kern="1200" cap="none" spc="0" normalizeH="0" baseline="0" noProof="0">
                <a:ln>
                  <a:noFill/>
                </a:ln>
                <a:solidFill>
                  <a:prstClr val="black"/>
                </a:solidFill>
                <a:effectLst/>
                <a:uLnTx/>
                <a:uFillTx/>
                <a:ea typeface="+mn-ea"/>
                <a:cs typeface="+mn-cs"/>
              </a:rPr>
              <a:t> </a:t>
            </a:r>
            <a:endParaRPr lang="en-US" sz="1600" b="0" i="0" u="none" strike="noStrike" kern="1200" cap="none" spc="0" normalizeH="0" baseline="0" noProof="0">
              <a:ln>
                <a:noFill/>
              </a:ln>
              <a:solidFill>
                <a:prstClr val="black"/>
              </a:solidFill>
              <a:effectLst/>
              <a:uLnTx/>
              <a:uFillTx/>
              <a:ea typeface="Calibri"/>
              <a:cs typeface="Calibri"/>
            </a:endParaRPr>
          </a:p>
          <a:p>
            <a:pPr marL="285750" indent="-285750">
              <a:buClr>
                <a:srgbClr val="E35B2A"/>
              </a:buClr>
              <a:buFont typeface="Arial" panose="020B0604020202020204" pitchFamily="34" charset="0"/>
              <a:buChar char="•"/>
              <a:defRPr/>
            </a:pPr>
            <a:r>
              <a:rPr lang="en-US" sz="1600">
                <a:solidFill>
                  <a:prstClr val="black"/>
                </a:solidFill>
              </a:rPr>
              <a:t>DIW Systems</a:t>
            </a:r>
          </a:p>
          <a:p>
            <a:pPr marL="285750" indent="-285750">
              <a:buClr>
                <a:srgbClr val="E35B2A"/>
              </a:buClr>
              <a:buFont typeface="Arial" panose="020B0604020202020204" pitchFamily="34" charset="0"/>
              <a:buChar char="•"/>
              <a:defRPr/>
            </a:pPr>
            <a:r>
              <a:rPr lang="en-US" sz="1600">
                <a:solidFill>
                  <a:prstClr val="black"/>
                </a:solidFill>
              </a:rPr>
              <a:t>Aircraft Deicing Fluid</a:t>
            </a:r>
          </a:p>
          <a:p>
            <a:pPr marL="285750" indent="-285750">
              <a:buClr>
                <a:srgbClr val="E35B2A"/>
              </a:buClr>
              <a:buFont typeface="Arial" panose="020B0604020202020204" pitchFamily="34" charset="0"/>
              <a:buChar char="•"/>
              <a:defRPr/>
            </a:pPr>
            <a:r>
              <a:rPr lang="en-US" sz="1600">
                <a:solidFill>
                  <a:prstClr val="black"/>
                </a:solidFill>
              </a:rPr>
              <a:t>Mechanical</a:t>
            </a:r>
          </a:p>
          <a:p>
            <a:pPr marL="285750" indent="-285750">
              <a:buClr>
                <a:srgbClr val="E35B2A"/>
              </a:buClr>
              <a:buFont typeface="Arial" panose="020B0604020202020204" pitchFamily="34" charset="0"/>
              <a:buChar char="•"/>
              <a:defRPr/>
            </a:pPr>
            <a:r>
              <a:rPr lang="en-US" sz="1600">
                <a:solidFill>
                  <a:prstClr val="black"/>
                </a:solidFill>
              </a:rPr>
              <a:t>Plumbing</a:t>
            </a:r>
          </a:p>
          <a:p>
            <a:pPr marL="285750" indent="-285750">
              <a:buClr>
                <a:srgbClr val="E35B2A"/>
              </a:buClr>
              <a:buFont typeface="Arial" panose="020B0604020202020204" pitchFamily="34" charset="0"/>
              <a:buChar char="•"/>
              <a:defRPr/>
            </a:pPr>
            <a:r>
              <a:rPr lang="en-US" sz="1600">
                <a:solidFill>
                  <a:prstClr val="black"/>
                </a:solidFill>
              </a:rPr>
              <a:t>Electrical</a:t>
            </a:r>
          </a:p>
          <a:p>
            <a:pPr>
              <a:defRPr/>
            </a:pPr>
            <a:endParaRPr kumimoji="0" lang="en-US" sz="1600" b="1" i="0" u="none" strike="noStrike" kern="1200" cap="none" spc="0" normalizeH="0" baseline="0" noProof="0">
              <a:ln>
                <a:noFill/>
              </a:ln>
              <a:solidFill>
                <a:prstClr val="black"/>
              </a:solidFill>
              <a:effectLst/>
              <a:uLnTx/>
              <a:uFillTx/>
              <a:ea typeface="+mn-ea"/>
              <a:cs typeface="+mn-cs"/>
            </a:endParaRPr>
          </a:p>
          <a:p>
            <a:pPr>
              <a:defRPr/>
            </a:pPr>
            <a:r>
              <a:rPr lang="en-US" sz="1600" b="1">
                <a:solidFill>
                  <a:prstClr val="black"/>
                </a:solidFill>
              </a:rPr>
              <a:t>Procurement Project</a:t>
            </a:r>
            <a:r>
              <a:rPr kumimoji="0" lang="en-US" sz="1600" b="1" i="0" u="none" strike="noStrike" kern="1200" cap="none" spc="0" normalizeH="0" baseline="0" noProof="0">
                <a:ln>
                  <a:noFill/>
                </a:ln>
                <a:solidFill>
                  <a:prstClr val="black"/>
                </a:solidFill>
                <a:effectLst/>
                <a:uLnTx/>
                <a:uFillTx/>
                <a:ea typeface="+mn-ea"/>
                <a:cs typeface="+mn-cs"/>
              </a:rPr>
              <a:t> Manager​: </a:t>
            </a:r>
            <a:r>
              <a:rPr kumimoji="0" lang="en-US" sz="1600" i="0" u="none" strike="noStrike" kern="1200" cap="none" spc="0" normalizeH="0" baseline="0" noProof="0">
                <a:ln>
                  <a:noFill/>
                </a:ln>
                <a:solidFill>
                  <a:prstClr val="black"/>
                </a:solidFill>
                <a:effectLst/>
                <a:uLnTx/>
                <a:uFillTx/>
                <a:ea typeface="+mn-ea"/>
                <a:cs typeface="+mn-cs"/>
              </a:rPr>
              <a:t>Jacqueline Wilson </a:t>
            </a:r>
            <a:r>
              <a:rPr kumimoji="0" lang="en-US" sz="1600" b="1" i="0" u="none" strike="noStrike" kern="1200" cap="none" spc="0" normalizeH="0" baseline="0" noProof="0">
                <a:ln>
                  <a:noFill/>
                </a:ln>
                <a:solidFill>
                  <a:prstClr val="black"/>
                </a:solidFill>
                <a:effectLst/>
                <a:uLnTx/>
                <a:uFillTx/>
                <a:ea typeface="+mn-ea"/>
                <a:cs typeface="+mn-cs"/>
              </a:rPr>
              <a:t>| </a:t>
            </a:r>
            <a:r>
              <a:rPr lang="en-US" sz="1600" b="0" i="0">
                <a:solidFill>
                  <a:srgbClr val="323130"/>
                </a:solidFill>
                <a:effectLst/>
                <a:hlinkClick r:id="rId3"/>
              </a:rPr>
              <a:t>jacqueline.wilson@flydenver.com</a:t>
            </a:r>
            <a:r>
              <a:rPr lang="en-US" sz="1600" b="0" i="0">
                <a:solidFill>
                  <a:srgbClr val="323130"/>
                </a:solidFill>
                <a:effectLst/>
              </a:rPr>
              <a:t> </a:t>
            </a:r>
            <a:endParaRPr lang="en-US" sz="1600" b="0" i="0">
              <a:solidFill>
                <a:srgbClr val="323130"/>
              </a:solidFill>
              <a:effectLst/>
              <a:ea typeface="Calibri"/>
              <a:cs typeface="Calibri"/>
            </a:endParaRPr>
          </a:p>
          <a:p>
            <a:pPr>
              <a:defRPr/>
            </a:pPr>
            <a:r>
              <a:rPr lang="en-US" sz="1600" b="1">
                <a:solidFill>
                  <a:srgbClr val="323130"/>
                </a:solidFill>
                <a:ea typeface="Calibri"/>
                <a:cs typeface="Calibri"/>
              </a:rPr>
              <a:t>Project Manage</a:t>
            </a:r>
            <a:r>
              <a:rPr lang="en-US" sz="1600">
                <a:solidFill>
                  <a:srgbClr val="323130"/>
                </a:solidFill>
                <a:ea typeface="Calibri"/>
                <a:cs typeface="Calibri"/>
              </a:rPr>
              <a:t>r: Darren Ingersoll </a:t>
            </a:r>
            <a:r>
              <a:rPr lang="en-US" sz="1600" b="1">
                <a:solidFill>
                  <a:srgbClr val="000000"/>
                </a:solidFill>
                <a:ea typeface="Calibri"/>
                <a:cs typeface="Calibri"/>
                <a:hlinkClick r:id="rId4"/>
              </a:rPr>
              <a:t>|</a:t>
            </a:r>
            <a:r>
              <a:rPr lang="en-US" sz="1600">
                <a:solidFill>
                  <a:srgbClr val="000000"/>
                </a:solidFill>
                <a:ea typeface="Calibri"/>
                <a:cs typeface="Calibri"/>
                <a:hlinkClick r:id="rId4"/>
              </a:rPr>
              <a:t>darren.ingersoll@flydenver.com</a:t>
            </a:r>
            <a:endParaRPr lang="en-US"/>
          </a:p>
          <a:p>
            <a:pPr>
              <a:defRPr/>
            </a:pPr>
            <a:endParaRPr lang="en-US" sz="1600">
              <a:solidFill>
                <a:prstClr val="black"/>
              </a:solidFill>
              <a:ea typeface="Calibri"/>
              <a:cs typeface="Calibri"/>
            </a:endParaRPr>
          </a:p>
        </p:txBody>
      </p:sp>
    </p:spTree>
    <p:extLst>
      <p:ext uri="{BB962C8B-B14F-4D97-AF65-F5344CB8AC3E}">
        <p14:creationId xmlns:p14="http://schemas.microsoft.com/office/powerpoint/2010/main" val="14842765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6A2B1-377D-B55D-9771-8AD7820D6D17}"/>
            </a:ext>
          </a:extLst>
        </p:cNvPr>
        <p:cNvGrpSpPr/>
        <p:nvPr/>
      </p:nvGrpSpPr>
      <p:grpSpPr>
        <a:xfrm>
          <a:off x="0" y="0"/>
          <a:ext cx="0" cy="0"/>
          <a:chOff x="0" y="0"/>
          <a:chExt cx="0" cy="0"/>
        </a:xfrm>
      </p:grpSpPr>
      <p:sp>
        <p:nvSpPr>
          <p:cNvPr id="16" name="Text Placeholder 15" descr="Sanitary, Stormwater, &amp; Deice Water System Underground Utility Repair Service">
            <a:extLst>
              <a:ext uri="{FF2B5EF4-FFF2-40B4-BE49-F238E27FC236}">
                <a16:creationId xmlns:a16="http://schemas.microsoft.com/office/drawing/2014/main" id="{AEE687C8-F1A1-7CC6-657C-474D3B3D5D52}"/>
              </a:ext>
            </a:extLst>
          </p:cNvPr>
          <p:cNvSpPr>
            <a:spLocks noGrp="1"/>
          </p:cNvSpPr>
          <p:nvPr>
            <p:ph type="title" idx="4294967295"/>
          </p:nvPr>
        </p:nvSpPr>
        <p:spPr>
          <a:xfrm>
            <a:off x="858812" y="171169"/>
            <a:ext cx="9286875"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a:solidFill>
                  <a:srgbClr val="440099"/>
                </a:solidFill>
                <a:latin typeface="+mn-lt"/>
                <a:ea typeface="+mn-ea"/>
                <a:cs typeface="+mn-cs"/>
              </a:rPr>
              <a:t>HVAC  Coil Cleaning, Air Filter Replacement, and Preventative Maintenance</a:t>
            </a:r>
            <a:endParaRPr lang="en-US">
              <a:ea typeface="Calibri Light"/>
              <a:cs typeface="Calibri Light"/>
            </a:endParaRPr>
          </a:p>
        </p:txBody>
      </p:sp>
      <p:sp>
        <p:nvSpPr>
          <p:cNvPr id="3" name="TextBox 2" descr="DEN Operations &amp; Maintenance is seeking a qualified contractor to provide comprehensive maintenance, repair, and replacement services for onsite sanitary sewer, stormwater, and deice water piping systems. This includes areas such as retention ponds, glycol rehab treatment plants, and underground drainage infrastructure.&#10;&#10;Scope Highlights:&#10;Safety &amp; Permitting: Compliance with all safety protocols, traffic control, hazard identification, and scheduling to minimize impact to airport operations.&#10;Excavation &amp; Restoration: Utility locating, pipe repair/replacement, surface restoration, testing &amp; commissioning.&#10;Point Repairs: Abandon laterals, address root intrusion, offset joints, infiltration, cracks, and holes.&#10;​&#10;KEY INFORMATION ​&#10;Anticipated Advertisement Date:  Q3 2025 &#10;Estimated Project Value:  $5M to $9.99M&#10;Small Business Program Goal: TBD&#10;Key Scope/Industry:​  GPR (Ground-penetrating radar), Traffic Control, Power Equipment Operators, Welding, Plumbing, Pipe Assessment Management, Landscaping, Trenching &amp; Excavation, Permitting&#10;Project Manager​: Jacqueline Wilson | jacqueline.wilson@flydenver.com &#10;">
            <a:extLst>
              <a:ext uri="{FF2B5EF4-FFF2-40B4-BE49-F238E27FC236}">
                <a16:creationId xmlns:a16="http://schemas.microsoft.com/office/drawing/2014/main" id="{D7909413-3168-1A57-43F7-247A5E0AB7DF}"/>
              </a:ext>
              <a:ext uri="{C183D7F6-B498-43B3-948B-1728B52AA6E4}">
                <adec:decorative xmlns:adec="http://schemas.microsoft.com/office/drawing/2017/decorative" val="0"/>
              </a:ext>
            </a:extLst>
          </p:cNvPr>
          <p:cNvSpPr txBox="1"/>
          <p:nvPr/>
        </p:nvSpPr>
        <p:spPr>
          <a:xfrm>
            <a:off x="858812" y="1455525"/>
            <a:ext cx="9512421" cy="4247317"/>
          </a:xfrm>
          <a:prstGeom prst="rect">
            <a:avLst/>
          </a:prstGeom>
          <a:noFill/>
        </p:spPr>
        <p:txBody>
          <a:bodyPr wrap="square" lIns="91440" tIns="45720" rIns="91440" bIns="45720" anchor="t">
            <a:spAutoFit/>
          </a:bodyPr>
          <a:lstStyle/>
          <a:p>
            <a:r>
              <a:rPr lang="en-US">
                <a:ea typeface="+mn-lt"/>
                <a:cs typeface="+mn-lt"/>
              </a:rPr>
              <a:t>Denver International Airport (DEN) is seeking a qualified contractor to provide coil cleaning services, air filter replacement services, and preventative maintenance services across airport facilities for the Heating, Ventilation and Air Conditioning (HVAC) systems. Contractor to provide inspection, cleaning, and preventative maintenance services for cooling and heating coils, including condensing and evaporator coils, as well as airport-wide AHU and RTU units.</a:t>
            </a:r>
          </a:p>
          <a:p>
            <a:endParaRPr lang="en-US">
              <a:ea typeface="+mn-lt"/>
              <a:cs typeface="+mn-lt"/>
            </a:endParaRPr>
          </a:p>
          <a:p>
            <a:r>
              <a:rPr lang="en-US">
                <a:ea typeface="+mn-lt"/>
                <a:cs typeface="+mn-lt"/>
              </a:rPr>
              <a:t>These services will be performed periodically as on-call, task-based awards to support system performance, air quality, and ongoing maintenance needs.</a:t>
            </a:r>
            <a:endParaRPr lang="en-US">
              <a:ea typeface="Calibri"/>
              <a:cs typeface="Calibri"/>
            </a:endParaRPr>
          </a:p>
          <a:p>
            <a:endParaRPr lang="en-US" b="1">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ea typeface="+mn-ea"/>
                <a:cs typeface="+mn-cs"/>
              </a:rPr>
              <a:t>KEY INFORMATION ​</a:t>
            </a:r>
            <a:endParaRPr kumimoji="0" lang="en-US" b="1" i="0" u="none" strike="noStrike" kern="1200" cap="none" spc="0" normalizeH="0" baseline="0" noProof="0">
              <a:ln>
                <a:noFill/>
              </a:ln>
              <a:solidFill>
                <a:prstClr val="black"/>
              </a:solidFill>
              <a:effectLst/>
              <a:uLnTx/>
              <a:uFillTx/>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ea typeface="+mn-ea"/>
                <a:cs typeface="+mn-cs"/>
              </a:rPr>
              <a:t>Anticipated Advertisement Date:  </a:t>
            </a:r>
            <a:r>
              <a:rPr lang="en-US">
                <a:solidFill>
                  <a:prstClr val="black"/>
                </a:solidFill>
              </a:rPr>
              <a:t>Q2</a:t>
            </a:r>
            <a:r>
              <a:rPr kumimoji="0" lang="en-US" b="0" i="0" u="none" strike="noStrike" kern="1200" cap="none" spc="0" normalizeH="0" baseline="0" noProof="0">
                <a:ln>
                  <a:noFill/>
                </a:ln>
                <a:solidFill>
                  <a:prstClr val="black"/>
                </a:solidFill>
                <a:effectLst/>
                <a:uLnTx/>
                <a:uFillTx/>
                <a:ea typeface="+mn-ea"/>
                <a:cs typeface="+mn-cs"/>
              </a:rPr>
              <a:t> </a:t>
            </a:r>
            <a:r>
              <a:rPr lang="en-US">
                <a:solidFill>
                  <a:prstClr val="black"/>
                </a:solidFill>
              </a:rPr>
              <a:t>2026</a:t>
            </a:r>
            <a:endParaRPr kumimoji="0" lang="en-US" b="0"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mn-cs"/>
              </a:rPr>
              <a:t>Estimated Project Value: </a:t>
            </a:r>
            <a:r>
              <a:rPr lang="en-US">
                <a:solidFill>
                  <a:prstClr val="black"/>
                </a:solidFill>
              </a:rPr>
              <a:t>$10M to $49.99M</a:t>
            </a:r>
            <a:endParaRPr lang="en-US">
              <a:solidFill>
                <a:prstClr val="black"/>
              </a:solidFill>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mn-cs"/>
              </a:rPr>
              <a:t>Small Business Program Goal: </a:t>
            </a:r>
            <a:r>
              <a:rPr lang="en-US">
                <a:solidFill>
                  <a:prstClr val="black"/>
                </a:solidFill>
              </a:rPr>
              <a:t>7% MWBE</a:t>
            </a:r>
            <a:endParaRPr lang="en-US"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mn-cs"/>
              </a:rPr>
              <a:t>Key Scope/Industry:​ </a:t>
            </a:r>
            <a:r>
              <a:rPr kumimoji="0" lang="en-US" b="0" i="0" u="none" strike="noStrike" kern="1200" cap="none" spc="0" normalizeH="0" baseline="0" noProof="0">
                <a:ln>
                  <a:noFill/>
                </a:ln>
                <a:solidFill>
                  <a:prstClr val="black"/>
                </a:solidFill>
                <a:effectLst/>
                <a:uLnTx/>
                <a:uFillTx/>
                <a:ea typeface="+mn-ea"/>
                <a:cs typeface="+mn-cs"/>
              </a:rPr>
              <a:t> </a:t>
            </a:r>
            <a:r>
              <a:rPr lang="en-US">
                <a:solidFill>
                  <a:prstClr val="black"/>
                </a:solidFill>
                <a:ea typeface="+mn-lt"/>
                <a:cs typeface="+mn-lt"/>
              </a:rPr>
              <a:t>Sheet Metal Worker</a:t>
            </a:r>
            <a:endParaRPr lang="en-US">
              <a:solidFill>
                <a:prstClr val="black"/>
              </a:solidFill>
              <a:ea typeface="Calibri"/>
              <a:cs typeface="Calibri"/>
            </a:endParaRPr>
          </a:p>
          <a:p>
            <a:pPr>
              <a:defRPr/>
            </a:pPr>
            <a:r>
              <a:rPr kumimoji="0" lang="en-US" b="1" i="0" u="none" strike="noStrike" kern="1200" cap="none" spc="0" normalizeH="0" baseline="0" noProof="0">
                <a:ln>
                  <a:noFill/>
                </a:ln>
                <a:effectLst/>
                <a:uLnTx/>
                <a:uFillTx/>
                <a:ea typeface="+mn-ea"/>
                <a:cs typeface="+mn-cs"/>
              </a:rPr>
              <a:t>Project Manager​: </a:t>
            </a:r>
            <a:r>
              <a:rPr lang="en-US">
                <a:ea typeface="+mn-lt"/>
                <a:cs typeface="+mn-lt"/>
              </a:rPr>
              <a:t>Sara </a:t>
            </a:r>
            <a:r>
              <a:rPr lang="en-US" err="1">
                <a:ea typeface="+mn-lt"/>
                <a:cs typeface="+mn-lt"/>
              </a:rPr>
              <a:t>Namerow</a:t>
            </a:r>
            <a:r>
              <a:rPr lang="en-US">
                <a:ea typeface="+mn-lt"/>
                <a:cs typeface="+mn-lt"/>
              </a:rPr>
              <a:t> | </a:t>
            </a:r>
            <a:r>
              <a:rPr lang="en-US">
                <a:ea typeface="+mn-lt"/>
                <a:cs typeface="+mn-lt"/>
                <a:hlinkClick r:id="rId3"/>
              </a:rPr>
              <a:t>sara.namerow@flydenver.com</a:t>
            </a:r>
            <a:r>
              <a:rPr lang="en-US">
                <a:ea typeface="+mn-lt"/>
                <a:cs typeface="+mn-lt"/>
              </a:rPr>
              <a:t> </a:t>
            </a:r>
            <a:endParaRPr lang="en-US" b="0" i="0" u="none" strike="noStrike" kern="1200" cap="none" spc="0" normalizeH="0" baseline="0" noProof="0">
              <a:ln>
                <a:noFill/>
              </a:ln>
              <a:effectLst/>
              <a:uLnTx/>
              <a:uFillTx/>
              <a:ea typeface="+mn-lt"/>
              <a:cs typeface="+mn-lt"/>
            </a:endParaRPr>
          </a:p>
        </p:txBody>
      </p:sp>
    </p:spTree>
    <p:extLst>
      <p:ext uri="{BB962C8B-B14F-4D97-AF65-F5344CB8AC3E}">
        <p14:creationId xmlns:p14="http://schemas.microsoft.com/office/powerpoint/2010/main" val="9487369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3E4D4-C26D-2CED-FE77-F418CF4615E2}"/>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A7DB9D50-3832-E0DF-96AB-A32C0B4279A9}"/>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mn-lt"/>
              </a:rPr>
              <a:t>DEN Procurement </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latin typeface="+mn-lt"/>
                <a:ea typeface="Calibri Light"/>
                <a:cs typeface="Calibri Light"/>
              </a:rPr>
              <a:t>Breakout Room #  7</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20033561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2FDE6BB6-A18F-B285-0AE6-9FC7DB53D663}"/>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DEN Procurement  </a:t>
            </a:r>
          </a:p>
        </p:txBody>
      </p:sp>
      <p:sp>
        <p:nvSpPr>
          <p:cNvPr id="15" name="Text Placeholder 14" descr="QR Code redirecting to https://www.flydenver.com/business-and-community/procurement/opportunities/">
            <a:extLst>
              <a:ext uri="{FF2B5EF4-FFF2-40B4-BE49-F238E27FC236}">
                <a16:creationId xmlns:a16="http://schemas.microsoft.com/office/drawing/2014/main" id="{2FA385AD-55E8-5A28-C5A2-60C3A8F5BB42}"/>
              </a:ext>
            </a:extLst>
          </p:cNvPr>
          <p:cNvSpPr>
            <a:spLocks noGrp="1"/>
          </p:cNvSpPr>
          <p:nvPr>
            <p:ph type="body" sz="quarter" idx="14"/>
          </p:nvPr>
        </p:nvSpPr>
        <p:spPr>
          <a:xfrm>
            <a:off x="770439" y="1259557"/>
            <a:ext cx="9611811" cy="5218631"/>
          </a:xfrm>
        </p:spPr>
        <p:txBody>
          <a:bodyPr lIns="91440" tIns="45720" rIns="91440" bIns="45720" anchor="t"/>
          <a:lstStyle/>
          <a:p>
            <a:pPr>
              <a:spcBef>
                <a:spcPts val="0"/>
              </a:spcBef>
              <a:buNone/>
            </a:pPr>
            <a:r>
              <a:rPr lang="en-US" sz="1700" b="1"/>
              <a:t>Contract Types:</a:t>
            </a:r>
            <a:endParaRPr lang="en-US" sz="1700"/>
          </a:p>
          <a:p>
            <a:pPr>
              <a:spcBef>
                <a:spcPts val="0"/>
              </a:spcBef>
              <a:buFont typeface="Arial" panose="020B0604020202020204" pitchFamily="34" charset="0"/>
              <a:buChar char="•"/>
            </a:pPr>
            <a:r>
              <a:rPr lang="en-US" sz="1700" i="1"/>
              <a:t>Competitive:</a:t>
            </a:r>
            <a:r>
              <a:rPr lang="en-US" sz="1700"/>
              <a:t> Professional Services, Construction, Revenue Opportunities</a:t>
            </a:r>
          </a:p>
          <a:p>
            <a:pPr>
              <a:spcBef>
                <a:spcPts val="0"/>
              </a:spcBef>
              <a:buFont typeface="Arial" panose="020B0604020202020204" pitchFamily="34" charset="0"/>
              <a:buChar char="•"/>
            </a:pPr>
            <a:r>
              <a:rPr lang="en-US" sz="1700" i="1"/>
              <a:t>Non-Competitive:</a:t>
            </a:r>
            <a:r>
              <a:rPr lang="en-US" sz="1700"/>
              <a:t> Sole Source, Professional Preference, Amendments, Grants, Revenue Agreements</a:t>
            </a:r>
          </a:p>
          <a:p>
            <a:pPr marL="0" indent="0">
              <a:spcBef>
                <a:spcPts val="0"/>
              </a:spcBef>
              <a:buNone/>
            </a:pPr>
            <a:br>
              <a:rPr lang="en-US" sz="1700" b="1"/>
            </a:br>
            <a:r>
              <a:rPr lang="en-US" sz="1700" b="1"/>
              <a:t>Task Orders:</a:t>
            </a:r>
          </a:p>
          <a:p>
            <a:pPr>
              <a:spcBef>
                <a:spcPts val="0"/>
              </a:spcBef>
            </a:pPr>
            <a:r>
              <a:rPr lang="en-US" sz="1700"/>
              <a:t>Supports both competitive and non-competitive processes</a:t>
            </a:r>
          </a:p>
          <a:p>
            <a:pPr>
              <a:spcBef>
                <a:spcPts val="0"/>
              </a:spcBef>
              <a:buNone/>
            </a:pPr>
            <a:endParaRPr lang="en-US" sz="1700" b="1"/>
          </a:p>
          <a:p>
            <a:pPr>
              <a:spcBef>
                <a:spcPts val="0"/>
              </a:spcBef>
              <a:buNone/>
            </a:pPr>
            <a:r>
              <a:rPr lang="en-US" sz="1700" b="1"/>
              <a:t>Governance:</a:t>
            </a:r>
          </a:p>
          <a:p>
            <a:pPr>
              <a:spcBef>
                <a:spcPts val="0"/>
              </a:spcBef>
            </a:pPr>
            <a:r>
              <a:rPr lang="en-US" sz="1700"/>
              <a:t>City &amp; DEN Charter, Ordinances, and Regulations</a:t>
            </a:r>
          </a:p>
          <a:p>
            <a:pPr>
              <a:spcBef>
                <a:spcPts val="0"/>
              </a:spcBef>
              <a:buNone/>
            </a:pPr>
            <a:endParaRPr lang="en-US" sz="1700" b="1"/>
          </a:p>
          <a:p>
            <a:pPr>
              <a:spcBef>
                <a:spcPts val="0"/>
              </a:spcBef>
              <a:buNone/>
            </a:pPr>
            <a:r>
              <a:rPr lang="en-US" sz="1700" b="1"/>
              <a:t>Solicitation Types: </a:t>
            </a:r>
          </a:p>
          <a:p>
            <a:pPr>
              <a:spcBef>
                <a:spcPts val="0"/>
              </a:spcBef>
            </a:pPr>
            <a:r>
              <a:rPr lang="en-US" sz="1700"/>
              <a:t>RFP, RFQ, RFO, RFI, IFB, Informal Competitive Procurement</a:t>
            </a:r>
          </a:p>
          <a:p>
            <a:pPr>
              <a:spcBef>
                <a:spcPts val="0"/>
              </a:spcBef>
              <a:buNone/>
            </a:pPr>
            <a:endParaRPr lang="en-US" sz="1700" b="1"/>
          </a:p>
          <a:p>
            <a:pPr marL="0" indent="0">
              <a:spcBef>
                <a:spcPts val="0"/>
              </a:spcBef>
              <a:buNone/>
            </a:pPr>
            <a:endParaRPr lang="en-US" sz="1700" b="1">
              <a:ea typeface="Calibri"/>
              <a:cs typeface="Calibri"/>
            </a:endParaRPr>
          </a:p>
          <a:p>
            <a:pPr marL="0" indent="0">
              <a:spcBef>
                <a:spcPts val="0"/>
              </a:spcBef>
              <a:buNone/>
            </a:pPr>
            <a:r>
              <a:rPr lang="en-US" sz="1700" b="1"/>
              <a:t>Learn More: </a:t>
            </a:r>
            <a:r>
              <a:rPr lang="en-US" sz="1700"/>
              <a:t>Visit our breakout room or scan the QR code to explore DEN’s procurement process on our website.</a:t>
            </a:r>
          </a:p>
        </p:txBody>
      </p:sp>
      <p:pic>
        <p:nvPicPr>
          <p:cNvPr id="19" name="Picture 18" descr="QR Code redirecting to https://www.flydenver.com/business-and-community/procurement/opportunities/">
            <a:extLst>
              <a:ext uri="{FF2B5EF4-FFF2-40B4-BE49-F238E27FC236}">
                <a16:creationId xmlns:a16="http://schemas.microsoft.com/office/drawing/2014/main" id="{4FAF00CA-56C8-BBCB-5ADD-BA218BE2158A}"/>
              </a:ext>
            </a:extLst>
          </p:cNvPr>
          <p:cNvPicPr>
            <a:picLocks noChangeAspect="1"/>
          </p:cNvPicPr>
          <p:nvPr/>
        </p:nvPicPr>
        <p:blipFill>
          <a:blip r:embed="rId3"/>
          <a:stretch>
            <a:fillRect/>
          </a:stretch>
        </p:blipFill>
        <p:spPr>
          <a:xfrm>
            <a:off x="10734675" y="5324475"/>
            <a:ext cx="1285874" cy="1285874"/>
          </a:xfrm>
          <a:prstGeom prst="rect">
            <a:avLst/>
          </a:prstGeom>
        </p:spPr>
      </p:pic>
    </p:spTree>
    <p:extLst>
      <p:ext uri="{BB962C8B-B14F-4D97-AF65-F5344CB8AC3E}">
        <p14:creationId xmlns:p14="http://schemas.microsoft.com/office/powerpoint/2010/main" val="3755406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descr="DEN Procurement – Contract Lifecycle">
            <a:extLst>
              <a:ext uri="{FF2B5EF4-FFF2-40B4-BE49-F238E27FC236}">
                <a16:creationId xmlns:a16="http://schemas.microsoft.com/office/drawing/2014/main" id="{2BA945F4-CEF6-9FBD-95BF-ABCCF5D69BE9}"/>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DEN Procurement – Contract</a:t>
            </a:r>
            <a:r>
              <a:rPr kumimoji="0" lang="en-US" sz="3200" b="0" i="0" u="none" strike="noStrike" kern="1200" cap="none" spc="0" normalizeH="0" noProof="0">
                <a:ln>
                  <a:noFill/>
                </a:ln>
                <a:solidFill>
                  <a:srgbClr val="440099"/>
                </a:solidFill>
                <a:effectLst/>
                <a:uLnTx/>
                <a:uFillTx/>
                <a:latin typeface="+mn-lt"/>
                <a:ea typeface="+mn-ea"/>
                <a:cs typeface="+mn-cs"/>
              </a:rPr>
              <a:t> Lifecycle</a:t>
            </a:r>
            <a:endParaRPr kumimoji="0" lang="en-US" sz="3200" b="0" i="0" u="none" strike="noStrike" kern="1200" cap="none" spc="0" normalizeH="0" baseline="0" noProof="0">
              <a:ln>
                <a:noFill/>
              </a:ln>
              <a:solidFill>
                <a:srgbClr val="440099"/>
              </a:solidFill>
              <a:effectLst/>
              <a:uLnTx/>
              <a:uFillTx/>
              <a:latin typeface="+mn-lt"/>
              <a:ea typeface="+mn-ea"/>
              <a:cs typeface="+mn-cs"/>
            </a:endParaRPr>
          </a:p>
        </p:txBody>
      </p:sp>
      <p:sp>
        <p:nvSpPr>
          <p:cNvPr id="5" name="TextBox 4" descr="Active DEN Procurements &amp; Solicitations are available on BidNet: https://www.bidnetdirect.com/colorado/cityandcountyofdenverdepartmentofaviation&#10;Important Dates:&#10;Published/Advertised Date&#10;Proposal Due Date&#10;Important Information:&#10;Pre-proposal meetings outlining project details&#10;Proposal Narrative Contents &amp; Evaluation Criteria&#10;">
            <a:extLst>
              <a:ext uri="{FF2B5EF4-FFF2-40B4-BE49-F238E27FC236}">
                <a16:creationId xmlns:a16="http://schemas.microsoft.com/office/drawing/2014/main" id="{AB000D8F-73B4-F4CD-BB34-FB5A6DEA29CA}"/>
              </a:ext>
            </a:extLst>
          </p:cNvPr>
          <p:cNvSpPr txBox="1"/>
          <p:nvPr/>
        </p:nvSpPr>
        <p:spPr>
          <a:xfrm>
            <a:off x="770438" y="1397675"/>
            <a:ext cx="10735761" cy="2062103"/>
          </a:xfrm>
          <a:prstGeom prst="rect">
            <a:avLst/>
          </a:prstGeom>
          <a:noFill/>
        </p:spPr>
        <p:txBody>
          <a:bodyPr wrap="square" lIns="91440" tIns="45720" rIns="91440" bIns="45720" anchor="t">
            <a:spAutoFit/>
          </a:bodyPr>
          <a:lstStyle/>
          <a:p>
            <a:pPr marL="285750" indent="-285750" defTabSz="457200">
              <a:buClr>
                <a:srgbClr val="E35B2A"/>
              </a:buClr>
              <a:buFont typeface="Arial" panose="020B0604020202020204" pitchFamily="34" charset="0"/>
              <a:buChar char="•"/>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Active DEN Procurements &amp; Solicitations are available on </a:t>
            </a:r>
            <a:r>
              <a:rPr kumimoji="0" lang="en-US" sz="1600" b="0" i="0" u="none" strike="noStrike" kern="1200" cap="none" spc="0" normalizeH="0" baseline="0" noProof="0" err="1">
                <a:ln>
                  <a:noFill/>
                </a:ln>
                <a:solidFill>
                  <a:prstClr val="black"/>
                </a:solidFill>
                <a:effectLst/>
                <a:uLnTx/>
                <a:uFillTx/>
                <a:latin typeface="Calibri" panose="020F0502020204030204"/>
                <a:ea typeface="+mn-ea"/>
              </a:rPr>
              <a:t>BidNet</a:t>
            </a:r>
            <a:r>
              <a:rPr kumimoji="0" lang="en-US" sz="1600" b="0" i="0" u="none" strike="noStrike" kern="1200" cap="none" spc="0" normalizeH="0" baseline="0" noProof="0">
                <a:ln>
                  <a:noFill/>
                </a:ln>
                <a:solidFill>
                  <a:prstClr val="black"/>
                </a:solidFill>
                <a:effectLst/>
                <a:uLnTx/>
                <a:uFillTx/>
                <a:latin typeface="Calibri" panose="020F0502020204030204"/>
                <a:ea typeface="+mn-ea"/>
              </a:rPr>
              <a:t>: </a:t>
            </a:r>
            <a:r>
              <a:rPr kumimoji="0" lang="en-US" sz="1600" b="0" i="0" u="sng" strike="noStrike" kern="1200" cap="none" spc="0" normalizeH="0" baseline="0" noProof="0">
                <a:ln>
                  <a:noFill/>
                </a:ln>
                <a:solidFill>
                  <a:prstClr val="black"/>
                </a:solidFill>
                <a:effectLst/>
                <a:uLnTx/>
                <a:uFillTx/>
                <a:latin typeface="Calibri" panose="020F0502020204030204"/>
                <a:ea typeface="+mn-ea"/>
                <a:hlinkClick r:id="rId2">
                  <a:extLst>
                    <a:ext uri="{A12FA001-AC4F-418D-AE19-62706E023703}">
                      <ahyp:hlinkClr xmlns:ahyp="http://schemas.microsoft.com/office/drawing/2018/hyperlinkcolor" val="tx"/>
                    </a:ext>
                  </a:extLst>
                </a:hlinkClick>
              </a:rPr>
              <a:t>https://www.bidnetdirect.com/colorado/cityandcountyofdenverdepartmentofaviation</a:t>
            </a:r>
            <a:r>
              <a:rPr lang="en-US" sz="1600" u="sng">
                <a:solidFill>
                  <a:prstClr val="black"/>
                </a:solidFill>
                <a:latin typeface="Calibri" panose="020F0502020204030204"/>
              </a:rPr>
              <a:t> </a:t>
            </a:r>
            <a:endParaRPr kumimoji="0" lang="en-US" sz="1600" b="0" i="0" u="sng" strike="noStrike" kern="1200" cap="none" spc="0" normalizeH="0" baseline="0" noProof="0">
              <a:ln>
                <a:noFill/>
              </a:ln>
              <a:solidFill>
                <a:prstClr val="black"/>
              </a:solidFill>
              <a:effectLst/>
              <a:uLnTx/>
              <a:uFillTx/>
              <a:latin typeface="Calibri" panose="020F0502020204030204"/>
              <a:ea typeface="+mn-ea"/>
            </a:endParaRPr>
          </a:p>
          <a:p>
            <a:pPr marL="742950" marR="0" lvl="1" indent="-285750" algn="l" defTabSz="4572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Important Dates:</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1200150" marR="0" lvl="2" indent="-285750" algn="l" defTabSz="4572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Published/Advertised Date</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1200150" marR="0" lvl="2" indent="-285750" algn="l" defTabSz="4572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Proposal Due Date</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Important Information:</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1200150" marR="0" lvl="2" indent="-285750" algn="l" defTabSz="4572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Pre-proposal meetings outlining project details</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1200150" marR="0" lvl="2" indent="-285750" algn="l" defTabSz="4572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Proposal Narrative Contents &amp; Evaluation Criteria</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descr="Contract Lifecycle at DEN &#10;&#10;https://www.flydenver.com/business-and-community/procurement/opportunities/">
            <a:extLst>
              <a:ext uri="{FF2B5EF4-FFF2-40B4-BE49-F238E27FC236}">
                <a16:creationId xmlns:a16="http://schemas.microsoft.com/office/drawing/2014/main" id="{9CE4D9AE-BFA2-566D-D5C9-18E22CD2B0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135" y="3526886"/>
            <a:ext cx="9561901" cy="2925766"/>
          </a:xfrm>
          <a:prstGeom prst="rect">
            <a:avLst/>
          </a:prstGeom>
        </p:spPr>
      </p:pic>
    </p:spTree>
    <p:extLst>
      <p:ext uri="{BB962C8B-B14F-4D97-AF65-F5344CB8AC3E}">
        <p14:creationId xmlns:p14="http://schemas.microsoft.com/office/powerpoint/2010/main" val="19690753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B5592-C6BD-B9B3-49DF-B3A25D8C4ECA}"/>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FC50DAB9-D70B-6CD7-C0C0-A0F4FF0E2EFF}"/>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mn-lt"/>
              </a:rPr>
              <a:t>ACDBE</a:t>
            </a:r>
            <a:br>
              <a:rPr lang="en-US" sz="3600">
                <a:solidFill>
                  <a:schemeClr val="bg1"/>
                </a:solidFill>
                <a:latin typeface="+mn-lt"/>
              </a:rPr>
            </a:br>
            <a:r>
              <a:rPr lang="en-US" sz="3600">
                <a:solidFill>
                  <a:schemeClr val="bg1"/>
                </a:solidFill>
                <a:latin typeface="+mn-lt"/>
              </a:rPr>
              <a:t>Airport Access and Business Opportunity </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latin typeface="+mn-lt"/>
                <a:ea typeface="Calibri Light"/>
                <a:cs typeface="Calibri Light"/>
              </a:rPr>
              <a:t>Breakout Room # 8</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21477757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9457B-3948-DAAA-AA4B-957CD8C87FBE}"/>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6E474C82-84CC-99DD-DE36-3A790CE3428B}"/>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b="1">
                <a:solidFill>
                  <a:srgbClr val="440099"/>
                </a:solidFill>
              </a:rPr>
              <a:t>Update on ACDBE/DBE Re-Evaluation</a:t>
            </a:r>
            <a:endParaRPr kumimoji="0" lang="en-US" sz="2800" b="1" i="0" u="none" strike="noStrike" kern="1200" cap="none" spc="0" normalizeH="0" baseline="0" noProof="0">
              <a:ln>
                <a:noFill/>
              </a:ln>
              <a:solidFill>
                <a:srgbClr val="440099"/>
              </a:solidFill>
              <a:effectLst/>
              <a:uLnTx/>
              <a:uFillTx/>
              <a:latin typeface="+mn-lt"/>
              <a:ea typeface="+mn-ea"/>
              <a:cs typeface="+mn-cs"/>
            </a:endParaRPr>
          </a:p>
        </p:txBody>
      </p:sp>
      <p:sp>
        <p:nvSpPr>
          <p:cNvPr id="15" name="Text Placeholder 14" descr="QR Code redirecting to https://www.flydenver.com/business-and-community/procurement/opportunities/">
            <a:extLst>
              <a:ext uri="{FF2B5EF4-FFF2-40B4-BE49-F238E27FC236}">
                <a16:creationId xmlns:a16="http://schemas.microsoft.com/office/drawing/2014/main" id="{D87F3D45-DCF2-E64E-35CA-C62A35B43D13}"/>
              </a:ext>
            </a:extLst>
          </p:cNvPr>
          <p:cNvSpPr>
            <a:spLocks noGrp="1"/>
          </p:cNvSpPr>
          <p:nvPr>
            <p:ph type="body" sz="quarter" idx="14"/>
          </p:nvPr>
        </p:nvSpPr>
        <p:spPr>
          <a:xfrm>
            <a:off x="770439" y="1374576"/>
            <a:ext cx="10516162" cy="5218631"/>
          </a:xfrm>
        </p:spPr>
        <p:txBody>
          <a:bodyPr lIns="91440" tIns="45720" rIns="91440" bIns="45720" anchor="t"/>
          <a:lstStyle/>
          <a:p>
            <a:pPr marL="0" indent="0">
              <a:lnSpc>
                <a:spcPct val="110000"/>
              </a:lnSpc>
              <a:buNone/>
            </a:pPr>
            <a:r>
              <a:rPr lang="en-US" sz="2000" b="1">
                <a:solidFill>
                  <a:srgbClr val="181717"/>
                </a:solidFill>
              </a:rPr>
              <a:t>Thank You to Firms that have submitted their Personal Narrative (PN) and Personal Net Worth (PNW) statement for reevaluation.</a:t>
            </a:r>
            <a:endParaRPr lang="en-US" sz="2000" b="1">
              <a:ea typeface="Calibri"/>
              <a:cs typeface="Calibri"/>
            </a:endParaRPr>
          </a:p>
          <a:p>
            <a:pPr lvl="1">
              <a:lnSpc>
                <a:spcPct val="110000"/>
              </a:lnSpc>
            </a:pPr>
            <a:r>
              <a:rPr lang="en-US" sz="2000">
                <a:solidFill>
                  <a:srgbClr val="181717"/>
                </a:solidFill>
                <a:ea typeface="Calibri" panose="020F0502020204030204"/>
                <a:cs typeface="Calibri" panose="020F0502020204030204"/>
              </a:rPr>
              <a:t>Reevaluation reviews are actively in progress. </a:t>
            </a:r>
          </a:p>
          <a:p>
            <a:pPr lvl="1">
              <a:lnSpc>
                <a:spcPct val="110000"/>
              </a:lnSpc>
            </a:pPr>
            <a:r>
              <a:rPr lang="en-US" sz="2000">
                <a:solidFill>
                  <a:srgbClr val="181717"/>
                </a:solidFill>
                <a:ea typeface="Calibri" panose="020F0502020204030204"/>
                <a:cs typeface="Calibri" panose="020F0502020204030204"/>
              </a:rPr>
              <a:t>Firms that do not submit their PN and PNW will be a temporarily removed from the directory until the required documents are received and you are recertified.</a:t>
            </a:r>
          </a:p>
          <a:p>
            <a:pPr lvl="1">
              <a:lnSpc>
                <a:spcPct val="110000"/>
              </a:lnSpc>
            </a:pPr>
            <a:r>
              <a:rPr lang="en-US" sz="2000">
                <a:solidFill>
                  <a:srgbClr val="181717"/>
                </a:solidFill>
              </a:rPr>
              <a:t>Firms may submit via the </a:t>
            </a:r>
            <a:r>
              <a:rPr lang="en-US" sz="2000" u="sng">
                <a:solidFill>
                  <a:srgbClr val="181717"/>
                </a:solidFill>
              </a:rPr>
              <a:t>2025 Reevaluation Application</a:t>
            </a:r>
            <a:r>
              <a:rPr lang="en-US" sz="2000">
                <a:solidFill>
                  <a:srgbClr val="181717"/>
                </a:solidFill>
              </a:rPr>
              <a:t> or your next </a:t>
            </a:r>
            <a:r>
              <a:rPr lang="en-US" sz="2000" u="sng">
                <a:solidFill>
                  <a:srgbClr val="181717"/>
                </a:solidFill>
              </a:rPr>
              <a:t>Annual Update</a:t>
            </a:r>
            <a:r>
              <a:rPr lang="en-US" sz="2000">
                <a:solidFill>
                  <a:srgbClr val="181717"/>
                </a:solidFill>
              </a:rPr>
              <a:t>.</a:t>
            </a:r>
            <a:endParaRPr lang="en-US" sz="2000">
              <a:solidFill>
                <a:srgbClr val="181717"/>
              </a:solidFill>
              <a:ea typeface="Calibri" panose="020F0502020204030204"/>
              <a:cs typeface="Calibri" panose="020F0502020204030204"/>
            </a:endParaRPr>
          </a:p>
          <a:p>
            <a:pPr marL="457200" lvl="1" indent="0">
              <a:lnSpc>
                <a:spcPct val="110000"/>
              </a:lnSpc>
              <a:buNone/>
            </a:pPr>
            <a:endParaRPr lang="en-US" sz="2000">
              <a:solidFill>
                <a:srgbClr val="181717"/>
              </a:solidFill>
              <a:ea typeface="Calibri" panose="020F0502020204030204"/>
              <a:cs typeface="Calibri" panose="020F0502020204030204"/>
            </a:endParaRPr>
          </a:p>
          <a:p>
            <a:pPr marL="0" indent="0">
              <a:lnSpc>
                <a:spcPct val="110000"/>
              </a:lnSpc>
              <a:buNone/>
            </a:pPr>
            <a:r>
              <a:rPr lang="en-US" sz="2000" b="1">
                <a:solidFill>
                  <a:srgbClr val="181717"/>
                </a:solidFill>
                <a:ea typeface="Calibri" panose="020F0502020204030204"/>
                <a:cs typeface="Calibri" panose="020F0502020204030204"/>
              </a:rPr>
              <a:t>Important Reminders:</a:t>
            </a:r>
            <a:endParaRPr lang="en-US" sz="2000">
              <a:solidFill>
                <a:srgbClr val="181717"/>
              </a:solidFill>
              <a:ea typeface="Calibri" panose="020F0502020204030204"/>
              <a:cs typeface="Calibri" panose="020F0502020204030204"/>
            </a:endParaRPr>
          </a:p>
          <a:p>
            <a:pPr lvl="1">
              <a:lnSpc>
                <a:spcPct val="110000"/>
              </a:lnSpc>
            </a:pPr>
            <a:r>
              <a:rPr lang="en-US" sz="2000" b="1"/>
              <a:t>Interstate firms </a:t>
            </a:r>
            <a:r>
              <a:rPr lang="en-US" sz="2000"/>
              <a:t>must </a:t>
            </a:r>
            <a:r>
              <a:rPr lang="en-US" sz="2000" u="sng"/>
              <a:t>reapply</a:t>
            </a:r>
            <a:r>
              <a:rPr lang="en-US" sz="2000"/>
              <a:t> with CCD once their JOC completes their reevaluation.</a:t>
            </a:r>
            <a:endParaRPr lang="en-US" sz="2000">
              <a:ea typeface="Calibri"/>
              <a:cs typeface="Calibri"/>
            </a:endParaRPr>
          </a:p>
          <a:p>
            <a:pPr lvl="1">
              <a:lnSpc>
                <a:spcPct val="110000"/>
              </a:lnSpc>
            </a:pPr>
            <a:r>
              <a:rPr lang="en-US" sz="2000">
                <a:ea typeface="Calibri"/>
                <a:cs typeface="Calibri"/>
              </a:rPr>
              <a:t>No counting or goal setting until Colorado UCP reevaluation is complete. </a:t>
            </a:r>
          </a:p>
          <a:p>
            <a:pPr lvl="1">
              <a:lnSpc>
                <a:spcPct val="110000"/>
              </a:lnSpc>
            </a:pPr>
            <a:r>
              <a:rPr lang="en-US" sz="2000">
                <a:ea typeface="Calibri"/>
                <a:cs typeface="Calibri"/>
              </a:rPr>
              <a:t>Local programs are </a:t>
            </a:r>
            <a:r>
              <a:rPr lang="en-US" sz="2000" u="sng">
                <a:ea typeface="Calibri" panose="020F0502020204030204"/>
                <a:cs typeface="Calibri" panose="020F0502020204030204"/>
              </a:rPr>
              <a:t>not affected</a:t>
            </a:r>
            <a:r>
              <a:rPr lang="en-US" sz="2000">
                <a:ea typeface="Calibri" panose="020F0502020204030204"/>
                <a:cs typeface="Calibri" panose="020F0502020204030204"/>
              </a:rPr>
              <a:t> by these federal changes.</a:t>
            </a:r>
          </a:p>
          <a:p>
            <a:pPr marL="457200" lvl="1" indent="0">
              <a:lnSpc>
                <a:spcPct val="110000"/>
              </a:lnSpc>
              <a:buNone/>
            </a:pPr>
            <a:endParaRPr lang="en-US" sz="2000">
              <a:ea typeface="Calibri" panose="020F0502020204030204"/>
              <a:cs typeface="Calibri" panose="020F0502020204030204"/>
            </a:endParaRPr>
          </a:p>
          <a:p>
            <a:pPr marL="0" indent="0">
              <a:buNone/>
            </a:pPr>
            <a:endParaRPr lang="en-US" sz="2000" u="sng">
              <a:solidFill>
                <a:srgbClr val="181717"/>
              </a:solidFill>
              <a:ea typeface="Calibri"/>
              <a:cs typeface="Calibri"/>
            </a:endParaRPr>
          </a:p>
          <a:p>
            <a:pPr marL="457200" lvl="1" indent="0">
              <a:lnSpc>
                <a:spcPct val="110000"/>
              </a:lnSpc>
              <a:buNone/>
            </a:pPr>
            <a:endParaRPr lang="en-US" sz="2000" b="1">
              <a:solidFill>
                <a:srgbClr val="000000"/>
              </a:solidFill>
              <a:ea typeface="Calibri"/>
              <a:cs typeface="Calibri"/>
            </a:endParaRPr>
          </a:p>
        </p:txBody>
      </p:sp>
    </p:spTree>
    <p:extLst>
      <p:ext uri="{BB962C8B-B14F-4D97-AF65-F5344CB8AC3E}">
        <p14:creationId xmlns:p14="http://schemas.microsoft.com/office/powerpoint/2010/main" val="4034125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itle 87">
            <a:extLst>
              <a:ext uri="{FF2B5EF4-FFF2-40B4-BE49-F238E27FC236}">
                <a16:creationId xmlns:a16="http://schemas.microsoft.com/office/drawing/2014/main" id="{20685B12-1BDE-1ECF-6541-5B20E622E229}"/>
              </a:ext>
            </a:extLst>
          </p:cNvPr>
          <p:cNvSpPr>
            <a:spLocks noGrp="1"/>
          </p:cNvSpPr>
          <p:nvPr>
            <p:ph type="title" idx="4294967295"/>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p>
        </p:txBody>
      </p:sp>
      <p:pic>
        <p:nvPicPr>
          <p:cNvPr id="87" name="Picture 86" descr="What are Vision 100 and Operation 2045?&#10;Vision: To Emerge as the Nation’s Preeminent Aviation Thought Leader&#10;&#10;Mission: Through the Power of our People, Be the Best in Class&#10;&#10;Vision 100 and Operation 2045 are two phases of DEN’s strategic plan. Vision 100 is phase one and is focused on preparing the airport to serve 100 million annual passengers in the next several years. Operation 2045 is phase two and is focused on preparing the airport for its 50th anniversary in 2045 and for an expected 120 million-plus annual passengers. Both phases combined serve as a blueprint to align decision-making and accountability.">
            <a:extLst>
              <a:ext uri="{FF2B5EF4-FFF2-40B4-BE49-F238E27FC236}">
                <a16:creationId xmlns:a16="http://schemas.microsoft.com/office/drawing/2014/main" id="{A8486EBD-668B-5B8C-8D5F-EDADD8DA834E}"/>
              </a:ext>
            </a:extLst>
          </p:cNvPr>
          <p:cNvPicPr>
            <a:picLocks noChangeAspect="1"/>
          </p:cNvPicPr>
          <p:nvPr/>
        </p:nvPicPr>
        <p:blipFill>
          <a:blip r:embed="rId3"/>
          <a:stretch>
            <a:fillRect/>
          </a:stretch>
        </p:blipFill>
        <p:spPr>
          <a:xfrm>
            <a:off x="15664" y="0"/>
            <a:ext cx="12160671" cy="68580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EC06A-DFC9-83FF-F1A4-267124C5715A}"/>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BCDE804D-D84B-D319-2F34-596F1310CA08}"/>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mn-lt"/>
              </a:rPr>
              <a:t>Division of Small Business Opportunity</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latin typeface="+mn-lt"/>
                <a:ea typeface="Calibri Light"/>
                <a:cs typeface="Calibri Light"/>
              </a:rPr>
              <a:t>Breakout Room # 8</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16758077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7531-D8A2-319C-F235-41ABCD2A7F09}"/>
              </a:ext>
            </a:extLst>
          </p:cNvPr>
          <p:cNvSpPr>
            <a:spLocks noGrp="1"/>
          </p:cNvSpPr>
          <p:nvPr>
            <p:ph type="title"/>
          </p:nvPr>
        </p:nvSpPr>
        <p:spPr>
          <a:xfrm>
            <a:off x="558321" y="-2276"/>
            <a:ext cx="11501886" cy="1290639"/>
          </a:xfrm>
        </p:spPr>
        <p:txBody>
          <a:bodyPr>
            <a:normAutofit fontScale="90000"/>
          </a:bodyPr>
          <a:lstStyle/>
          <a:p>
            <a:pPr algn="ctr"/>
            <a:r>
              <a:rPr lang="en-US" sz="5050"/>
              <a:t>Division of Small Business Opportunity (DSBO)</a:t>
            </a:r>
            <a:endParaRPr lang="en-US"/>
          </a:p>
        </p:txBody>
      </p:sp>
      <p:sp>
        <p:nvSpPr>
          <p:cNvPr id="3" name="Content Placeholder 2">
            <a:extLst>
              <a:ext uri="{FF2B5EF4-FFF2-40B4-BE49-F238E27FC236}">
                <a16:creationId xmlns:a16="http://schemas.microsoft.com/office/drawing/2014/main" id="{4C2ACFBC-0F06-E295-C4B4-4A38892A85EC}"/>
              </a:ext>
            </a:extLst>
          </p:cNvPr>
          <p:cNvSpPr>
            <a:spLocks noGrp="1"/>
          </p:cNvSpPr>
          <p:nvPr>
            <p:ph idx="1"/>
          </p:nvPr>
        </p:nvSpPr>
        <p:spPr>
          <a:xfrm>
            <a:off x="472057" y="1606310"/>
            <a:ext cx="11257471" cy="2241551"/>
          </a:xfrm>
        </p:spPr>
        <p:txBody>
          <a:bodyPr vert="horz" lIns="91440" tIns="45720" rIns="91440" bIns="45720" rtlCol="0" anchor="t">
            <a:noAutofit/>
          </a:bodyPr>
          <a:lstStyle/>
          <a:p>
            <a:r>
              <a:rPr lang="en-US" sz="1800" b="1"/>
              <a:t>Certification</a:t>
            </a:r>
          </a:p>
          <a:p>
            <a:pPr marL="285750" indent="-285750">
              <a:buFont typeface="Arial"/>
              <a:buChar char="•"/>
            </a:pPr>
            <a:r>
              <a:rPr lang="en-US" sz="1800"/>
              <a:t>Eligible small businesses may apply for Minority and Women Owned Business Enterprise (MWBE), Small Business Enterprise (SBE)/Emerging Business Enterprise (EBE) and Small Business Enterprise (SBEC) certification as well as the federal Disadvantage Business Enterprise (DBE) certification</a:t>
            </a:r>
          </a:p>
          <a:p>
            <a:endParaRPr lang="en-US" sz="1800"/>
          </a:p>
          <a:p>
            <a:r>
              <a:rPr lang="en-US" sz="1800" b="1"/>
              <a:t>Business Utilization </a:t>
            </a:r>
          </a:p>
          <a:p>
            <a:pPr marL="285750" indent="-285750">
              <a:buFont typeface="Arial"/>
              <a:buChar char="•"/>
            </a:pPr>
            <a:r>
              <a:rPr lang="en-US" sz="1800"/>
              <a:t>Assesses city projects across city agencies for opportunities for certified business utilization</a:t>
            </a:r>
          </a:p>
          <a:p>
            <a:endParaRPr lang="en-US" sz="1800"/>
          </a:p>
          <a:p>
            <a:r>
              <a:rPr lang="en-US" sz="1800" b="1"/>
              <a:t>Compliance </a:t>
            </a:r>
          </a:p>
          <a:p>
            <a:pPr marL="285750" indent="-285750">
              <a:buFont typeface="Arial"/>
              <a:buChar char="•"/>
            </a:pPr>
            <a:r>
              <a:rPr lang="en-US" sz="1800"/>
              <a:t>Monitors small business utilization from solicitation through the contract term on projects with small business goals to ensure equity protections and adherence to program requirements</a:t>
            </a:r>
          </a:p>
          <a:p>
            <a:endParaRPr lang="en-US" sz="1800"/>
          </a:p>
          <a:p>
            <a:r>
              <a:rPr lang="en-US" sz="1800" b="1"/>
              <a:t>Community Engagement and Capacity Building</a:t>
            </a:r>
          </a:p>
          <a:p>
            <a:pPr marL="285750" indent="-285750">
              <a:buFont typeface="Arial"/>
              <a:buChar char="•"/>
            </a:pPr>
            <a:r>
              <a:rPr lang="en-US" sz="1800"/>
              <a:t>Networking opportunities and other resources to build certified firm's capacity </a:t>
            </a:r>
          </a:p>
          <a:p>
            <a:pPr marL="285750" indent="-285750">
              <a:buFont typeface="Arial"/>
              <a:buChar char="•"/>
            </a:pPr>
            <a:r>
              <a:rPr lang="en-US" sz="1800"/>
              <a:t>Citywide 2026-2027 Mentor Protégé Application is due by Friday, June 12 at 5pm </a:t>
            </a:r>
          </a:p>
        </p:txBody>
      </p:sp>
      <p:sp>
        <p:nvSpPr>
          <p:cNvPr id="5" name="TextBox 4">
            <a:extLst>
              <a:ext uri="{FF2B5EF4-FFF2-40B4-BE49-F238E27FC236}">
                <a16:creationId xmlns:a16="http://schemas.microsoft.com/office/drawing/2014/main" id="{2325AF21-5B65-438E-3AD1-D3ACD7F59CC9}"/>
              </a:ext>
            </a:extLst>
          </p:cNvPr>
          <p:cNvSpPr txBox="1"/>
          <p:nvPr/>
        </p:nvSpPr>
        <p:spPr>
          <a:xfrm>
            <a:off x="575095" y="970472"/>
            <a:ext cx="114875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Promoting</a:t>
            </a:r>
            <a:r>
              <a:rPr lang="en-US">
                <a:ea typeface="+mn-lt"/>
                <a:cs typeface="+mn-lt"/>
              </a:rPr>
              <a:t> equity, maximizing opportunities, and preventing discrimination and its effects against small, minority and women owned businesses. </a:t>
            </a:r>
            <a:r>
              <a:rPr lang="en-US">
                <a:ea typeface="+mn-lt"/>
                <a:cs typeface="+mn-lt"/>
                <a:hlinkClick r:id="rId2"/>
              </a:rPr>
              <a:t>D.R.M.C. Chapter 28, Article III</a:t>
            </a:r>
            <a:r>
              <a:rPr lang="en-US">
                <a:ea typeface="+mn-lt"/>
                <a:cs typeface="+mn-lt"/>
              </a:rPr>
              <a:t>, </a:t>
            </a:r>
            <a:r>
              <a:rPr lang="en-US">
                <a:ea typeface="+mn-lt"/>
                <a:cs typeface="+mn-lt"/>
                <a:hlinkClick r:id="rId3"/>
              </a:rPr>
              <a:t>D.R.M.C. Chapter 28, Articles V</a:t>
            </a:r>
            <a:r>
              <a:rPr lang="en-US">
                <a:ea typeface="+mn-lt"/>
                <a:cs typeface="+mn-lt"/>
              </a:rPr>
              <a:t> and </a:t>
            </a:r>
            <a:r>
              <a:rPr lang="en-US">
                <a:ea typeface="+mn-lt"/>
                <a:cs typeface="+mn-lt"/>
                <a:hlinkClick r:id="rId4"/>
              </a:rPr>
              <a:t>VII</a:t>
            </a:r>
            <a:r>
              <a:rPr lang="en-US">
                <a:ea typeface="+mn-lt"/>
                <a:cs typeface="+mn-lt"/>
              </a:rPr>
              <a:t>, </a:t>
            </a:r>
            <a:r>
              <a:rPr lang="en-US">
                <a:ea typeface="+mn-lt"/>
                <a:cs typeface="+mn-lt"/>
                <a:hlinkClick r:id="rId5"/>
              </a:rPr>
              <a:t>49 CFR Part 26</a:t>
            </a:r>
            <a:r>
              <a:rPr lang="en-US">
                <a:ea typeface="+mn-lt"/>
                <a:cs typeface="+mn-lt"/>
              </a:rPr>
              <a:t> </a:t>
            </a:r>
            <a:endParaRPr lang="en-US">
              <a:ea typeface="Calibri"/>
              <a:cs typeface="Calibri"/>
            </a:endParaRPr>
          </a:p>
        </p:txBody>
      </p:sp>
    </p:spTree>
    <p:extLst>
      <p:ext uri="{BB962C8B-B14F-4D97-AF65-F5344CB8AC3E}">
        <p14:creationId xmlns:p14="http://schemas.microsoft.com/office/powerpoint/2010/main" val="40093305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A5284-C1BE-2975-3E6F-624CD09310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97442F-0367-5982-E7BA-E59FAFC97CC6}"/>
              </a:ext>
              <a:ext uri="{C183D7F6-B498-43B3-948B-1728B52AA6E4}">
                <adec:decorative xmlns:adec="http://schemas.microsoft.com/office/drawing/2017/decorative" val="1"/>
              </a:ext>
            </a:extLst>
          </p:cNvPr>
          <p:cNvSpPr>
            <a:spLocks noGrp="1"/>
          </p:cNvSpPr>
          <p:nvPr>
            <p:ph type="title"/>
          </p:nvPr>
        </p:nvSpPr>
        <p:spPr>
          <a:xfrm>
            <a:off x="739648" y="433476"/>
            <a:ext cx="9976103" cy="794825"/>
          </a:xfrm>
        </p:spPr>
        <p:txBody>
          <a:bodyPr>
            <a:noAutofit/>
          </a:bodyPr>
          <a:lstStyle/>
          <a:p>
            <a:r>
              <a:rPr lang="en-US" sz="4000">
                <a:solidFill>
                  <a:schemeClr val="accent2"/>
                </a:solidFill>
                <a:latin typeface="Calibri"/>
                <a:ea typeface="Calibri"/>
                <a:cs typeface="Calibri"/>
              </a:rPr>
              <a:t>Save the Date </a:t>
            </a:r>
            <a:br>
              <a:rPr lang="en-US" sz="4000">
                <a:solidFill>
                  <a:schemeClr val="accent2">
                    <a:lumMod val="60000"/>
                    <a:lumOff val="40000"/>
                  </a:schemeClr>
                </a:solidFill>
                <a:latin typeface="Calibri"/>
                <a:ea typeface="Calibri"/>
                <a:cs typeface="Calibri"/>
              </a:rPr>
            </a:br>
            <a:endParaRPr lang="en-US" sz="4000" b="1">
              <a:solidFill>
                <a:schemeClr val="accent2">
                  <a:lumMod val="60000"/>
                  <a:lumOff val="40000"/>
                </a:schemeClr>
              </a:solidFill>
            </a:endParaRPr>
          </a:p>
        </p:txBody>
      </p:sp>
      <p:sp>
        <p:nvSpPr>
          <p:cNvPr id="3" name="Content Placeholder 2">
            <a:extLst>
              <a:ext uri="{FF2B5EF4-FFF2-40B4-BE49-F238E27FC236}">
                <a16:creationId xmlns:a16="http://schemas.microsoft.com/office/drawing/2014/main" id="{216E82BE-ADFB-4F9D-D7B1-1529320E095F}"/>
              </a:ext>
            </a:extLst>
          </p:cNvPr>
          <p:cNvSpPr>
            <a:spLocks noGrp="1"/>
          </p:cNvSpPr>
          <p:nvPr>
            <p:ph idx="1"/>
          </p:nvPr>
        </p:nvSpPr>
        <p:spPr>
          <a:xfrm>
            <a:off x="517740" y="1276564"/>
            <a:ext cx="9319151" cy="4304872"/>
          </a:xfrm>
        </p:spPr>
        <p:txBody>
          <a:bodyPr vert="horz" lIns="91440" tIns="45720" rIns="91440" bIns="45720" rtlCol="0" anchor="t">
            <a:normAutofit fontScale="85000" lnSpcReduction="20000"/>
          </a:bodyPr>
          <a:lstStyle/>
          <a:p>
            <a:r>
              <a:rPr lang="en-US" sz="3800" b="1">
                <a:solidFill>
                  <a:schemeClr val="tx2"/>
                </a:solidFill>
                <a:latin typeface="Franklin Gothic Book" panose="020B0503020102020204" pitchFamily="34" charset="0"/>
              </a:rPr>
              <a:t>Personal Narrative (PN) Coaching Session Webinar </a:t>
            </a:r>
          </a:p>
          <a:p>
            <a:br>
              <a:rPr lang="en-US" sz="2500" b="1">
                <a:solidFill>
                  <a:schemeClr val="tx2"/>
                </a:solidFill>
                <a:latin typeface="Franklin Gothic Book" panose="020B0503020102020204" pitchFamily="34" charset="0"/>
                <a:ea typeface="Calibri"/>
                <a:cs typeface="Calibri"/>
              </a:rPr>
            </a:br>
            <a:r>
              <a:rPr lang="en-US" sz="2500">
                <a:solidFill>
                  <a:schemeClr val="tx2"/>
                </a:solidFill>
                <a:latin typeface="Franklin Gothic Book" panose="020B0503020102020204" pitchFamily="34" charset="0"/>
                <a:ea typeface="Calibri"/>
                <a:cs typeface="Calibri"/>
              </a:rPr>
              <a:t>Denver Economic Development &amp; Opportunity (DEDO) Business Development is hosting a coaching session on how to clearly and effectively communicate your experiences in a clear, organized, and individualized well-developed PN. </a:t>
            </a:r>
          </a:p>
          <a:p>
            <a:endParaRPr lang="en-US" sz="2500">
              <a:solidFill>
                <a:schemeClr val="tx2"/>
              </a:solidFill>
              <a:latin typeface="Franklin Gothic Book" panose="020B0503020102020204" pitchFamily="34" charset="0"/>
              <a:ea typeface="Calibri"/>
              <a:cs typeface="Calibri"/>
            </a:endParaRPr>
          </a:p>
          <a:p>
            <a:r>
              <a:rPr lang="en-US" sz="2500" b="1">
                <a:solidFill>
                  <a:schemeClr val="tx2"/>
                </a:solidFill>
                <a:latin typeface="Franklin Gothic Book" panose="020B0503020102020204" pitchFamily="34" charset="0"/>
                <a:ea typeface="Calibri"/>
                <a:cs typeface="Calibri"/>
              </a:rPr>
              <a:t>This session will cover: </a:t>
            </a:r>
          </a:p>
          <a:p>
            <a:pPr marL="342900" indent="-342900">
              <a:buFont typeface="Arial" panose="020B0604020202020204" pitchFamily="34" charset="0"/>
              <a:buChar char="•"/>
            </a:pPr>
            <a:r>
              <a:rPr lang="en-US" sz="2500">
                <a:solidFill>
                  <a:schemeClr val="tx2"/>
                </a:solidFill>
                <a:latin typeface="Franklin Gothic Book" panose="020B0503020102020204" pitchFamily="34" charset="0"/>
                <a:ea typeface="Calibri"/>
                <a:cs typeface="Calibri"/>
              </a:rPr>
              <a:t>USDOT’s Revised 49 CFR 26.67</a:t>
            </a:r>
          </a:p>
          <a:p>
            <a:pPr marL="342900" indent="-342900">
              <a:buFont typeface="Arial" panose="020B0604020202020204" pitchFamily="34" charset="0"/>
              <a:buChar char="•"/>
            </a:pPr>
            <a:r>
              <a:rPr lang="en-US" sz="2500">
                <a:solidFill>
                  <a:schemeClr val="tx2"/>
                </a:solidFill>
                <a:latin typeface="Franklin Gothic Book" panose="020B0503020102020204" pitchFamily="34" charset="0"/>
                <a:ea typeface="Calibri"/>
                <a:cs typeface="Calibri"/>
              </a:rPr>
              <a:t>What this means for New and Returning ACDBE/DBE Certified Businesses</a:t>
            </a:r>
          </a:p>
          <a:p>
            <a:pPr marL="342900" indent="-342900">
              <a:buFont typeface="Arial" panose="020B0604020202020204" pitchFamily="34" charset="0"/>
              <a:buChar char="•"/>
            </a:pPr>
            <a:r>
              <a:rPr lang="en-US" sz="2500">
                <a:solidFill>
                  <a:schemeClr val="tx2"/>
                </a:solidFill>
                <a:latin typeface="Franklin Gothic Book" panose="020B0503020102020204" pitchFamily="34" charset="0"/>
                <a:ea typeface="Calibri"/>
                <a:cs typeface="Calibri"/>
              </a:rPr>
              <a:t>Guidance for Applicants to Identify and Avoid Common Mistakes in Writing a PN </a:t>
            </a:r>
          </a:p>
          <a:p>
            <a:endParaRPr lang="en-US" sz="2500">
              <a:solidFill>
                <a:schemeClr val="tx2"/>
              </a:solidFill>
              <a:latin typeface="Franklin Gothic Book" panose="020B0503020102020204" pitchFamily="34" charset="0"/>
              <a:ea typeface="Calibri"/>
              <a:cs typeface="Calibri"/>
            </a:endParaRPr>
          </a:p>
          <a:p>
            <a:r>
              <a:rPr lang="en-US" sz="2500" b="1">
                <a:solidFill>
                  <a:schemeClr val="tx2"/>
                </a:solidFill>
                <a:latin typeface="Franklin Gothic Book" panose="020B0503020102020204" pitchFamily="34" charset="0"/>
                <a:ea typeface="Calibri"/>
                <a:cs typeface="Calibri"/>
              </a:rPr>
              <a:t>Important disclaimer: </a:t>
            </a:r>
            <a:r>
              <a:rPr lang="en-US" sz="2500">
                <a:solidFill>
                  <a:schemeClr val="tx2"/>
                </a:solidFill>
                <a:latin typeface="Franklin Gothic Book" panose="020B0503020102020204" pitchFamily="34" charset="0"/>
                <a:ea typeface="Calibri"/>
                <a:cs typeface="Calibri"/>
              </a:rPr>
              <a:t>This session is for learning purposes only. Participation does not guarantee certification or recertification. </a:t>
            </a:r>
          </a:p>
          <a:p>
            <a:endParaRPr lang="en-US" sz="2500">
              <a:solidFill>
                <a:schemeClr val="tx2"/>
              </a:solidFill>
              <a:latin typeface="Franklin Gothic Book" panose="020B0503020102020204" pitchFamily="34" charset="0"/>
              <a:ea typeface="Calibri"/>
              <a:cs typeface="Calibri"/>
            </a:endParaRPr>
          </a:p>
          <a:p>
            <a:r>
              <a:rPr lang="en-US" sz="2500">
                <a:solidFill>
                  <a:schemeClr val="tx2"/>
                </a:solidFill>
                <a:latin typeface="Franklin Gothic Book" panose="020B0503020102020204" pitchFamily="34" charset="0"/>
                <a:ea typeface="Calibri"/>
                <a:cs typeface="Calibri"/>
              </a:rPr>
              <a:t>Date: Monday, May 18 from 2:00PM – 3:00PM</a:t>
            </a:r>
          </a:p>
          <a:p>
            <a:r>
              <a:rPr lang="en-US" sz="2500">
                <a:solidFill>
                  <a:schemeClr val="tx2"/>
                </a:solidFill>
                <a:latin typeface="Franklin Gothic Book" panose="020B0503020102020204" pitchFamily="34" charset="0"/>
                <a:ea typeface="Calibri"/>
                <a:cs typeface="Calibri"/>
              </a:rPr>
              <a:t>Location: Virtual </a:t>
            </a:r>
          </a:p>
          <a:p>
            <a:r>
              <a:rPr lang="en-US" sz="2500">
                <a:solidFill>
                  <a:schemeClr val="tx2"/>
                </a:solidFill>
                <a:latin typeface="Franklin Gothic Book" panose="020B0503020102020204" pitchFamily="34" charset="0"/>
                <a:ea typeface="Calibri"/>
                <a:cs typeface="Calibri"/>
              </a:rPr>
              <a:t>Register at: </a:t>
            </a:r>
            <a:r>
              <a:rPr lang="en-US" sz="2500">
                <a:solidFill>
                  <a:schemeClr val="tx2"/>
                </a:solidFill>
                <a:latin typeface="Franklin Gothic Book" panose="020B0503020102020204" pitchFamily="34" charset="0"/>
                <a:ea typeface="Calibri"/>
                <a:cs typeface="Calibri"/>
                <a:hlinkClick r:id="rId3"/>
              </a:rPr>
              <a:t>https://bit.ly/4ewoJJh</a:t>
            </a:r>
            <a:r>
              <a:rPr lang="en-US" sz="2500">
                <a:solidFill>
                  <a:schemeClr val="tx2"/>
                </a:solidFill>
                <a:latin typeface="Franklin Gothic Book" panose="020B0503020102020204" pitchFamily="34" charset="0"/>
                <a:ea typeface="Calibri"/>
                <a:cs typeface="Calibri"/>
              </a:rPr>
              <a:t> </a:t>
            </a:r>
          </a:p>
        </p:txBody>
      </p:sp>
      <p:pic>
        <p:nvPicPr>
          <p:cNvPr id="16" name="Picture 15" descr="QR code to Register for Personal Narrative Coaching Sessions Webinar">
            <a:extLst>
              <a:ext uri="{FF2B5EF4-FFF2-40B4-BE49-F238E27FC236}">
                <a16:creationId xmlns:a16="http://schemas.microsoft.com/office/drawing/2014/main" id="{7175B6E3-C8E7-5512-6C2F-128F9B070753}"/>
              </a:ext>
            </a:extLst>
          </p:cNvPr>
          <p:cNvPicPr>
            <a:picLocks noChangeAspect="1"/>
          </p:cNvPicPr>
          <p:nvPr/>
        </p:nvPicPr>
        <p:blipFill>
          <a:blip r:embed="rId4"/>
          <a:stretch>
            <a:fillRect/>
          </a:stretch>
        </p:blipFill>
        <p:spPr>
          <a:xfrm>
            <a:off x="9934498" y="3892463"/>
            <a:ext cx="1994999" cy="2008726"/>
          </a:xfrm>
          <a:prstGeom prst="rect">
            <a:avLst/>
          </a:prstGeom>
        </p:spPr>
      </p:pic>
      <p:sp>
        <p:nvSpPr>
          <p:cNvPr id="17" name="Content Placeholder 2">
            <a:extLst>
              <a:ext uri="{FF2B5EF4-FFF2-40B4-BE49-F238E27FC236}">
                <a16:creationId xmlns:a16="http://schemas.microsoft.com/office/drawing/2014/main" id="{CAF6B4EB-5794-C794-D5E0-C96B016D5FDE}"/>
              </a:ext>
            </a:extLst>
          </p:cNvPr>
          <p:cNvSpPr txBox="1">
            <a:spLocks/>
          </p:cNvSpPr>
          <p:nvPr/>
        </p:nvSpPr>
        <p:spPr>
          <a:xfrm>
            <a:off x="10032103" y="3237027"/>
            <a:ext cx="1799787" cy="655436"/>
          </a:xfrm>
          <a:prstGeom prst="rect">
            <a:avLst/>
          </a:prstGeom>
        </p:spPr>
        <p:txBody>
          <a:bodyPr vert="horz" lIns="91440" tIns="45720" rIns="91440" bIns="45720" rtlCol="0" anchor="t">
            <a:normAutofit lnSpcReduction="10000"/>
          </a:bodyPr>
          <a:lstStyle>
            <a:lvl1pPr marL="0" indent="0" algn="l" defTabSz="609585" rtl="0" eaLnBrk="1" latinLnBrk="0" hangingPunct="1">
              <a:spcBef>
                <a:spcPts val="0"/>
              </a:spcBef>
              <a:buFontTx/>
              <a:buNone/>
              <a:defRPr sz="2933" kern="1200" baseline="0">
                <a:solidFill>
                  <a:schemeClr val="tx1"/>
                </a:solidFill>
                <a:latin typeface="Franklin Gothic Book"/>
                <a:ea typeface="+mn-ea"/>
                <a:cs typeface="+mn-cs"/>
              </a:defRPr>
            </a:lvl1pPr>
            <a:lvl2pPr marL="0" indent="0" algn="l" defTabSz="609585" rtl="0" eaLnBrk="1" latinLnBrk="0" hangingPunct="1">
              <a:spcBef>
                <a:spcPts val="0"/>
              </a:spcBef>
              <a:buFontTx/>
              <a:buNone/>
              <a:defRPr sz="2933" kern="1200" baseline="0">
                <a:solidFill>
                  <a:schemeClr val="tx1"/>
                </a:solidFill>
                <a:latin typeface="Franklin Gothic Book"/>
                <a:ea typeface="+mn-ea"/>
                <a:cs typeface="+mn-cs"/>
              </a:defRPr>
            </a:lvl2pPr>
            <a:lvl3pPr marL="0" indent="0" algn="l" defTabSz="609585" rtl="0" eaLnBrk="1" latinLnBrk="0" hangingPunct="1">
              <a:spcBef>
                <a:spcPts val="0"/>
              </a:spcBef>
              <a:buFontTx/>
              <a:buNone/>
              <a:defRPr sz="2933" kern="1200" baseline="0">
                <a:solidFill>
                  <a:schemeClr val="tx1"/>
                </a:solidFill>
                <a:latin typeface="Franklin Gothic Book"/>
                <a:ea typeface="+mn-ea"/>
                <a:cs typeface="+mn-cs"/>
              </a:defRPr>
            </a:lvl3pPr>
            <a:lvl4pPr marL="0" indent="0" algn="l" defTabSz="609585" rtl="0" eaLnBrk="1" latinLnBrk="0" hangingPunct="1">
              <a:spcBef>
                <a:spcPts val="0"/>
              </a:spcBef>
              <a:buFontTx/>
              <a:buNone/>
              <a:defRPr sz="2933" kern="1200" baseline="0">
                <a:solidFill>
                  <a:schemeClr val="tx1"/>
                </a:solidFill>
                <a:latin typeface="Franklin Gothic Book"/>
                <a:ea typeface="+mn-ea"/>
                <a:cs typeface="+mn-cs"/>
              </a:defRPr>
            </a:lvl4pPr>
            <a:lvl5pPr marL="0" indent="0" algn="l" defTabSz="609585" rtl="0" eaLnBrk="1" latinLnBrk="0" hangingPunct="1">
              <a:spcBef>
                <a:spcPts val="0"/>
              </a:spcBef>
              <a:buFontTx/>
              <a:buNone/>
              <a:defRPr sz="2933" kern="1200" baseline="0">
                <a:solidFill>
                  <a:schemeClr val="tx1"/>
                </a:solidFill>
                <a:latin typeface="Franklin Gothic Book"/>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ctr"/>
            <a:r>
              <a:rPr lang="en-US" sz="2000" b="1">
                <a:solidFill>
                  <a:schemeClr val="tx2"/>
                </a:solidFill>
                <a:latin typeface="Franklin Gothic Book" panose="020B0503020102020204" pitchFamily="34" charset="0"/>
              </a:rPr>
              <a:t>Scan QR code to register!</a:t>
            </a:r>
            <a:endParaRPr lang="en-US" sz="2000">
              <a:solidFill>
                <a:schemeClr val="tx2"/>
              </a:solidFill>
              <a:latin typeface="Franklin Gothic Book" panose="020B0503020102020204" pitchFamily="34" charset="0"/>
              <a:ea typeface="Calibri"/>
              <a:cs typeface="Calibri"/>
            </a:endParaRPr>
          </a:p>
        </p:txBody>
      </p:sp>
    </p:spTree>
    <p:extLst>
      <p:ext uri="{BB962C8B-B14F-4D97-AF65-F5344CB8AC3E}">
        <p14:creationId xmlns:p14="http://schemas.microsoft.com/office/powerpoint/2010/main" val="34918927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B5848-DC1B-AD07-534C-48ECB9159070}"/>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237E0F8A-3416-46A2-6293-171F2E9F622E}"/>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mn-lt"/>
              </a:rPr>
              <a:t>General Services- Purchasing Division</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latin typeface="+mn-lt"/>
                <a:ea typeface="Calibri Light"/>
                <a:cs typeface="Calibri Light"/>
              </a:rPr>
              <a:t>Breakout Room # 9</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14098201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descr="General Services- Purchasing Division&#10;&#10;Exclusive management and control of the purchasing of all supplies, equipment and personal property and services in connection therewith, for the City and County and for all departments (including DEN), agencies, boards, commissions and authorities thereof, except the City Council.&#10;&#10;&#10;Leann Rush&#10;Senior Procurement Analyst (DEN)&#10;303-342-2298 &#10;leann.rush@flydenver.com &#10;&#10;&#10;Sol Ybarra  &#10;Business Outreach Coordinator  &#10;720-913-8156&#10;sol.ybarra@denvergov.org &#10;&#10;You must be registered in Bidnet&#10;to receive solicitation notices &#10;directly to your email. Please make &#10;to choose the correct codes for your&#10;business.&#10;">
            <a:extLst>
              <a:ext uri="{FF2B5EF4-FFF2-40B4-BE49-F238E27FC236}">
                <a16:creationId xmlns:a16="http://schemas.microsoft.com/office/drawing/2014/main" id="{35F67971-1933-588E-0AFA-D6BBB0F95EAC}"/>
              </a:ext>
              <a:ext uri="{C183D7F6-B498-43B3-948B-1728B52AA6E4}">
                <adec:decorative xmlns:adec="http://schemas.microsoft.com/office/drawing/2017/decorative" val="0"/>
              </a:ext>
            </a:extLst>
          </p:cNvPr>
          <p:cNvSpPr>
            <a:spLocks noGrp="1"/>
          </p:cNvSpPr>
          <p:nvPr>
            <p:ph type="title" idx="4294967295"/>
          </p:nvPr>
        </p:nvSpPr>
        <p:spPr>
          <a:xfrm>
            <a:off x="881349" y="512636"/>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General Services- Purchasing Division</a:t>
            </a:r>
          </a:p>
        </p:txBody>
      </p:sp>
      <p:sp>
        <p:nvSpPr>
          <p:cNvPr id="9" name="TextBox 8">
            <a:extLst>
              <a:ext uri="{FF2B5EF4-FFF2-40B4-BE49-F238E27FC236}">
                <a16:creationId xmlns:a16="http://schemas.microsoft.com/office/drawing/2014/main" id="{63544299-965E-0A54-E09A-E896F4B2F43B}"/>
              </a:ext>
            </a:extLst>
          </p:cNvPr>
          <p:cNvSpPr txBox="1"/>
          <p:nvPr/>
        </p:nvSpPr>
        <p:spPr>
          <a:xfrm>
            <a:off x="770439" y="1255125"/>
            <a:ext cx="9125111" cy="4801314"/>
          </a:xfrm>
          <a:prstGeom prst="rect">
            <a:avLst/>
          </a:prstGeom>
          <a:noFill/>
        </p:spPr>
        <p:txBody>
          <a:bodyPr wrap="square">
            <a:spAutoFit/>
          </a:bodyPr>
          <a:lstStyle/>
          <a:p>
            <a:r>
              <a:rPr lang="en-US"/>
              <a:t>Procures goods and related services (excludes construction/design) using competitive bidding and open market methods. Follows City Charter, D.R.M.C., and Fiscal Accountability Rules.</a:t>
            </a:r>
          </a:p>
          <a:p>
            <a:br>
              <a:rPr lang="en-US" b="1"/>
            </a:br>
            <a:r>
              <a:rPr lang="en-US" b="1"/>
              <a:t>Key Roles</a:t>
            </a:r>
            <a:r>
              <a:rPr lang="en-US"/>
              <a:t>: Manages bids, contracts, assets, surplus sales, vendor relations, and sustainable purchasing.</a:t>
            </a:r>
          </a:p>
          <a:p>
            <a:br>
              <a:rPr lang="en-US" b="1"/>
            </a:br>
            <a:r>
              <a:rPr lang="en-US" b="1"/>
              <a:t>Vendor Support</a:t>
            </a:r>
            <a:r>
              <a:rPr lang="en-US"/>
              <a:t>:</a:t>
            </a:r>
          </a:p>
          <a:p>
            <a:pPr marL="742950" lvl="1" indent="-285750">
              <a:buFont typeface="Arial" panose="020B0604020202020204" pitchFamily="34" charset="0"/>
              <a:buChar char="•"/>
            </a:pPr>
            <a:r>
              <a:rPr lang="en-US"/>
              <a:t>Uses </a:t>
            </a:r>
            <a:r>
              <a:rPr lang="en-US">
                <a:hlinkClick r:id="rId3"/>
              </a:rPr>
              <a:t>Rocky Mountain E-Purchasing System (</a:t>
            </a:r>
            <a:r>
              <a:rPr lang="en-US" err="1">
                <a:hlinkClick r:id="rId3"/>
              </a:rPr>
              <a:t>BidNet</a:t>
            </a:r>
            <a:r>
              <a:rPr lang="en-US">
                <a:hlinkClick r:id="rId3"/>
              </a:rPr>
              <a:t>).</a:t>
            </a:r>
            <a:endParaRPr lang="en-US"/>
          </a:p>
          <a:p>
            <a:pPr marL="742950" lvl="1" indent="-285750">
              <a:buFont typeface="Arial" panose="020B0604020202020204" pitchFamily="34" charset="0"/>
              <a:buChar char="•"/>
            </a:pPr>
            <a:r>
              <a:rPr lang="en-US"/>
              <a:t>Offers bid tools, updates, and resources on its </a:t>
            </a:r>
            <a:r>
              <a:rPr lang="en-US">
                <a:hlinkClick r:id="rId4"/>
              </a:rPr>
              <a:t>website</a:t>
            </a:r>
            <a:r>
              <a:rPr lang="en-US"/>
              <a:t>.</a:t>
            </a:r>
          </a:p>
          <a:p>
            <a:pPr marL="742950" lvl="1" indent="-285750">
              <a:buFont typeface="Arial" panose="020B0604020202020204" pitchFamily="34" charset="0"/>
              <a:buChar char="•"/>
            </a:pPr>
            <a:r>
              <a:rPr lang="en-US"/>
              <a:t>Sends </a:t>
            </a:r>
            <a:r>
              <a:rPr lang="en-US">
                <a:hlinkClick r:id="rId5"/>
              </a:rPr>
              <a:t>weekly notices on bids, events, and opportunities</a:t>
            </a:r>
            <a:r>
              <a:rPr lang="en-US"/>
              <a:t>.</a:t>
            </a:r>
          </a:p>
          <a:p>
            <a:pPr marL="742950" lvl="1" indent="-285750">
              <a:buFont typeface="Arial" panose="020B0604020202020204" pitchFamily="34" charset="0"/>
              <a:buChar char="•"/>
            </a:pPr>
            <a:r>
              <a:rPr lang="en-US"/>
              <a:t>Join the </a:t>
            </a:r>
            <a:r>
              <a:rPr lang="en-US">
                <a:hlinkClick r:id="rId5"/>
              </a:rPr>
              <a:t>vendor list </a:t>
            </a:r>
            <a:r>
              <a:rPr lang="en-US"/>
              <a:t>by completing the Purchasing Communication Form.</a:t>
            </a:r>
            <a:br>
              <a:rPr lang="en-US"/>
            </a:br>
            <a:endParaRPr lang="en-US"/>
          </a:p>
          <a:p>
            <a:pPr>
              <a:buNone/>
            </a:pPr>
            <a:r>
              <a:rPr lang="en-US" b="1"/>
              <a:t>Upcoming Vendor Event</a:t>
            </a:r>
            <a:endParaRPr lang="en-US"/>
          </a:p>
          <a:p>
            <a:pPr marL="285750" indent="-285750">
              <a:buFont typeface="Arial" panose="020B0604020202020204" pitchFamily="34" charset="0"/>
              <a:buChar char="•"/>
            </a:pPr>
            <a:r>
              <a:rPr lang="en-US">
                <a:hlinkClick r:id="rId4"/>
              </a:rPr>
              <a:t>Learn</a:t>
            </a:r>
            <a:r>
              <a:rPr lang="en-US"/>
              <a:t> about Denver agencies, procurement processes, and networking opportunities.</a:t>
            </a:r>
          </a:p>
          <a:p>
            <a:pPr marL="285750" indent="-285750">
              <a:buFont typeface="Arial" panose="020B0604020202020204" pitchFamily="34" charset="0"/>
              <a:buChar char="•"/>
            </a:pPr>
            <a:r>
              <a:rPr lang="en-US"/>
              <a:t>Open to providers of goods, services, and construction.</a:t>
            </a:r>
          </a:p>
          <a:p>
            <a:br>
              <a:rPr lang="en-US" b="1"/>
            </a:br>
            <a:r>
              <a:rPr lang="en-US" sz="1800"/>
              <a:t>To learn more, visit me in the breakout room and scan the QR code.</a:t>
            </a:r>
          </a:p>
        </p:txBody>
      </p:sp>
      <p:pic>
        <p:nvPicPr>
          <p:cNvPr id="10" name="Picture 9" descr="QR Code redirecting to https://denvergov.org/Government/Agencies-Departments-Offices/Agencies-Departments-Offices-Directory/General-Services/Purchasing-Division?OC_EA_EmergencyAnnouncementList_Dismiss=a0478fee-e93d-4942-a615-6de3ec23e95e">
            <a:extLst>
              <a:ext uri="{FF2B5EF4-FFF2-40B4-BE49-F238E27FC236}">
                <a16:creationId xmlns:a16="http://schemas.microsoft.com/office/drawing/2014/main" id="{13042EE4-B52C-74F4-F584-DF3F29629CE3}"/>
              </a:ext>
            </a:extLst>
          </p:cNvPr>
          <p:cNvPicPr>
            <a:picLocks noChangeAspect="1"/>
          </p:cNvPicPr>
          <p:nvPr/>
        </p:nvPicPr>
        <p:blipFill>
          <a:blip r:embed="rId6"/>
          <a:stretch>
            <a:fillRect/>
          </a:stretch>
        </p:blipFill>
        <p:spPr>
          <a:xfrm>
            <a:off x="11051695" y="5705340"/>
            <a:ext cx="981209" cy="981209"/>
          </a:xfrm>
          <a:prstGeom prst="rect">
            <a:avLst/>
          </a:prstGeom>
        </p:spPr>
      </p:pic>
    </p:spTree>
    <p:extLst>
      <p:ext uri="{BB962C8B-B14F-4D97-AF65-F5344CB8AC3E}">
        <p14:creationId xmlns:p14="http://schemas.microsoft.com/office/powerpoint/2010/main" val="20892790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Event Follow Up&#10;&#10;This information will be shared with all attendees in a follow-up email from Eventbrite.com, which will also include the registration list and presentations.&#10;Additionally, it will be posted on our website at www.flydenver.com/business-and-community/commerce-hub/outreach-and-engagement/#pastevents within the next 3 business days. &#10;&#10;">
            <a:extLst>
              <a:ext uri="{FF2B5EF4-FFF2-40B4-BE49-F238E27FC236}">
                <a16:creationId xmlns:a16="http://schemas.microsoft.com/office/drawing/2014/main" id="{945DF1C9-A0C7-0C8C-F344-10A0D20C6157}"/>
              </a:ext>
              <a:ext uri="{C183D7F6-B498-43B3-948B-1728B52AA6E4}">
                <adec:decorative xmlns:adec="http://schemas.microsoft.com/office/drawing/2017/decorative" val="0"/>
              </a:ext>
            </a:extLst>
          </p:cNvPr>
          <p:cNvSpPr>
            <a:spLocks noGrp="1"/>
          </p:cNvSpPr>
          <p:nvPr>
            <p:ph type="title" idx="4294967295"/>
          </p:nvPr>
        </p:nvSpPr>
        <p:spPr>
          <a:xfrm>
            <a:off x="770280" y="496503"/>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i="0" u="none" strike="noStrike" kern="1200" cap="none" spc="0" normalizeH="0" baseline="0" noProof="0">
                <a:ln>
                  <a:noFill/>
                </a:ln>
                <a:solidFill>
                  <a:srgbClr val="440099"/>
                </a:solidFill>
                <a:effectLst/>
                <a:uLnTx/>
                <a:uFillTx/>
                <a:latin typeface="+mn-lt"/>
                <a:ea typeface="+mn-ea"/>
                <a:cs typeface="+mn-cs"/>
              </a:rPr>
              <a:t>Event Follow Up </a:t>
            </a:r>
          </a:p>
        </p:txBody>
      </p:sp>
      <p:sp>
        <p:nvSpPr>
          <p:cNvPr id="7" name="Text Placeholder 6">
            <a:extLst>
              <a:ext uri="{FF2B5EF4-FFF2-40B4-BE49-F238E27FC236}">
                <a16:creationId xmlns:a16="http://schemas.microsoft.com/office/drawing/2014/main" id="{461BFA58-C8F0-4505-02F8-6539579307D8}"/>
              </a:ext>
              <a:ext uri="{C183D7F6-B498-43B3-948B-1728B52AA6E4}">
                <adec:decorative xmlns:adec="http://schemas.microsoft.com/office/drawing/2017/decorative" val="1"/>
              </a:ext>
            </a:extLst>
          </p:cNvPr>
          <p:cNvSpPr>
            <a:spLocks noGrp="1"/>
          </p:cNvSpPr>
          <p:nvPr>
            <p:ph type="body" sz="quarter" idx="4294967295"/>
          </p:nvPr>
        </p:nvSpPr>
        <p:spPr>
          <a:xfrm>
            <a:off x="770280" y="1687953"/>
            <a:ext cx="10797431" cy="577850"/>
          </a:xfrm>
          <a:prstGeom prst="rect">
            <a:avLst/>
          </a:prstGeom>
        </p:spPr>
        <p:txBody>
          <a:bodyPr/>
          <a:lstStyle/>
          <a:p>
            <a:pPr marL="0" indent="0">
              <a:buNone/>
            </a:pPr>
            <a:r>
              <a:rPr lang="en-US" sz="2200"/>
              <a:t>This information will be shared with all attendees in a follow-up email from </a:t>
            </a:r>
            <a:r>
              <a:rPr lang="en-US" sz="2200" b="1"/>
              <a:t>Eventbrite.com</a:t>
            </a:r>
            <a:r>
              <a:rPr lang="en-US" sz="2200"/>
              <a:t>, which will also include the registration list and presentations.</a:t>
            </a:r>
          </a:p>
          <a:p>
            <a:pPr marL="0" indent="0">
              <a:buNone/>
            </a:pPr>
            <a:r>
              <a:rPr lang="en-US" sz="2200"/>
              <a:t>Additionally, it will be posted on our website at </a:t>
            </a:r>
            <a:r>
              <a:rPr lang="en-US" sz="2200">
                <a:hlinkClick r:id="rId3"/>
              </a:rPr>
              <a:t>www.flydenver.com/business-and-community/outreach-and-engagement/#pastevents</a:t>
            </a:r>
            <a:r>
              <a:rPr lang="en-US" sz="2200"/>
              <a:t> within the next 3 business days. </a:t>
            </a:r>
          </a:p>
          <a:p>
            <a:endParaRPr lang="en-US"/>
          </a:p>
          <a:p>
            <a:endParaRPr lang="en-US"/>
          </a:p>
          <a:p>
            <a:pPr marL="0" indent="0" algn="ctr">
              <a:buNone/>
            </a:pPr>
            <a:r>
              <a:rPr lang="en-US" sz="2400">
                <a:solidFill>
                  <a:srgbClr val="E35B2A"/>
                </a:solidFill>
              </a:rPr>
              <a:t>Post-Event Survey</a:t>
            </a:r>
          </a:p>
        </p:txBody>
      </p:sp>
      <p:pic>
        <p:nvPicPr>
          <p:cNvPr id="1026" name="Picture 2" descr="A qr code with a few black squares">
            <a:extLst>
              <a:ext uri="{FF2B5EF4-FFF2-40B4-BE49-F238E27FC236}">
                <a16:creationId xmlns:a16="http://schemas.microsoft.com/office/drawing/2014/main" id="{201CE5B0-7231-2AE3-BD08-29E2509FF9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1708" y="4972913"/>
            <a:ext cx="1388584" cy="1388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18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Taking Flight at DEN  - Monthly event showcasing multiple procurement opportunities, set for the 2nd Thursday of each month at 1 p.m.&#10;&#10;Taking Flight at DEN is our monthly outreach event that features multiple procurement opportunities. This event:&#10;is a Proactive approach for DEN internal teams&#10;Features multiple projects&#10;Creates a space for sharing projects with long lead times and multiple status updates&#10;Encourages networking and partnership building&#10;&#10;Please go to https://www.eventbrite.com/o/doing-business-at-den-8527643555 for the event calendar. ">
            <a:extLst>
              <a:ext uri="{FF2B5EF4-FFF2-40B4-BE49-F238E27FC236}">
                <a16:creationId xmlns:a16="http://schemas.microsoft.com/office/drawing/2014/main" id="{B455FA32-8B70-D63B-1F0E-56E58B93AFC1}"/>
              </a:ext>
              <a:ext uri="{C183D7F6-B498-43B3-948B-1728B52AA6E4}">
                <adec:decorative xmlns:adec="http://schemas.microsoft.com/office/drawing/2017/decorative" val="0"/>
              </a:ext>
            </a:extLst>
          </p:cNvPr>
          <p:cNvSpPr>
            <a:spLocks noGrp="1"/>
          </p:cNvSpPr>
          <p:nvPr>
            <p:ph type="title" idx="4294967295"/>
          </p:nvPr>
        </p:nvSpPr>
        <p:spPr>
          <a:xfrm>
            <a:off x="769938" y="499829"/>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Taking Flight at DEN </a:t>
            </a:r>
          </a:p>
        </p:txBody>
      </p:sp>
      <p:sp>
        <p:nvSpPr>
          <p:cNvPr id="16" name="Text Placeholder 15">
            <a:extLst>
              <a:ext uri="{FF2B5EF4-FFF2-40B4-BE49-F238E27FC236}">
                <a16:creationId xmlns:a16="http://schemas.microsoft.com/office/drawing/2014/main" id="{CACCCF1E-087D-6539-AC02-491F1A38527B}"/>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15" name="Text Placeholder 14">
            <a:extLst>
              <a:ext uri="{FF2B5EF4-FFF2-40B4-BE49-F238E27FC236}">
                <a16:creationId xmlns:a16="http://schemas.microsoft.com/office/drawing/2014/main" id="{EADB3E80-1530-FEAD-BC51-A70A937D47F8}"/>
              </a:ext>
              <a:ext uri="{C183D7F6-B498-43B3-948B-1728B52AA6E4}">
                <adec:decorative xmlns:adec="http://schemas.microsoft.com/office/drawing/2017/decorative" val="1"/>
              </a:ext>
            </a:extLst>
          </p:cNvPr>
          <p:cNvSpPr>
            <a:spLocks noGrp="1"/>
          </p:cNvSpPr>
          <p:nvPr>
            <p:ph type="body" sz="quarter" idx="13"/>
          </p:nvPr>
        </p:nvSpPr>
        <p:spPr>
          <a:xfrm>
            <a:off x="769938" y="1555750"/>
            <a:ext cx="7877175" cy="578318"/>
          </a:xfrm>
        </p:spPr>
        <p:txBody>
          <a:bodyPr/>
          <a:lstStyle/>
          <a:p>
            <a:r>
              <a:rPr lang="en-US" sz="1800" b="1"/>
              <a:t>Connect directly with DEN teams and learn about upcoming procurement opportunities. Held the 2nd Thursday of every month at 1 p.m.</a:t>
            </a:r>
          </a:p>
        </p:txBody>
      </p:sp>
      <p:sp>
        <p:nvSpPr>
          <p:cNvPr id="9" name="Text Placeholder 8">
            <a:extLst>
              <a:ext uri="{FF2B5EF4-FFF2-40B4-BE49-F238E27FC236}">
                <a16:creationId xmlns:a16="http://schemas.microsoft.com/office/drawing/2014/main" id="{33E76785-83AF-EDB4-F909-25B4EBEBB89B}"/>
              </a:ext>
              <a:ext uri="{C183D7F6-B498-43B3-948B-1728B52AA6E4}">
                <adec:decorative xmlns:adec="http://schemas.microsoft.com/office/drawing/2017/decorative" val="1"/>
              </a:ext>
            </a:extLst>
          </p:cNvPr>
          <p:cNvSpPr>
            <a:spLocks noGrp="1"/>
          </p:cNvSpPr>
          <p:nvPr>
            <p:ph type="body" sz="quarter" idx="14"/>
          </p:nvPr>
        </p:nvSpPr>
        <p:spPr>
          <a:xfrm>
            <a:off x="769938" y="2485925"/>
            <a:ext cx="1982787" cy="3046075"/>
          </a:xfrm>
        </p:spPr>
        <p:txBody>
          <a:bodyPr lIns="91440" tIns="45720" rIns="91440" bIns="45720" anchor="t"/>
          <a:lstStyle/>
          <a:p>
            <a:pPr>
              <a:spcBef>
                <a:spcPts val="0"/>
              </a:spcBef>
              <a:spcAft>
                <a:spcPts val="600"/>
              </a:spcAft>
              <a:buClr>
                <a:srgbClr val="DC582A"/>
              </a:buClr>
              <a:tabLst>
                <a:tab pos="457200" algn="l"/>
              </a:tabLst>
            </a:pPr>
            <a:r>
              <a:rPr lang="en-US" sz="2000" b="1">
                <a:solidFill>
                  <a:schemeClr val="bg1">
                    <a:lumMod val="85000"/>
                  </a:schemeClr>
                </a:solidFill>
                <a:cs typeface="Calibri"/>
              </a:rPr>
              <a:t>January 8</a:t>
            </a:r>
          </a:p>
          <a:p>
            <a:pPr marL="285750" lvl="1" indent="-285750">
              <a:lnSpc>
                <a:spcPct val="100000"/>
              </a:lnSpc>
              <a:spcBef>
                <a:spcPts val="0"/>
              </a:spcBef>
              <a:spcAft>
                <a:spcPts val="600"/>
              </a:spcAft>
              <a:buClr>
                <a:srgbClr val="DC582A"/>
              </a:buClr>
              <a:buSzPct val="110000"/>
              <a:tabLst>
                <a:tab pos="457200" algn="l"/>
              </a:tabLst>
            </a:pPr>
            <a:r>
              <a:rPr lang="en-US" sz="2000" b="1">
                <a:solidFill>
                  <a:schemeClr val="bg1">
                    <a:lumMod val="85000"/>
                  </a:schemeClr>
                </a:solidFill>
                <a:cs typeface="Calibri"/>
              </a:rPr>
              <a:t>February 12</a:t>
            </a:r>
          </a:p>
          <a:p>
            <a:pPr>
              <a:spcBef>
                <a:spcPts val="0"/>
              </a:spcBef>
              <a:spcAft>
                <a:spcPts val="600"/>
              </a:spcAft>
              <a:buClr>
                <a:srgbClr val="DC582A"/>
              </a:buClr>
              <a:tabLst>
                <a:tab pos="457200" algn="l"/>
              </a:tabLst>
            </a:pPr>
            <a:r>
              <a:rPr lang="en-US" sz="2000" b="1">
                <a:solidFill>
                  <a:schemeClr val="bg1">
                    <a:lumMod val="85000"/>
                  </a:schemeClr>
                </a:solidFill>
                <a:cs typeface="Calibri"/>
              </a:rPr>
              <a:t>March 12</a:t>
            </a:r>
          </a:p>
          <a:p>
            <a:pPr marL="285750" lvl="1" indent="-285750">
              <a:lnSpc>
                <a:spcPct val="100000"/>
              </a:lnSpc>
              <a:spcBef>
                <a:spcPts val="0"/>
              </a:spcBef>
              <a:spcAft>
                <a:spcPts val="600"/>
              </a:spcAft>
              <a:buClr>
                <a:srgbClr val="DC582A"/>
              </a:buClr>
              <a:buSzPct val="110000"/>
              <a:tabLst>
                <a:tab pos="457200" algn="l"/>
              </a:tabLst>
            </a:pPr>
            <a:r>
              <a:rPr lang="en-US" sz="2000" b="1">
                <a:solidFill>
                  <a:schemeClr val="bg1">
                    <a:lumMod val="85000"/>
                  </a:schemeClr>
                </a:solidFill>
                <a:cs typeface="Calibri"/>
              </a:rPr>
              <a:t>April 9</a:t>
            </a:r>
          </a:p>
          <a:p>
            <a:pPr>
              <a:spcBef>
                <a:spcPts val="0"/>
              </a:spcBef>
              <a:spcAft>
                <a:spcPts val="600"/>
              </a:spcAft>
              <a:buClr>
                <a:srgbClr val="DC582A"/>
              </a:buClr>
              <a:tabLst>
                <a:tab pos="457200" algn="l"/>
              </a:tabLst>
            </a:pPr>
            <a:r>
              <a:rPr lang="en-US" sz="2000" b="1">
                <a:solidFill>
                  <a:schemeClr val="bg1">
                    <a:lumMod val="85000"/>
                  </a:schemeClr>
                </a:solidFill>
                <a:cs typeface="Calibri"/>
              </a:rPr>
              <a:t>May 14</a:t>
            </a:r>
          </a:p>
          <a:p>
            <a:pPr>
              <a:spcBef>
                <a:spcPts val="0"/>
              </a:spcBef>
              <a:spcAft>
                <a:spcPts val="600"/>
              </a:spcAft>
              <a:buClr>
                <a:srgbClr val="DC582A"/>
              </a:buClr>
              <a:tabLst>
                <a:tab pos="457200" algn="l"/>
              </a:tabLst>
            </a:pPr>
            <a:r>
              <a:rPr lang="en-US" sz="2000" b="1">
                <a:solidFill>
                  <a:schemeClr val="tx1"/>
                </a:solidFill>
                <a:cs typeface="Calibri"/>
              </a:rPr>
              <a:t>June 11</a:t>
            </a:r>
          </a:p>
        </p:txBody>
      </p:sp>
      <p:pic>
        <p:nvPicPr>
          <p:cNvPr id="26" name="Picture Placeholder 25">
            <a:extLst>
              <a:ext uri="{FF2B5EF4-FFF2-40B4-BE49-F238E27FC236}">
                <a16:creationId xmlns:a16="http://schemas.microsoft.com/office/drawing/2014/main" id="{8BCCD56F-F259-B481-81CA-3DA97C28CA79}"/>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email">
            <a:extLst>
              <a:ext uri="{28A0092B-C50C-407E-A947-70E740481C1C}">
                <a14:useLocalDpi xmlns:a14="http://schemas.microsoft.com/office/drawing/2010/main"/>
              </a:ext>
            </a:extLst>
          </a:blip>
          <a:srcRect b="-603"/>
          <a:stretch/>
        </p:blipFill>
        <p:spPr>
          <a:xfrm>
            <a:off x="8874407" y="-121920"/>
            <a:ext cx="3450943" cy="7061698"/>
          </a:xfrm>
        </p:spPr>
      </p:pic>
      <p:pic>
        <p:nvPicPr>
          <p:cNvPr id="27" name="Picture 2" descr="QR code linking to the Do Business at DEN calendar https://www.eventbrite.com/e/taking-flight-at-den-tickets-1975151824276?aff=oddtdtcreator.">
            <a:extLst>
              <a:ext uri="{FF2B5EF4-FFF2-40B4-BE49-F238E27FC236}">
                <a16:creationId xmlns:a16="http://schemas.microsoft.com/office/drawing/2014/main" id="{2CA07076-17AB-00E5-6AC1-BEF1779097D5}"/>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16041" y="5810250"/>
            <a:ext cx="912959" cy="91295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8">
            <a:extLst>
              <a:ext uri="{FF2B5EF4-FFF2-40B4-BE49-F238E27FC236}">
                <a16:creationId xmlns:a16="http://schemas.microsoft.com/office/drawing/2014/main" id="{28D79C2F-8ABD-92C1-4711-C07649CD4910}"/>
              </a:ext>
              <a:ext uri="{C183D7F6-B498-43B3-948B-1728B52AA6E4}">
                <adec:decorative xmlns:adec="http://schemas.microsoft.com/office/drawing/2017/decorative" val="1"/>
              </a:ext>
            </a:extLst>
          </p:cNvPr>
          <p:cNvSpPr txBox="1">
            <a:spLocks/>
          </p:cNvSpPr>
          <p:nvPr/>
        </p:nvSpPr>
        <p:spPr>
          <a:xfrm>
            <a:off x="3040203" y="2485925"/>
            <a:ext cx="6170471" cy="3046075"/>
          </a:xfrm>
          <a:prstGeom prst="rect">
            <a:avLst/>
          </a:prstGeom>
        </p:spPr>
        <p:txBody>
          <a:bodyPr lIns="91440" tIns="45720" rIns="91440" bIns="45720" anchor="t"/>
          <a:lstStyle>
            <a:lvl1pPr marL="285750" indent="-285750" algn="l" defTabSz="914400" rtl="0" eaLnBrk="1" latinLnBrk="0" hangingPunct="1">
              <a:lnSpc>
                <a:spcPct val="100000"/>
              </a:lnSpc>
              <a:spcBef>
                <a:spcPts val="1000"/>
              </a:spcBef>
              <a:buClr>
                <a:srgbClr val="C3D831"/>
              </a:buClr>
              <a:buSzPct val="110000"/>
              <a:buFont typeface="Arial" panose="020B0604020202020204" pitchFamily="34" charset="0"/>
              <a:buChar char="•"/>
              <a:defRPr sz="14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lumMod val="75000"/>
                </a:schemeClr>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lumMod val="75000"/>
                </a:schemeClr>
              </a:buClr>
              <a:buFont typeface="Arial" panose="020B0604020202020204" pitchFamily="34" charset="0"/>
              <a:buChar char="•"/>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bg2">
                  <a:lumMod val="75000"/>
                </a:schemeClr>
              </a:buClr>
              <a:buFont typeface="Arial" panose="020B0604020202020204" pitchFamily="34" charset="0"/>
              <a:buNone/>
              <a:defRPr sz="1400" kern="1200">
                <a:solidFill>
                  <a:schemeClr val="tx1"/>
                </a:solidFill>
                <a:latin typeface="+mn-lt"/>
                <a:ea typeface="+mn-ea"/>
                <a:cs typeface="+mn-cs"/>
              </a:defRPr>
            </a:lvl5pPr>
            <a:lvl6pPr marL="2514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buClr>
                <a:srgbClr val="DC582A"/>
              </a:buClr>
              <a:tabLst>
                <a:tab pos="457200" algn="l"/>
              </a:tabLst>
            </a:pPr>
            <a:r>
              <a:rPr lang="en-US" sz="2000" b="1">
                <a:solidFill>
                  <a:schemeClr val="tx1"/>
                </a:solidFill>
                <a:cs typeface="Calibri"/>
              </a:rPr>
              <a:t>July 9</a:t>
            </a:r>
          </a:p>
          <a:p>
            <a:pPr>
              <a:spcBef>
                <a:spcPts val="0"/>
              </a:spcBef>
              <a:spcAft>
                <a:spcPts val="600"/>
              </a:spcAft>
              <a:buClr>
                <a:srgbClr val="DC582A"/>
              </a:buClr>
              <a:tabLst>
                <a:tab pos="457200" algn="l"/>
              </a:tabLst>
            </a:pPr>
            <a:r>
              <a:rPr lang="en-US" sz="2000" b="1">
                <a:solidFill>
                  <a:schemeClr val="tx1"/>
                </a:solidFill>
                <a:cs typeface="Calibri"/>
              </a:rPr>
              <a:t>September 10</a:t>
            </a:r>
          </a:p>
          <a:p>
            <a:pPr>
              <a:spcBef>
                <a:spcPts val="0"/>
              </a:spcBef>
              <a:spcAft>
                <a:spcPts val="600"/>
              </a:spcAft>
              <a:buClr>
                <a:srgbClr val="DC582A"/>
              </a:buClr>
              <a:tabLst>
                <a:tab pos="457200" algn="l"/>
              </a:tabLst>
            </a:pPr>
            <a:r>
              <a:rPr lang="en-US" sz="2000" b="1" i="1">
                <a:solidFill>
                  <a:srgbClr val="E35B2A"/>
                </a:solidFill>
                <a:cs typeface="Calibri"/>
              </a:rPr>
              <a:t>August</a:t>
            </a:r>
            <a:r>
              <a:rPr lang="en-US" sz="2000" b="1">
                <a:solidFill>
                  <a:schemeClr val="tx1"/>
                </a:solidFill>
                <a:cs typeface="Calibri"/>
              </a:rPr>
              <a:t> </a:t>
            </a:r>
            <a:r>
              <a:rPr lang="en-US" sz="2000" i="1">
                <a:solidFill>
                  <a:srgbClr val="E35B2A"/>
                </a:solidFill>
                <a:cs typeface="Calibri"/>
              </a:rPr>
              <a:t>**No TFD this month please attend DEN’s Procurement Tradeshow</a:t>
            </a:r>
          </a:p>
          <a:p>
            <a:pPr>
              <a:spcBef>
                <a:spcPts val="0"/>
              </a:spcBef>
              <a:spcAft>
                <a:spcPts val="600"/>
              </a:spcAft>
              <a:buClr>
                <a:srgbClr val="DC582A"/>
              </a:buClr>
              <a:tabLst>
                <a:tab pos="457200" algn="l"/>
              </a:tabLst>
            </a:pPr>
            <a:r>
              <a:rPr lang="en-US" sz="2000" b="1">
                <a:solidFill>
                  <a:schemeClr val="tx1"/>
                </a:solidFill>
                <a:cs typeface="Calibri"/>
              </a:rPr>
              <a:t>October 8</a:t>
            </a:r>
          </a:p>
          <a:p>
            <a:pPr>
              <a:spcBef>
                <a:spcPts val="0"/>
              </a:spcBef>
              <a:spcAft>
                <a:spcPts val="600"/>
              </a:spcAft>
              <a:buClr>
                <a:srgbClr val="DC582A"/>
              </a:buClr>
              <a:tabLst>
                <a:tab pos="457200" algn="l"/>
              </a:tabLst>
            </a:pPr>
            <a:r>
              <a:rPr lang="en-US" sz="2000" b="1">
                <a:solidFill>
                  <a:schemeClr val="tx1"/>
                </a:solidFill>
                <a:cs typeface="Calibri"/>
              </a:rPr>
              <a:t>November 12</a:t>
            </a:r>
          </a:p>
          <a:p>
            <a:pPr>
              <a:spcBef>
                <a:spcPts val="0"/>
              </a:spcBef>
              <a:spcAft>
                <a:spcPts val="600"/>
              </a:spcAft>
              <a:buClr>
                <a:srgbClr val="DC582A"/>
              </a:buClr>
              <a:tabLst>
                <a:tab pos="457200" algn="l"/>
              </a:tabLst>
            </a:pPr>
            <a:r>
              <a:rPr lang="en-US" sz="2000" b="1">
                <a:solidFill>
                  <a:schemeClr val="tx1"/>
                </a:solidFill>
                <a:cs typeface="Calibri"/>
              </a:rPr>
              <a:t>December 10</a:t>
            </a:r>
          </a:p>
        </p:txBody>
      </p:sp>
    </p:spTree>
    <p:extLst>
      <p:ext uri="{BB962C8B-B14F-4D97-AF65-F5344CB8AC3E}">
        <p14:creationId xmlns:p14="http://schemas.microsoft.com/office/powerpoint/2010/main" val="1774222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9C162-ECFC-AEE3-6BD0-39591E9DCF79}"/>
            </a:ext>
          </a:extLst>
        </p:cNvPr>
        <p:cNvGrpSpPr/>
        <p:nvPr/>
      </p:nvGrpSpPr>
      <p:grpSpPr>
        <a:xfrm>
          <a:off x="0" y="0"/>
          <a:ext cx="0" cy="0"/>
          <a:chOff x="0" y="0"/>
          <a:chExt cx="0" cy="0"/>
        </a:xfrm>
      </p:grpSpPr>
      <p:sp>
        <p:nvSpPr>
          <p:cNvPr id="5" name="Text Placeholder 4" descr="​Meet the Primes, is a virtual outreach series intended to bring together firms who are working as a Prime at DEN and help connect them with local, small, and historically underutilized firms. &#10;&#10;These are held every other month on the 3rd Thursday&#10;Please go to https://www.eventbrite.com/o/doing-business-at-den-8527643555 for the event calendar. &#10;">
            <a:extLst>
              <a:ext uri="{FF2B5EF4-FFF2-40B4-BE49-F238E27FC236}">
                <a16:creationId xmlns:a16="http://schemas.microsoft.com/office/drawing/2014/main" id="{5D1B64AE-6CAA-5786-D008-76ADEDF00B76}"/>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Meet the Primes</a:t>
            </a:r>
          </a:p>
        </p:txBody>
      </p:sp>
      <p:sp>
        <p:nvSpPr>
          <p:cNvPr id="16" name="Text Placeholder 15">
            <a:extLst>
              <a:ext uri="{FF2B5EF4-FFF2-40B4-BE49-F238E27FC236}">
                <a16:creationId xmlns:a16="http://schemas.microsoft.com/office/drawing/2014/main" id="{D604CA36-2878-AC7D-FD1E-BA2EB830C8B0}"/>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15" name="Text Placeholder 14">
            <a:extLst>
              <a:ext uri="{FF2B5EF4-FFF2-40B4-BE49-F238E27FC236}">
                <a16:creationId xmlns:a16="http://schemas.microsoft.com/office/drawing/2014/main" id="{6EA70EE1-F49E-293D-6DB2-7913E0BAF347}"/>
              </a:ext>
              <a:ext uri="{C183D7F6-B498-43B3-948B-1728B52AA6E4}">
                <adec:decorative xmlns:adec="http://schemas.microsoft.com/office/drawing/2017/decorative" val="1"/>
              </a:ext>
            </a:extLst>
          </p:cNvPr>
          <p:cNvSpPr>
            <a:spLocks noGrp="1"/>
          </p:cNvSpPr>
          <p:nvPr>
            <p:ph type="body" sz="quarter" idx="13"/>
          </p:nvPr>
        </p:nvSpPr>
        <p:spPr>
          <a:xfrm>
            <a:off x="769938" y="1350483"/>
            <a:ext cx="7877175" cy="578318"/>
          </a:xfrm>
        </p:spPr>
        <p:txBody>
          <a:bodyPr/>
          <a:lstStyle/>
          <a:p>
            <a:pPr algn="l"/>
            <a:r>
              <a:rPr lang="en-US" b="1"/>
              <a:t>Virtual outreach event held every other month to connect Prime firms at DEN with local, small, and historically underutilized firms, scheduled for the 3rd Thursday at 1 p.m.</a:t>
            </a:r>
          </a:p>
          <a:p>
            <a:endParaRPr lang="en-US" b="1"/>
          </a:p>
        </p:txBody>
      </p:sp>
      <p:sp>
        <p:nvSpPr>
          <p:cNvPr id="9" name="Text Placeholder 8">
            <a:extLst>
              <a:ext uri="{FF2B5EF4-FFF2-40B4-BE49-F238E27FC236}">
                <a16:creationId xmlns:a16="http://schemas.microsoft.com/office/drawing/2014/main" id="{EB8D038C-63A8-A3ED-E784-1A678FE3EFC1}"/>
              </a:ext>
              <a:ext uri="{C183D7F6-B498-43B3-948B-1728B52AA6E4}">
                <adec:decorative xmlns:adec="http://schemas.microsoft.com/office/drawing/2017/decorative" val="1"/>
              </a:ext>
            </a:extLst>
          </p:cNvPr>
          <p:cNvSpPr>
            <a:spLocks noGrp="1"/>
          </p:cNvSpPr>
          <p:nvPr>
            <p:ph type="body" sz="quarter" idx="14"/>
          </p:nvPr>
        </p:nvSpPr>
        <p:spPr>
          <a:xfrm>
            <a:off x="810964" y="2065582"/>
            <a:ext cx="8449287" cy="4295915"/>
          </a:xfrm>
        </p:spPr>
        <p:txBody>
          <a:bodyPr lIns="91440" tIns="45720" rIns="91440" bIns="45720" anchor="t"/>
          <a:lstStyle/>
          <a:p>
            <a:pPr marL="0" indent="0">
              <a:spcBef>
                <a:spcPts val="0"/>
              </a:spcBef>
              <a:buClr>
                <a:srgbClr val="E35B2A"/>
              </a:buClr>
              <a:buNone/>
              <a:tabLst>
                <a:tab pos="457200" algn="l"/>
              </a:tabLst>
            </a:pPr>
            <a:r>
              <a:rPr lang="en-US" sz="1500" b="1">
                <a:solidFill>
                  <a:schemeClr val="bg1">
                    <a:lumMod val="65000"/>
                  </a:schemeClr>
                </a:solidFill>
                <a:cs typeface="Calibri"/>
              </a:rPr>
              <a:t>February 19 </a:t>
            </a:r>
            <a:r>
              <a:rPr lang="en-US" sz="1500">
                <a:solidFill>
                  <a:schemeClr val="bg1">
                    <a:lumMod val="65000"/>
                  </a:schemeClr>
                </a:solidFill>
                <a:cs typeface="Calibri"/>
              </a:rPr>
              <a:t>- Concessions Prime Operators </a:t>
            </a:r>
            <a:endParaRPr lang="en-US" sz="1500">
              <a:solidFill>
                <a:schemeClr val="bg1">
                  <a:lumMod val="65000"/>
                </a:schemeClr>
              </a:solidFill>
              <a:ea typeface="Calibri"/>
              <a:cs typeface="Calibri"/>
            </a:endParaRPr>
          </a:p>
          <a:p>
            <a:pPr marL="0" indent="0">
              <a:spcBef>
                <a:spcPts val="0"/>
              </a:spcBef>
              <a:buClr>
                <a:srgbClr val="E35B2A"/>
              </a:buClr>
              <a:buNone/>
              <a:tabLst>
                <a:tab pos="457200" algn="l"/>
              </a:tabLst>
            </a:pPr>
            <a:r>
              <a:rPr lang="en-US" sz="1500" i="1">
                <a:solidFill>
                  <a:schemeClr val="bg1">
                    <a:lumMod val="65000"/>
                  </a:schemeClr>
                </a:solidFill>
                <a:ea typeface="Calibri"/>
                <a:cs typeface="Calibri"/>
              </a:rPr>
              <a:t>**Time Change 10 am**</a:t>
            </a:r>
            <a:br>
              <a:rPr lang="en-US" sz="1500">
                <a:solidFill>
                  <a:schemeClr val="bg1">
                    <a:lumMod val="65000"/>
                  </a:schemeClr>
                </a:solidFill>
                <a:ea typeface="Calibri"/>
                <a:cs typeface="Calibri"/>
              </a:rPr>
            </a:br>
            <a:r>
              <a:rPr lang="en-US" sz="1500" b="1">
                <a:solidFill>
                  <a:schemeClr val="bg1">
                    <a:lumMod val="65000"/>
                  </a:schemeClr>
                </a:solidFill>
                <a:highlight>
                  <a:srgbClr val="FFFFFF"/>
                </a:highlight>
                <a:ea typeface="Calibri"/>
                <a:cs typeface="Calibri"/>
              </a:rPr>
              <a:t>Confirmed:</a:t>
            </a:r>
            <a:r>
              <a:rPr lang="en-US" sz="1500">
                <a:solidFill>
                  <a:schemeClr val="bg1">
                    <a:lumMod val="65000"/>
                  </a:schemeClr>
                </a:solidFill>
                <a:highlight>
                  <a:srgbClr val="FFFFFF"/>
                </a:highlight>
                <a:ea typeface="Calibri"/>
                <a:cs typeface="Calibri"/>
              </a:rPr>
              <a:t> High Flying Foods, Hudson and </a:t>
            </a:r>
            <a:r>
              <a:rPr lang="en-US" sz="1500" err="1">
                <a:solidFill>
                  <a:schemeClr val="bg1">
                    <a:lumMod val="65000"/>
                  </a:schemeClr>
                </a:solidFill>
                <a:highlight>
                  <a:srgbClr val="FFFFFF"/>
                </a:highlight>
                <a:ea typeface="Calibri"/>
                <a:cs typeface="Calibri"/>
              </a:rPr>
              <a:t>Dufry</a:t>
            </a:r>
            <a:r>
              <a:rPr lang="en-US" sz="1500">
                <a:solidFill>
                  <a:schemeClr val="bg1">
                    <a:lumMod val="65000"/>
                  </a:schemeClr>
                </a:solidFill>
                <a:highlight>
                  <a:srgbClr val="FFFFFF"/>
                </a:highlight>
                <a:ea typeface="Calibri"/>
                <a:cs typeface="Calibri"/>
              </a:rPr>
              <a:t>, and WH Smith North America</a:t>
            </a:r>
            <a:br>
              <a:rPr lang="en-US" sz="1500">
                <a:highlight>
                  <a:srgbClr val="FFFFFF"/>
                </a:highlight>
                <a:ea typeface="Calibri"/>
                <a:cs typeface="Calibri"/>
              </a:rPr>
            </a:br>
            <a:endParaRPr lang="en-US" sz="1500">
              <a:solidFill>
                <a:schemeClr val="tx1"/>
              </a:solidFill>
              <a:ea typeface="Calibri"/>
              <a:cs typeface="Calibri"/>
            </a:endParaRPr>
          </a:p>
          <a:p>
            <a:pPr marL="0" indent="0">
              <a:spcBef>
                <a:spcPts val="0"/>
              </a:spcBef>
              <a:buClr>
                <a:srgbClr val="E35B2A"/>
              </a:buClr>
              <a:buNone/>
              <a:tabLst>
                <a:tab pos="457200" algn="l"/>
              </a:tabLst>
            </a:pPr>
            <a:r>
              <a:rPr lang="en-US" sz="1500" b="1">
                <a:solidFill>
                  <a:schemeClr val="bg1">
                    <a:lumMod val="75000"/>
                  </a:schemeClr>
                </a:solidFill>
                <a:cs typeface="Calibri"/>
              </a:rPr>
              <a:t>April 16 </a:t>
            </a:r>
            <a:r>
              <a:rPr lang="en-US" sz="1500">
                <a:solidFill>
                  <a:schemeClr val="bg1">
                    <a:lumMod val="75000"/>
                  </a:schemeClr>
                </a:solidFill>
                <a:cs typeface="Calibri"/>
              </a:rPr>
              <a:t>- Rental Car Company </a:t>
            </a:r>
            <a:endParaRPr lang="en-US" sz="1500">
              <a:solidFill>
                <a:schemeClr val="bg1">
                  <a:lumMod val="75000"/>
                </a:schemeClr>
              </a:solidFill>
              <a:ea typeface="Calibri"/>
              <a:cs typeface="Calibri"/>
            </a:endParaRPr>
          </a:p>
          <a:p>
            <a:pPr marL="0" indent="0">
              <a:spcBef>
                <a:spcPts val="0"/>
              </a:spcBef>
              <a:buNone/>
              <a:tabLst>
                <a:tab pos="457200" algn="l"/>
              </a:tabLst>
            </a:pPr>
            <a:r>
              <a:rPr lang="en-US" sz="1500" b="1">
                <a:solidFill>
                  <a:schemeClr val="bg1">
                    <a:lumMod val="75000"/>
                  </a:schemeClr>
                </a:solidFill>
                <a:ea typeface="Calibri"/>
                <a:cs typeface="Calibri"/>
              </a:rPr>
              <a:t>Confirmed:</a:t>
            </a:r>
            <a:r>
              <a:rPr lang="en-US" sz="1500">
                <a:solidFill>
                  <a:schemeClr val="bg1">
                    <a:lumMod val="75000"/>
                  </a:schemeClr>
                </a:solidFill>
                <a:ea typeface="Calibri"/>
                <a:cs typeface="Calibri"/>
              </a:rPr>
              <a:t> Enterprise Mobility</a:t>
            </a:r>
            <a:endParaRPr lang="en-US">
              <a:solidFill>
                <a:schemeClr val="bg1">
                  <a:lumMod val="75000"/>
                </a:schemeClr>
              </a:solidFill>
            </a:endParaRPr>
          </a:p>
          <a:p>
            <a:pPr marL="0" indent="0">
              <a:spcBef>
                <a:spcPts val="0"/>
              </a:spcBef>
              <a:buClr>
                <a:srgbClr val="E35B2A"/>
              </a:buClr>
              <a:buNone/>
              <a:tabLst>
                <a:tab pos="457200" algn="l"/>
              </a:tabLst>
            </a:pPr>
            <a:br>
              <a:rPr lang="en-US" sz="1500" b="1">
                <a:cs typeface="Calibri"/>
              </a:rPr>
            </a:br>
            <a:r>
              <a:rPr lang="en-US" sz="1500" b="1">
                <a:solidFill>
                  <a:schemeClr val="tx1"/>
                </a:solidFill>
                <a:cs typeface="Calibri"/>
              </a:rPr>
              <a:t>June 18- </a:t>
            </a:r>
            <a:r>
              <a:rPr lang="en-US" sz="1500">
                <a:solidFill>
                  <a:schemeClr val="tx1"/>
                </a:solidFill>
                <a:cs typeface="Calibri"/>
              </a:rPr>
              <a:t>General Contractors</a:t>
            </a:r>
            <a:endParaRPr lang="en-US" sz="1500">
              <a:solidFill>
                <a:schemeClr val="tx1"/>
              </a:solidFill>
              <a:ea typeface="Calibri"/>
              <a:cs typeface="Calibri"/>
            </a:endParaRPr>
          </a:p>
          <a:p>
            <a:pPr marL="0" indent="0">
              <a:spcBef>
                <a:spcPts val="0"/>
              </a:spcBef>
              <a:buClr>
                <a:srgbClr val="E35B2A"/>
              </a:buClr>
              <a:buNone/>
              <a:tabLst>
                <a:tab pos="457200" algn="l"/>
              </a:tabLst>
            </a:pPr>
            <a:r>
              <a:rPr lang="en-US" sz="1500" b="1">
                <a:solidFill>
                  <a:srgbClr val="DC582A"/>
                </a:solidFill>
                <a:ea typeface="Calibri"/>
                <a:cs typeface="Calibri"/>
              </a:rPr>
              <a:t>Confirmed: </a:t>
            </a:r>
            <a:r>
              <a:rPr lang="en-US" sz="1500">
                <a:solidFill>
                  <a:schemeClr val="tx1"/>
                </a:solidFill>
                <a:ea typeface="Calibri"/>
                <a:cs typeface="Calibri"/>
              </a:rPr>
              <a:t>Hensel Phelps, Gilmore, WCG, Swinerton, PCL, Turner Construction Company and Select Building Group Commercial</a:t>
            </a:r>
          </a:p>
          <a:p>
            <a:pPr marL="0" indent="0">
              <a:spcBef>
                <a:spcPts val="0"/>
              </a:spcBef>
              <a:buClr>
                <a:srgbClr val="E35B2A"/>
              </a:buClr>
              <a:buNone/>
              <a:tabLst>
                <a:tab pos="457200" algn="l"/>
              </a:tabLst>
            </a:pPr>
            <a:endParaRPr lang="en-US" sz="1500">
              <a:solidFill>
                <a:schemeClr val="tx1"/>
              </a:solidFill>
              <a:ea typeface="Calibri"/>
              <a:cs typeface="Calibri"/>
            </a:endParaRPr>
          </a:p>
          <a:p>
            <a:pPr marL="0" indent="0">
              <a:spcBef>
                <a:spcPts val="0"/>
              </a:spcBef>
              <a:buClr>
                <a:srgbClr val="E35B2A"/>
              </a:buClr>
              <a:buNone/>
              <a:tabLst>
                <a:tab pos="457200" algn="l"/>
              </a:tabLst>
            </a:pPr>
            <a:r>
              <a:rPr lang="en-US" sz="1600" b="1" i="1">
                <a:solidFill>
                  <a:srgbClr val="E35B2A"/>
                </a:solidFill>
                <a:cs typeface="Calibri"/>
              </a:rPr>
              <a:t>August</a:t>
            </a:r>
            <a:r>
              <a:rPr lang="en-US" sz="1600" i="1">
                <a:solidFill>
                  <a:srgbClr val="E35B2A"/>
                </a:solidFill>
                <a:cs typeface="Calibri"/>
              </a:rPr>
              <a:t> **No MTP this month please attend DEN’s Procurement Tradeshow</a:t>
            </a:r>
          </a:p>
          <a:p>
            <a:pPr marL="0" indent="0">
              <a:spcBef>
                <a:spcPts val="0"/>
              </a:spcBef>
              <a:buClr>
                <a:srgbClr val="E35B2A"/>
              </a:buClr>
              <a:buNone/>
              <a:tabLst>
                <a:tab pos="457200" algn="l"/>
              </a:tabLst>
            </a:pPr>
            <a:endParaRPr lang="en-US" sz="1500">
              <a:solidFill>
                <a:schemeClr val="tx1"/>
              </a:solidFill>
              <a:ea typeface="Calibri"/>
              <a:cs typeface="Calibri"/>
            </a:endParaRPr>
          </a:p>
          <a:p>
            <a:pPr marL="0" indent="0">
              <a:spcBef>
                <a:spcPts val="0"/>
              </a:spcBef>
              <a:buClr>
                <a:srgbClr val="E35B2A"/>
              </a:buClr>
              <a:buNone/>
              <a:tabLst>
                <a:tab pos="457200" algn="l"/>
              </a:tabLst>
            </a:pPr>
            <a:r>
              <a:rPr lang="en-US" sz="1500" b="1">
                <a:solidFill>
                  <a:schemeClr val="tx1"/>
                </a:solidFill>
                <a:cs typeface="Calibri"/>
              </a:rPr>
              <a:t>October 15 </a:t>
            </a:r>
            <a:r>
              <a:rPr lang="en-US" sz="1500">
                <a:solidFill>
                  <a:schemeClr val="tx1"/>
                </a:solidFill>
                <a:cs typeface="Calibri"/>
              </a:rPr>
              <a:t>- Construction Specialty Trade Contractor</a:t>
            </a:r>
            <a:endParaRPr lang="en-US" sz="1500">
              <a:solidFill>
                <a:schemeClr val="tx1"/>
              </a:solidFill>
              <a:ea typeface="Calibri"/>
              <a:cs typeface="Calibri"/>
            </a:endParaRPr>
          </a:p>
          <a:p>
            <a:pPr marL="0" indent="0">
              <a:spcBef>
                <a:spcPts val="0"/>
              </a:spcBef>
              <a:buNone/>
              <a:tabLst>
                <a:tab pos="457200" algn="l"/>
              </a:tabLst>
            </a:pPr>
            <a:r>
              <a:rPr lang="en-US" sz="1500" b="1">
                <a:solidFill>
                  <a:srgbClr val="DC582A"/>
                </a:solidFill>
                <a:highlight>
                  <a:srgbClr val="FFFFFF"/>
                </a:highlight>
                <a:ea typeface="Calibri"/>
                <a:cs typeface="Calibri"/>
              </a:rPr>
              <a:t>Confirmed: </a:t>
            </a:r>
            <a:r>
              <a:rPr lang="en-US" sz="1500">
                <a:solidFill>
                  <a:schemeClr val="tx1"/>
                </a:solidFill>
                <a:highlight>
                  <a:srgbClr val="FFFFFF"/>
                </a:highlight>
                <a:ea typeface="Calibri"/>
                <a:cs typeface="Calibri"/>
              </a:rPr>
              <a:t>ISEC, Inc., Denver Pumps</a:t>
            </a:r>
            <a:endParaRPr lang="en-US">
              <a:solidFill>
                <a:schemeClr val="tx1"/>
              </a:solidFill>
              <a:ea typeface="Calibri"/>
              <a:cs typeface="Calibri"/>
            </a:endParaRPr>
          </a:p>
          <a:p>
            <a:pPr marL="0" indent="0">
              <a:spcBef>
                <a:spcPts val="0"/>
              </a:spcBef>
              <a:buClr>
                <a:srgbClr val="E35B2A"/>
              </a:buClr>
              <a:buNone/>
              <a:tabLst>
                <a:tab pos="457200" algn="l"/>
              </a:tabLst>
            </a:pPr>
            <a:br>
              <a:rPr lang="en-US" sz="1500" b="1">
                <a:cs typeface="Calibri"/>
              </a:rPr>
            </a:br>
            <a:r>
              <a:rPr lang="en-US" sz="1500" b="1">
                <a:solidFill>
                  <a:schemeClr val="tx1"/>
                </a:solidFill>
                <a:cs typeface="Calibri"/>
              </a:rPr>
              <a:t>December 17 </a:t>
            </a:r>
            <a:r>
              <a:rPr lang="en-US" sz="1500">
                <a:solidFill>
                  <a:schemeClr val="tx1"/>
                </a:solidFill>
                <a:cs typeface="Calibri"/>
              </a:rPr>
              <a:t>-  Architecture, Engineering, and Professional Services</a:t>
            </a:r>
            <a:br>
              <a:rPr lang="en-US" sz="1500">
                <a:ea typeface="Calibri"/>
                <a:cs typeface="Calibri"/>
              </a:rPr>
            </a:br>
            <a:r>
              <a:rPr lang="en-US" sz="1500" b="1">
                <a:solidFill>
                  <a:srgbClr val="DC582A"/>
                </a:solidFill>
                <a:highlight>
                  <a:srgbClr val="FFFFFF"/>
                </a:highlight>
                <a:ea typeface="Calibri"/>
                <a:cs typeface="Calibri"/>
              </a:rPr>
              <a:t>Confirmed:</a:t>
            </a:r>
            <a:r>
              <a:rPr lang="en-US" sz="1500" b="1">
                <a:solidFill>
                  <a:schemeClr val="tx1"/>
                </a:solidFill>
                <a:highlight>
                  <a:srgbClr val="FFFFFF"/>
                </a:highlight>
                <a:ea typeface="Calibri"/>
                <a:cs typeface="Calibri"/>
              </a:rPr>
              <a:t> </a:t>
            </a:r>
            <a:r>
              <a:rPr lang="en-US" sz="1500">
                <a:solidFill>
                  <a:schemeClr val="tx1"/>
                </a:solidFill>
                <a:highlight>
                  <a:srgbClr val="FFFFFF"/>
                </a:highlight>
                <a:ea typeface="Calibri"/>
                <a:cs typeface="Calibri"/>
              </a:rPr>
              <a:t>HDR, HNTB, Garver, Jacobs, </a:t>
            </a:r>
            <a:r>
              <a:rPr lang="en-US" sz="1500" err="1">
                <a:solidFill>
                  <a:schemeClr val="tx1"/>
                </a:solidFill>
                <a:highlight>
                  <a:srgbClr val="FFFFFF"/>
                </a:highlight>
                <a:ea typeface="Calibri"/>
                <a:cs typeface="Calibri"/>
              </a:rPr>
              <a:t>AtkinsRéalis</a:t>
            </a:r>
            <a:r>
              <a:rPr lang="en-US" sz="1500">
                <a:solidFill>
                  <a:schemeClr val="tx1"/>
                </a:solidFill>
                <a:highlight>
                  <a:srgbClr val="FFFFFF"/>
                </a:highlight>
                <a:ea typeface="Calibri"/>
                <a:cs typeface="Calibri"/>
              </a:rPr>
              <a:t>, Mead &amp; Hunt, Kimley Horn, RS&amp;H and Parsons</a:t>
            </a:r>
            <a:endParaRPr lang="en-US" sz="1500">
              <a:solidFill>
                <a:schemeClr val="tx1"/>
              </a:solidFill>
              <a:ea typeface="Calibri"/>
              <a:cs typeface="Calibri"/>
            </a:endParaRPr>
          </a:p>
        </p:txBody>
      </p:sp>
      <p:pic>
        <p:nvPicPr>
          <p:cNvPr id="13" name="Picture Placeholder 12">
            <a:extLst>
              <a:ext uri="{FF2B5EF4-FFF2-40B4-BE49-F238E27FC236}">
                <a16:creationId xmlns:a16="http://schemas.microsoft.com/office/drawing/2014/main" id="{0C9479D3-9F16-7F75-5D9E-0674B22A38B5}"/>
              </a:ext>
              <a:ext uri="{C183D7F6-B498-43B3-948B-1728B52AA6E4}">
                <adec:decorative xmlns:adec="http://schemas.microsoft.com/office/drawing/2017/decorative" val="1"/>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a:fillRect/>
          </a:stretch>
        </p:blipFill>
        <p:spPr>
          <a:xfrm>
            <a:off x="8656540" y="-121920"/>
            <a:ext cx="3763223" cy="7044088"/>
          </a:xfrm>
        </p:spPr>
      </p:pic>
      <p:pic>
        <p:nvPicPr>
          <p:cNvPr id="6" name="Picture 2" descr="QR code linking to the Do Business at DEN calendar https://www.eventbrite.com/e/taking-flight-at-den-tickets-1975151824276?aff=oddtdtcreator.">
            <a:extLst>
              <a:ext uri="{FF2B5EF4-FFF2-40B4-BE49-F238E27FC236}">
                <a16:creationId xmlns:a16="http://schemas.microsoft.com/office/drawing/2014/main" id="{13FDAEC3-1D67-F6C7-12DD-FCA23A186FCE}"/>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16041" y="5810250"/>
            <a:ext cx="912959" cy="91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436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Bi-monthly virtual outreach events on the third Thursday at 1 p.m. will guide ACDBEs on doing business at DEN. - These events will be in January, March, May, July, September, November. &#10;&#10;This Navigating the ACDBE program series was created to help retail, food, and beverage businesses learn how to prepare responses to those RFPs and take their business from Storefront to Concessions&#10;&#10;&#10;&#10;Please go to https://www.eventbrite.com/o/doing-business-at-den-8527643555 for the event calendar. ">
            <a:extLst>
              <a:ext uri="{FF2B5EF4-FFF2-40B4-BE49-F238E27FC236}">
                <a16:creationId xmlns:a16="http://schemas.microsoft.com/office/drawing/2014/main" id="{B455FA32-8B70-D63B-1F0E-56E58B93AFC1}"/>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kumimoji="0" lang="en-US" sz="2800" b="0" i="0" u="none" strike="noStrike" kern="1200" cap="none" spc="0" normalizeH="0" baseline="0" noProof="0">
                <a:ln>
                  <a:noFill/>
                </a:ln>
                <a:solidFill>
                  <a:srgbClr val="440099"/>
                </a:solidFill>
                <a:effectLst/>
                <a:uLnTx/>
                <a:uFillTx/>
                <a:latin typeface="+mn-lt"/>
                <a:ea typeface="+mn-ea"/>
                <a:cs typeface="+mn-cs"/>
              </a:rPr>
              <a:t>Navigating the ACDBE</a:t>
            </a:r>
            <a:r>
              <a:rPr lang="en-US" sz="2800">
                <a:solidFill>
                  <a:srgbClr val="440099"/>
                </a:solidFill>
                <a:latin typeface="+mn-lt"/>
                <a:ea typeface="+mn-ea"/>
                <a:cs typeface="+mn-cs"/>
              </a:rPr>
              <a:t> Series: Pathways to Concessions</a:t>
            </a:r>
            <a:endParaRPr kumimoji="0" lang="en-US" sz="2800" b="0" i="0" u="none" strike="noStrike" kern="1200" cap="none" spc="0" normalizeH="0" baseline="0" noProof="0">
              <a:ln>
                <a:noFill/>
              </a:ln>
              <a:solidFill>
                <a:srgbClr val="440099"/>
              </a:solidFill>
              <a:effectLst/>
              <a:uLnTx/>
              <a:uFillTx/>
              <a:latin typeface="+mn-lt"/>
              <a:ea typeface="+mn-ea"/>
              <a:cs typeface="+mn-cs"/>
            </a:endParaRPr>
          </a:p>
        </p:txBody>
      </p:sp>
      <p:sp>
        <p:nvSpPr>
          <p:cNvPr id="16" name="Text Placeholder 15">
            <a:extLst>
              <a:ext uri="{FF2B5EF4-FFF2-40B4-BE49-F238E27FC236}">
                <a16:creationId xmlns:a16="http://schemas.microsoft.com/office/drawing/2014/main" id="{CACCCF1E-087D-6539-AC02-491F1A38527B}"/>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15" name="Text Placeholder 14">
            <a:extLst>
              <a:ext uri="{FF2B5EF4-FFF2-40B4-BE49-F238E27FC236}">
                <a16:creationId xmlns:a16="http://schemas.microsoft.com/office/drawing/2014/main" id="{EADB3E80-1530-FEAD-BC51-A70A937D47F8}"/>
              </a:ext>
              <a:ext uri="{C183D7F6-B498-43B3-948B-1728B52AA6E4}">
                <adec:decorative xmlns:adec="http://schemas.microsoft.com/office/drawing/2017/decorative" val="1"/>
              </a:ext>
            </a:extLst>
          </p:cNvPr>
          <p:cNvSpPr>
            <a:spLocks noGrp="1"/>
          </p:cNvSpPr>
          <p:nvPr>
            <p:ph type="body" sz="quarter" idx="13"/>
          </p:nvPr>
        </p:nvSpPr>
        <p:spPr>
          <a:xfrm>
            <a:off x="769938" y="1555750"/>
            <a:ext cx="8260940" cy="578318"/>
          </a:xfrm>
        </p:spPr>
        <p:txBody>
          <a:bodyPr lIns="91440" tIns="45720" rIns="91440" bIns="45720" anchor="t"/>
          <a:lstStyle/>
          <a:p>
            <a:r>
              <a:rPr lang="en-US" b="1"/>
              <a:t>This virtual outreach event held every other month on the third Thursday at 1 p.m. will guide ACDBEs on doing business at DEN.</a:t>
            </a:r>
          </a:p>
        </p:txBody>
      </p:sp>
      <p:sp>
        <p:nvSpPr>
          <p:cNvPr id="9" name="Text Placeholder 8">
            <a:extLst>
              <a:ext uri="{FF2B5EF4-FFF2-40B4-BE49-F238E27FC236}">
                <a16:creationId xmlns:a16="http://schemas.microsoft.com/office/drawing/2014/main" id="{33E76785-83AF-EDB4-F909-25B4EBEBB89B}"/>
              </a:ext>
              <a:ext uri="{C183D7F6-B498-43B3-948B-1728B52AA6E4}">
                <adec:decorative xmlns:adec="http://schemas.microsoft.com/office/drawing/2017/decorative" val="1"/>
              </a:ext>
            </a:extLst>
          </p:cNvPr>
          <p:cNvSpPr>
            <a:spLocks noGrp="1"/>
          </p:cNvSpPr>
          <p:nvPr>
            <p:ph type="body" sz="quarter" idx="14"/>
          </p:nvPr>
        </p:nvSpPr>
        <p:spPr>
          <a:xfrm>
            <a:off x="769938" y="2389938"/>
            <a:ext cx="8260940" cy="3930649"/>
          </a:xfrm>
        </p:spPr>
        <p:txBody>
          <a:bodyPr lIns="91440" tIns="45720" rIns="91440" bIns="45720" anchor="t"/>
          <a:lstStyle/>
          <a:p>
            <a:pPr>
              <a:spcBef>
                <a:spcPts val="0"/>
              </a:spcBef>
              <a:spcAft>
                <a:spcPts val="600"/>
              </a:spcAft>
              <a:buClr>
                <a:srgbClr val="DC582A"/>
              </a:buClr>
              <a:tabLst>
                <a:tab pos="457200" algn="l"/>
              </a:tabLst>
            </a:pPr>
            <a:r>
              <a:rPr lang="en-US" sz="2000" b="1">
                <a:solidFill>
                  <a:schemeClr val="bg1">
                    <a:lumMod val="85000"/>
                  </a:schemeClr>
                </a:solidFill>
                <a:cs typeface="Calibri"/>
              </a:rPr>
              <a:t>January 22 – ACDBE 101</a:t>
            </a:r>
          </a:p>
          <a:p>
            <a:pPr>
              <a:spcBef>
                <a:spcPts val="0"/>
              </a:spcBef>
              <a:spcAft>
                <a:spcPts val="600"/>
              </a:spcAft>
              <a:buClr>
                <a:srgbClr val="DC582A"/>
              </a:buClr>
              <a:tabLst>
                <a:tab pos="457200" algn="l"/>
              </a:tabLst>
            </a:pPr>
            <a:r>
              <a:rPr lang="en-US" sz="2000" b="1">
                <a:solidFill>
                  <a:schemeClr val="bg1">
                    <a:lumMod val="85000"/>
                  </a:schemeClr>
                </a:solidFill>
                <a:cs typeface="Calibri"/>
              </a:rPr>
              <a:t>March 19 – AI &amp; Digital Tools </a:t>
            </a:r>
          </a:p>
          <a:p>
            <a:pPr>
              <a:spcBef>
                <a:spcPts val="0"/>
              </a:spcBef>
              <a:spcAft>
                <a:spcPts val="600"/>
              </a:spcAft>
              <a:buClr>
                <a:srgbClr val="DC582A"/>
              </a:buClr>
              <a:tabLst>
                <a:tab pos="457200" algn="l"/>
              </a:tabLst>
            </a:pPr>
            <a:r>
              <a:rPr lang="en-US" sz="2000" b="1">
                <a:solidFill>
                  <a:schemeClr val="tx1"/>
                </a:solidFill>
                <a:cs typeface="Calibri"/>
              </a:rPr>
              <a:t>May 21 – RFP Requirements </a:t>
            </a:r>
          </a:p>
          <a:p>
            <a:pPr>
              <a:spcBef>
                <a:spcPts val="0"/>
              </a:spcBef>
              <a:spcAft>
                <a:spcPts val="600"/>
              </a:spcAft>
              <a:buClr>
                <a:srgbClr val="DC582A"/>
              </a:buClr>
              <a:tabLst>
                <a:tab pos="457200" algn="l"/>
              </a:tabLst>
            </a:pPr>
            <a:r>
              <a:rPr lang="en-US" sz="2000" b="1">
                <a:solidFill>
                  <a:schemeClr val="tx1"/>
                </a:solidFill>
                <a:cs typeface="Calibri"/>
              </a:rPr>
              <a:t>July 21 – Post Award Compliance </a:t>
            </a:r>
          </a:p>
          <a:p>
            <a:pPr>
              <a:spcBef>
                <a:spcPts val="0"/>
              </a:spcBef>
              <a:spcAft>
                <a:spcPts val="600"/>
              </a:spcAft>
              <a:buClr>
                <a:srgbClr val="DC582A"/>
              </a:buClr>
              <a:tabLst>
                <a:tab pos="457200" algn="l"/>
              </a:tabLst>
            </a:pPr>
            <a:r>
              <a:rPr lang="en-US" sz="2000" b="1">
                <a:solidFill>
                  <a:schemeClr val="tx1"/>
                </a:solidFill>
                <a:cs typeface="Calibri"/>
              </a:rPr>
              <a:t>September 17 – Goods &amp; Services Participation and Good Faith Efforts</a:t>
            </a:r>
          </a:p>
          <a:p>
            <a:pPr>
              <a:spcBef>
                <a:spcPts val="0"/>
              </a:spcBef>
              <a:spcAft>
                <a:spcPts val="600"/>
              </a:spcAft>
              <a:buClr>
                <a:srgbClr val="DC582A"/>
              </a:buClr>
              <a:tabLst>
                <a:tab pos="457200" algn="l"/>
              </a:tabLst>
            </a:pPr>
            <a:r>
              <a:rPr lang="en-US" sz="2000" b="1">
                <a:solidFill>
                  <a:schemeClr val="tx1"/>
                </a:solidFill>
                <a:cs typeface="Calibri"/>
              </a:rPr>
              <a:t>November 19 – CUF Site Visits &amp; Desk Audits </a:t>
            </a:r>
          </a:p>
        </p:txBody>
      </p:sp>
      <p:pic>
        <p:nvPicPr>
          <p:cNvPr id="7" name="Picture Placeholder 6">
            <a:extLst>
              <a:ext uri="{FF2B5EF4-FFF2-40B4-BE49-F238E27FC236}">
                <a16:creationId xmlns:a16="http://schemas.microsoft.com/office/drawing/2014/main" id="{4EF29B50-42F0-D925-EBC9-A302F95B9C4C}"/>
              </a:ext>
              <a:ext uri="{C183D7F6-B498-43B3-948B-1728B52AA6E4}">
                <adec:decorative xmlns:adec="http://schemas.microsoft.com/office/drawing/2017/decorative" val="1"/>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a:fillRect/>
          </a:stretch>
        </p:blipFill>
        <p:spPr>
          <a:xfrm>
            <a:off x="8647113" y="-64168"/>
            <a:ext cx="3712360" cy="7196488"/>
          </a:xfrm>
        </p:spPr>
      </p:pic>
      <p:pic>
        <p:nvPicPr>
          <p:cNvPr id="4" name="Picture 2" descr="QR code linking to the Do Business at DEN calendar https://www.eventbrite.com/e/taking-flight-at-den-tickets-1975151824276?aff=oddtdtcreator.">
            <a:extLst>
              <a:ext uri="{FF2B5EF4-FFF2-40B4-BE49-F238E27FC236}">
                <a16:creationId xmlns:a16="http://schemas.microsoft.com/office/drawing/2014/main" id="{D80E79C0-C108-DACF-B442-CB075FCBA0D2}"/>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16041" y="5810250"/>
            <a:ext cx="912959" cy="91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623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914FC-BF26-5CE2-C6E1-117745BFC578}"/>
            </a:ext>
          </a:extLst>
        </p:cNvPr>
        <p:cNvGrpSpPr/>
        <p:nvPr/>
      </p:nvGrpSpPr>
      <p:grpSpPr>
        <a:xfrm>
          <a:off x="0" y="0"/>
          <a:ext cx="0" cy="0"/>
          <a:chOff x="0" y="0"/>
          <a:chExt cx="0" cy="0"/>
        </a:xfrm>
      </p:grpSpPr>
      <p:sp>
        <p:nvSpPr>
          <p:cNvPr id="5" name="Text Placeholder 4" descr="Bi-monthly virtual outreach events on the third Thursday at 1 p.m. will guide ACDBEs on doing business at DEN. - These events will be in January, March, May, July, September, November. &#10;&#10;This Navigating the ACDBE program series was created to help retail, food, and beverage businesses learn how to prepare responses to those RFPs and take their business from Storefront to Concessions&#10;&#10;&#10;&#10;Please go to https://www.eventbrite.com/o/doing-business-at-den-8527643555 for the event calendar. ">
            <a:extLst>
              <a:ext uri="{FF2B5EF4-FFF2-40B4-BE49-F238E27FC236}">
                <a16:creationId xmlns:a16="http://schemas.microsoft.com/office/drawing/2014/main" id="{CE71E0AF-CFAF-FBCA-4C46-1B2B8A079381}"/>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kumimoji="0" lang="en-US" sz="2800" b="0" i="0" u="none" strike="noStrike" kern="1200" cap="none" spc="0" normalizeH="0" baseline="0" noProof="0">
                <a:ln>
                  <a:noFill/>
                </a:ln>
                <a:solidFill>
                  <a:srgbClr val="440099"/>
                </a:solidFill>
                <a:effectLst/>
                <a:uLnTx/>
                <a:uFillTx/>
                <a:latin typeface="+mn-lt"/>
                <a:ea typeface="+mn-ea"/>
                <a:cs typeface="+mn-cs"/>
              </a:rPr>
              <a:t>Small Business Certification Workshops</a:t>
            </a:r>
          </a:p>
        </p:txBody>
      </p:sp>
      <p:sp>
        <p:nvSpPr>
          <p:cNvPr id="16" name="Text Placeholder 15">
            <a:extLst>
              <a:ext uri="{FF2B5EF4-FFF2-40B4-BE49-F238E27FC236}">
                <a16:creationId xmlns:a16="http://schemas.microsoft.com/office/drawing/2014/main" id="{0913D522-F66F-DB4F-79CA-8A07CE7A7AB0}"/>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9" name="Text Placeholder 8">
            <a:extLst>
              <a:ext uri="{FF2B5EF4-FFF2-40B4-BE49-F238E27FC236}">
                <a16:creationId xmlns:a16="http://schemas.microsoft.com/office/drawing/2014/main" id="{C4EA999A-9D4B-AB13-B024-A256FA7A9C6B}"/>
              </a:ext>
              <a:ext uri="{C183D7F6-B498-43B3-948B-1728B52AA6E4}">
                <adec:decorative xmlns:adec="http://schemas.microsoft.com/office/drawing/2017/decorative" val="1"/>
              </a:ext>
            </a:extLst>
          </p:cNvPr>
          <p:cNvSpPr>
            <a:spLocks noGrp="1"/>
          </p:cNvSpPr>
          <p:nvPr>
            <p:ph type="body" sz="quarter" idx="14"/>
          </p:nvPr>
        </p:nvSpPr>
        <p:spPr>
          <a:xfrm>
            <a:off x="769938" y="2614997"/>
            <a:ext cx="8260940" cy="3930649"/>
          </a:xfrm>
        </p:spPr>
        <p:txBody>
          <a:bodyPr lIns="91440" tIns="45720" rIns="91440" bIns="45720" anchor="t"/>
          <a:lstStyle/>
          <a:p>
            <a:pPr>
              <a:spcBef>
                <a:spcPts val="0"/>
              </a:spcBef>
              <a:spcAft>
                <a:spcPts val="600"/>
              </a:spcAft>
              <a:buClr>
                <a:srgbClr val="DC582A"/>
              </a:buClr>
              <a:tabLst>
                <a:tab pos="457200" algn="l"/>
              </a:tabLst>
            </a:pPr>
            <a:r>
              <a:rPr lang="en-US" sz="2000" b="1">
                <a:solidFill>
                  <a:schemeClr val="bg1">
                    <a:lumMod val="85000"/>
                  </a:schemeClr>
                </a:solidFill>
                <a:cs typeface="Calibri"/>
              </a:rPr>
              <a:t>February 26</a:t>
            </a:r>
          </a:p>
          <a:p>
            <a:pPr>
              <a:spcBef>
                <a:spcPts val="0"/>
              </a:spcBef>
              <a:spcAft>
                <a:spcPts val="600"/>
              </a:spcAft>
              <a:buClr>
                <a:srgbClr val="DC582A"/>
              </a:buClr>
              <a:tabLst>
                <a:tab pos="457200" algn="l"/>
              </a:tabLst>
            </a:pPr>
            <a:r>
              <a:rPr lang="en-US" sz="2000" b="1">
                <a:solidFill>
                  <a:schemeClr val="bg1">
                    <a:lumMod val="85000"/>
                  </a:schemeClr>
                </a:solidFill>
                <a:cs typeface="Calibri"/>
              </a:rPr>
              <a:t>April 14</a:t>
            </a:r>
          </a:p>
          <a:p>
            <a:pPr>
              <a:spcBef>
                <a:spcPts val="0"/>
              </a:spcBef>
              <a:spcAft>
                <a:spcPts val="600"/>
              </a:spcAft>
              <a:buClr>
                <a:srgbClr val="DC582A"/>
              </a:buClr>
              <a:tabLst>
                <a:tab pos="457200" algn="l"/>
              </a:tabLst>
            </a:pPr>
            <a:r>
              <a:rPr lang="en-US" sz="2000" b="1">
                <a:solidFill>
                  <a:schemeClr val="tx1"/>
                </a:solidFill>
                <a:cs typeface="Calibri"/>
              </a:rPr>
              <a:t>June 24</a:t>
            </a:r>
          </a:p>
          <a:p>
            <a:pPr>
              <a:spcBef>
                <a:spcPts val="0"/>
              </a:spcBef>
              <a:spcAft>
                <a:spcPts val="600"/>
              </a:spcAft>
              <a:buClr>
                <a:srgbClr val="DC582A"/>
              </a:buClr>
              <a:tabLst>
                <a:tab pos="457200" algn="l"/>
              </a:tabLst>
            </a:pPr>
            <a:r>
              <a:rPr lang="en-US" sz="2000" b="1">
                <a:solidFill>
                  <a:schemeClr val="tx1"/>
                </a:solidFill>
                <a:cs typeface="Calibri"/>
              </a:rPr>
              <a:t>August 6</a:t>
            </a:r>
          </a:p>
          <a:p>
            <a:pPr>
              <a:spcBef>
                <a:spcPts val="0"/>
              </a:spcBef>
              <a:spcAft>
                <a:spcPts val="600"/>
              </a:spcAft>
              <a:buClr>
                <a:srgbClr val="DC582A"/>
              </a:buClr>
              <a:tabLst>
                <a:tab pos="457200" algn="l"/>
              </a:tabLst>
            </a:pPr>
            <a:r>
              <a:rPr lang="en-US" sz="2000" b="1">
                <a:solidFill>
                  <a:schemeClr val="tx1"/>
                </a:solidFill>
                <a:cs typeface="Calibri"/>
              </a:rPr>
              <a:t>October 20 </a:t>
            </a:r>
          </a:p>
          <a:p>
            <a:pPr>
              <a:spcBef>
                <a:spcPts val="0"/>
              </a:spcBef>
              <a:spcAft>
                <a:spcPts val="600"/>
              </a:spcAft>
              <a:buClr>
                <a:srgbClr val="DC582A"/>
              </a:buClr>
              <a:tabLst>
                <a:tab pos="457200" algn="l"/>
              </a:tabLst>
            </a:pPr>
            <a:r>
              <a:rPr lang="en-US" sz="2000" b="1">
                <a:solidFill>
                  <a:schemeClr val="tx1"/>
                </a:solidFill>
                <a:cs typeface="Calibri"/>
              </a:rPr>
              <a:t>December TBD</a:t>
            </a:r>
          </a:p>
        </p:txBody>
      </p:sp>
      <p:pic>
        <p:nvPicPr>
          <p:cNvPr id="11" name="Picture Placeholder 10" descr="City skyline with tall office buildings">
            <a:extLst>
              <a:ext uri="{FF2B5EF4-FFF2-40B4-BE49-F238E27FC236}">
                <a16:creationId xmlns:a16="http://schemas.microsoft.com/office/drawing/2014/main" id="{DA708701-D495-ADC7-B9DA-A3E3780E789E}"/>
              </a:ext>
            </a:extLst>
          </p:cNvPr>
          <p:cNvPicPr>
            <a:picLocks noGrp="1" noChangeAspect="1"/>
          </p:cNvPicPr>
          <p:nvPr>
            <p:ph type="pic" sz="quarter" idx="15"/>
          </p:nvPr>
        </p:nvPicPr>
        <p:blipFill>
          <a:blip r:embed="rId3"/>
          <a:srcRect l="37196" r="37196"/>
          <a:stretch>
            <a:fillRect/>
          </a:stretch>
        </p:blipFill>
        <p:spPr>
          <a:xfrm>
            <a:off x="8744649" y="-1"/>
            <a:ext cx="3544887" cy="7015655"/>
          </a:xfrm>
        </p:spPr>
      </p:pic>
      <p:pic>
        <p:nvPicPr>
          <p:cNvPr id="12" name="Picture 11" descr="QR Code to register https://startupspace.app/normal-events?event_type=upcoming&amp;search_group=468&amp;search_radius=50">
            <a:extLst>
              <a:ext uri="{FF2B5EF4-FFF2-40B4-BE49-F238E27FC236}">
                <a16:creationId xmlns:a16="http://schemas.microsoft.com/office/drawing/2014/main" id="{45C7CF79-5B3A-84B4-B494-7BB217567543}"/>
              </a:ext>
            </a:extLst>
          </p:cNvPr>
          <p:cNvPicPr>
            <a:picLocks noChangeAspect="1"/>
          </p:cNvPicPr>
          <p:nvPr/>
        </p:nvPicPr>
        <p:blipFill>
          <a:blip r:embed="rId4"/>
          <a:stretch>
            <a:fillRect/>
          </a:stretch>
        </p:blipFill>
        <p:spPr>
          <a:xfrm>
            <a:off x="10183516" y="4741879"/>
            <a:ext cx="1835550" cy="1835550"/>
          </a:xfrm>
          <a:prstGeom prst="rect">
            <a:avLst/>
          </a:prstGeom>
        </p:spPr>
      </p:pic>
      <p:sp>
        <p:nvSpPr>
          <p:cNvPr id="13" name="Text Placeholder 14">
            <a:extLst>
              <a:ext uri="{FF2B5EF4-FFF2-40B4-BE49-F238E27FC236}">
                <a16:creationId xmlns:a16="http://schemas.microsoft.com/office/drawing/2014/main" id="{B47EE379-9DAD-00F8-B63B-7BF58929EB04}"/>
              </a:ext>
              <a:ext uri="{C183D7F6-B498-43B3-948B-1728B52AA6E4}">
                <adec:decorative xmlns:adec="http://schemas.microsoft.com/office/drawing/2017/decorative" val="1"/>
              </a:ext>
            </a:extLst>
          </p:cNvPr>
          <p:cNvSpPr txBox="1">
            <a:spLocks/>
          </p:cNvSpPr>
          <p:nvPr/>
        </p:nvSpPr>
        <p:spPr>
          <a:xfrm>
            <a:off x="769938" y="1555750"/>
            <a:ext cx="7877175" cy="578318"/>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a:t>A bi‑monthly in‑person event in partnership with ACDBE and DSBO</a:t>
            </a:r>
          </a:p>
        </p:txBody>
      </p:sp>
    </p:spTree>
    <p:extLst>
      <p:ext uri="{BB962C8B-B14F-4D97-AF65-F5344CB8AC3E}">
        <p14:creationId xmlns:p14="http://schemas.microsoft.com/office/powerpoint/2010/main" val="27483302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Titl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City of Denver Colors">
      <a:dk1>
        <a:srgbClr val="58595B"/>
      </a:dk1>
      <a:lt1>
        <a:sysClr val="window" lastClr="FFFFFF"/>
      </a:lt1>
      <a:dk2>
        <a:srgbClr val="002D56"/>
      </a:dk2>
      <a:lt2>
        <a:srgbClr val="DCDDE1"/>
      </a:lt2>
      <a:accent1>
        <a:srgbClr val="0096D6"/>
      </a:accent1>
      <a:accent2>
        <a:srgbClr val="D9531E"/>
      </a:accent2>
      <a:accent3>
        <a:srgbClr val="6D8D24"/>
      </a:accent3>
      <a:accent4>
        <a:srgbClr val="F3B913"/>
      </a:accent4>
      <a:accent5>
        <a:srgbClr val="F3901D"/>
      </a:accent5>
      <a:accent6>
        <a:srgbClr val="9FA646"/>
      </a:accent6>
      <a:hlink>
        <a:srgbClr val="005596"/>
      </a:hlink>
      <a:folHlink>
        <a:srgbClr val="400F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CD PowerPoint Template Widescreen.pptx  -  Read-Only" id="{91BD9A01-A9C1-40F2-BBD0-9BE60353A035}" vid="{838761E2-6594-4CD3-A0E5-66C20681BB95}"/>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 1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 2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t 4 - ORANGE - Image WHITE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ontent 1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1_Titl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Content 2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Sent xmlns="bbc1b1f8-0e71-4cbd-b262-3052aba238a9" xsi:nil="true"/>
    <lcf76f155ced4ddcb4097134ff3c332f xmlns="bbc1b1f8-0e71-4cbd-b262-3052aba238a9">
      <Terms xmlns="http://schemas.microsoft.com/office/infopath/2007/PartnerControls"/>
    </lcf76f155ced4ddcb4097134ff3c332f>
    <TaxCatchAll xmlns="87e7f7ab-f283-48b6-a11d-5b6afdf240ea" xsi:nil="true"/>
    <BusinessDirectoryType xmlns="bbc1b1f8-0e71-4cbd-b262-3052aba238a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0B4CBFD58AEB54B9523C229AC8968F6" ma:contentTypeVersion="21" ma:contentTypeDescription="Create a new document." ma:contentTypeScope="" ma:versionID="d99ad74c3b8a25c61b8ddba13f7aab43">
  <xsd:schema xmlns:xsd="http://www.w3.org/2001/XMLSchema" xmlns:xs="http://www.w3.org/2001/XMLSchema" xmlns:p="http://schemas.microsoft.com/office/2006/metadata/properties" xmlns:ns2="bbc1b1f8-0e71-4cbd-b262-3052aba238a9" xmlns:ns3="fd3bd635-9bff-483f-aa30-f8bfae0bbf17" xmlns:ns4="87e7f7ab-f283-48b6-a11d-5b6afdf240ea" targetNamespace="http://schemas.microsoft.com/office/2006/metadata/properties" ma:root="true" ma:fieldsID="fedf67c3f5412d1b64b693c95ba1e2b1" ns2:_="" ns3:_="" ns4:_="">
    <xsd:import namespace="bbc1b1f8-0e71-4cbd-b262-3052aba238a9"/>
    <xsd:import namespace="fd3bd635-9bff-483f-aa30-f8bfae0bbf17"/>
    <xsd:import namespace="87e7f7ab-f283-48b6-a11d-5b6afdf240e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CR" minOccurs="0"/>
                <xsd:element ref="ns2:MediaLengthInSeconds" minOccurs="0"/>
                <xsd:element ref="ns2:BusinessDirectoryType" minOccurs="0"/>
                <xsd:element ref="ns2:DateSent" minOccurs="0"/>
                <xsd:element ref="ns2:lcf76f155ced4ddcb4097134ff3c332f" minOccurs="0"/>
                <xsd:element ref="ns4:TaxCatchAll" minOccurs="0"/>
                <xsd:element ref="ns2:MediaServiceObjectDetectorVersion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c1b1f8-0e71-4cbd-b262-3052aba238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BusinessDirectoryType" ma:index="20" nillable="true" ma:displayName="Business Directory Type" ma:format="Dropdown" ma:internalName="BusinessDirectoryType">
      <xsd:simpleType>
        <xsd:restriction base="dms:Choice">
          <xsd:enumeration value="General Contracts"/>
          <xsd:enumeration value="ACDBE"/>
          <xsd:enumeration value="Both"/>
        </xsd:restriction>
      </xsd:simpleType>
    </xsd:element>
    <xsd:element name="DateSent" ma:index="21" nillable="true" ma:displayName="Date Sent" ma:format="DateOnly" ma:internalName="DateSent">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8707e54-6713-4257-8868-1e4840a70e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Location" ma:index="27" nillable="true" ma:displayName="Location" ma:indexed="true" ma:internalName="MediaServiceLocation" ma:readOnly="true">
      <xsd:simpleType>
        <xsd:restriction base="dms:Text"/>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d3bd635-9bff-483f-aa30-f8bfae0bbf1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7e7f7ab-f283-48b6-a11d-5b6afdf240ea"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f78edeec-2c53-48c2-9d7f-9f98b72b39d4}" ma:internalName="TaxCatchAll" ma:showField="CatchAllData" ma:web="fd3bd635-9bff-483f-aa30-f8bfae0bbf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2F2FE49-1C05-4EF5-9360-51D70AD37214}">
  <ds:schemaRefs>
    <ds:schemaRef ds:uri="87e7f7ab-f283-48b6-a11d-5b6afdf240ea"/>
    <ds:schemaRef ds:uri="bbc1b1f8-0e71-4cbd-b262-3052aba238a9"/>
    <ds:schemaRef ds:uri="fd3bd635-9bff-483f-aa30-f8bfae0bbf1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674DDDF-AB4D-446A-A19F-F62E53DF806A}">
  <ds:schemaRefs>
    <ds:schemaRef ds:uri="http://schemas.microsoft.com/sharepoint/v3/contenttype/forms"/>
  </ds:schemaRefs>
</ds:datastoreItem>
</file>

<file path=customXml/itemProps3.xml><?xml version="1.0" encoding="utf-8"?>
<ds:datastoreItem xmlns:ds="http://schemas.openxmlformats.org/officeDocument/2006/customXml" ds:itemID="{958AD259-C84E-4652-BFDA-AE578DC16E01}">
  <ds:schemaRefs>
    <ds:schemaRef ds:uri="87e7f7ab-f283-48b6-a11d-5b6afdf240ea"/>
    <ds:schemaRef ds:uri="bbc1b1f8-0e71-4cbd-b262-3052aba238a9"/>
    <ds:schemaRef ds:uri="fd3bd635-9bff-483f-aa30-f8bfae0bbf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79c62162-b85e-4b0e-a863-ebe7817ad70d}" enabled="0" method="" siteId="{79c62162-b85e-4b0e-a863-ebe7817ad70d}"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55</Slides>
  <Notes>39</Notes>
  <HiddenSlides>0</HiddenSlides>
  <ScaleCrop>false</ScaleCrop>
  <HeadingPairs>
    <vt:vector size="4" baseType="variant">
      <vt:variant>
        <vt:lpstr>Theme</vt:lpstr>
      </vt:variant>
      <vt:variant>
        <vt:i4>10</vt:i4>
      </vt:variant>
      <vt:variant>
        <vt:lpstr>Slide Titles</vt:lpstr>
      </vt:variant>
      <vt:variant>
        <vt:i4>55</vt:i4>
      </vt:variant>
    </vt:vector>
  </HeadingPairs>
  <TitlesOfParts>
    <vt:vector size="65" baseType="lpstr">
      <vt:lpstr>Title 1</vt:lpstr>
      <vt:lpstr>Title 3</vt:lpstr>
      <vt:lpstr>Content 1 - ORANGE</vt:lpstr>
      <vt:lpstr>Content 2 - ORANGE</vt:lpstr>
      <vt:lpstr>Content 4 - ORANGE - Image WHITE logo</vt:lpstr>
      <vt:lpstr>1_Content 1 - ORANGE</vt:lpstr>
      <vt:lpstr>Custom Design</vt:lpstr>
      <vt:lpstr>1_Title 1</vt:lpstr>
      <vt:lpstr>1_Content 2 - ORANGE</vt:lpstr>
      <vt:lpstr>1_Office Theme</vt:lpstr>
      <vt:lpstr>Taking Flight at DEN</vt:lpstr>
      <vt:lpstr>Agenda</vt:lpstr>
      <vt:lpstr>Housekeeping</vt:lpstr>
      <vt:lpstr>Project Interest Form</vt:lpstr>
      <vt:lpstr>Click to edit Master title style</vt:lpstr>
      <vt:lpstr>Taking Flight at DEN </vt:lpstr>
      <vt:lpstr>Meet the Primes</vt:lpstr>
      <vt:lpstr>Navigating the ACDBE Series: Pathways to Concessions</vt:lpstr>
      <vt:lpstr>Small Business Certification Workshops</vt:lpstr>
      <vt:lpstr>Missed the IFR Submission Date?</vt:lpstr>
      <vt:lpstr>Snack &amp; Souvenir Expo </vt:lpstr>
      <vt:lpstr>SAVE THE DATE  DEN Procurement Tradeshow  August 20, 2026  Hotel Transit Center - Level 4 CEEA facility </vt:lpstr>
      <vt:lpstr>Community Panelist Program </vt:lpstr>
      <vt:lpstr>Stay Informed</vt:lpstr>
      <vt:lpstr>Citywide Mentor-Protégé Program </vt:lpstr>
      <vt:lpstr>Legal Disclaimer​</vt:lpstr>
      <vt:lpstr>Upcoming Opportunities – Updated Webpage</vt:lpstr>
      <vt:lpstr>Total Queue Management (TQM) </vt:lpstr>
      <vt:lpstr>Total Queue Management (TQM)</vt:lpstr>
      <vt:lpstr>Infrastructure Financing and Master Development Partners for Commercial Development Districts </vt:lpstr>
      <vt:lpstr>Infrastructure Financing and Master Development Partners for Commercial Development Districts    </vt:lpstr>
      <vt:lpstr>Infrastructure Financing and Master Development Partners for Commercial Development Districts  Cont.   </vt:lpstr>
      <vt:lpstr>Clean Technology Campus Market Study </vt:lpstr>
      <vt:lpstr>Clean Technology Campus Market Study  </vt:lpstr>
      <vt:lpstr>Common Use Passenger Processing System (CUPPS) Breakout Room # 1</vt:lpstr>
      <vt:lpstr>Common Use Passenger Processing System (CUPPS)   </vt:lpstr>
      <vt:lpstr>DEN Hospitality Consulting Services Breakout Room # 2</vt:lpstr>
      <vt:lpstr>DEN Hospitality Consulting Services  </vt:lpstr>
      <vt:lpstr>Terminal Parking Structure Accessibility Improvements Phase 2 (PKPB2) </vt:lpstr>
      <vt:lpstr>Terminal Parking Structure Accessibility Improvements Phase 2 (PKPB2)</vt:lpstr>
      <vt:lpstr>Terminal Parking Structure Accessibility Improvements Phase 2 (PKPB2) </vt:lpstr>
      <vt:lpstr>2026 Annual Landside Pavement Rehab Breakout Room # 3</vt:lpstr>
      <vt:lpstr>2026 Annual Landside Pavement Rehab </vt:lpstr>
      <vt:lpstr>DEN Security Services - Regulatory Services</vt:lpstr>
      <vt:lpstr>DEN Security Services - Regulatory Services Cont. </vt:lpstr>
      <vt:lpstr>Enterprise Analytics &amp; Measurement Services Breakout Room # 4</vt:lpstr>
      <vt:lpstr>Enterprise Analytics &amp; Measurement Services</vt:lpstr>
      <vt:lpstr>DEN Learning Management System Implementation, Integration, and Ongoing Support Services for FAA Part 139 Training Breakout Room # 5</vt:lpstr>
      <vt:lpstr>DEN Learning Management System Implementation, Integration, and Ongoing Support Services for FAA Part 139 Training </vt:lpstr>
      <vt:lpstr>Multiple Maintenance Opportunities Breakout Room # 6</vt:lpstr>
      <vt:lpstr>Landside Outlying Janitorial Services</vt:lpstr>
      <vt:lpstr>DEN Guard Gates Repair, and Emergency Services</vt:lpstr>
      <vt:lpstr>Deice Industrial Wastewater (DIW) Preventative and Corrective Maintenance Support </vt:lpstr>
      <vt:lpstr>HVAC  Coil Cleaning, Air Filter Replacement, and Preventative Maintenance</vt:lpstr>
      <vt:lpstr>DEN Procurement  Breakout Room #  7</vt:lpstr>
      <vt:lpstr>DEN Procurement  </vt:lpstr>
      <vt:lpstr>DEN Procurement – Contract Lifecycle</vt:lpstr>
      <vt:lpstr>ACDBE Airport Access and Business Opportunity  Breakout Room # 8</vt:lpstr>
      <vt:lpstr>Update on ACDBE/DBE Re-Evaluation</vt:lpstr>
      <vt:lpstr>Division of Small Business Opportunity Breakout Room # 8</vt:lpstr>
      <vt:lpstr>Division of Small Business Opportunity (DSBO)</vt:lpstr>
      <vt:lpstr>Save the Date  </vt:lpstr>
      <vt:lpstr>General Services- Purchasing Division Breakout Room # 9</vt:lpstr>
      <vt:lpstr>General Services- Purchasing Division</vt:lpstr>
      <vt:lpstr>Event Follow Up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Bricker, Lauren - DEN</dc:creator>
  <cp:revision>1</cp:revision>
  <cp:lastPrinted>2026-01-05T23:17:33Z</cp:lastPrinted>
  <dcterms:created xsi:type="dcterms:W3CDTF">2024-03-24T01:57:37Z</dcterms:created>
  <dcterms:modified xsi:type="dcterms:W3CDTF">2026-05-14T20:48:48Z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0x01010020B4CBFD58AEB54B9523C229AC8968F6</vt:lpwstr>
  </property>
  <property fmtid="{D5CDD505-2E9C-101B-9397-08002B2CF9AE}" pid="3" name="MediaServiceImageTags">
    <vt:lpwstr/>
  </property>
</Properties>
</file>