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54" r:id="rId6"/>
    <p:sldMasterId id="2147483679" r:id="rId7"/>
    <p:sldMasterId id="2147483689" r:id="rId8"/>
  </p:sldMasterIdLst>
  <p:notesMasterIdLst>
    <p:notesMasterId r:id="rId66"/>
  </p:notesMasterIdLst>
  <p:sldIdLst>
    <p:sldId id="259" r:id="rId9"/>
    <p:sldId id="260" r:id="rId10"/>
    <p:sldId id="11112" r:id="rId11"/>
    <p:sldId id="105012" r:id="rId12"/>
    <p:sldId id="11068" r:id="rId13"/>
    <p:sldId id="105282" r:id="rId14"/>
    <p:sldId id="105283" r:id="rId15"/>
    <p:sldId id="105310" r:id="rId16"/>
    <p:sldId id="105316" r:id="rId17"/>
    <p:sldId id="105313" r:id="rId18"/>
    <p:sldId id="11236" r:id="rId19"/>
    <p:sldId id="277" r:id="rId20"/>
    <p:sldId id="105083" r:id="rId21"/>
    <p:sldId id="288" r:id="rId22"/>
    <p:sldId id="105029" r:id="rId23"/>
    <p:sldId id="105055" r:id="rId24"/>
    <p:sldId id="289" r:id="rId25"/>
    <p:sldId id="290" r:id="rId26"/>
    <p:sldId id="270" r:id="rId27"/>
    <p:sldId id="105077" r:id="rId28"/>
    <p:sldId id="272" r:id="rId29"/>
    <p:sldId id="273" r:id="rId30"/>
    <p:sldId id="105054" r:id="rId31"/>
    <p:sldId id="292" r:id="rId32"/>
    <p:sldId id="105097" r:id="rId33"/>
    <p:sldId id="105080" r:id="rId34"/>
    <p:sldId id="105086" r:id="rId35"/>
    <p:sldId id="11167" r:id="rId36"/>
    <p:sldId id="105032" r:id="rId37"/>
    <p:sldId id="105033" r:id="rId38"/>
    <p:sldId id="105053" r:id="rId39"/>
    <p:sldId id="283" r:id="rId40"/>
    <p:sldId id="105052" r:id="rId41"/>
    <p:sldId id="105031" r:id="rId42"/>
    <p:sldId id="284" r:id="rId43"/>
    <p:sldId id="105049" r:id="rId44"/>
    <p:sldId id="274" r:id="rId45"/>
    <p:sldId id="105050" r:id="rId46"/>
    <p:sldId id="105084" r:id="rId47"/>
    <p:sldId id="105085" r:id="rId48"/>
    <p:sldId id="105089" r:id="rId49"/>
    <p:sldId id="105314" r:id="rId50"/>
    <p:sldId id="105315" r:id="rId51"/>
    <p:sldId id="105092" r:id="rId52"/>
    <p:sldId id="105093" r:id="rId53"/>
    <p:sldId id="105094" r:id="rId54"/>
    <p:sldId id="105058" r:id="rId55"/>
    <p:sldId id="105063" r:id="rId56"/>
    <p:sldId id="105064" r:id="rId57"/>
    <p:sldId id="105065" r:id="rId58"/>
    <p:sldId id="105066" r:id="rId59"/>
    <p:sldId id="105067" r:id="rId60"/>
    <p:sldId id="105087" r:id="rId61"/>
    <p:sldId id="105068" r:id="rId62"/>
    <p:sldId id="105088" r:id="rId63"/>
    <p:sldId id="105096" r:id="rId64"/>
    <p:sldId id="1111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EA99C827-1D8B-4782-AC80-6B280459767C}">
          <p14:sldIdLst>
            <p14:sldId id="259"/>
          </p14:sldIdLst>
        </p14:section>
        <p14:section name="Agenda &amp; Intro" id="{CC8846C6-2E71-496C-96A3-E6DAA2F7BA38}">
          <p14:sldIdLst>
            <p14:sldId id="260"/>
            <p14:sldId id="11112"/>
            <p14:sldId id="105012"/>
            <p14:sldId id="11068"/>
            <p14:sldId id="105282"/>
            <p14:sldId id="105283"/>
            <p14:sldId id="105310"/>
            <p14:sldId id="105316"/>
            <p14:sldId id="105313"/>
            <p14:sldId id="11236"/>
          </p14:sldIdLst>
        </p14:section>
        <p14:section name="What Makes a Good Proposal?" id="{B1D59D13-4B9B-4DBA-A765-EFFEF31EEA39}">
          <p14:sldIdLst>
            <p14:sldId id="277"/>
            <p14:sldId id="105083"/>
            <p14:sldId id="288"/>
            <p14:sldId id="105029"/>
            <p14:sldId id="105055"/>
            <p14:sldId id="289"/>
            <p14:sldId id="290"/>
            <p14:sldId id="270"/>
            <p14:sldId id="105077"/>
            <p14:sldId id="272"/>
            <p14:sldId id="273"/>
            <p14:sldId id="105054"/>
            <p14:sldId id="292"/>
          </p14:sldIdLst>
        </p14:section>
        <p14:section name="Small Business Requirements" id="{5F78366F-F398-436C-8322-25171ABBFE7B}">
          <p14:sldIdLst>
            <p14:sldId id="105097"/>
            <p14:sldId id="105080"/>
            <p14:sldId id="105086"/>
            <p14:sldId id="11167"/>
            <p14:sldId id="105032"/>
            <p14:sldId id="105033"/>
            <p14:sldId id="105053"/>
            <p14:sldId id="283"/>
            <p14:sldId id="105052"/>
            <p14:sldId id="105031"/>
            <p14:sldId id="284"/>
            <p14:sldId id="105049"/>
            <p14:sldId id="274"/>
            <p14:sldId id="105050"/>
          </p14:sldIdLst>
        </p14:section>
        <p14:section name="Concessions Master Plan" id="{DA366255-F31A-4063-93DF-54A3BC1EC346}">
          <p14:sldIdLst>
            <p14:sldId id="105084"/>
            <p14:sldId id="105085"/>
            <p14:sldId id="105089"/>
            <p14:sldId id="105314"/>
            <p14:sldId id="105315"/>
            <p14:sldId id="105092"/>
            <p14:sldId id="105093"/>
            <p14:sldId id="105094"/>
          </p14:sldIdLst>
        </p14:section>
        <p14:section name="Concourse Profiles" id="{800B02C6-2248-4FAE-99F0-6542A577DE11}">
          <p14:sldIdLst>
            <p14:sldId id="105058"/>
            <p14:sldId id="105063"/>
            <p14:sldId id="105064"/>
            <p14:sldId id="105065"/>
            <p14:sldId id="105066"/>
            <p14:sldId id="105067"/>
          </p14:sldIdLst>
        </p14:section>
        <p14:section name="Concession Program Performance" id="{DF02AAD5-566F-4067-9CEF-C6F531281DD2}">
          <p14:sldIdLst>
            <p14:sldId id="105087"/>
            <p14:sldId id="105068"/>
            <p14:sldId id="105088"/>
            <p14:sldId id="105096"/>
          </p14:sldIdLst>
        </p14:section>
        <p14:section name="Resources &amp; Contact Info" id="{45C54B56-5B9B-41D1-BEFA-148F199E9B89}">
          <p14:sldIdLst>
            <p14:sldId id="11110"/>
          </p14:sldIdLst>
        </p14:section>
      </p14:sectionLst>
    </p:ext>
    <p:ext uri="{EFAFB233-063F-42B5-8137-9DF3F51BA10A}">
      <p15:sldGuideLst xmlns:p15="http://schemas.microsoft.com/office/powerpoint/2012/main">
        <p15:guide id="1" pos="552" userDrawn="1">
          <p15:clr>
            <a:srgbClr val="A4A3A4"/>
          </p15:clr>
        </p15:guide>
        <p15:guide id="2" orient="horz" pos="10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073507-A4A0-22F2-D9E3-75D4CFA90385}" name="Yacovetta, Sara - DEN" initials="YD" userId="S::sara.yacovetta@flydenver.com::e3f8ecb3-2193-4665-ba34-5827b1a98428" providerId="AD"/>
  <p188:author id="{44D60F3C-9544-55F6-5F8A-4648D44F99A5}" name="Anderson, Sara - DEN" initials="AD" userId="S::sara.anderson@flydenver.com::e3f8ecb3-2193-4665-ba34-5827b1a98428" providerId="AD"/>
  <p188:author id="{C7EA5067-D3E1-BF66-B839-4B8C350490FA}" name="Anderson, Mica - DEN" initials="AD" userId="S::mica.anderson@flydenver.com::168b2239-34db-49f4-af92-62840d2f6e43" providerId="AD"/>
  <p188:author id="{5048C97D-CC2C-A1D5-BA0E-35A63DF5E813}" name="Rooks, LaKristy - DEN" initials="LR" userId="S::LaKristy.Rooks@flydenver.com::26649d3a-abc9-4c32-8274-51d5991eab49" providerId="AD"/>
  <p188:author id="{3782897E-0C92-AF22-9D9D-C2446131AAB2}" name="Helfman, Lauren - DEN" initials="LH" userId="S::Lauren.Helfman@flydenver.com::0f7f33d5-aca1-4a9f-9336-bdcea8da294c" providerId="AD"/>
  <p188:author id="{DAC87A92-ADAB-603A-6BBE-905C3B905265}" name="Rodriguez, Nicole - DEN" initials="RD" userId="S::nicole.rodriguez@flydenver.com::edce7eb7-41d3-4b21-8d93-85b303938bcd" providerId="AD"/>
  <p188:author id="{494F179A-9333-100C-CB95-D9CB8BCA062C}" name="Covelli, Nicholas - DEN" initials="NC" userId="S::Nicholas.Covelli@flydenver.com::f74ef71b-b06c-49c0-8686-259aa28e0438" providerId="AD"/>
  <p188:author id="{7604B29A-8DA8-9DCA-114F-DB8924682E9E}" name="Yacovetta, Sara - DEN" initials="SY" userId="S::Sara.Yacovetta@flydenver.com::e3f8ecb3-2193-4665-ba34-5827b1a98428" providerId="AD"/>
  <p188:author id="{A5F69BB7-EA34-1A2D-5688-43B0292A9F46}" name="Anderson, Mica - DEN" initials="" userId="S::Mica.Anderson@flydenver.com::168b2239-34db-49f4-af92-62840d2f6e43" providerId="AD"/>
  <p188:author id="{DD59B8BD-7F18-EB50-851B-F635371CB727}" name="Anderson, Sara - DEN" initials="SA" userId="S::Sara.Anderson@flydenver.com::e3f8ecb3-2193-4665-ba34-5827b1a98428" providerId="AD"/>
  <p188:author id="{369762DC-8BDA-109A-1D43-7683D875EE2A}" name="Whipple, Matthew - DEN" initials="WD" userId="S::matthew.whipple@flydenver.com::eab01d00-2575-44aa-84a4-58ab913ae8d9" providerId="AD"/>
  <p188:author id="{134198DD-AAE9-33F9-5C8C-AA30C462313F}" name="Whipple, Matthew - DEN" initials="" userId="S::Matthew.Whipple@flydenver.com::eab01d00-2575-44aa-84a4-58ab913ae8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0099"/>
    <a:srgbClr val="E35B2A"/>
    <a:srgbClr val="C3D831"/>
    <a:srgbClr val="8C9EBC"/>
    <a:srgbClr val="4900C1"/>
    <a:srgbClr val="282160"/>
    <a:srgbClr val="1D0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3CB42-D9A3-4664-B8CB-1AC86093B5DE}" v="310" dt="2026-06-30T16:28:59.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404" autoAdjust="0"/>
  </p:normalViewPr>
  <p:slideViewPr>
    <p:cSldViewPr snapToGrid="0">
      <p:cViewPr varScale="1">
        <p:scale>
          <a:sx n="70" d="100"/>
          <a:sy n="70" d="100"/>
        </p:scale>
        <p:origin x="512" y="32"/>
      </p:cViewPr>
      <p:guideLst>
        <p:guide pos="552"/>
        <p:guide orient="horz" pos="1008"/>
      </p:guideLst>
    </p:cSldViewPr>
  </p:slideViewPr>
  <p:outlineViewPr>
    <p:cViewPr>
      <p:scale>
        <a:sx n="33" d="100"/>
        <a:sy n="33" d="100"/>
      </p:scale>
      <p:origin x="0" y="-104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F5EE2-77E8-9243-85B9-60D6C86923AE}"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buyersupport@bidnet.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mailto:contract.procurement@flydenver.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Contract.Procurement@flydenver.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Contract.Procurement@flydenver.co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mailto:Concessions@flydenver.co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2200"/>
              </a:lnSpc>
              <a:spcBef>
                <a:spcPts val="0"/>
              </a:spcBef>
              <a:spcAft>
                <a:spcPts val="0"/>
              </a:spcAft>
              <a:buFont typeface="Symbol" panose="05050102010706020507" pitchFamily="18" charset="2"/>
              <a:buChar char=""/>
            </a:pPr>
            <a:r>
              <a:rPr lang="en-US" sz="1200">
                <a:effectLst/>
                <a:latin typeface="Calibri" panose="020F0502020204030204" pitchFamily="34" charset="0"/>
                <a:cs typeface="Times New Roman" panose="02020603050405020304" pitchFamily="18" charset="0"/>
              </a:rPr>
              <a:t>Thank you for the opportunity to talk about Denver International Airport, which we call “DEN”</a:t>
            </a:r>
          </a:p>
          <a:p>
            <a:pPr marL="342900" marR="0" lvl="0" indent="-342900">
              <a:lnSpc>
                <a:spcPts val="2200"/>
              </a:lnSpc>
              <a:spcBef>
                <a:spcPts val="0"/>
              </a:spcBef>
              <a:spcAft>
                <a:spcPts val="0"/>
              </a:spcAft>
              <a:buFont typeface="Symbol" panose="05050102010706020507" pitchFamily="18" charset="2"/>
              <a:buChar char=""/>
            </a:pPr>
            <a:r>
              <a:rPr lang="en-US" sz="1200">
                <a:effectLst/>
                <a:latin typeface="Calibri" panose="020F0502020204030204" pitchFamily="34" charset="0"/>
                <a:cs typeface="Times New Roman" panose="02020603050405020304" pitchFamily="18" charset="0"/>
              </a:rPr>
              <a:t>We look forward to partnering with you</a:t>
            </a:r>
          </a:p>
          <a:p>
            <a:pPr marL="342900" marR="0" lvl="0" indent="-342900">
              <a:lnSpc>
                <a:spcPts val="2200"/>
              </a:lnSpc>
              <a:spcBef>
                <a:spcPts val="0"/>
              </a:spcBef>
              <a:spcAft>
                <a:spcPts val="0"/>
              </a:spcAft>
              <a:buFont typeface="Symbol" panose="05050102010706020507" pitchFamily="18" charset="2"/>
              <a:buChar char=""/>
            </a:pPr>
            <a:r>
              <a:rPr lang="en-US" sz="1200">
                <a:effectLst/>
                <a:latin typeface="Calibri" panose="020F0502020204030204" pitchFamily="34" charset="0"/>
                <a:cs typeface="Times New Roman" panose="02020603050405020304" pitchFamily="18" charset="0"/>
              </a:rPr>
              <a:t>Today we will give you a high-level overview of the airport, but we’d also like to invite you to tour the airport as we find that is the best way to fully appreciate the airport’s unique role</a:t>
            </a:r>
          </a:p>
          <a:p>
            <a:endParaRPr lang="en-US"/>
          </a:p>
          <a:p>
            <a:r>
              <a:rPr lang="en-US"/>
              <a:t>Good afternoon.</a:t>
            </a:r>
          </a:p>
          <a:p>
            <a:r>
              <a:rPr lang="en-US"/>
              <a:t>My name is Kristy Rooks, and on behalf of the entire Airport Access and Business Opportunity Team, Thank you for joining us for today’s Navigating the ACDBE Program.</a:t>
            </a:r>
          </a:p>
          <a:p>
            <a:r>
              <a:rPr lang="en-US" err="1"/>
              <a:t>OurTopic</a:t>
            </a:r>
            <a:r>
              <a:rPr lang="en-US"/>
              <a:t> today is DEN’s Request For Proposal Requirements</a:t>
            </a:r>
          </a:p>
        </p:txBody>
      </p:sp>
      <p:sp>
        <p:nvSpPr>
          <p:cNvPr id="4" name="Slide Number Placeholder 3"/>
          <p:cNvSpPr>
            <a:spLocks noGrp="1"/>
          </p:cNvSpPr>
          <p:nvPr>
            <p:ph type="sldNum" sz="quarter" idx="5"/>
          </p:nvPr>
        </p:nvSpPr>
        <p:spPr/>
        <p:txBody>
          <a:bodyPr/>
          <a:lstStyle/>
          <a:p>
            <a:fld id="{A399344F-1846-964E-A23F-F797EB56DD37}" type="slidenum">
              <a:rPr lang="en-US" smtClean="0"/>
              <a:t>1</a:t>
            </a:fld>
            <a:endParaRPr lang="en-US"/>
          </a:p>
        </p:txBody>
      </p:sp>
    </p:spTree>
    <p:extLst>
      <p:ext uri="{BB962C8B-B14F-4D97-AF65-F5344CB8AC3E}">
        <p14:creationId xmlns:p14="http://schemas.microsoft.com/office/powerpoint/2010/main" val="396257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4E54-32CA-EA3E-C908-3589AF14D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DACD-1A78-B6EB-667E-AD46936001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71601F-521C-0204-8893-5D7A6666482F}"/>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Save the date </a:t>
            </a:r>
            <a:r>
              <a:rPr lang="en-US"/>
              <a:t>for Thursday, August</a:t>
            </a:r>
            <a:r>
              <a:rPr lang="en-US" sz="1200" b="0" i="0" kern="1200">
                <a:solidFill>
                  <a:schemeClr val="tx1"/>
                </a:solidFill>
                <a:effectLst/>
                <a:latin typeface="+mn-lt"/>
                <a:ea typeface="+mn-ea"/>
                <a:cs typeface="+mn-cs"/>
              </a:rPr>
              <a:t> </a:t>
            </a:r>
            <a:r>
              <a:rPr lang="en-US"/>
              <a:t>20 to attend this one-of-a-kind event.</a:t>
            </a:r>
            <a:endParaRPr lang="en-US">
              <a:ea typeface="Calibri"/>
              <a:cs typeface="Calibri"/>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annual Procurement Tradeshow is one of the best chances to meet DEN contractors and learn about upcoming work</a:t>
            </a:r>
            <a:r>
              <a:rPr lang="en-US"/>
              <a:t> or teaming opportunities</a:t>
            </a:r>
            <a:r>
              <a:rPr lang="en-US" sz="1200" b="0" i="0" kern="1200">
                <a:solidFill>
                  <a:schemeClr val="tx1"/>
                </a:solidFill>
                <a:effectLst/>
                <a:latin typeface="+mn-lt"/>
                <a:ea typeface="+mn-ea"/>
                <a:cs typeface="+mn-cs"/>
              </a:rPr>
              <a:t>. </a:t>
            </a:r>
            <a:endParaRPr lang="en-US"/>
          </a:p>
          <a:p>
            <a:endParaRPr lang="en-US"/>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9490229-A0BE-B4C9-F988-C20E0F8400A8}"/>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205440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defTabSz="699927">
              <a:defRPr/>
            </a:pPr>
            <a:r>
              <a:rPr lang="en-US"/>
              <a:t>Volunteer as a Community Panelist to help review procurement proposals and share your valuable insights. </a:t>
            </a:r>
            <a:endParaRPr lang="en-US">
              <a:solidFill>
                <a:srgbClr val="1C1C1C"/>
              </a:solidFill>
              <a:latin typeface="Inter"/>
              <a:cs typeface="Times New Roman" panose="02020603050405020304" pitchFamily="18" charset="0"/>
            </a:endParaRPr>
          </a:p>
          <a:p>
            <a:pPr defTabSz="699927">
              <a:defRPr/>
            </a:pPr>
            <a:endParaRPr lang="en-US"/>
          </a:p>
          <a:p>
            <a:pPr defTabSz="699927">
              <a:defRPr/>
            </a:pPr>
            <a:r>
              <a:rPr lang="en-US"/>
              <a:t>It’s a great way to understand and gain experience in DENs evaluation process and influence future projects! </a:t>
            </a:r>
            <a:endParaRPr lang="en-US">
              <a:solidFill>
                <a:srgbClr val="1C1C1C"/>
              </a:solidFill>
              <a:latin typeface="Inter"/>
              <a:cs typeface="Times New Roman" panose="02020603050405020304" pitchFamily="18" charset="0"/>
            </a:endParaRPr>
          </a:p>
          <a:p>
            <a:pPr defTabSz="699927">
              <a:defRPr/>
            </a:pPr>
            <a:endParaRPr lang="en-US">
              <a:solidFill>
                <a:srgbClr val="000000"/>
              </a:solidFill>
              <a:latin typeface="Calibri"/>
              <a:ea typeface="Calibri"/>
              <a:cs typeface="Calibri"/>
            </a:endParaRPr>
          </a:p>
          <a:p>
            <a:pPr defTabSz="699927">
              <a:defRPr/>
            </a:pPr>
            <a:r>
              <a:rPr lang="en-US">
                <a:solidFill>
                  <a:srgbClr val="1C1C1C"/>
                </a:solidFill>
                <a:latin typeface="Inter"/>
                <a:ea typeface="Calibri"/>
                <a:cs typeface="Calibri"/>
              </a:rPr>
              <a:t>Scan the QR Code to learn more. </a:t>
            </a:r>
            <a:endParaRPr lang="en-US">
              <a:ea typeface="Calibri"/>
              <a:cs typeface="Calibri"/>
            </a:endParaRPr>
          </a:p>
          <a:p>
            <a:pPr defTabSz="699927">
              <a:defRPr/>
            </a:pPr>
            <a:endParaRPr lang="en-US">
              <a:ea typeface="Calibri"/>
              <a:cs typeface="Calibri"/>
            </a:endParaRPr>
          </a:p>
          <a:p>
            <a:pPr defTabSz="699927">
              <a:defRPr/>
            </a:pPr>
            <a:r>
              <a:rPr lang="en-US">
                <a:ea typeface="Times New Roman" panose="02020603050405020304" pitchFamily="18" charset="0"/>
                <a:cs typeface="Times New Roman" panose="02020603050405020304" pitchFamily="18" charset="0"/>
              </a:rPr>
              <a:t>will now hand it over to Mr. Andre Jean Matip.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equitable procurement practices, DEN is aligned with the City’s commitment to removing barriers and increasing access to concession opportunities for all historically underutilized and small businesses. It is DEN’s expectation that all successful proposers demonstrate their commitment to these City values through their procurement responses and post-contract, and/or lease activities. </a:t>
            </a:r>
            <a:endParaRPr lang="en-US">
              <a:ea typeface="Calibri" panose="020F0502020204030204"/>
              <a:cs typeface="Calibri" panose="020F0502020204030204"/>
            </a:endParaRPr>
          </a:p>
          <a:p>
            <a:pPr marL="57150"/>
            <a:endParaRPr lang="en-US"/>
          </a:p>
          <a:p>
            <a:pPr marL="57150"/>
            <a:r>
              <a:rPr lang="en-US" b="0"/>
              <a:t>The City is looking for proposers that have equity, diversity, and inclusion (EDI) embedded in their policies, procedures, practices, and initiatives.</a:t>
            </a:r>
          </a:p>
          <a:p>
            <a:pPr marL="57150"/>
            <a:endParaRPr lang="en-US" b="0">
              <a:ea typeface="Calibri"/>
              <a:cs typeface="Calibri"/>
            </a:endParaRPr>
          </a:p>
          <a:p>
            <a:r>
              <a:rPr lang="en-US"/>
              <a:t>Next, we’ll transition into the Procurement portion of our presentation, where we’ll focus on what makes a strong and competitive proposal.</a:t>
            </a:r>
            <a:endParaRPr lang="en-US">
              <a:ea typeface="Calibri"/>
              <a:cs typeface="Calibri"/>
            </a:endParaRPr>
          </a:p>
          <a:p>
            <a:r>
              <a:rPr lang="en-US"/>
              <a:t>This section will be led by Sheila Motley, Contract Administrator, who will walk us through key elements that evaluators look for and share practical insights to help you better position your proposals for success.</a:t>
            </a:r>
          </a:p>
          <a:p>
            <a:pPr marL="57150"/>
            <a:endParaRPr lang="en-US">
              <a:ea typeface="Calibri"/>
              <a:cs typeface="Calibri"/>
            </a:endParaRPr>
          </a:p>
          <a:p>
            <a:pPr marL="57150"/>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338799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C6972-4743-B87E-2C9A-4A4BADF75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CD621-7C12-3D47-91A1-825D28A4A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B40A9-0EAF-5BA6-80B5-68328BDE47AE}"/>
              </a:ext>
            </a:extLst>
          </p:cNvPr>
          <p:cNvSpPr>
            <a:spLocks noGrp="1"/>
          </p:cNvSpPr>
          <p:nvPr>
            <p:ph type="body" idx="1"/>
          </p:nvPr>
        </p:nvSpPr>
        <p:spPr/>
        <p:txBody>
          <a:bodyPr/>
          <a:lstStyle/>
          <a:p>
            <a:r>
              <a:rPr lang="en-US"/>
              <a:t>I’m pleased to introduce </a:t>
            </a:r>
            <a:r>
              <a:rPr lang="en-US" b="1"/>
              <a:t>Mrs. Sheila Motley</a:t>
            </a:r>
            <a:r>
              <a:rPr lang="en-US"/>
              <a:t>, Contract Administrator with the Procurement team here at DEN. She brings valuable expertise in contracting and procurement processes and will be sharing insights on </a:t>
            </a:r>
            <a:r>
              <a:rPr lang="en-US" b="1"/>
              <a:t>“What Makes a Good Proposal?”</a:t>
            </a:r>
            <a:endParaRPr lang="en-US"/>
          </a:p>
          <a:p>
            <a:endParaRPr lang="en-US" b="1"/>
          </a:p>
          <a:p>
            <a:r>
              <a:rPr lang="en-US"/>
              <a:t>Mrs. Motley will also stay with us at the end of the presentation to answer your questions during our Q&amp;A session—so be sure to take advantage of her knowledge and experience.</a:t>
            </a: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C06E935-25CC-464B-12F1-914E32620A61}"/>
              </a:ext>
            </a:extLst>
          </p:cNvPr>
          <p:cNvSpPr>
            <a:spLocks noGrp="1"/>
          </p:cNvSpPr>
          <p:nvPr>
            <p:ph type="sldNum" sz="quarter" idx="5"/>
          </p:nvPr>
        </p:nvSpPr>
        <p:spPr/>
        <p:txBody>
          <a:bodyPr/>
          <a:lstStyle/>
          <a:p>
            <a:fld id="{A399344F-1846-964E-A23F-F797EB56DD37}" type="slidenum">
              <a:rPr lang="en-US" smtClean="0"/>
              <a:t>13</a:t>
            </a:fld>
            <a:endParaRPr lang="en-US"/>
          </a:p>
        </p:txBody>
      </p:sp>
    </p:spTree>
    <p:extLst>
      <p:ext uri="{BB962C8B-B14F-4D97-AF65-F5344CB8AC3E}">
        <p14:creationId xmlns:p14="http://schemas.microsoft.com/office/powerpoint/2010/main" val="243347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biggest things that makes a good proposal is really taking the time to read the entire RFP carefully. A lot of important details can get missed if you’re just skimming through it.</a:t>
            </a:r>
          </a:p>
          <a:p>
            <a:endParaRPr lang="en-US"/>
          </a:p>
          <a:p>
            <a:r>
              <a:rPr lang="en-US"/>
              <a:t>It’s also really important to keep track of all the key dates throughout the process, things like the pre-proposal conference, site visits, deadlines for questions, and of course when proposals are actually due.</a:t>
            </a:r>
            <a:endParaRPr lang="en-US">
              <a:ea typeface="Calibri" panose="020F0502020204030204"/>
              <a:cs typeface="Calibri" panose="020F0502020204030204"/>
            </a:endParaRPr>
          </a:p>
          <a:p>
            <a:endParaRPr lang="en-US"/>
          </a:p>
          <a:p>
            <a:r>
              <a:rPr lang="en-US"/>
              <a:t>And just to give everyone an idea of the scale of the process, the procurement process is pretty detailed, there are about 77 steps involved, and it can take anywhere from around nine months to a full year to complete.</a:t>
            </a:r>
            <a:endParaRPr lang="en-US">
              <a:ea typeface="Calibri" panose="020F0502020204030204"/>
              <a:cs typeface="Calibri" panose="020F0502020204030204"/>
            </a:endParaRPr>
          </a:p>
          <a:p>
            <a:endParaRPr lang="en-US"/>
          </a:p>
          <a:p>
            <a:r>
              <a:rPr lang="en-US"/>
              <a:t>If questions come up during the process, make sure they’re submitted in writing through </a:t>
            </a:r>
            <a:r>
              <a:rPr lang="en-US" err="1"/>
              <a:t>BidNet</a:t>
            </a:r>
            <a:r>
              <a:rPr lang="en-US"/>
              <a:t> so everything is documented and shared properly. And if anyone runs into technical issues with </a:t>
            </a:r>
            <a:r>
              <a:rPr lang="en-US" err="1"/>
              <a:t>BidNet</a:t>
            </a:r>
            <a:r>
              <a:rPr lang="en-US"/>
              <a:t>, they can contact </a:t>
            </a:r>
            <a:r>
              <a:rPr lang="en-US">
                <a:hlinkClick r:id="rId3"/>
              </a:rPr>
              <a:t>buyersupport@bidnet.com</a:t>
            </a:r>
            <a:r>
              <a:rPr lang="en-US"/>
              <a:t>. You can also reach out to </a:t>
            </a:r>
            <a:r>
              <a:rPr lang="en-US">
                <a:hlinkClick r:id="rId4"/>
              </a:rPr>
              <a:t>contract.procurement@flydenver.com</a:t>
            </a:r>
            <a:r>
              <a:rPr lang="en-US"/>
              <a:t> for additional support or procurement-related questions.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14</a:t>
            </a:fld>
            <a:endParaRPr lang="en-US"/>
          </a:p>
        </p:txBody>
      </p:sp>
    </p:spTree>
    <p:extLst>
      <p:ext uri="{BB962C8B-B14F-4D97-AF65-F5344CB8AC3E}">
        <p14:creationId xmlns:p14="http://schemas.microsoft.com/office/powerpoint/2010/main" val="1277794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make this a little interactive, so here’s a quick audience poll.</a:t>
            </a:r>
          </a:p>
          <a:p>
            <a:endParaRPr lang="en-US"/>
          </a:p>
          <a:p>
            <a:r>
              <a:rPr lang="en-US"/>
              <a:t>The question is: </a:t>
            </a:r>
            <a:r>
              <a:rPr lang="en-US" i="1"/>
              <a:t>What’s your biggest challenge when submitting a proposal?</a:t>
            </a:r>
            <a:endParaRPr lang="en-US"/>
          </a:p>
          <a:p>
            <a:endParaRPr lang="en-US" i="1"/>
          </a:p>
          <a:p>
            <a:r>
              <a:rPr lang="en-US"/>
              <a:t>Some of the most common challenges we hear are managing timelines and due dates, navigating the amount of detail in solicitation documents, and working through </a:t>
            </a:r>
            <a:r>
              <a:rPr lang="en-US" err="1"/>
              <a:t>BidNet</a:t>
            </a:r>
            <a:r>
              <a:rPr lang="en-US"/>
              <a:t>.</a:t>
            </a:r>
            <a:endParaRPr lang="en-US">
              <a:ea typeface="Calibri"/>
              <a:cs typeface="Calibri"/>
            </a:endParaRPr>
          </a:p>
          <a:p>
            <a:endParaRPr lang="en-US"/>
          </a:p>
          <a:p>
            <a:r>
              <a:rPr lang="en-US"/>
              <a:t>Others mention that the scope of work or expectations can sometimes feel unclear, or that the proposal requirements themselves can be overwhelming.</a:t>
            </a:r>
          </a:p>
          <a:p>
            <a:endParaRPr lang="en-US"/>
          </a:p>
          <a:p>
            <a:r>
              <a:rPr lang="en-US"/>
              <a:t>And of course, there’s always the ‘other’ category, because every organization and every proposal process can bring different challenges.</a:t>
            </a:r>
            <a:endParaRPr lang="en-US">
              <a:ea typeface="Calibri" panose="020F0502020204030204"/>
              <a:cs typeface="Calibri" panose="020F0502020204030204"/>
            </a:endParaRPr>
          </a:p>
          <a:p>
            <a:endParaRPr lang="en-US"/>
          </a:p>
          <a:p>
            <a:r>
              <a:rPr lang="en-US"/>
              <a:t>The goal here is really to understand where people may need the most support and identify ways we can help make the process clearer and more manageable.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15</a:t>
            </a:fld>
            <a:endParaRPr lang="en-US"/>
          </a:p>
        </p:txBody>
      </p:sp>
    </p:spTree>
    <p:extLst>
      <p:ext uri="{BB962C8B-B14F-4D97-AF65-F5344CB8AC3E}">
        <p14:creationId xmlns:p14="http://schemas.microsoft.com/office/powerpoint/2010/main" val="3284306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A279-ECFC-D2EE-B824-81B7083A9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71613-21A8-2DF0-9D14-8B60B59D7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C75FB-D632-B176-4B1D-C01D499965DE}"/>
              </a:ext>
            </a:extLst>
          </p:cNvPr>
          <p:cNvSpPr>
            <a:spLocks noGrp="1"/>
          </p:cNvSpPr>
          <p:nvPr>
            <p:ph type="body" idx="1"/>
          </p:nvPr>
        </p:nvSpPr>
        <p:spPr/>
        <p:txBody>
          <a:bodyPr/>
          <a:lstStyle/>
          <a:p>
            <a:r>
              <a:rPr lang="en-US"/>
              <a:t>This slide highlights some of the key resources and tools that will help throughout the proposal process.</a:t>
            </a:r>
          </a:p>
          <a:p>
            <a:endParaRPr lang="en-US"/>
          </a:p>
          <a:p>
            <a:r>
              <a:rPr lang="en-US"/>
              <a:t>You’ll be able to find project details, timelines, and the full schedule of activities all in one place, along with copies of presentations, communications, and any addendums that get released along the way.</a:t>
            </a:r>
            <a:endParaRPr lang="en-US">
              <a:ea typeface="Calibri" panose="020F0502020204030204"/>
              <a:cs typeface="Calibri" panose="020F0502020204030204"/>
            </a:endParaRPr>
          </a:p>
          <a:p>
            <a:endParaRPr lang="en-US"/>
          </a:p>
          <a:p>
            <a:r>
              <a:rPr lang="en-US"/>
              <a:t>One thing I always recommend is to be kind to yourself and give yourself plenty of time. These proposals can be pretty detailed, and waiting until the last minute usually creates unnecessary stress, especially if technical issues come up.</a:t>
            </a:r>
            <a:endParaRPr lang="en-US">
              <a:ea typeface="Calibri" panose="020F0502020204030204"/>
              <a:cs typeface="Calibri" panose="020F0502020204030204"/>
            </a:endParaRPr>
          </a:p>
          <a:p>
            <a:endParaRPr lang="en-US"/>
          </a:p>
          <a:p>
            <a:r>
              <a:rPr lang="en-US"/>
              <a:t>We also encourage everyone to review the Vendor Supplier Activity and Matching Supplier Report, since those can be really helpful for networking, partnerships, and understanding supplier opportunities connected to the project.</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p>
          <a:p>
            <a:r>
              <a:rPr lang="en-US"/>
              <a:t>   </a:t>
            </a:r>
            <a:endParaRPr lang="en-US">
              <a:ea typeface="Calibri"/>
              <a:cs typeface="Calibri"/>
            </a:endParaRPr>
          </a:p>
        </p:txBody>
      </p:sp>
      <p:sp>
        <p:nvSpPr>
          <p:cNvPr id="4" name="Slide Number Placeholder 3">
            <a:extLst>
              <a:ext uri="{FF2B5EF4-FFF2-40B4-BE49-F238E27FC236}">
                <a16:creationId xmlns:a16="http://schemas.microsoft.com/office/drawing/2014/main" id="{06296F94-01DE-E08E-5AC5-BBD92CE8B12C}"/>
              </a:ext>
            </a:extLst>
          </p:cNvPr>
          <p:cNvSpPr>
            <a:spLocks noGrp="1"/>
          </p:cNvSpPr>
          <p:nvPr>
            <p:ph type="sldNum" sz="quarter" idx="5"/>
          </p:nvPr>
        </p:nvSpPr>
        <p:spPr/>
        <p:txBody>
          <a:bodyPr/>
          <a:lstStyle/>
          <a:p>
            <a:fld id="{A399344F-1846-964E-A23F-F797EB56DD37}" type="slidenum">
              <a:rPr lang="en-US" smtClean="0"/>
              <a:t>16</a:t>
            </a:fld>
            <a:endParaRPr lang="en-US"/>
          </a:p>
        </p:txBody>
      </p:sp>
    </p:spTree>
    <p:extLst>
      <p:ext uri="{BB962C8B-B14F-4D97-AF65-F5344CB8AC3E}">
        <p14:creationId xmlns:p14="http://schemas.microsoft.com/office/powerpoint/2010/main" val="60909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t> A big part of submitting a strong proposal is making sure everything is completed and turned in before the deadline. Even a great proposal can run into issues if something is missing or submitted late.</a:t>
            </a:r>
            <a:endParaRPr lang="en-US">
              <a:ea typeface="Calibri"/>
              <a:cs typeface="Calibri"/>
            </a:endParaRPr>
          </a:p>
          <a:p>
            <a:endParaRPr lang="en-US"/>
          </a:p>
          <a:p>
            <a:r>
              <a:rPr lang="en-US"/>
              <a:t>It’s also really important to carefully review the proposal submittal checklist and the Key Business Terms section that’s included in the RFP document. Those sections outline exactly what’s required and help make sure nothing gets overlooked.</a:t>
            </a:r>
            <a:endParaRPr lang="en-US">
              <a:ea typeface="Calibri" panose="020F0502020204030204"/>
              <a:cs typeface="Calibri" panose="020F0502020204030204"/>
            </a:endParaRPr>
          </a:p>
          <a:p>
            <a:endParaRPr lang="en-US"/>
          </a:p>
          <a:p>
            <a:r>
              <a:rPr lang="en-US"/>
              <a:t>Make sure all required certifications and eligibility requirements are in place, and don’t forget to complete items like the Proposal Forms and Diversity Survey as part of the submission package.</a:t>
            </a:r>
            <a:endParaRPr lang="en-US">
              <a:ea typeface="Calibri" panose="020F0502020204030204"/>
              <a:cs typeface="Calibri" panose="020F0502020204030204"/>
            </a:endParaRPr>
          </a:p>
          <a:p>
            <a:endParaRPr lang="en-US"/>
          </a:p>
          <a:p>
            <a:r>
              <a:rPr lang="en-US"/>
              <a:t>Another thing to pay attention to is addendums. Any updates to the solicitation, whether it’s a due date change, updated attachments, or changes in scope — need to be acknowledged properly in the Proposal Acknowledgement Letter.</a:t>
            </a:r>
            <a:endParaRPr lang="en-US">
              <a:ea typeface="Calibri" panose="020F0502020204030204"/>
              <a:cs typeface="Calibri" panose="020F0502020204030204"/>
            </a:endParaRPr>
          </a:p>
          <a:p>
            <a:endParaRPr lang="en-US"/>
          </a:p>
          <a:p>
            <a:r>
              <a:rPr lang="en-US"/>
              <a:t>And finally, if there are discrepancies in a proposal, many of them can usually be corrected through what’s called a cure notice. Contract Procurement will typically reach out if something curable is identified, although there are a few items that are considered critical and can’t be corrected later.</a:t>
            </a:r>
            <a:endParaRPr lang="en-US">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17</a:t>
            </a:fld>
            <a:endParaRPr lang="en-US"/>
          </a:p>
        </p:txBody>
      </p:sp>
    </p:spTree>
    <p:extLst>
      <p:ext uri="{BB962C8B-B14F-4D97-AF65-F5344CB8AC3E}">
        <p14:creationId xmlns:p14="http://schemas.microsoft.com/office/powerpoint/2010/main" val="342361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Contract Procurement team identifies any deficiencies in a proposal, they’ll typically follow up with what’s called a cure notice. </a:t>
            </a:r>
          </a:p>
          <a:p>
            <a:endParaRPr lang="en-US"/>
          </a:p>
          <a:p>
            <a:r>
              <a:rPr lang="en-US"/>
              <a:t>This gives proposers an opportunity to correct certain issues before the review process moves forward.</a:t>
            </a:r>
          </a:p>
          <a:p>
            <a:endParaRPr lang="en-US"/>
          </a:p>
          <a:p>
            <a:r>
              <a:rPr lang="en-US"/>
              <a:t>Depending on the type of curable item, responses are usually required within about 48 to 72 business hours, so it’s important to keep an eye on communications and respond quickly.</a:t>
            </a:r>
            <a:endParaRPr lang="en-US">
              <a:ea typeface="Calibri" panose="020F0502020204030204"/>
              <a:cs typeface="Calibri" panose="020F0502020204030204"/>
            </a:endParaRPr>
          </a:p>
          <a:p>
            <a:endParaRPr lang="en-US"/>
          </a:p>
          <a:p>
            <a:r>
              <a:rPr lang="en-US"/>
              <a:t>If the issue isn’t acknowledged or resolved by the deadline provided, the proposal could end up being considered non-responsive.</a:t>
            </a:r>
            <a:endParaRPr lang="en-US">
              <a:ea typeface="Calibri" panose="020F0502020204030204"/>
              <a:cs typeface="Calibri" panose="020F0502020204030204"/>
            </a:endParaRPr>
          </a:p>
          <a:p>
            <a:endParaRPr lang="en-US"/>
          </a:p>
          <a:p>
            <a:r>
              <a:rPr lang="en-US"/>
              <a:t>To help avoid that situation, make sure to review all attached documents in </a:t>
            </a:r>
            <a:r>
              <a:rPr lang="en-US" err="1"/>
              <a:t>BidNet</a:t>
            </a:r>
            <a:r>
              <a:rPr lang="en-US"/>
              <a:t> carefully and use the submittal checklist in the RFP to confirm that nothing has been missed.</a:t>
            </a:r>
            <a:endParaRPr lang="en-US">
              <a:ea typeface="Calibri"/>
              <a:cs typeface="Calibri"/>
            </a:endParaRPr>
          </a:p>
          <a:p>
            <a:endParaRPr lang="en-US"/>
          </a:p>
          <a:p>
            <a:r>
              <a:rPr lang="en-US"/>
              <a:t>Also, keep the page count requirements in mind. If a proposal goes over the allowed page limit, the evaluation panel will only review the portion that falls within the allotted page count.</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18</a:t>
            </a:fld>
            <a:endParaRPr lang="en-US"/>
          </a:p>
        </p:txBody>
      </p:sp>
    </p:spTree>
    <p:extLst>
      <p:ext uri="{BB962C8B-B14F-4D97-AF65-F5344CB8AC3E}">
        <p14:creationId xmlns:p14="http://schemas.microsoft.com/office/powerpoint/2010/main" val="1324383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FF"/>
                </a:highlight>
              </a:rPr>
              <a:t>How a concept fits within the airport environment and how it contributes to the overall passenger experience?</a:t>
            </a:r>
            <a:endParaRPr lang="en-US"/>
          </a:p>
          <a:p>
            <a:endParaRPr lang="en-US">
              <a:highlight>
                <a:srgbClr val="FFFFFF"/>
              </a:highlight>
            </a:endParaRPr>
          </a:p>
          <a:p>
            <a:r>
              <a:rPr lang="en-US">
                <a:highlight>
                  <a:srgbClr val="FFFFFF"/>
                </a:highlight>
              </a:rPr>
              <a:t>One of the first things considered is whether the concept aligns well with the neighboring stores and surrounding businesses. The goal is to create a diverse portfolio of offerings throughout the concourse, for example, they typically don’t want similar concepts placed right next to each other, like travel retail beside another travel retail concept.</a:t>
            </a:r>
            <a:endParaRPr lang="en-US"/>
          </a:p>
          <a:p>
            <a:endParaRPr lang="en-US">
              <a:highlight>
                <a:srgbClr val="FFFFFF"/>
              </a:highlight>
            </a:endParaRPr>
          </a:p>
          <a:p>
            <a:r>
              <a:rPr lang="en-US">
                <a:highlight>
                  <a:srgbClr val="FFFFFF"/>
                </a:highlight>
              </a:rPr>
              <a:t>Proposals should also align with the concourse profile and the airport’s overall commercial planning strategy, making sure the concept feels intentional and fits naturally within that specific location.</a:t>
            </a:r>
            <a:endParaRPr lang="en-US"/>
          </a:p>
          <a:p>
            <a:r>
              <a:rPr lang="en-US">
                <a:highlight>
                  <a:srgbClr val="FFFFFF"/>
                </a:highlight>
              </a:rPr>
              <a:t>Another big focus is customer centricity, which really means putting the customer at the center of every decision and interaction. The idea is to create an experience that improves passenger satisfaction, encourages loyalty, and supports long-term business success.</a:t>
            </a:r>
            <a:endParaRPr lang="en-US"/>
          </a:p>
          <a:p>
            <a:endParaRPr lang="en-US">
              <a:highlight>
                <a:srgbClr val="FFFFFF"/>
              </a:highlight>
            </a:endParaRPr>
          </a:p>
          <a:p>
            <a:r>
              <a:rPr lang="en-US">
                <a:highlight>
                  <a:srgbClr val="FFFFFF"/>
                </a:highlight>
              </a:rPr>
              <a:t>Innovation is important as well, especially concepts that reflect current airport and industry trends while still feeling practical and experience-driven.</a:t>
            </a:r>
            <a:endParaRPr lang="en-US"/>
          </a:p>
          <a:p>
            <a:r>
              <a:rPr lang="en-US">
                <a:highlight>
                  <a:srgbClr val="FFFFFF"/>
                </a:highlight>
              </a:rPr>
              <a:t>And finally, design plays a huge role. DEN really values a strong sense of place,  things like natural light, open-air feeling spaces, and views of the mountains all help create the unique atmosphere of the airport. </a:t>
            </a:r>
            <a:endParaRPr lang="en-US"/>
          </a:p>
          <a:p>
            <a:endParaRPr lang="en-US">
              <a:highlight>
                <a:srgbClr val="FFFFFF"/>
              </a:highlight>
            </a:endParaRPr>
          </a:p>
          <a:p>
            <a:r>
              <a:rPr lang="en-US">
                <a:highlight>
                  <a:srgbClr val="FFFFFF"/>
                </a:highlight>
              </a:rPr>
              <a:t>The design should support that overall DEN brand and experience.</a:t>
            </a:r>
            <a:endParaRPr lang="en-US">
              <a:ea typeface="Calibri"/>
              <a:cs typeface="Calibri"/>
            </a:endParaRPr>
          </a:p>
          <a:p>
            <a:endParaRPr lang="en-US" b="1">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19</a:t>
            </a:fld>
            <a:endParaRPr lang="en-US"/>
          </a:p>
        </p:txBody>
      </p:sp>
    </p:spTree>
    <p:extLst>
      <p:ext uri="{BB962C8B-B14F-4D97-AF65-F5344CB8AC3E}">
        <p14:creationId xmlns:p14="http://schemas.microsoft.com/office/powerpoint/2010/main" val="58522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begin with quick introductions and housekeeping items to ensure everyone is on the same page.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Today’s presentation will cover what makes a strong proposal and highlight some of the key element's evaluators are looking for.</a:t>
            </a:r>
            <a:endParaRPr lang="en-US">
              <a:ea typeface="Calibri" panose="020F0502020204030204"/>
              <a:cs typeface="Calibri" panose="020F0502020204030204"/>
            </a:endParaRPr>
          </a:p>
          <a:p>
            <a:endParaRPr lang="en-US"/>
          </a:p>
          <a:p>
            <a:r>
              <a:rPr lang="en-US"/>
              <a:t>We’re excited to share that during this presentation, we’ll have the pleasure of hearing from two subject matter experts from DEN Procurement and DEN Concessions, who will share their knowledge and insights with us. </a:t>
            </a:r>
          </a:p>
          <a:p>
            <a:endParaRPr lang="en-US"/>
          </a:p>
          <a:p>
            <a:r>
              <a:rPr lang="en-US"/>
              <a:t>You’ll learn about procurement &amp; ACDBE proposal requirements, explore DENs Concession Master Plan &amp; concourse profiles, and lastly hear about upcoming opportunities</a:t>
            </a:r>
          </a:p>
          <a:p>
            <a:endParaRPr lang="en-US"/>
          </a:p>
          <a:p>
            <a:endParaRPr lang="en-US"/>
          </a:p>
          <a:p>
            <a:r>
              <a:rPr lang="en-US"/>
              <a:t>There will time at the end for questions and open discussion with today’s presenters.</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378570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high level, the project needs to be financially viable — meaning it should work for you as a business, but also align with airport expectations and long-term sustainability.</a:t>
            </a:r>
          </a:p>
          <a:p>
            <a:r>
              <a:rPr lang="en-US"/>
              <a:t>To help guide planning, there are some average build-out costs to keep in mind. For example, food and beverage spaces average around $1,561 per square foot, while retail spaces average about $1,221 per square foot. Operating costs can vary depending on the concept, location, and scope of operations.</a:t>
            </a:r>
          </a:p>
          <a:p>
            <a:r>
              <a:rPr lang="en-US"/>
              <a:t>It’s also important to understand fair market value, basically, what similar tenants are paying  so you can benchmark and develop realistic rent assumptions.</a:t>
            </a:r>
            <a:endParaRPr lang="en-US">
              <a:ea typeface="Calibri"/>
              <a:cs typeface="Calibri"/>
            </a:endParaRPr>
          </a:p>
          <a:p>
            <a:r>
              <a:rPr lang="en-US"/>
              <a:t>Strong proposals also take into account the performance of key adjacencies and the specific concourse profile, since those factors directly impact traffic, sales potential, and financial forecasting.</a:t>
            </a:r>
            <a:endParaRPr lang="en-US">
              <a:ea typeface="Calibri"/>
              <a:cs typeface="Calibri"/>
            </a:endParaRPr>
          </a:p>
          <a:p>
            <a:r>
              <a:rPr lang="en-US"/>
              <a:t>Another important piece is planning for IROPS, or irregular operations. That means thinking ahead about how your business will operate during disruptions or unexpected airport conditions.</a:t>
            </a:r>
            <a:endParaRPr lang="en-US">
              <a:ea typeface="Calibri"/>
              <a:cs typeface="Calibri"/>
            </a:endParaRPr>
          </a:p>
          <a:p>
            <a:r>
              <a:rPr lang="en-US"/>
              <a:t>And finally, there are effective percentage rent rates to be aware of: around 16% for food and beverage, 18% for alcohol, and about 15.5% for retail. All of this helps build a realistic and well-supported financial proposal.</a:t>
            </a:r>
          </a:p>
        </p:txBody>
      </p:sp>
      <p:sp>
        <p:nvSpPr>
          <p:cNvPr id="4" name="Slide Number Placeholder 3"/>
          <p:cNvSpPr>
            <a:spLocks noGrp="1"/>
          </p:cNvSpPr>
          <p:nvPr>
            <p:ph type="sldNum" sz="quarter" idx="5"/>
          </p:nvPr>
        </p:nvSpPr>
        <p:spPr/>
        <p:txBody>
          <a:bodyPr/>
          <a:lstStyle/>
          <a:p>
            <a:fld id="{A399344F-1846-964E-A23F-F797EB56DD37}" type="slidenum">
              <a:rPr lang="en-US" smtClean="0"/>
              <a:t>20</a:t>
            </a:fld>
            <a:endParaRPr lang="en-US"/>
          </a:p>
        </p:txBody>
      </p:sp>
    </p:spTree>
    <p:extLst>
      <p:ext uri="{BB962C8B-B14F-4D97-AF65-F5344CB8AC3E}">
        <p14:creationId xmlns:p14="http://schemas.microsoft.com/office/powerpoint/2010/main" val="407948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DEN </a:t>
            </a:r>
            <a:r>
              <a:rPr lang="en-US"/>
              <a:t>is looking for clear strategies and initiatives that show how you’ll actively support participation from both new and existing historically underutilized multicultural businesses, and how you’ll help promote their long-term growth and success.</a:t>
            </a:r>
            <a:endParaRPr lang="en-US">
              <a:ea typeface="Calibri"/>
              <a:cs typeface="Calibri"/>
            </a:endParaRPr>
          </a:p>
          <a:p>
            <a:endParaRPr lang="en-US"/>
          </a:p>
          <a:p>
            <a:r>
              <a:rPr lang="en-US"/>
              <a:t>It’s also about your broader commitment not just externally, but internally as well. That includes how you plan to promote equity, diversity, inclusion, and accessibility within your own organization, especially with employees and workplace culture.</a:t>
            </a:r>
            <a:endParaRPr lang="en-US">
              <a:ea typeface="Calibri"/>
              <a:cs typeface="Calibri"/>
            </a:endParaRPr>
          </a:p>
          <a:p>
            <a:endParaRPr lang="en-US"/>
          </a:p>
          <a:p>
            <a:r>
              <a:rPr lang="en-US"/>
              <a:t>And externally, we want to understand how you’ll use your influence, partnerships, and economic opportunities to support those same values in the broader business environment.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21</a:t>
            </a:fld>
            <a:endParaRPr lang="en-US"/>
          </a:p>
        </p:txBody>
      </p:sp>
    </p:spTree>
    <p:extLst>
      <p:ext uri="{BB962C8B-B14F-4D97-AF65-F5344CB8AC3E}">
        <p14:creationId xmlns:p14="http://schemas.microsoft.com/office/powerpoint/2010/main" val="2811921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40099"/>
                </a:solidFill>
              </a:rPr>
              <a:t>Here are a few key takeaways and things to keep in mind when putting your proposal together.</a:t>
            </a:r>
            <a:endParaRPr lang="en-US"/>
          </a:p>
          <a:p>
            <a:endParaRPr lang="en-US">
              <a:solidFill>
                <a:srgbClr val="440099"/>
              </a:solidFill>
            </a:endParaRPr>
          </a:p>
          <a:p>
            <a:r>
              <a:rPr lang="en-US">
                <a:solidFill>
                  <a:srgbClr val="440099"/>
                </a:solidFill>
              </a:rPr>
              <a:t>First, it’s really important to understand the airport environment as a whole including the master plan, concourse profiles, and the core commercial planning principles that guide how spaces are developed.</a:t>
            </a:r>
            <a:endParaRPr lang="en-US"/>
          </a:p>
          <a:p>
            <a:endParaRPr lang="en-US">
              <a:solidFill>
                <a:srgbClr val="440099"/>
              </a:solidFill>
            </a:endParaRPr>
          </a:p>
          <a:p>
            <a:r>
              <a:rPr lang="en-US">
                <a:solidFill>
                  <a:srgbClr val="440099"/>
                </a:solidFill>
              </a:rPr>
              <a:t>From there, a good check is to ask: does your proposal actually solve the problem or meet the need we’re trying to address?</a:t>
            </a:r>
            <a:endParaRPr lang="en-US"/>
          </a:p>
          <a:p>
            <a:endParaRPr lang="en-US">
              <a:solidFill>
                <a:srgbClr val="440099"/>
              </a:solidFill>
            </a:endParaRPr>
          </a:p>
          <a:p>
            <a:r>
              <a:rPr lang="en-US">
                <a:solidFill>
                  <a:srgbClr val="440099"/>
                </a:solidFill>
              </a:rPr>
              <a:t>You’ll also want to make sure your proposal clearly speaks to those commercial planning principles, aligns with key adjacencies, and fits within the specific concourse profile you’re responding to.</a:t>
            </a:r>
            <a:endParaRPr lang="en-US"/>
          </a:p>
          <a:p>
            <a:endParaRPr lang="en-US">
              <a:solidFill>
                <a:srgbClr val="440099"/>
              </a:solidFill>
            </a:endParaRPr>
          </a:p>
          <a:p>
            <a:r>
              <a:rPr lang="en-US">
                <a:solidFill>
                  <a:srgbClr val="440099"/>
                </a:solidFill>
              </a:rPr>
              <a:t>Another big consideration is financial feasibility making sure the concept is realistic, sustainable, and makes sense from a business standpoint.</a:t>
            </a:r>
            <a:endParaRPr lang="en-US"/>
          </a:p>
          <a:p>
            <a:endParaRPr lang="en-US">
              <a:solidFill>
                <a:srgbClr val="440099"/>
              </a:solidFill>
            </a:endParaRPr>
          </a:p>
          <a:p>
            <a:r>
              <a:rPr lang="en-US">
                <a:solidFill>
                  <a:srgbClr val="440099"/>
                </a:solidFill>
              </a:rPr>
              <a:t>And finally, your proposal should align with ACDBE and EDIA requirements, ensuring equity, diversity, and inclusion goals are properly integrated throughout the approach.</a:t>
            </a:r>
            <a:endParaRPr lang="en-US"/>
          </a:p>
          <a:p>
            <a:endParaRPr lang="en-US">
              <a:solidFill>
                <a:srgbClr val="440099"/>
              </a:solidFill>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22</a:t>
            </a:fld>
            <a:endParaRPr lang="en-US"/>
          </a:p>
        </p:txBody>
      </p:sp>
    </p:spTree>
    <p:extLst>
      <p:ext uri="{BB962C8B-B14F-4D97-AF65-F5344CB8AC3E}">
        <p14:creationId xmlns:p14="http://schemas.microsoft.com/office/powerpoint/2010/main" val="157047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BDE36-3F95-8101-C8CB-1A7DDE2DC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73014-0831-F76F-2A61-BAC5338EE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0C396-C042-EB5A-4F9E-35BA1F3BA56A}"/>
              </a:ext>
            </a:extLst>
          </p:cNvPr>
          <p:cNvSpPr>
            <a:spLocks noGrp="1"/>
          </p:cNvSpPr>
          <p:nvPr>
            <p:ph type="body" idx="1"/>
          </p:nvPr>
        </p:nvSpPr>
        <p:spPr/>
        <p:txBody>
          <a:bodyPr/>
          <a:lstStyle/>
          <a:p>
            <a:r>
              <a:rPr lang="en-US"/>
              <a:t>To stay connected with DEN and get more involved, there are a few different opportunities available throughout the year.</a:t>
            </a:r>
          </a:p>
          <a:p>
            <a:endParaRPr lang="en-US"/>
          </a:p>
          <a:p>
            <a:r>
              <a:rPr lang="en-US"/>
              <a:t>One is the Procurement Trade Show, which will be held in person at a date still to be determined in 2026.</a:t>
            </a:r>
            <a:endParaRPr lang="en-US">
              <a:ea typeface="Calibri" panose="020F0502020204030204"/>
              <a:cs typeface="Calibri" panose="020F0502020204030204"/>
            </a:endParaRPr>
          </a:p>
          <a:p>
            <a:endParaRPr lang="en-US"/>
          </a:p>
          <a:p>
            <a:r>
              <a:rPr lang="en-US"/>
              <a:t>There’s also a Procurement Breakout Room during the Taking Flight at DEN event, which is another great way to engage directly and learn more about opportunities.</a:t>
            </a:r>
            <a:endParaRPr lang="en-US">
              <a:ea typeface="Calibri" panose="020F0502020204030204"/>
              <a:cs typeface="Calibri" panose="020F0502020204030204"/>
            </a:endParaRPr>
          </a:p>
          <a:p>
            <a:endParaRPr lang="en-US"/>
          </a:p>
          <a:p>
            <a:r>
              <a:rPr lang="en-US"/>
              <a:t>In addition, there are virtual sessions held on the second Thursday of every month from 1:00 to 2:15 PM, which make it easy to join in and stay updated.</a:t>
            </a:r>
          </a:p>
          <a:p>
            <a:endParaRPr lang="en-US"/>
          </a:p>
          <a:p>
            <a:r>
              <a:rPr lang="en-US"/>
              <a:t>And finally, you can always find more information and resources on the flydenver.com outreach and engagement page, including details about the Community Panelist Program.</a:t>
            </a:r>
          </a:p>
          <a:p>
            <a:endParaRPr lang="en-US">
              <a:ea typeface="Calibri"/>
              <a:cs typeface="Calibri"/>
            </a:endParaRPr>
          </a:p>
        </p:txBody>
      </p:sp>
      <p:sp>
        <p:nvSpPr>
          <p:cNvPr id="4" name="Slide Number Placeholder 3">
            <a:extLst>
              <a:ext uri="{FF2B5EF4-FFF2-40B4-BE49-F238E27FC236}">
                <a16:creationId xmlns:a16="http://schemas.microsoft.com/office/drawing/2014/main" id="{1A647DB9-759D-D898-4C7B-59CE92948561}"/>
              </a:ext>
            </a:extLst>
          </p:cNvPr>
          <p:cNvSpPr>
            <a:spLocks noGrp="1"/>
          </p:cNvSpPr>
          <p:nvPr>
            <p:ph type="sldNum" sz="quarter" idx="5"/>
          </p:nvPr>
        </p:nvSpPr>
        <p:spPr/>
        <p:txBody>
          <a:bodyPr/>
          <a:lstStyle/>
          <a:p>
            <a:fld id="{A399344F-1846-964E-A23F-F797EB56DD37}" type="slidenum">
              <a:rPr lang="en-US" smtClean="0"/>
              <a:t>23</a:t>
            </a:fld>
            <a:endParaRPr lang="en-US"/>
          </a:p>
        </p:txBody>
      </p:sp>
    </p:spTree>
    <p:extLst>
      <p:ext uri="{BB962C8B-B14F-4D97-AF65-F5344CB8AC3E}">
        <p14:creationId xmlns:p14="http://schemas.microsoft.com/office/powerpoint/2010/main" val="185652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or need additional information, you can reach them directly by email at </a:t>
            </a:r>
            <a:r>
              <a:rPr lang="en-US">
                <a:hlinkClick r:id="rId3"/>
              </a:rPr>
              <a:t>Contract.Procurement@flydenver.com</a:t>
            </a:r>
            <a:r>
              <a:rPr lang="en-US"/>
              <a:t>.</a:t>
            </a:r>
          </a:p>
          <a:p>
            <a:r>
              <a:rPr lang="en-US"/>
              <a:t>And for more details on current opportunities and procurement information, you can also visit the DEN website at flydenver.com under the Business and Community Procurement Opportunities section.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24</a:t>
            </a:fld>
            <a:endParaRPr lang="en-US"/>
          </a:p>
        </p:txBody>
      </p:sp>
    </p:spTree>
    <p:extLst>
      <p:ext uri="{BB962C8B-B14F-4D97-AF65-F5344CB8AC3E}">
        <p14:creationId xmlns:p14="http://schemas.microsoft.com/office/powerpoint/2010/main" val="280023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57AE-313A-1BDD-8BAE-EC33E47A9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C7AF4-1E2C-09F4-C576-121364520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9E330-7123-018C-2AB2-86129204AD6E}"/>
              </a:ext>
            </a:extLst>
          </p:cNvPr>
          <p:cNvSpPr>
            <a:spLocks noGrp="1"/>
          </p:cNvSpPr>
          <p:nvPr>
            <p:ph type="body" idx="1"/>
          </p:nvPr>
        </p:nvSpPr>
        <p:spPr/>
        <p:txBody>
          <a:bodyPr/>
          <a:lstStyle/>
          <a:p>
            <a:r>
              <a:rPr lang="en-US"/>
              <a:t>I’m pleased to introduce </a:t>
            </a:r>
            <a:r>
              <a:rPr lang="en-US" b="1"/>
              <a:t>Andre Jean Matip, ACDBE Program Specialist</a:t>
            </a:r>
            <a:r>
              <a:rPr lang="en-US"/>
              <a:t> with the Culture and Strategy team at DEN. He brings valuable expertise in federal and local small business programs, certifications, and compliance requirements for operating at the airport as an ACDBE or SBEC-certified business.</a:t>
            </a:r>
          </a:p>
          <a:p>
            <a:endParaRPr lang="en-US"/>
          </a:p>
          <a:p>
            <a:r>
              <a:rPr lang="en-US"/>
              <a:t>Mr. Matip will be sharing insights on “Small Business Requirements for Both ACDBE and SBEC Programs.”</a:t>
            </a:r>
          </a:p>
          <a:p>
            <a:endParaRPr lang="en-US"/>
          </a:p>
          <a:p>
            <a:r>
              <a:rPr lang="en-US"/>
              <a:t>He will also remain with us following the presentation to answer your questions during the Q&amp;A session, so please take advantage of his knowledge and experience.</a:t>
            </a:r>
          </a:p>
          <a:p>
            <a:endParaRPr lang="en-US" b="1">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5C47C4C-BCAA-127F-BEE6-55DDAEA02FC6}"/>
              </a:ext>
            </a:extLst>
          </p:cNvPr>
          <p:cNvSpPr>
            <a:spLocks noGrp="1"/>
          </p:cNvSpPr>
          <p:nvPr>
            <p:ph type="sldNum" sz="quarter" idx="5"/>
          </p:nvPr>
        </p:nvSpPr>
        <p:spPr/>
        <p:txBody>
          <a:bodyPr/>
          <a:lstStyle/>
          <a:p>
            <a:fld id="{A399344F-1846-964E-A23F-F797EB56DD37}" type="slidenum">
              <a:rPr lang="en-US" smtClean="0"/>
              <a:t>25</a:t>
            </a:fld>
            <a:endParaRPr lang="en-US"/>
          </a:p>
        </p:txBody>
      </p:sp>
    </p:spTree>
    <p:extLst>
      <p:ext uri="{BB962C8B-B14F-4D97-AF65-F5344CB8AC3E}">
        <p14:creationId xmlns:p14="http://schemas.microsoft.com/office/powerpoint/2010/main" val="1955526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D8F9-9089-BB27-212A-9918EF401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FB5F1-8812-4CC6-6D3F-F0D010076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803AB-A9E8-BAEB-1B28-A6D11D79554C}"/>
              </a:ext>
            </a:extLst>
          </p:cNvPr>
          <p:cNvSpPr>
            <a:spLocks noGrp="1"/>
          </p:cNvSpPr>
          <p:nvPr>
            <p:ph type="body" idx="1"/>
          </p:nvPr>
        </p:nvSpPr>
        <p:spPr/>
        <p:txBody>
          <a:bodyPr/>
          <a:lstStyle/>
          <a:p>
            <a:r>
              <a:rPr lang="en-US"/>
              <a:t>At DEN, we want to make sure all qualified businesses have a fair shot at running airport concessions. That means giving Airport Concessions Disadvantaged Business Enterprises (ACDBEs ) a chance to compete for contracts, following federal rules. Right now, that program is paused while we’re reevaluating.</a:t>
            </a:r>
          </a:p>
          <a:p>
            <a:endParaRPr lang="en-US"/>
          </a:p>
          <a:p>
            <a:r>
              <a:rPr lang="en-US"/>
              <a:t>On top of that, we have the SBEC program, which is locally funded and open to certified small businesses regardless of race or gender. Only businesses certified with the city in the right categories can apply, and they need to actually run the concession.</a:t>
            </a:r>
            <a:endParaRPr lang="en-US">
              <a:ea typeface="Calibri"/>
              <a:cs typeface="Calibri"/>
            </a:endParaRPr>
          </a:p>
          <a:p>
            <a:endParaRPr lang="en-US"/>
          </a:p>
          <a:p>
            <a:r>
              <a:rPr lang="en-US"/>
              <a:t>For both programs, each concession has goals based on projected yearly sales. Businesses can meet these goals through ownership, partnerships, or by buying goods and services from certified ACDBEs or SBECs. For SBECs, we’ll soon roll out similar specific goals just like ACDBEs.</a:t>
            </a:r>
            <a:endParaRPr lang="en-US">
              <a:ea typeface="Calibri" panose="020F0502020204030204"/>
              <a:cs typeface="Calibri" panose="020F0502020204030204"/>
            </a:endParaRPr>
          </a:p>
          <a:p>
            <a:endParaRPr lang="en-US"/>
          </a:p>
          <a:p>
            <a:r>
              <a:rPr lang="en-US"/>
              <a:t>So basically, these programs are all about leveling the playing field and supporting small and disadvantaged businesses at the airport.</a:t>
            </a:r>
            <a:endParaRPr lang="en-US">
              <a:ea typeface="Calibri"/>
              <a:cs typeface="Calibri"/>
            </a:endParaRPr>
          </a:p>
          <a:p>
            <a:endParaRPr lang="en-US">
              <a:ea typeface="Calibri"/>
              <a:cs typeface="Calibri"/>
            </a:endParaRPr>
          </a:p>
          <a:p>
            <a:r>
              <a:rPr lang="en-US">
                <a:ea typeface="Calibri"/>
                <a:cs typeface="Calibri"/>
              </a:rPr>
              <a:t>------</a:t>
            </a:r>
          </a:p>
          <a:p>
            <a:endParaRPr lang="en-US" b="1">
              <a:ea typeface="Calibri"/>
              <a:cs typeface="Calibri"/>
            </a:endParaRPr>
          </a:p>
        </p:txBody>
      </p:sp>
      <p:sp>
        <p:nvSpPr>
          <p:cNvPr id="4" name="Slide Number Placeholder 3">
            <a:extLst>
              <a:ext uri="{FF2B5EF4-FFF2-40B4-BE49-F238E27FC236}">
                <a16:creationId xmlns:a16="http://schemas.microsoft.com/office/drawing/2014/main" id="{5A8E701C-B196-3025-A7D8-A12004A2AE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37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093FA-18BC-1A38-FABE-11843842D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DA4D9-E679-2689-DA57-1168249B7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7C6AA-9A59-8639-D21D-9B4AF707CF54}"/>
              </a:ext>
            </a:extLst>
          </p:cNvPr>
          <p:cNvSpPr>
            <a:spLocks noGrp="1"/>
          </p:cNvSpPr>
          <p:nvPr>
            <p:ph type="body" idx="1"/>
          </p:nvPr>
        </p:nvSpPr>
        <p:spPr/>
        <p:txBody>
          <a:bodyPr/>
          <a:lstStyle/>
          <a:p>
            <a:r>
              <a:rPr lang="en-US"/>
              <a:t>Please take a moment to answer this question so we can better understand where everyone is in their journey.</a:t>
            </a:r>
          </a:p>
          <a:p>
            <a:endParaRPr lang="en-US">
              <a:ea typeface="Calibri"/>
              <a:cs typeface="Calibri"/>
            </a:endParaRPr>
          </a:p>
        </p:txBody>
      </p:sp>
      <p:sp>
        <p:nvSpPr>
          <p:cNvPr id="4" name="Slide Number Placeholder 3">
            <a:extLst>
              <a:ext uri="{FF2B5EF4-FFF2-40B4-BE49-F238E27FC236}">
                <a16:creationId xmlns:a16="http://schemas.microsoft.com/office/drawing/2014/main" id="{D5A9CB72-F866-EC39-9F6F-08ADABBCE0E8}"/>
              </a:ext>
            </a:extLst>
          </p:cNvPr>
          <p:cNvSpPr>
            <a:spLocks noGrp="1"/>
          </p:cNvSpPr>
          <p:nvPr>
            <p:ph type="sldNum" sz="quarter" idx="5"/>
          </p:nvPr>
        </p:nvSpPr>
        <p:spPr/>
        <p:txBody>
          <a:bodyPr/>
          <a:lstStyle/>
          <a:p>
            <a:fld id="{A399344F-1846-964E-A23F-F797EB56DD37}" type="slidenum">
              <a:rPr lang="en-US" smtClean="0"/>
              <a:t>27</a:t>
            </a:fld>
            <a:endParaRPr lang="en-US"/>
          </a:p>
        </p:txBody>
      </p:sp>
    </p:spTree>
    <p:extLst>
      <p:ext uri="{BB962C8B-B14F-4D97-AF65-F5344CB8AC3E}">
        <p14:creationId xmlns:p14="http://schemas.microsoft.com/office/powerpoint/2010/main" val="668949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certification doesn’t guarantee a contract with DEN, it definitely increases your chances of partnering with larger companies and getting access to more project opportunities. It can also give you a competitive edge and help you stand out in a crowded bidding process.</a:t>
            </a:r>
          </a:p>
          <a:p>
            <a:endParaRPr lang="en-US"/>
          </a:p>
          <a:p>
            <a:r>
              <a:rPr lang="en-US"/>
              <a:t>One of the big advantages is visibility, certified businesses are listed in official directories that larger firms and government agencies regularly use when they’re looking to meet diversity goals or build teams for contracts.</a:t>
            </a:r>
            <a:endParaRPr lang="en-US">
              <a:ea typeface="Calibri" panose="020F0502020204030204"/>
              <a:cs typeface="Calibri" panose="020F0502020204030204"/>
            </a:endParaRPr>
          </a:p>
          <a:p>
            <a:endParaRPr lang="en-US"/>
          </a:p>
          <a:p>
            <a:r>
              <a:rPr lang="en-US"/>
              <a:t>DEN also creates certain set-aside opportunities specifically for SBEC-defined pools, which can open additional doors for participation.</a:t>
            </a:r>
            <a:endParaRPr lang="en-US">
              <a:ea typeface="Calibri" panose="020F0502020204030204"/>
              <a:cs typeface="Calibri" panose="020F0502020204030204"/>
            </a:endParaRPr>
          </a:p>
          <a:p>
            <a:endParaRPr lang="en-US"/>
          </a:p>
          <a:p>
            <a:r>
              <a:rPr lang="en-US"/>
              <a:t>On top of that, larger firms often look for certified partners to help them meet ACDBE goals or strengthen their proposals, which makes certification valuable for joint ventures and subcontracting opportunities.</a:t>
            </a:r>
          </a:p>
          <a:p>
            <a:endParaRPr lang="en-US"/>
          </a:p>
          <a:p>
            <a:r>
              <a:rPr lang="en-US"/>
              <a:t>Certification often comes with access to networking events, mentorship, and industry connections, which can really help you build relationships and stay informed about upcoming opportunities and best practices.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28</a:t>
            </a:fld>
            <a:endParaRPr lang="en-US"/>
          </a:p>
        </p:txBody>
      </p:sp>
    </p:spTree>
    <p:extLst>
      <p:ext uri="{BB962C8B-B14F-4D97-AF65-F5344CB8AC3E}">
        <p14:creationId xmlns:p14="http://schemas.microsoft.com/office/powerpoint/2010/main" val="2938517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9D63-C50C-B622-0336-BA6A1C4A2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A6538-41CF-D4E6-952C-952CF5A4E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18244-22F9-25DC-EF6F-88C824420ED6}"/>
              </a:ext>
            </a:extLst>
          </p:cNvPr>
          <p:cNvSpPr>
            <a:spLocks noGrp="1"/>
          </p:cNvSpPr>
          <p:nvPr>
            <p:ph type="body" idx="1"/>
          </p:nvPr>
        </p:nvSpPr>
        <p:spPr/>
        <p:txBody>
          <a:bodyPr/>
          <a:lstStyle/>
          <a:p>
            <a:pPr algn="just"/>
            <a:r>
              <a:rPr lang="en-US"/>
              <a:t>So… what’s a NAICS code?</a:t>
            </a:r>
          </a:p>
          <a:p>
            <a:pPr algn="just"/>
            <a:endParaRPr lang="en-US"/>
          </a:p>
          <a:p>
            <a:pPr algn="just"/>
            <a:r>
              <a:rPr lang="en-US"/>
              <a:t>It’s basically your business’s label. A six-digit code that tells the government what you actually do. And for ACDBE firms, that code matters because it decides: </a:t>
            </a:r>
          </a:p>
          <a:p>
            <a:pPr algn="just"/>
            <a:r>
              <a:rPr lang="en-US"/>
              <a:t>• what contracts you qualify for </a:t>
            </a:r>
          </a:p>
          <a:p>
            <a:pPr algn="just"/>
            <a:r>
              <a:rPr lang="en-US"/>
              <a:t>• what opportunities you can go after </a:t>
            </a:r>
          </a:p>
          <a:p>
            <a:pPr algn="just"/>
            <a:r>
              <a:rPr lang="en-US"/>
              <a:t>• and whether your business aligns with airport concession work </a:t>
            </a:r>
          </a:p>
          <a:p>
            <a:pPr algn="just"/>
            <a:r>
              <a:rPr lang="en-US"/>
              <a:t>Think of it like your business’s dating profile — if your NAICS code says “bakery,” nobody’s calling you for construction. Bottom line: the right NAICS code helps the right opportunities find you.</a:t>
            </a:r>
            <a:endParaRPr lang="en-US">
              <a:ea typeface="Calibri"/>
              <a:cs typeface="Calibri"/>
            </a:endParaRPr>
          </a:p>
        </p:txBody>
      </p:sp>
      <p:sp>
        <p:nvSpPr>
          <p:cNvPr id="4" name="Slide Number Placeholder 3">
            <a:extLst>
              <a:ext uri="{FF2B5EF4-FFF2-40B4-BE49-F238E27FC236}">
                <a16:creationId xmlns:a16="http://schemas.microsoft.com/office/drawing/2014/main" id="{662EA0A4-C28B-C69A-9E59-14D972767DBD}"/>
              </a:ext>
            </a:extLst>
          </p:cNvPr>
          <p:cNvSpPr>
            <a:spLocks noGrp="1"/>
          </p:cNvSpPr>
          <p:nvPr>
            <p:ph type="sldNum" sz="quarter" idx="5"/>
          </p:nvPr>
        </p:nvSpPr>
        <p:spPr/>
        <p:txBody>
          <a:bodyPr/>
          <a:lstStyle/>
          <a:p>
            <a:fld id="{A399344F-1846-964E-A23F-F797EB56DD37}" type="slidenum">
              <a:rPr lang="en-US" smtClean="0"/>
              <a:t>29</a:t>
            </a:fld>
            <a:endParaRPr lang="en-US"/>
          </a:p>
        </p:txBody>
      </p:sp>
    </p:spTree>
    <p:extLst>
      <p:ext uri="{BB962C8B-B14F-4D97-AF65-F5344CB8AC3E}">
        <p14:creationId xmlns:p14="http://schemas.microsoft.com/office/powerpoint/2010/main" val="2420975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Calibri"/>
              <a:ea typeface="Calibri"/>
              <a:cs typeface="Calibri"/>
            </a:endParaRPr>
          </a:p>
          <a:p>
            <a:pPr>
              <a:defRPr/>
            </a:pPr>
            <a:r>
              <a:rPr lang="en-US">
                <a:latin typeface="+mn-lt"/>
                <a:ea typeface="Calibri"/>
                <a:cs typeface="Calibri"/>
              </a:rPr>
              <a:t>A</a:t>
            </a:r>
            <a:r>
              <a:rPr lang="en-US" sz="1200">
                <a:latin typeface="+mn-lt"/>
                <a:ea typeface="Calibri"/>
                <a:cs typeface="Calibri"/>
              </a:rPr>
              <a:t> few housekeeping items</a:t>
            </a:r>
            <a:r>
              <a:rPr lang="en-US">
                <a:latin typeface="+mn-lt"/>
                <a:ea typeface="Calibri"/>
                <a:cs typeface="Calibri"/>
              </a:rPr>
              <a:t>:</a:t>
            </a:r>
            <a:endParaRPr lang="en-US" sz="1200" b="1">
              <a:latin typeface="+mn-lt"/>
              <a:ea typeface="Calibri"/>
              <a:cs typeface="Calibri"/>
            </a:endParaRPr>
          </a:p>
          <a:p>
            <a:pPr>
              <a:defRPr/>
            </a:pPr>
            <a:r>
              <a:rPr lang="en-US"/>
              <a:t>Please Keep your cameras off and mics muted during the presentation.</a:t>
            </a:r>
            <a:endParaRPr lang="en-US">
              <a:ea typeface="Calibri"/>
              <a:cs typeface="Calibri"/>
            </a:endParaRPr>
          </a:p>
          <a:p>
            <a:pPr>
              <a:defRPr/>
            </a:pPr>
            <a:r>
              <a:rPr lang="en-US">
                <a:ea typeface="Calibri"/>
                <a:cs typeface="Calibri"/>
              </a:rPr>
              <a:t>This session is being recorded, and the slide deck will be made available on our website at flydenver.com within 3 to 5 business days.</a:t>
            </a:r>
          </a:p>
          <a:p>
            <a:pPr>
              <a:defRPr/>
            </a:pPr>
            <a:r>
              <a:rPr lang="en-US">
                <a:ea typeface="Calibri"/>
                <a:cs typeface="Calibri"/>
              </a:rPr>
              <a:t>Questions will be addressed at the end of the session.</a:t>
            </a:r>
          </a:p>
          <a:p>
            <a:pPr>
              <a:defRPr/>
            </a:pPr>
            <a:endParaRPr lang="en-US" b="1">
              <a:ea typeface="Calibri"/>
              <a:cs typeface="Calibri"/>
            </a:endParaRPr>
          </a:p>
          <a:p>
            <a:pPr marL="171450" indent="-171450">
              <a:buFont typeface="Wingdings" panose="05000000000000000000" pitchFamily="2" charset="2"/>
              <a:buChar char="§"/>
              <a:defRPr/>
            </a:pPr>
            <a:r>
              <a:rPr lang="en-US">
                <a:ea typeface="Calibri"/>
                <a:cs typeface="Calibri"/>
              </a:rPr>
              <a:t>We would</a:t>
            </a:r>
            <a:r>
              <a:rPr lang="en-US" sz="1200">
                <a:latin typeface="+mn-lt"/>
                <a:ea typeface="Calibri"/>
                <a:cs typeface="Calibri"/>
              </a:rPr>
              <a:t> </a:t>
            </a:r>
            <a:r>
              <a:rPr lang="en-US">
                <a:latin typeface="+mn-lt"/>
                <a:ea typeface="Calibri"/>
                <a:cs typeface="Calibri"/>
              </a:rPr>
              <a:t>love to get an idea of who</a:t>
            </a:r>
            <a:r>
              <a:rPr lang="en-US" sz="1200">
                <a:latin typeface="+mn-lt"/>
                <a:ea typeface="Calibri"/>
                <a:cs typeface="Calibri"/>
              </a:rPr>
              <a:t> is in the audience today. </a:t>
            </a:r>
            <a:r>
              <a:rPr lang="en-US">
                <a:ea typeface="Calibri"/>
                <a:cs typeface="Calibri"/>
              </a:rPr>
              <a:t>Drop</a:t>
            </a:r>
            <a:r>
              <a:rPr lang="en-US" sz="1200">
                <a:latin typeface="+mn-lt"/>
                <a:ea typeface="Calibri"/>
                <a:cs typeface="Calibri"/>
              </a:rPr>
              <a:t> your name, company, and title into the chat box</a:t>
            </a:r>
            <a:r>
              <a:rPr lang="en-US">
                <a:ea typeface="Calibri"/>
                <a:cs typeface="Calibri"/>
              </a:rPr>
              <a:t> to share with today's group.</a:t>
            </a: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Calibri"/>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
        <p:nvSpPr>
          <p:cNvPr id="5" name="TextBox 4">
            <a:extLst>
              <a:ext uri="{FF2B5EF4-FFF2-40B4-BE49-F238E27FC236}">
                <a16:creationId xmlns:a16="http://schemas.microsoft.com/office/drawing/2014/main" id="{F3211BD4-1591-396A-14B8-AD54C7AA8713}"/>
              </a:ext>
            </a:extLst>
          </p:cNvPr>
          <p:cNvSpPr txBox="1"/>
          <p:nvPr/>
        </p:nvSpPr>
        <p:spPr>
          <a:xfrm>
            <a:off x="685800" y="4864608"/>
            <a:ext cx="5486400" cy="3970318"/>
          </a:xfrm>
          <a:prstGeom prst="rect">
            <a:avLst/>
          </a:prstGeom>
          <a:noFill/>
        </p:spPr>
        <p:txBody>
          <a:bodyPr wrap="square" rtlCol="0">
            <a:spAutoFit/>
          </a:bodyPr>
          <a:lstStyle/>
          <a:p>
            <a:pPr>
              <a:defRPr/>
            </a:pPr>
            <a:r>
              <a:rPr lang="en-US">
                <a:ea typeface="Calibri"/>
                <a:cs typeface="Calibri"/>
              </a:rPr>
              <a:t>Before we begin I'll briefly go over a few housekeeping items:</a:t>
            </a:r>
            <a:endParaRPr lang="en-US" b="1">
              <a:ea typeface="Calibri"/>
              <a:cs typeface="Calibri"/>
            </a:endParaRPr>
          </a:p>
          <a:p>
            <a:pPr marL="171450" indent="-171450">
              <a:buFont typeface="Wingdings" panose="05000000000000000000" pitchFamily="2" charset="2"/>
              <a:buChar char="§"/>
              <a:defRPr/>
            </a:pPr>
            <a:r>
              <a:rPr lang="en-US">
                <a:ea typeface="Calibri"/>
                <a:cs typeface="Calibri"/>
              </a:rPr>
              <a:t>I’d love to get an idea of who is in the audience today. Please feel free to drop your name, company, and title into the chat box. </a:t>
            </a:r>
          </a:p>
          <a:p>
            <a:pPr marL="171450" indent="-171450">
              <a:buFont typeface="Wingdings" panose="05000000000000000000" pitchFamily="2" charset="2"/>
              <a:buChar char="§"/>
              <a:defRPr/>
            </a:pPr>
            <a:r>
              <a:rPr lang="en-US">
                <a:ea typeface="Calibri"/>
                <a:cs typeface="Calibri"/>
              </a:rPr>
              <a:t>Today’s informational session will be an overview of the ACDBE Review Process, Personal Net Worth (PNW), and Other tax documents required for ACDBE certification</a:t>
            </a:r>
          </a:p>
          <a:p>
            <a:pPr marL="171450" indent="-171450">
              <a:buFont typeface="Wingdings" panose="05000000000000000000" pitchFamily="2" charset="2"/>
              <a:buChar char="§"/>
              <a:defRPr/>
            </a:pPr>
            <a:r>
              <a:rPr lang="en-US">
                <a:ea typeface="Calibri"/>
                <a:cs typeface="Calibri"/>
              </a:rPr>
              <a:t>Please hold your questions until the end, as we’ll conclude with a Q&amp;A session. </a:t>
            </a:r>
          </a:p>
          <a:p>
            <a:pPr lvl="0">
              <a:defRPr/>
            </a:pPr>
            <a:endParaRPr lang="en-US">
              <a:ea typeface="Calibri"/>
              <a:cs typeface="Calibri"/>
            </a:endParaRPr>
          </a:p>
          <a:p>
            <a:pPr lvl="0">
              <a:defRPr/>
            </a:pPr>
            <a:endParaRPr lang="en-US">
              <a:ea typeface="Calibri"/>
              <a:cs typeface="Calibri"/>
            </a:endParaRPr>
          </a:p>
          <a:p>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ED6A-B246-B71B-B4E4-39C803FD4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6A3BB-0DE0-43AE-5BD0-BFFFCF2CC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031C5-E9F4-AA3F-26B7-E5C9E9F96236}"/>
              </a:ext>
            </a:extLst>
          </p:cNvPr>
          <p:cNvSpPr>
            <a:spLocks noGrp="1"/>
          </p:cNvSpPr>
          <p:nvPr>
            <p:ph type="body" idx="1"/>
          </p:nvPr>
        </p:nvSpPr>
        <p:spPr/>
        <p:txBody>
          <a:bodyPr/>
          <a:lstStyle/>
          <a:p>
            <a:pPr algn="just"/>
            <a:r>
              <a:rPr lang="en-US"/>
              <a:t>Now let look at an actual RFP</a:t>
            </a:r>
          </a:p>
          <a:p>
            <a:pPr algn="just"/>
            <a:r>
              <a:rPr lang="en-US"/>
              <a:t> </a:t>
            </a:r>
            <a:endParaRPr lang="en-US">
              <a:ea typeface="Calibri"/>
              <a:cs typeface="Calibri"/>
            </a:endParaRPr>
          </a:p>
          <a:p>
            <a:pPr algn="just"/>
            <a:r>
              <a:rPr lang="en-US"/>
              <a:t>This slide serves as an example of how to review an ACDBE RFP, highlighting how to identify the concept (such as a Quick Service Restaurant), understand key elements like term, goals, and scope, and evaluate requirements – in the box the requirements our team is specifically looking for the review of an RFP. </a:t>
            </a:r>
            <a:endParaRPr lang="en-US">
              <a:ea typeface="Calibri"/>
              <a:cs typeface="Calibri"/>
            </a:endParaRPr>
          </a:p>
          <a:p>
            <a:pPr algn="just"/>
            <a:endParaRPr lang="en-US"/>
          </a:p>
          <a:p>
            <a:pPr algn="just"/>
            <a:r>
              <a:rPr lang="en-US"/>
              <a:t>From an ACDBE perspective, it underscores the importance of confirming that firms are properly certified and that their NAICS codes align with the scope of work outlined in the RFP to ensure eligibility.</a:t>
            </a:r>
          </a:p>
          <a:p>
            <a:pPr marR="91440" algn="just">
              <a:lnSpc>
                <a:spcPct val="107000"/>
              </a:lnSpc>
              <a:spcAft>
                <a:spcPts val="800"/>
              </a:spcAft>
            </a:pPr>
            <a:endParaRPr lang="en-US" b="0">
              <a:ea typeface="Calibri"/>
              <a:cs typeface="Calibri"/>
            </a:endParaRPr>
          </a:p>
        </p:txBody>
      </p:sp>
      <p:sp>
        <p:nvSpPr>
          <p:cNvPr id="4" name="Slide Number Placeholder 3">
            <a:extLst>
              <a:ext uri="{FF2B5EF4-FFF2-40B4-BE49-F238E27FC236}">
                <a16:creationId xmlns:a16="http://schemas.microsoft.com/office/drawing/2014/main" id="{B6B47F65-2A12-A921-A0B9-EAB063C8D813}"/>
              </a:ext>
            </a:extLst>
          </p:cNvPr>
          <p:cNvSpPr>
            <a:spLocks noGrp="1"/>
          </p:cNvSpPr>
          <p:nvPr>
            <p:ph type="sldNum" sz="quarter" idx="5"/>
          </p:nvPr>
        </p:nvSpPr>
        <p:spPr/>
        <p:txBody>
          <a:bodyPr/>
          <a:lstStyle/>
          <a:p>
            <a:fld id="{A399344F-1846-964E-A23F-F797EB56DD37}" type="slidenum">
              <a:rPr lang="en-US" smtClean="0"/>
              <a:t>30</a:t>
            </a:fld>
            <a:endParaRPr lang="en-US"/>
          </a:p>
        </p:txBody>
      </p:sp>
    </p:spTree>
    <p:extLst>
      <p:ext uri="{BB962C8B-B14F-4D97-AF65-F5344CB8AC3E}">
        <p14:creationId xmlns:p14="http://schemas.microsoft.com/office/powerpoint/2010/main" val="3330253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08246-E3FF-3EDC-F146-81AEBED4D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6A082-F75C-EB7C-CBB3-060161772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1CDD3-CF04-99F6-C25B-66A921A7CA0D}"/>
              </a:ext>
            </a:extLst>
          </p:cNvPr>
          <p:cNvSpPr>
            <a:spLocks noGrp="1"/>
          </p:cNvSpPr>
          <p:nvPr>
            <p:ph type="body" idx="1"/>
          </p:nvPr>
        </p:nvSpPr>
        <p:spPr/>
        <p:txBody>
          <a:bodyPr/>
          <a:lstStyle/>
          <a:p>
            <a:pPr algn="just"/>
            <a:r>
              <a:rPr lang="en-US"/>
              <a:t>Similar to the ACDBE RFP review, let look now at an actual </a:t>
            </a:r>
            <a:r>
              <a:rPr lang="en-US" err="1"/>
              <a:t>sbec</a:t>
            </a:r>
            <a:r>
              <a:rPr lang="en-US"/>
              <a:t> define pool RFP, highlighting key elements such as identifying the concession concept (Specialty Coffee Kiosk), understanding that it is a 100% SBEC set‑aside opportunity, and reviewing important details like term, scope, and menu expectations. It also emphasizes verifying that businesses are SBEC‑certified with the appropriate NAICS codes aligned to the scope of work to ensure eligibility. </a:t>
            </a:r>
          </a:p>
          <a:p>
            <a:pPr marR="91440" algn="just">
              <a:lnSpc>
                <a:spcPct val="107000"/>
              </a:lnSpc>
              <a:spcAft>
                <a:spcPts val="800"/>
              </a:spcAft>
            </a:pPr>
            <a:endParaRPr lang="en-US" b="0">
              <a:ea typeface="Calibri"/>
              <a:cs typeface="Calibri"/>
            </a:endParaRPr>
          </a:p>
        </p:txBody>
      </p:sp>
      <p:sp>
        <p:nvSpPr>
          <p:cNvPr id="4" name="Slide Number Placeholder 3">
            <a:extLst>
              <a:ext uri="{FF2B5EF4-FFF2-40B4-BE49-F238E27FC236}">
                <a16:creationId xmlns:a16="http://schemas.microsoft.com/office/drawing/2014/main" id="{12078B1A-7090-33C4-C763-714F3DE699DF}"/>
              </a:ext>
            </a:extLst>
          </p:cNvPr>
          <p:cNvSpPr>
            <a:spLocks noGrp="1"/>
          </p:cNvSpPr>
          <p:nvPr>
            <p:ph type="sldNum" sz="quarter" idx="5"/>
          </p:nvPr>
        </p:nvSpPr>
        <p:spPr/>
        <p:txBody>
          <a:bodyPr/>
          <a:lstStyle/>
          <a:p>
            <a:fld id="{A399344F-1846-964E-A23F-F797EB56DD37}" type="slidenum">
              <a:rPr lang="en-US" smtClean="0"/>
              <a:t>31</a:t>
            </a:fld>
            <a:endParaRPr lang="en-US"/>
          </a:p>
        </p:txBody>
      </p:sp>
    </p:spTree>
    <p:extLst>
      <p:ext uri="{BB962C8B-B14F-4D97-AF65-F5344CB8AC3E}">
        <p14:creationId xmlns:p14="http://schemas.microsoft.com/office/powerpoint/2010/main" val="281503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Current ACDBE forms can be found on our website, which is linked on this slide.</a:t>
            </a:r>
          </a:p>
          <a:p>
            <a:endParaRPr lang="en-US">
              <a:ea typeface="Calibri"/>
              <a:cs typeface="Calibri"/>
            </a:endParaRPr>
          </a:p>
          <a:p>
            <a:r>
              <a:rPr lang="en-US">
                <a:ea typeface="Calibri"/>
                <a:cs typeface="Calibri"/>
              </a:rPr>
              <a:t>The three forms </a:t>
            </a:r>
            <a:r>
              <a:rPr lang="en-US" b="1">
                <a:ea typeface="Calibri"/>
                <a:cs typeface="Calibri"/>
              </a:rPr>
              <a:t>always required</a:t>
            </a:r>
            <a:r>
              <a:rPr lang="en-US">
                <a:ea typeface="Calibri"/>
                <a:cs typeface="Calibri"/>
              </a:rPr>
              <a:t> with ACDBE proposal submissions are the Letter of Intent, Commitment Form, and Current Certification letter with applicable NAICS Codes. If you are proposing as a Joint Venture business you will also include a copy of the joint venture agreement, the Joint Venture Affidavit, and the Joint Venture Eligibility form IN ADDITION TO THE REQUIRED FORMS I JUST MENTIONED. </a:t>
            </a:r>
          </a:p>
          <a:p>
            <a:endParaRPr lang="en-US">
              <a:ea typeface="Calibri"/>
              <a:cs typeface="Calibri"/>
            </a:endParaRPr>
          </a:p>
          <a:p>
            <a:r>
              <a:rPr lang="en-US">
                <a:ea typeface="Calibri"/>
                <a:cs typeface="Calibri"/>
              </a:rPr>
              <a:t>For any SBEC submittal, forms will also be available for review. Our team will check each proposer’s certification record in B2G to be sure they are eligible to propose on SBEC defined-pool projects. </a:t>
            </a:r>
          </a:p>
          <a:p>
            <a:br>
              <a:rPr lang="en-US">
                <a:ea typeface="Calibri"/>
                <a:cs typeface="+mn-lt"/>
              </a:rPr>
            </a:br>
            <a:r>
              <a:rPr lang="en-US">
                <a:ea typeface="Calibri"/>
                <a:cs typeface="Calibri"/>
              </a:rPr>
              <a:t>Please be sure all submitted forms are filled out </a:t>
            </a:r>
            <a:r>
              <a:rPr lang="en-US" b="1" u="sng">
                <a:ea typeface="Calibri"/>
                <a:cs typeface="Calibri"/>
              </a:rPr>
              <a:t>completely AND SIGNED</a:t>
            </a:r>
            <a:r>
              <a:rPr lang="en-US">
                <a:ea typeface="Calibri"/>
                <a:cs typeface="Calibri"/>
              </a:rPr>
              <a:t>! Feel free to reach out to our ACDBE team if you have any questions when completing your forms. </a:t>
            </a:r>
          </a:p>
        </p:txBody>
      </p:sp>
      <p:sp>
        <p:nvSpPr>
          <p:cNvPr id="4" name="Slide Number Placeholder 3"/>
          <p:cNvSpPr>
            <a:spLocks noGrp="1"/>
          </p:cNvSpPr>
          <p:nvPr>
            <p:ph type="sldNum" sz="quarter" idx="5"/>
          </p:nvPr>
        </p:nvSpPr>
        <p:spPr/>
        <p:txBody>
          <a:bodyPr/>
          <a:lstStyle/>
          <a:p>
            <a:fld id="{A399344F-1846-964E-A23F-F797EB56DD37}" type="slidenum">
              <a:rPr lang="en-US" smtClean="0"/>
              <a:t>32</a:t>
            </a:fld>
            <a:endParaRPr lang="en-US"/>
          </a:p>
        </p:txBody>
      </p:sp>
    </p:spTree>
    <p:extLst>
      <p:ext uri="{BB962C8B-B14F-4D97-AF65-F5344CB8AC3E}">
        <p14:creationId xmlns:p14="http://schemas.microsoft.com/office/powerpoint/2010/main" val="2954055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28B1-0BEB-C57E-A434-E0F13C882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826BD-5EE8-49C8-035C-F44A8B07E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D9F4D-0DD4-454B-5660-718288AF56E7}"/>
              </a:ext>
            </a:extLst>
          </p:cNvPr>
          <p:cNvSpPr>
            <a:spLocks noGrp="1"/>
          </p:cNvSpPr>
          <p:nvPr>
            <p:ph type="body" idx="1"/>
          </p:nvPr>
        </p:nvSpPr>
        <p:spPr/>
        <p:txBody>
          <a:bodyPr/>
          <a:lstStyle/>
          <a:p>
            <a:r>
              <a:rPr lang="en-US"/>
              <a:t>The SBEC program is a Small Business Enterprise Concessionaire program that’s locally funded and governed by the Denver Revised Municipal Code, specifically Chapter 28, Article 7.</a:t>
            </a:r>
          </a:p>
          <a:p>
            <a:endParaRPr lang="en-US"/>
          </a:p>
          <a:p>
            <a:r>
              <a:rPr lang="en-US"/>
              <a:t>In simple terms, it creates a defined pool set-aside for firms that are SBEC-certified with the City and County of Denver in the applicable scope of work. It’s also race- and gender-neutral, and certification is handled through the Division of Small Business, or DSBO. Companies also need to meet SBA size standards to qualify.</a:t>
            </a:r>
            <a:endParaRPr lang="en-US">
              <a:ea typeface="Calibri" panose="020F0502020204030204"/>
              <a:cs typeface="Calibri" panose="020F0502020204030204"/>
            </a:endParaRPr>
          </a:p>
          <a:p>
            <a:endParaRPr lang="en-US"/>
          </a:p>
          <a:p>
            <a:r>
              <a:rPr lang="en-US"/>
              <a:t>For submittals, you’ll need to provide proof of current SBEC certification, as well as any relevant JV or partnership agreements, such as operating agreements or other joint venture documents.</a:t>
            </a:r>
            <a:endParaRPr lang="en-US">
              <a:ea typeface="Calibri" panose="020F0502020204030204"/>
              <a:cs typeface="Calibri" panose="020F0502020204030204"/>
            </a:endParaRPr>
          </a:p>
          <a:p>
            <a:endParaRPr lang="en-US"/>
          </a:p>
          <a:p>
            <a:r>
              <a:rPr lang="en-US"/>
              <a:t>Once awarded, compliance is monitored by DEN’s ACDBE team to ensure all program requirements continue to be met.</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2AA1790F-7B47-DD72-77C0-59E9336E58CF}"/>
              </a:ext>
            </a:extLst>
          </p:cNvPr>
          <p:cNvSpPr>
            <a:spLocks noGrp="1"/>
          </p:cNvSpPr>
          <p:nvPr>
            <p:ph type="sldNum" sz="quarter" idx="5"/>
          </p:nvPr>
        </p:nvSpPr>
        <p:spPr/>
        <p:txBody>
          <a:bodyPr/>
          <a:lstStyle/>
          <a:p>
            <a:fld id="{A399344F-1846-964E-A23F-F797EB56DD37}" type="slidenum">
              <a:rPr lang="en-US" smtClean="0"/>
              <a:t>33</a:t>
            </a:fld>
            <a:endParaRPr lang="en-US"/>
          </a:p>
        </p:txBody>
      </p:sp>
    </p:spTree>
    <p:extLst>
      <p:ext uri="{BB962C8B-B14F-4D97-AF65-F5344CB8AC3E}">
        <p14:creationId xmlns:p14="http://schemas.microsoft.com/office/powerpoint/2010/main" val="1183172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92F5-8411-04F2-7B64-9DF9BFCD5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9B325-AB5B-FE6D-1913-A93FACB36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94FCF-3239-7872-2B79-E676664E0182}"/>
              </a:ext>
            </a:extLst>
          </p:cNvPr>
          <p:cNvSpPr>
            <a:spLocks noGrp="1"/>
          </p:cNvSpPr>
          <p:nvPr>
            <p:ph type="body" idx="1"/>
          </p:nvPr>
        </p:nvSpPr>
        <p:spPr/>
        <p:txBody>
          <a:bodyPr/>
          <a:lstStyle/>
          <a:p>
            <a:pPr algn="just"/>
            <a:r>
              <a:rPr lang="en-US"/>
              <a:t>A cure basically </a:t>
            </a:r>
            <a:r>
              <a:rPr lang="en-US" b="0"/>
              <a:t>acts as a safety mechanism</a:t>
            </a:r>
            <a:r>
              <a:rPr lang="en-US"/>
              <a:t> that gives </a:t>
            </a:r>
            <a:r>
              <a:rPr lang="en-US" b="0"/>
              <a:t>contractors </a:t>
            </a:r>
            <a:r>
              <a:rPr lang="en-US"/>
              <a:t>a chance </a:t>
            </a:r>
            <a:r>
              <a:rPr lang="en-US" b="0"/>
              <a:t>to </a:t>
            </a:r>
            <a:r>
              <a:rPr lang="en-US"/>
              <a:t>fix certain </a:t>
            </a:r>
            <a:r>
              <a:rPr lang="en-US" b="0"/>
              <a:t>issues without immediately losing </a:t>
            </a:r>
            <a:r>
              <a:rPr lang="en-US"/>
              <a:t>the </a:t>
            </a:r>
            <a:r>
              <a:rPr lang="en-US" b="0"/>
              <a:t>opportunity</a:t>
            </a:r>
            <a:r>
              <a:rPr lang="en-US"/>
              <a:t>. It allows </a:t>
            </a:r>
            <a:r>
              <a:rPr lang="en-US" b="0"/>
              <a:t>bidders to </a:t>
            </a:r>
            <a:r>
              <a:rPr lang="en-US"/>
              <a:t>correct </a:t>
            </a:r>
            <a:r>
              <a:rPr lang="en-US" b="0"/>
              <a:t>minor deficiencies in their documentation after the initial proposal </a:t>
            </a:r>
            <a:r>
              <a:rPr lang="en-US"/>
              <a:t>has been submitted</a:t>
            </a:r>
            <a:r>
              <a:rPr lang="en-US" b="0"/>
              <a:t>.</a:t>
            </a:r>
            <a:endParaRPr lang="en-US"/>
          </a:p>
          <a:p>
            <a:pPr algn="just"/>
            <a:endParaRPr lang="en-US"/>
          </a:p>
          <a:p>
            <a:pPr algn="just"/>
            <a:r>
              <a:rPr lang="en-US"/>
              <a:t>Typically, there’s </a:t>
            </a:r>
            <a:r>
              <a:rPr lang="en-US" b="0"/>
              <a:t>a </a:t>
            </a:r>
            <a:r>
              <a:rPr lang="en-US"/>
              <a:t>set</a:t>
            </a:r>
            <a:r>
              <a:rPr lang="en-US" b="0"/>
              <a:t> response period </a:t>
            </a:r>
            <a:r>
              <a:rPr lang="en-US"/>
              <a:t>where </a:t>
            </a:r>
            <a:r>
              <a:rPr lang="en-US" b="0"/>
              <a:t>the proposer </a:t>
            </a:r>
            <a:r>
              <a:rPr lang="en-US"/>
              <a:t>can </a:t>
            </a:r>
            <a:r>
              <a:rPr lang="en-US" b="0"/>
              <a:t>submit missing, corrected, or additional information to meet compliance </a:t>
            </a:r>
            <a:r>
              <a:rPr lang="en-US"/>
              <a:t>requirements — so it’s not an </a:t>
            </a:r>
            <a:r>
              <a:rPr lang="en-US" b="0"/>
              <a:t>automatic disqualification</a:t>
            </a:r>
            <a:r>
              <a:rPr lang="en-US"/>
              <a:t> right away</a:t>
            </a:r>
            <a:r>
              <a:rPr lang="en-US" b="0"/>
              <a:t>.</a:t>
            </a:r>
            <a:endParaRPr lang="en-US">
              <a:ea typeface="Calibri" panose="020F0502020204030204"/>
              <a:cs typeface="Calibri" panose="020F0502020204030204"/>
            </a:endParaRPr>
          </a:p>
          <a:p>
            <a:pPr algn="just"/>
            <a:endParaRPr lang="en-US"/>
          </a:p>
          <a:p>
            <a:pPr algn="just"/>
            <a:r>
              <a:rPr lang="en-US"/>
              <a:t>That said, if </a:t>
            </a:r>
            <a:r>
              <a:rPr lang="en-US" b="0"/>
              <a:t>the deficiencies </a:t>
            </a:r>
            <a:r>
              <a:rPr lang="en-US"/>
              <a:t>aren’t properly addressed </a:t>
            </a:r>
            <a:r>
              <a:rPr lang="en-US" b="0"/>
              <a:t>within the designated </a:t>
            </a:r>
            <a:r>
              <a:rPr lang="en-US"/>
              <a:t>timeframe, the ACDBE portion </a:t>
            </a:r>
            <a:r>
              <a:rPr lang="en-US" b="0"/>
              <a:t>of </a:t>
            </a:r>
            <a:r>
              <a:rPr lang="en-US"/>
              <a:t>the </a:t>
            </a:r>
            <a:r>
              <a:rPr lang="en-US" b="0"/>
              <a:t>proposal </a:t>
            </a:r>
            <a:r>
              <a:rPr lang="en-US"/>
              <a:t>can be deemed non-responsive</a:t>
            </a:r>
            <a:r>
              <a:rPr lang="en-US" b="0"/>
              <a:t>.</a:t>
            </a:r>
            <a:endParaRPr lang="en-US">
              <a:ea typeface="Calibri" panose="020F0502020204030204"/>
              <a:cs typeface="Calibri" panose="020F0502020204030204"/>
            </a:endParaRPr>
          </a:p>
          <a:p>
            <a:pPr algn="just"/>
            <a:endParaRPr lang="en-US"/>
          </a:p>
          <a:p>
            <a:pPr algn="just"/>
            <a:r>
              <a:rPr lang="en-US"/>
              <a:t>This process is handled </a:t>
            </a:r>
            <a:r>
              <a:rPr lang="en-US" b="0"/>
              <a:t>on a case-by-case basis in </a:t>
            </a:r>
            <a:r>
              <a:rPr lang="en-US"/>
              <a:t>coordination </a:t>
            </a:r>
            <a:r>
              <a:rPr lang="en-US" b="0"/>
              <a:t>with the Procurement Team.</a:t>
            </a:r>
            <a:endParaRPr lang="en-US"/>
          </a:p>
          <a:p>
            <a:pPr algn="just"/>
            <a:endParaRPr lang="en-US"/>
          </a:p>
          <a:p>
            <a:pPr algn="just"/>
            <a:r>
              <a:rPr lang="en-US"/>
              <a:t>In terms of examples, curable issues usually include things like missing signatures or incomplete information on ACDBE forms — things that can be quickly fixed once identified.</a:t>
            </a:r>
            <a:endParaRPr lang="en-US">
              <a:ea typeface="Calibri" panose="020F0502020204030204"/>
              <a:cs typeface="Calibri" panose="020F0502020204030204"/>
            </a:endParaRPr>
          </a:p>
          <a:p>
            <a:pPr algn="just"/>
            <a:endParaRPr lang="en-US"/>
          </a:p>
          <a:p>
            <a:pPr algn="just"/>
            <a:r>
              <a:rPr lang="en-US"/>
              <a:t>On the other hand, non-curable issues include things like the ACDBE firm not being certified at the time of submission, not being certified in the required NAICS code, or missing required forms entirely.</a:t>
            </a:r>
          </a:p>
          <a:p>
            <a:pPr algn="just"/>
            <a:endParaRPr lang="en-US"/>
          </a:p>
          <a:p>
            <a:pPr algn="just"/>
            <a:r>
              <a:rPr lang="en-US"/>
              <a:t>The main takeaway is to submit as complete and accurate a package as possible, since only certain issues can be corrected after the fact.</a:t>
            </a:r>
            <a:endParaRPr lang="en-US">
              <a:ea typeface="Calibri"/>
              <a:cs typeface="Calibri"/>
            </a:endParaRPr>
          </a:p>
          <a:p>
            <a:pPr marR="91440" algn="just">
              <a:lnSpc>
                <a:spcPct val="107000"/>
              </a:lnSpc>
              <a:spcAft>
                <a:spcPts val="800"/>
              </a:spcAft>
            </a:pPr>
            <a:endParaRPr lang="en-US" b="0">
              <a:ea typeface="Calibri"/>
              <a:cs typeface="Calibri"/>
            </a:endParaRPr>
          </a:p>
        </p:txBody>
      </p:sp>
      <p:sp>
        <p:nvSpPr>
          <p:cNvPr id="4" name="Slide Number Placeholder 3">
            <a:extLst>
              <a:ext uri="{FF2B5EF4-FFF2-40B4-BE49-F238E27FC236}">
                <a16:creationId xmlns:a16="http://schemas.microsoft.com/office/drawing/2014/main" id="{3F674D84-B256-95D2-8BBC-9A83700E5452}"/>
              </a:ext>
            </a:extLst>
          </p:cNvPr>
          <p:cNvSpPr>
            <a:spLocks noGrp="1"/>
          </p:cNvSpPr>
          <p:nvPr>
            <p:ph type="sldNum" sz="quarter" idx="5"/>
          </p:nvPr>
        </p:nvSpPr>
        <p:spPr/>
        <p:txBody>
          <a:bodyPr/>
          <a:lstStyle/>
          <a:p>
            <a:fld id="{A399344F-1846-964E-A23F-F797EB56DD37}" type="slidenum">
              <a:rPr lang="en-US" smtClean="0"/>
              <a:t>34</a:t>
            </a:fld>
            <a:endParaRPr lang="en-US"/>
          </a:p>
        </p:txBody>
      </p:sp>
    </p:spTree>
    <p:extLst>
      <p:ext uri="{BB962C8B-B14F-4D97-AF65-F5344CB8AC3E}">
        <p14:creationId xmlns:p14="http://schemas.microsoft.com/office/powerpoint/2010/main" val="3590520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Before submitting your proposal, it’s a good idea to run through a quick checklist.</a:t>
            </a:r>
          </a:p>
          <a:p>
            <a:pPr algn="just"/>
            <a:endParaRPr lang="en-US"/>
          </a:p>
          <a:p>
            <a:pPr algn="just"/>
            <a:r>
              <a:rPr lang="en-US"/>
              <a:t>Make sure you’ve considered whether a Joint Venture is involved, and confirm you’re certified in the applicable NAICS code for the scope of work.</a:t>
            </a:r>
            <a:endParaRPr lang="en-US">
              <a:ea typeface="Calibri" panose="020F0502020204030204"/>
              <a:cs typeface="Calibri" panose="020F0502020204030204"/>
            </a:endParaRPr>
          </a:p>
          <a:p>
            <a:pPr algn="just"/>
            <a:endParaRPr lang="en-US"/>
          </a:p>
          <a:p>
            <a:pPr algn="just"/>
            <a:r>
              <a:rPr lang="en-US"/>
              <a:t>Double-check that all required forms are completed accurately, fully filled out, and properly signed and dated.</a:t>
            </a:r>
          </a:p>
          <a:p>
            <a:pPr algn="just"/>
            <a:endParaRPr lang="en-US"/>
          </a:p>
          <a:p>
            <a:pPr algn="just"/>
            <a:r>
              <a:rPr lang="en-US"/>
              <a:t>Take a moment to review the FAA Joint Venture Guidance Document to ensure everything is aligned before you submit.</a:t>
            </a:r>
            <a:endParaRPr lang="en-US">
              <a:ea typeface="Calibri"/>
              <a:cs typeface="Calibri"/>
            </a:endParaRPr>
          </a:p>
          <a:p>
            <a:pPr marR="91440" algn="just">
              <a:lnSpc>
                <a:spcPct val="107000"/>
              </a:lnSpc>
              <a:spcAft>
                <a:spcPts val="800"/>
              </a:spcAft>
            </a:pPr>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35</a:t>
            </a:fld>
            <a:endParaRPr lang="en-US"/>
          </a:p>
        </p:txBody>
      </p:sp>
    </p:spTree>
    <p:extLst>
      <p:ext uri="{BB962C8B-B14F-4D97-AF65-F5344CB8AC3E}">
        <p14:creationId xmlns:p14="http://schemas.microsoft.com/office/powerpoint/2010/main" val="311870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5AF9-17FA-5736-303F-79739D3A3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8B851-4E5D-DA95-00D6-BD329240E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F1E31-4139-51F7-DD1F-738D95AC628B}"/>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ACDBE proposal requirements is based on responsiveness —meaning the proposal may not even be evaluated unless ACDBE requirements are satisfied. Proposals failing to meet the requirement or provide proper documentation are marked non‑responsive and removed from consideration</a:t>
            </a:r>
            <a:endParaRPr lang="en-US" sz="1200" i="0" kern="1200">
              <a:solidFill>
                <a:schemeClr val="tx1"/>
              </a:solidFill>
              <a:effectLst/>
              <a:latin typeface="+mn-lt"/>
              <a:ea typeface="Calibri"/>
              <a:cs typeface="Calibri"/>
            </a:endParaRPr>
          </a:p>
          <a:p>
            <a:pPr fontAlgn="t"/>
            <a:endParaRPr lang="en-US" sz="1200" i="0" kern="1200">
              <a:solidFill>
                <a:schemeClr val="tx1"/>
              </a:solidFill>
              <a:effectLst/>
              <a:latin typeface="+mn-lt"/>
              <a:ea typeface="Calibri"/>
              <a:cs typeface="Calibri"/>
            </a:endParaRPr>
          </a:p>
          <a:p>
            <a:pPr marL="0" marR="91440" lvl="0" indent="0" algn="just" defTabSz="914400" rtl="0" eaLnBrk="1" fontAlgn="auto" latinLnBrk="0" hangingPunct="1">
              <a:lnSpc>
                <a:spcPct val="107000"/>
              </a:lnSpc>
              <a:spcBef>
                <a:spcPts val="0"/>
              </a:spcBef>
              <a:spcAft>
                <a:spcPts val="800"/>
              </a:spcAft>
              <a:buClrTx/>
              <a:buSzTx/>
              <a:buFontTx/>
              <a:buNone/>
              <a:tabLst/>
              <a:defRPr/>
            </a:pPr>
            <a:r>
              <a:rPr lang="en-US" sz="1200" i="0" kern="1200">
                <a:solidFill>
                  <a:schemeClr val="tx1"/>
                </a:solidFill>
                <a:effectLst/>
                <a:latin typeface="+mn-lt"/>
                <a:ea typeface="+mn-ea"/>
                <a:cs typeface="+mn-cs"/>
              </a:rPr>
              <a:t>Proposed ACDBE firms/partners must be certified at proposal submission by the City &amp; County of Denver, not after. </a:t>
            </a:r>
            <a:endParaRPr lang="en-US" sz="1200" i="0" kern="1200">
              <a:solidFill>
                <a:schemeClr val="tx1"/>
              </a:solidFill>
              <a:effectLst/>
              <a:latin typeface="+mn-lt"/>
              <a:ea typeface="Calibri"/>
              <a:cs typeface="Calibri"/>
            </a:endParaRPr>
          </a:p>
          <a:p>
            <a:pPr marR="91440" algn="just">
              <a:lnSpc>
                <a:spcPct val="107000"/>
              </a:lnSpc>
              <a:spcAft>
                <a:spcPts val="800"/>
              </a:spcAft>
            </a:pPr>
            <a:endParaRPr lang="en-US">
              <a:ea typeface="Calibri"/>
              <a:cs typeface="Calibri"/>
            </a:endParaRPr>
          </a:p>
          <a:p>
            <a:pPr marL="0" marR="91440" lvl="0" indent="0" algn="just" defTabSz="914400" rtl="0" eaLnBrk="1" fontAlgn="auto" latinLnBrk="0" hangingPunct="1">
              <a:lnSpc>
                <a:spcPct val="107000"/>
              </a:lnSpc>
              <a:spcBef>
                <a:spcPts val="0"/>
              </a:spcBef>
              <a:spcAft>
                <a:spcPts val="800"/>
              </a:spcAft>
              <a:buClrTx/>
              <a:buSzTx/>
              <a:buFontTx/>
              <a:buNone/>
              <a:tabLst/>
              <a:defRPr/>
            </a:pPr>
            <a:r>
              <a:rPr lang="en-US" sz="1200" i="0" kern="1200">
                <a:solidFill>
                  <a:schemeClr val="tx1"/>
                </a:solidFill>
                <a:effectLst/>
                <a:latin typeface="+mn-lt"/>
                <a:ea typeface="+mn-ea"/>
                <a:cs typeface="+mn-cs"/>
              </a:rPr>
              <a:t>Choose ACDBE partners early.</a:t>
            </a:r>
            <a:endParaRPr lang="en-US" sz="1200" i="0" kern="1200">
              <a:solidFill>
                <a:schemeClr val="tx1"/>
              </a:solidFill>
              <a:effectLst/>
              <a:latin typeface="+mn-lt"/>
              <a:ea typeface="Calibri"/>
              <a:cs typeface="Calibri"/>
            </a:endParaRPr>
          </a:p>
          <a:p>
            <a:pPr marL="0" marR="91440" lvl="0" indent="0" algn="just" defTabSz="914400" rtl="0" eaLnBrk="1" fontAlgn="auto" latinLnBrk="0" hangingPunct="1">
              <a:lnSpc>
                <a:spcPct val="107000"/>
              </a:lnSpc>
              <a:spcBef>
                <a:spcPts val="0"/>
              </a:spcBef>
              <a:spcAft>
                <a:spcPts val="800"/>
              </a:spcAft>
              <a:buClrTx/>
              <a:buSzTx/>
              <a:buFontTx/>
              <a:buNone/>
              <a:tabLst/>
              <a:defRPr/>
            </a:pPr>
            <a:r>
              <a:rPr lang="en-US" sz="1200" i="0" kern="1200">
                <a:solidFill>
                  <a:schemeClr val="tx1"/>
                </a:solidFill>
                <a:effectLst/>
                <a:latin typeface="+mn-lt"/>
                <a:ea typeface="+mn-ea"/>
                <a:cs typeface="+mn-cs"/>
              </a:rPr>
              <a:t>Attend DEN networking opportunities.  Pre‑proposal conferences / Taking Flight events.  This is a prime opportunity to meet potential ACDBEs.</a:t>
            </a:r>
            <a:endParaRPr lang="en-US" sz="1200" i="0" kern="1200">
              <a:solidFill>
                <a:schemeClr val="tx1"/>
              </a:solidFill>
              <a:effectLst/>
              <a:latin typeface="+mn-lt"/>
              <a:ea typeface="Calibri"/>
              <a:cs typeface="Calibri"/>
            </a:endParaRPr>
          </a:p>
          <a:p>
            <a:pPr marR="91440" algn="just">
              <a:lnSpc>
                <a:spcPct val="107000"/>
              </a:lnSpc>
              <a:spcAft>
                <a:spcPts val="800"/>
              </a:spcAft>
            </a:pPr>
            <a:endParaRPr lang="en-US">
              <a:ea typeface="Calibri"/>
              <a:cs typeface="Calibri"/>
            </a:endParaRPr>
          </a:p>
        </p:txBody>
      </p:sp>
      <p:sp>
        <p:nvSpPr>
          <p:cNvPr id="4" name="Slide Number Placeholder 3">
            <a:extLst>
              <a:ext uri="{FF2B5EF4-FFF2-40B4-BE49-F238E27FC236}">
                <a16:creationId xmlns:a16="http://schemas.microsoft.com/office/drawing/2014/main" id="{ED291F50-78C0-1642-B574-A22EB45151FF}"/>
              </a:ext>
            </a:extLst>
          </p:cNvPr>
          <p:cNvSpPr>
            <a:spLocks noGrp="1"/>
          </p:cNvSpPr>
          <p:nvPr>
            <p:ph type="sldNum" sz="quarter" idx="5"/>
          </p:nvPr>
        </p:nvSpPr>
        <p:spPr/>
        <p:txBody>
          <a:bodyPr/>
          <a:lstStyle/>
          <a:p>
            <a:fld id="{A399344F-1846-964E-A23F-F797EB56DD37}" type="slidenum">
              <a:rPr lang="en-US" smtClean="0"/>
              <a:t>36</a:t>
            </a:fld>
            <a:endParaRPr lang="en-US"/>
          </a:p>
        </p:txBody>
      </p:sp>
    </p:spTree>
    <p:extLst>
      <p:ext uri="{BB962C8B-B14F-4D97-AF65-F5344CB8AC3E}">
        <p14:creationId xmlns:p14="http://schemas.microsoft.com/office/powerpoint/2010/main" val="4105767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wrap up, here are some key resources if you want to learn more or stay connected with DEN concessions and procurement.</a:t>
            </a:r>
          </a:p>
          <a:p>
            <a:endParaRPr lang="en-US"/>
          </a:p>
          <a:p>
            <a:r>
              <a:rPr lang="en-US"/>
              <a:t>For general contract procurement questions, you can reach the team at </a:t>
            </a:r>
            <a:r>
              <a:rPr lang="en-US">
                <a:hlinkClick r:id="rId3"/>
              </a:rPr>
              <a:t>Contract.Procurement@flydenver.com</a:t>
            </a:r>
            <a:r>
              <a:rPr lang="en-US"/>
              <a:t>, and more information is available on the DEN procurement opportunities page at flydenver.com/business-and-community/procurement/opportunities.</a:t>
            </a:r>
          </a:p>
          <a:p>
            <a:endParaRPr lang="en-US"/>
          </a:p>
          <a:p>
            <a:r>
              <a:rPr lang="en-US"/>
              <a:t>For concession-specific opportunities, you can contact the concessions team directly at </a:t>
            </a:r>
            <a:r>
              <a:rPr lang="en-US">
                <a:hlinkClick r:id="rId4"/>
              </a:rPr>
              <a:t>Concessions@flydenver.com</a:t>
            </a:r>
            <a:r>
              <a:rPr lang="en-US"/>
              <a:t>, with additional details available on the concessions opportunities page at flydenver.com/business-and-community/procurement/opportunities/concessions.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37</a:t>
            </a:fld>
            <a:endParaRPr lang="en-US"/>
          </a:p>
        </p:txBody>
      </p:sp>
    </p:spTree>
    <p:extLst>
      <p:ext uri="{BB962C8B-B14F-4D97-AF65-F5344CB8AC3E}">
        <p14:creationId xmlns:p14="http://schemas.microsoft.com/office/powerpoint/2010/main" val="2166198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AC1E-0157-A1A5-4B75-A2F12FE66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70C0E-6933-8143-6B91-C76499E2A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34AD5-263E-054A-7754-4152B5BED0CC}"/>
              </a:ext>
            </a:extLst>
          </p:cNvPr>
          <p:cNvSpPr>
            <a:spLocks noGrp="1"/>
          </p:cNvSpPr>
          <p:nvPr>
            <p:ph type="body" idx="1"/>
          </p:nvPr>
        </p:nvSpPr>
        <p:spPr/>
        <p:txBody>
          <a:bodyPr/>
          <a:lstStyle/>
          <a:p>
            <a:pPr marL="0" marR="0" lvl="0" indent="0" algn="l" defTabSz="685800" rtl="0" eaLnBrk="1" fontAlgn="auto" latinLnBrk="0" hangingPunct="1">
              <a:lnSpc>
                <a:spcPct val="115000"/>
              </a:lnSpc>
              <a:spcBef>
                <a:spcPts val="0"/>
              </a:spcBef>
              <a:spcAft>
                <a:spcPts val="0"/>
              </a:spcAft>
              <a:buClrTx/>
              <a:buSzTx/>
              <a:buFontTx/>
              <a:buNone/>
              <a:tabLst>
                <a:tab pos="1428750" algn="l"/>
              </a:tabLst>
              <a:defRPr/>
            </a:pPr>
            <a:r>
              <a:rPr lang="en-US" sz="1200" i="1">
                <a:ea typeface="Calibri" panose="020F0502020204030204"/>
                <a:cs typeface="Calibri" panose="020F0502020204030204"/>
              </a:rPr>
              <a:t>You’ll also find past records from our team and access to future upcoming events from the Outreach &amp; Engagement.</a:t>
            </a:r>
          </a:p>
          <a:p>
            <a:pPr defTabSz="685800">
              <a:lnSpc>
                <a:spcPct val="115000"/>
              </a:lnSpc>
              <a:tabLst>
                <a:tab pos="1428750" algn="l"/>
              </a:tabLst>
              <a:defRPr/>
            </a:pPr>
            <a:endParaRPr lang="en-US"/>
          </a:p>
        </p:txBody>
      </p:sp>
      <p:sp>
        <p:nvSpPr>
          <p:cNvPr id="4" name="Slide Number Placeholder 3">
            <a:extLst>
              <a:ext uri="{FF2B5EF4-FFF2-40B4-BE49-F238E27FC236}">
                <a16:creationId xmlns:a16="http://schemas.microsoft.com/office/drawing/2014/main" id="{A8CB9256-B89E-D65E-16B6-B9EF5C4B9779}"/>
              </a:ext>
            </a:extLst>
          </p:cNvPr>
          <p:cNvSpPr>
            <a:spLocks noGrp="1"/>
          </p:cNvSpPr>
          <p:nvPr>
            <p:ph type="sldNum" sz="quarter" idx="5"/>
          </p:nvPr>
        </p:nvSpPr>
        <p:spPr/>
        <p:txBody>
          <a:bodyPr/>
          <a:lstStyle/>
          <a:p>
            <a:fld id="{A399344F-1846-964E-A23F-F797EB56DD37}" type="slidenum">
              <a:rPr lang="en-US" smtClean="0"/>
              <a:t>38</a:t>
            </a:fld>
            <a:endParaRPr lang="en-US"/>
          </a:p>
        </p:txBody>
      </p:sp>
    </p:spTree>
    <p:extLst>
      <p:ext uri="{BB962C8B-B14F-4D97-AF65-F5344CB8AC3E}">
        <p14:creationId xmlns:p14="http://schemas.microsoft.com/office/powerpoint/2010/main" val="193623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F6860-1801-A3E3-DB13-C1B7513EA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DBF2-D85F-EC6D-A919-8C8179652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12456-24D9-F007-4BEE-62097552C62F}"/>
              </a:ext>
            </a:extLst>
          </p:cNvPr>
          <p:cNvSpPr>
            <a:spLocks noGrp="1"/>
          </p:cNvSpPr>
          <p:nvPr>
            <p:ph type="body" idx="1"/>
          </p:nvPr>
        </p:nvSpPr>
        <p:spPr/>
        <p:txBody>
          <a:bodyPr/>
          <a:lstStyle/>
          <a:p>
            <a:r>
              <a:rPr lang="en-US"/>
              <a:t>I’m pleased to introduce </a:t>
            </a:r>
            <a:r>
              <a:rPr lang="en-US" b="1"/>
              <a:t>Mrs. Lauren Helfman</a:t>
            </a:r>
            <a:r>
              <a:rPr lang="en-US"/>
              <a:t>, Contract Administrator with the Concessions team here at DEN. She brings valuable expertise in concessions contracting and development and will be presenting on the </a:t>
            </a:r>
            <a:r>
              <a:rPr lang="en-US" b="1"/>
              <a:t>Concessions Master Plan</a:t>
            </a:r>
            <a:r>
              <a:rPr lang="en-US"/>
              <a:t>.</a:t>
            </a:r>
          </a:p>
          <a:p>
            <a:endParaRPr lang="en-US"/>
          </a:p>
          <a:p>
            <a:r>
              <a:rPr lang="en-US"/>
              <a:t>Mrs. Helfman will also be joining us through the end of the session to help answer questions during our Q&amp;A—so we encourage you to take advantage of her insights and experience.</a:t>
            </a:r>
          </a:p>
          <a:p>
            <a:endParaRPr lang="en-US" b="1">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D7942AA-3857-E6C6-1215-53F7C12C9DEA}"/>
              </a:ext>
            </a:extLst>
          </p:cNvPr>
          <p:cNvSpPr>
            <a:spLocks noGrp="1"/>
          </p:cNvSpPr>
          <p:nvPr>
            <p:ph type="sldNum" sz="quarter" idx="5"/>
          </p:nvPr>
        </p:nvSpPr>
        <p:spPr/>
        <p:txBody>
          <a:bodyPr/>
          <a:lstStyle/>
          <a:p>
            <a:fld id="{A399344F-1846-964E-A23F-F797EB56DD37}" type="slidenum">
              <a:rPr lang="en-US" smtClean="0"/>
              <a:t>39</a:t>
            </a:fld>
            <a:endParaRPr lang="en-US"/>
          </a:p>
        </p:txBody>
      </p:sp>
    </p:spTree>
    <p:extLst>
      <p:ext uri="{BB962C8B-B14F-4D97-AF65-F5344CB8AC3E}">
        <p14:creationId xmlns:p14="http://schemas.microsoft.com/office/powerpoint/2010/main" val="241947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C1C1C"/>
                </a:solidFill>
                <a:effectLst/>
                <a:latin typeface="Inter"/>
              </a:rPr>
              <a:t>Vision 100 and Operation 2045 are phases of DEN's strategic plan. </a:t>
            </a:r>
          </a:p>
          <a:p>
            <a:endParaRPr lang="en-US" b="1">
              <a:solidFill>
                <a:srgbClr val="1C1C1C"/>
              </a:solidFill>
            </a:endParaRPr>
          </a:p>
          <a:p>
            <a:r>
              <a:rPr lang="en-US" b="1">
                <a:solidFill>
                  <a:srgbClr val="1C1C1C"/>
                </a:solidFill>
              </a:rPr>
              <a:t>Vision 100</a:t>
            </a:r>
            <a:r>
              <a:rPr lang="en-US">
                <a:solidFill>
                  <a:srgbClr val="1C1C1C"/>
                </a:solidFill>
              </a:rPr>
              <a:t> prepares DEN to reach </a:t>
            </a:r>
            <a:r>
              <a:rPr lang="en-US" b="1">
                <a:solidFill>
                  <a:srgbClr val="1C1C1C"/>
                </a:solidFill>
              </a:rPr>
              <a:t>100 million passengers,</a:t>
            </a:r>
            <a:endParaRPr lang="en-US">
              <a:solidFill>
                <a:srgbClr val="000000"/>
              </a:solidFill>
            </a:endParaRPr>
          </a:p>
          <a:p>
            <a:r>
              <a:rPr lang="en-US">
                <a:solidFill>
                  <a:srgbClr val="1C1C1C"/>
                </a:solidFill>
              </a:rPr>
              <a:t>with strong people, infrastructure, and service improvements.</a:t>
            </a:r>
            <a:endParaRPr lang="en-US">
              <a:solidFill>
                <a:srgbClr val="000000"/>
              </a:solidFill>
              <a:ea typeface="Calibri"/>
              <a:cs typeface="Calibri"/>
            </a:endParaRPr>
          </a:p>
          <a:p>
            <a:endParaRPr lang="en-US" b="1">
              <a:solidFill>
                <a:srgbClr val="1C1C1C"/>
              </a:solidFill>
            </a:endParaRPr>
          </a:p>
          <a:p>
            <a:r>
              <a:rPr lang="en-US" b="1">
                <a:solidFill>
                  <a:srgbClr val="1C1C1C"/>
                </a:solidFill>
              </a:rPr>
              <a:t>Operation 2045</a:t>
            </a:r>
            <a:r>
              <a:rPr lang="en-US">
                <a:solidFill>
                  <a:srgbClr val="1C1C1C"/>
                </a:solidFill>
              </a:rPr>
              <a:t> builds on that foundation to position the airport for </a:t>
            </a:r>
            <a:r>
              <a:rPr lang="en-US" b="1">
                <a:solidFill>
                  <a:srgbClr val="1C1C1C"/>
                </a:solidFill>
              </a:rPr>
              <a:t>120 million passengers</a:t>
            </a:r>
            <a:r>
              <a:rPr lang="en-US">
                <a:solidFill>
                  <a:srgbClr val="1C1C1C"/>
                </a:solidFill>
              </a:rPr>
              <a:t> </a:t>
            </a:r>
            <a:endParaRPr lang="en-US">
              <a:solidFill>
                <a:srgbClr val="000000"/>
              </a:solidFill>
            </a:endParaRPr>
          </a:p>
          <a:p>
            <a:r>
              <a:rPr lang="en-US">
                <a:solidFill>
                  <a:srgbClr val="1C1C1C"/>
                </a:solidFill>
              </a:rPr>
              <a:t>and major long-term growth by its 50th anniversary.</a:t>
            </a:r>
            <a:endParaRPr lang="en-US">
              <a:ea typeface="Calibri"/>
              <a:cs typeface="Calibri"/>
            </a:endParaRPr>
          </a:p>
          <a:p>
            <a:pPr algn="l"/>
            <a:endParaRPr lang="en-US" b="0" i="0">
              <a:solidFill>
                <a:srgbClr val="1C1C1C"/>
              </a:solidFill>
              <a:effectLst/>
              <a:latin typeface="Inter"/>
            </a:endParaRPr>
          </a:p>
          <a:p>
            <a:pPr algn="l"/>
            <a:r>
              <a:rPr lang="en-US" b="0" i="0">
                <a:solidFill>
                  <a:srgbClr val="1C1C1C"/>
                </a:solidFill>
                <a:effectLst/>
                <a:latin typeface="Inter"/>
              </a:rPr>
              <a:t>Together, they guide decision-making and accountability here at DEN.</a:t>
            </a:r>
            <a:endParaRPr lang="en-US"/>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EE4E-F8C4-201E-E7D3-9793D0D70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CC690-29D4-3228-7A51-724066E2E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96120-EA17-80C1-F549-259D6889A0D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7E0C06E-0BFB-101F-9925-7CB7430BD8D5}"/>
              </a:ext>
            </a:extLst>
          </p:cNvPr>
          <p:cNvSpPr>
            <a:spLocks noGrp="1"/>
          </p:cNvSpPr>
          <p:nvPr>
            <p:ph type="sldNum" sz="quarter" idx="5"/>
          </p:nvPr>
        </p:nvSpPr>
        <p:spPr/>
        <p:txBody>
          <a:bodyPr/>
          <a:lstStyle/>
          <a:p>
            <a:fld id="{A399344F-1846-964E-A23F-F797EB56DD37}" type="slidenum">
              <a:rPr lang="en-US" smtClean="0"/>
              <a:t>40</a:t>
            </a:fld>
            <a:endParaRPr lang="en-US"/>
          </a:p>
        </p:txBody>
      </p:sp>
    </p:spTree>
    <p:extLst>
      <p:ext uri="{BB962C8B-B14F-4D97-AF65-F5344CB8AC3E}">
        <p14:creationId xmlns:p14="http://schemas.microsoft.com/office/powerpoint/2010/main" val="3531873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a:spLocks noGrp="1" noRot="1" noChangeAspect="1"/>
          </p:cNvSpPr>
          <p:nvPr>
            <p:ph type="sldImg" idx="2"/>
          </p:nvPr>
        </p:nvSpPr>
        <p:spPr>
          <a:xfrm>
            <a:off x="754063" y="1184275"/>
            <a:ext cx="5684837"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6:notes"/>
          <p:cNvSpPr txBox="1">
            <a:spLocks noGrp="1"/>
          </p:cNvSpPr>
          <p:nvPr>
            <p:ph type="body" idx="1"/>
          </p:nvPr>
        </p:nvSpPr>
        <p:spPr>
          <a:xfrm>
            <a:off x="719220" y="4560896"/>
            <a:ext cx="5753740" cy="4737732"/>
          </a:xfrm>
          <a:prstGeom prst="rect">
            <a:avLst/>
          </a:prstGeom>
          <a:noFill/>
          <a:ln>
            <a:noFill/>
          </a:ln>
        </p:spPr>
        <p:txBody>
          <a:bodyPr spcFirstLastPara="1" wrap="square" lIns="95204" tIns="47601" rIns="95204" bIns="47601" anchor="t" anchorCtr="0">
            <a:noAutofit/>
          </a:bodyPr>
          <a:lstStyle/>
          <a:p>
            <a:pPr>
              <a:lnSpc>
                <a:spcPct val="150000"/>
              </a:lnSpc>
            </a:pPr>
            <a:r>
              <a:rPr lang="en-US">
                <a:ea typeface="Calibri"/>
                <a:cs typeface="Calibri"/>
              </a:rPr>
              <a:t>Start with the Why … then go into the what and where we're going </a:t>
            </a:r>
            <a:endParaRPr lang="en-US"/>
          </a:p>
        </p:txBody>
      </p:sp>
    </p:spTree>
    <p:extLst>
      <p:ext uri="{BB962C8B-B14F-4D97-AF65-F5344CB8AC3E}">
        <p14:creationId xmlns:p14="http://schemas.microsoft.com/office/powerpoint/2010/main" val="1104006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F4F1-1263-A436-A7C8-280194E41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6BA9D-E0F4-3856-6EF5-2E93DC34A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955C8-8B39-7046-4226-0BA6BAACC924}"/>
              </a:ext>
            </a:extLst>
          </p:cNvPr>
          <p:cNvSpPr>
            <a:spLocks noGrp="1"/>
          </p:cNvSpPr>
          <p:nvPr>
            <p:ph type="body" idx="1"/>
          </p:nvPr>
        </p:nvSpPr>
        <p:spPr/>
        <p:txBody>
          <a:bodyPr/>
          <a:lstStyle/>
          <a:p>
            <a:endParaRPr lang="en-US">
              <a:ea typeface="Calibri"/>
              <a:cs typeface="Calibri"/>
            </a:endParaRPr>
          </a:p>
          <a:p>
            <a:pPr marL="189865" indent="-189865">
              <a:buFont typeface="Arial,Sans-Serif"/>
              <a:buChar char="•"/>
            </a:pPr>
            <a:r>
              <a:rPr lang="en-US">
                <a:solidFill>
                  <a:srgbClr val="3B1D85"/>
                </a:solidFill>
              </a:rPr>
              <a:t>In 2019, we launched our concessions master plan, a road map to efficiently meet the fast-approaching 100Million passengers</a:t>
            </a:r>
            <a:endParaRPr lang="en-US">
              <a:solidFill>
                <a:srgbClr val="444444"/>
              </a:solidFill>
            </a:endParaRPr>
          </a:p>
          <a:p>
            <a:pPr marL="189865" indent="-189865">
              <a:buFont typeface="Arial,Sans-Serif"/>
              <a:buChar char="•"/>
            </a:pPr>
            <a:r>
              <a:rPr lang="en-US">
                <a:solidFill>
                  <a:srgbClr val="3B1D85"/>
                </a:solidFill>
              </a:rPr>
              <a:t>Nearly two years of development and data analysis were used to build our future strategy and master plan</a:t>
            </a:r>
            <a:endParaRPr lang="en-US">
              <a:solidFill>
                <a:srgbClr val="444444"/>
              </a:solidFill>
            </a:endParaRPr>
          </a:p>
          <a:p>
            <a:pPr marL="189865" indent="-189865">
              <a:buFont typeface="Arial,Sans-Serif"/>
              <a:buChar char="•"/>
            </a:pPr>
            <a:r>
              <a:rPr lang="en-US" b="1">
                <a:solidFill>
                  <a:srgbClr val="3B1D85"/>
                </a:solidFill>
              </a:rPr>
              <a:t>Our master plan has 2 major functions </a:t>
            </a:r>
            <a:endParaRPr lang="en-US">
              <a:solidFill>
                <a:srgbClr val="444444"/>
              </a:solidFill>
            </a:endParaRPr>
          </a:p>
          <a:p>
            <a:pPr marL="539750" lvl="1" indent="-189865">
              <a:buFont typeface="Arial,Sans-Serif"/>
              <a:buChar char="•"/>
            </a:pPr>
            <a:r>
              <a:rPr lang="en-US">
                <a:solidFill>
                  <a:srgbClr val="3B1D85"/>
                </a:solidFill>
              </a:rPr>
              <a:t>It addresses issues related to adding square footage and transforming layout of current space</a:t>
            </a:r>
            <a:endParaRPr lang="en-US">
              <a:solidFill>
                <a:srgbClr val="444444"/>
              </a:solidFill>
            </a:endParaRPr>
          </a:p>
          <a:p>
            <a:pPr marL="539750" lvl="1" indent="-189865">
              <a:buFont typeface="Arial,Sans-Serif"/>
              <a:buChar char="•"/>
            </a:pPr>
            <a:r>
              <a:rPr lang="en-US">
                <a:solidFill>
                  <a:srgbClr val="3B1D85"/>
                </a:solidFill>
              </a:rPr>
              <a:t>It outlines core commercial planning principles used to redevelop the entire program</a:t>
            </a:r>
            <a:endParaRPr lang="en-US">
              <a:solidFill>
                <a:srgbClr val="444444"/>
              </a:solidFill>
            </a:endParaRPr>
          </a:p>
          <a:p>
            <a:pPr marL="189865" indent="-189865">
              <a:buFont typeface="Arial,Sans-Serif"/>
              <a:buChar char="•"/>
            </a:pPr>
            <a:r>
              <a:rPr lang="en-US">
                <a:solidFill>
                  <a:srgbClr val="3B1D85"/>
                </a:solidFill>
              </a:rPr>
              <a:t>The needs of small, local, and ACDBE businesses are part of the foundation of our commercial plans</a:t>
            </a:r>
            <a:endParaRPr lang="en-US">
              <a:solidFill>
                <a:srgbClr val="444444"/>
              </a:solidFill>
            </a:endParaRPr>
          </a:p>
          <a:p>
            <a:pPr marL="171450" indent="-171450">
              <a:buFont typeface="Arial"/>
              <a:buChar char="•"/>
            </a:pPr>
            <a:r>
              <a:rPr lang="en-US">
                <a:solidFill>
                  <a:srgbClr val="000000"/>
                </a:solidFill>
              </a:rPr>
              <a:t>82.4 million passengers in 2025 = 1 ½ million passengers walking past your space each month – almost 225,753.42 a day </a:t>
            </a:r>
            <a:endParaRPr lang="en-US">
              <a:solidFill>
                <a:srgbClr val="444444"/>
              </a:solidFill>
              <a:ea typeface="Calibri" panose="020F0502020204030204"/>
              <a:cs typeface="Calibri" panose="020F0502020204030204"/>
            </a:endParaRPr>
          </a:p>
          <a:p>
            <a:pPr marL="174625" indent="-174625">
              <a:buFont typeface="Arial,Sans-Serif"/>
              <a:buChar char="•"/>
            </a:pPr>
            <a:r>
              <a:rPr lang="en-US">
                <a:solidFill>
                  <a:srgbClr val="3B1D85"/>
                </a:solidFill>
              </a:rPr>
              <a:t>NEXT SLIDE</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7F7EC73-6A0C-0CE7-0EF8-54090896B03F}"/>
              </a:ext>
            </a:extLst>
          </p:cNvPr>
          <p:cNvSpPr>
            <a:spLocks noGrp="1"/>
          </p:cNvSpPr>
          <p:nvPr>
            <p:ph type="sldNum" sz="quarter" idx="5"/>
          </p:nvPr>
        </p:nvSpPr>
        <p:spPr/>
        <p:txBody>
          <a:bodyPr/>
          <a:lstStyle/>
          <a:p>
            <a:fld id="{A399344F-1846-964E-A23F-F797EB56DD37}" type="slidenum">
              <a:rPr lang="en-US" smtClean="0"/>
              <a:t>42</a:t>
            </a:fld>
            <a:endParaRPr lang="en-US"/>
          </a:p>
        </p:txBody>
      </p:sp>
    </p:spTree>
    <p:extLst>
      <p:ext uri="{BB962C8B-B14F-4D97-AF65-F5344CB8AC3E}">
        <p14:creationId xmlns:p14="http://schemas.microsoft.com/office/powerpoint/2010/main" val="1561576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526C5-CE8B-186A-9CA9-89A0D6B44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B16BE-00DB-5A39-58C0-B316FCB78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9227A-8145-9D3E-4D81-70CFF856957C}"/>
              </a:ext>
            </a:extLst>
          </p:cNvPr>
          <p:cNvSpPr>
            <a:spLocks noGrp="1"/>
          </p:cNvSpPr>
          <p:nvPr>
            <p:ph type="body" idx="1"/>
          </p:nvPr>
        </p:nvSpPr>
        <p:spPr/>
        <p:txBody>
          <a:bodyPr/>
          <a:lstStyle/>
          <a:p>
            <a:pPr marL="342900" indent="-342900">
              <a:buFont typeface="Symbol,Sans-Serif"/>
              <a:buChar char=""/>
            </a:pPr>
            <a:r>
              <a:rPr lang="en-US"/>
              <a:t>With such a massive program filled with nuanced details in every area, there are some basic planning principles we use as we aim for a consistent, intuitive journey for our guests</a:t>
            </a:r>
            <a:endParaRPr lang="en-US">
              <a:solidFill>
                <a:srgbClr val="444444"/>
              </a:solidFill>
            </a:endParaRPr>
          </a:p>
          <a:p>
            <a:pPr marL="342900" indent="-342900">
              <a:buFont typeface="Symbol,Sans-Serif"/>
              <a:buChar char=""/>
            </a:pPr>
            <a:r>
              <a:rPr lang="en-US"/>
              <a:t>7 of our core planning principles are listed here as an example of the type of filter we use when making decisions and ask that respondents to these RFPs use as well</a:t>
            </a:r>
          </a:p>
          <a:p>
            <a:pPr marL="342900" indent="-342900">
              <a:buFont typeface="Symbol,Sans-Serif"/>
              <a:buChar char=""/>
            </a:pPr>
            <a:endParaRPr lang="en-US">
              <a:ea typeface="Calibri"/>
              <a:cs typeface="Calibri"/>
            </a:endParaRPr>
          </a:p>
          <a:p>
            <a:r>
              <a:rPr lang="en-US">
                <a:ea typeface="Calibri"/>
                <a:cs typeface="Calibri"/>
              </a:rPr>
              <a:t>#1 – Concourse Profile</a:t>
            </a:r>
            <a:endParaRPr lang="en-US"/>
          </a:p>
          <a:p>
            <a:r>
              <a:rPr lang="en-US">
                <a:ea typeface="Calibri"/>
                <a:cs typeface="Calibri"/>
              </a:rPr>
              <a:t>#6 – natural light</a:t>
            </a:r>
          </a:p>
          <a:p>
            <a:r>
              <a:rPr lang="en-US">
                <a:ea typeface="Calibri"/>
                <a:cs typeface="Calibri"/>
              </a:rPr>
              <a:t>#5 – support the needs of small, local and ACDBE businesses </a:t>
            </a:r>
          </a:p>
          <a:p>
            <a:endParaRPr lang="en-US">
              <a:ea typeface="Calibri"/>
              <a:cs typeface="Calibri"/>
            </a:endParaRPr>
          </a:p>
        </p:txBody>
      </p:sp>
      <p:sp>
        <p:nvSpPr>
          <p:cNvPr id="4" name="Slide Number Placeholder 3">
            <a:extLst>
              <a:ext uri="{FF2B5EF4-FFF2-40B4-BE49-F238E27FC236}">
                <a16:creationId xmlns:a16="http://schemas.microsoft.com/office/drawing/2014/main" id="{8EEE4A41-B4BF-3B4A-2FED-9394838054D1}"/>
              </a:ext>
            </a:extLst>
          </p:cNvPr>
          <p:cNvSpPr>
            <a:spLocks noGrp="1"/>
          </p:cNvSpPr>
          <p:nvPr>
            <p:ph type="sldNum" sz="quarter" idx="5"/>
          </p:nvPr>
        </p:nvSpPr>
        <p:spPr/>
        <p:txBody>
          <a:bodyPr/>
          <a:lstStyle/>
          <a:p>
            <a:fld id="{A399344F-1846-964E-A23F-F797EB56DD37}" type="slidenum">
              <a:rPr lang="en-US" smtClean="0"/>
              <a:t>43</a:t>
            </a:fld>
            <a:endParaRPr lang="en-US"/>
          </a:p>
        </p:txBody>
      </p:sp>
    </p:spTree>
    <p:extLst>
      <p:ext uri="{BB962C8B-B14F-4D97-AF65-F5344CB8AC3E}">
        <p14:creationId xmlns:p14="http://schemas.microsoft.com/office/powerpoint/2010/main" val="2805887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a:spLocks noGrp="1" noRot="1" noChangeAspect="1"/>
          </p:cNvSpPr>
          <p:nvPr>
            <p:ph type="sldImg" idx="2"/>
          </p:nvPr>
        </p:nvSpPr>
        <p:spPr>
          <a:xfrm>
            <a:off x="752475" y="1184275"/>
            <a:ext cx="5688013"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2:notes"/>
          <p:cNvSpPr txBox="1">
            <a:spLocks noGrp="1"/>
          </p:cNvSpPr>
          <p:nvPr>
            <p:ph type="body" idx="1"/>
          </p:nvPr>
        </p:nvSpPr>
        <p:spPr>
          <a:xfrm>
            <a:off x="702310" y="4480006"/>
            <a:ext cx="5618480" cy="3965643"/>
          </a:xfrm>
          <a:prstGeom prst="rect">
            <a:avLst/>
          </a:prstGeom>
          <a:noFill/>
          <a:ln>
            <a:noFill/>
          </a:ln>
        </p:spPr>
        <p:txBody>
          <a:bodyPr spcFirstLastPara="1" wrap="square" lIns="95204" tIns="47601" rIns="95204" bIns="47601" anchor="t" anchorCtr="0">
            <a:noAutofit/>
          </a:bodyPr>
          <a:lstStyle/>
          <a:p>
            <a:pPr marL="349885" indent="-291465">
              <a:lnSpc>
                <a:spcPct val="107000"/>
              </a:lnSpc>
              <a:buClr>
                <a:schemeClr val="dk1"/>
              </a:buClr>
              <a:buSzPts val="900"/>
              <a:buFont typeface="Calibri"/>
              <a:buChar char="-"/>
            </a:pPr>
            <a:r>
              <a:rPr lang="en-US">
                <a:ea typeface="Calibri"/>
                <a:cs typeface="Calibri"/>
              </a:rPr>
              <a:t>From train – will see everything, line of sight not blocked by FIDS</a:t>
            </a:r>
          </a:p>
          <a:p>
            <a:pPr marL="349885" indent="-291465">
              <a:lnSpc>
                <a:spcPct val="107000"/>
              </a:lnSpc>
              <a:buClr>
                <a:srgbClr val="000000"/>
              </a:buClr>
              <a:buSzPts val="900"/>
              <a:buFont typeface="Calibri"/>
              <a:buChar char="-"/>
            </a:pPr>
            <a:r>
              <a:rPr lang="en-US">
                <a:ea typeface="Calibri"/>
                <a:cs typeface="Calibri"/>
              </a:rPr>
              <a:t>Travel convenience – one on each side from platforms </a:t>
            </a:r>
          </a:p>
          <a:p>
            <a:pPr marL="229870" indent="-171450">
              <a:lnSpc>
                <a:spcPct val="107000"/>
              </a:lnSpc>
              <a:buClr>
                <a:srgbClr val="000000"/>
              </a:buClr>
              <a:buSzPts val="900"/>
              <a:buFont typeface="Calibri"/>
              <a:buChar char="-"/>
            </a:pPr>
            <a:r>
              <a:rPr lang="en-US">
                <a:ea typeface="Calibri"/>
                <a:cs typeface="Calibri"/>
              </a:rPr>
              <a:t>Flow - Mapped passenger journey from when you get here to gate</a:t>
            </a:r>
          </a:p>
          <a:p>
            <a:pPr marL="229870" indent="-171450">
              <a:lnSpc>
                <a:spcPct val="107000"/>
              </a:lnSpc>
              <a:buClr>
                <a:srgbClr val="000000"/>
              </a:buClr>
              <a:buSzPts val="900"/>
              <a:buFont typeface="Calibri"/>
              <a:buChar char="-"/>
            </a:pPr>
            <a:r>
              <a:rPr lang="en-US">
                <a:ea typeface="Calibri"/>
                <a:cs typeface="Calibri"/>
              </a:rPr>
              <a:t>Layout – adding more seating to commercial area – more opportunity to dwell where we have the best offers</a:t>
            </a:r>
          </a:p>
          <a:p>
            <a:pPr marL="229870" indent="-171450">
              <a:lnSpc>
                <a:spcPct val="107000"/>
              </a:lnSpc>
              <a:buClr>
                <a:srgbClr val="000000"/>
              </a:buClr>
              <a:buSzPts val="900"/>
              <a:buFont typeface="Calibri"/>
              <a:buChar char="-"/>
            </a:pPr>
            <a:r>
              <a:rPr lang="en-US">
                <a:ea typeface="Calibri"/>
                <a:cs typeface="Calibri"/>
              </a:rPr>
              <a:t>Environment – 360 days of sunshine – want to leverage it </a:t>
            </a:r>
          </a:p>
        </p:txBody>
      </p:sp>
      <p:sp>
        <p:nvSpPr>
          <p:cNvPr id="271" name="Google Shape;271;p12:notes"/>
          <p:cNvSpPr txBox="1">
            <a:spLocks noGrp="1"/>
          </p:cNvSpPr>
          <p:nvPr>
            <p:ph type="sldNum" idx="12"/>
          </p:nvPr>
        </p:nvSpPr>
        <p:spPr>
          <a:xfrm>
            <a:off x="4073904" y="9001680"/>
            <a:ext cx="3116609" cy="475504"/>
          </a:xfrm>
          <a:prstGeom prst="rect">
            <a:avLst/>
          </a:prstGeom>
          <a:noFill/>
          <a:ln>
            <a:noFill/>
          </a:ln>
        </p:spPr>
        <p:txBody>
          <a:bodyPr spcFirstLastPara="1" wrap="square" lIns="95204" tIns="47601" rIns="95204" bIns="47601"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48085-4540-444E-C160-E7BA3D70B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11BC5-ED23-419D-1012-2D6FDB3BE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81D2F-18EB-9B08-9468-179DDA9D826E}"/>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A7A2386-5526-7B8C-29F0-9CB32FB1FD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56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AF4A1036-ED59-5687-0AE6-069756D415EE}"/>
            </a:ext>
          </a:extLst>
        </p:cNvPr>
        <p:cNvGrpSpPr/>
        <p:nvPr/>
      </p:nvGrpSpPr>
      <p:grpSpPr>
        <a:xfrm>
          <a:off x="0" y="0"/>
          <a:ext cx="0" cy="0"/>
          <a:chOff x="0" y="0"/>
          <a:chExt cx="0" cy="0"/>
        </a:xfrm>
      </p:grpSpPr>
      <p:sp>
        <p:nvSpPr>
          <p:cNvPr id="339" name="Google Shape;339;p21:notes">
            <a:extLst>
              <a:ext uri="{FF2B5EF4-FFF2-40B4-BE49-F238E27FC236}">
                <a16:creationId xmlns:a16="http://schemas.microsoft.com/office/drawing/2014/main" id="{14A568E2-F79C-3C50-A823-B4B806A7F14D}"/>
              </a:ext>
            </a:extLst>
          </p:cNvPr>
          <p:cNvSpPr>
            <a:spLocks noGrp="1" noRot="1" noChangeAspect="1"/>
          </p:cNvSpPr>
          <p:nvPr>
            <p:ph type="sldImg" idx="2"/>
          </p:nvPr>
        </p:nvSpPr>
        <p:spPr>
          <a:xfrm>
            <a:off x="787400" y="1204913"/>
            <a:ext cx="57912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a:extLst>
              <a:ext uri="{FF2B5EF4-FFF2-40B4-BE49-F238E27FC236}">
                <a16:creationId xmlns:a16="http://schemas.microsoft.com/office/drawing/2014/main" id="{844CC89C-9D49-503F-3A2F-C756FAE772CF}"/>
              </a:ext>
            </a:extLst>
          </p:cNvPr>
          <p:cNvSpPr txBox="1">
            <a:spLocks noGrp="1"/>
          </p:cNvSpPr>
          <p:nvPr>
            <p:ph type="body" idx="1"/>
          </p:nvPr>
        </p:nvSpPr>
        <p:spPr>
          <a:xfrm>
            <a:off x="719217" y="4560895"/>
            <a:ext cx="5753740" cy="4037245"/>
          </a:xfrm>
          <a:prstGeom prst="rect">
            <a:avLst/>
          </a:prstGeom>
          <a:noFill/>
          <a:ln>
            <a:noFill/>
          </a:ln>
        </p:spPr>
        <p:txBody>
          <a:bodyPr spcFirstLastPara="1" wrap="square" lIns="97165" tIns="48582" rIns="97165" bIns="48582" anchor="t" anchorCtr="0">
            <a:noAutofit/>
          </a:bodyPr>
          <a:lstStyle/>
          <a:p>
            <a:pPr marL="0" marR="0" lvl="0" indent="0" algn="l" defTabSz="914400" rtl="0" eaLnBrk="1" fontAlgn="auto" latinLnBrk="0" hangingPunct="1">
              <a:lnSpc>
                <a:spcPct val="107000"/>
              </a:lnSpc>
              <a:spcBef>
                <a:spcPts val="0"/>
              </a:spcBef>
              <a:spcAft>
                <a:spcPts val="816"/>
              </a:spcAft>
              <a:buClrTx/>
              <a:buSzTx/>
              <a:buFontTx/>
              <a:buNone/>
              <a:tabLst/>
              <a:defRPr/>
            </a:pPr>
            <a:r>
              <a:rPr lang="en-US"/>
              <a:t>Since 2019 when we launched the Master Plan we’ve opened more than 100 new locations, just last year we opened 30 new concepts, and this year we are on pace to open an additional 29 new locations.</a:t>
            </a:r>
          </a:p>
          <a:p>
            <a:pPr>
              <a:lnSpc>
                <a:spcPct val="107000"/>
              </a:lnSpc>
              <a:spcAft>
                <a:spcPts val="816"/>
              </a:spcAft>
            </a:pPr>
            <a:r>
              <a:rPr lang="en-US"/>
              <a:t>When we launched the master plan in 2019, we had only about 20% local F&amp;B Concepts, we now have over 40% local F&amp;B Concepts which has </a:t>
            </a:r>
            <a:r>
              <a:rPr lang="en-US" err="1"/>
              <a:t>emensly</a:t>
            </a:r>
            <a:r>
              <a:rPr lang="en-US"/>
              <a:t> diversified the entire program. </a:t>
            </a:r>
          </a:p>
          <a:p>
            <a:pPr>
              <a:lnSpc>
                <a:spcPct val="107000"/>
              </a:lnSpc>
              <a:spcAft>
                <a:spcPts val="816"/>
              </a:spcAft>
            </a:pPr>
            <a:endParaRPr lang="en-US"/>
          </a:p>
        </p:txBody>
      </p:sp>
    </p:spTree>
    <p:extLst>
      <p:ext uri="{BB962C8B-B14F-4D97-AF65-F5344CB8AC3E}">
        <p14:creationId xmlns:p14="http://schemas.microsoft.com/office/powerpoint/2010/main" val="1553266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30A4A-0A2F-AD57-2917-477DD9282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D871D-6F1B-0DDA-0D07-EE77360AF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E5EAA-C82A-D9A1-BF19-04B443D81975}"/>
              </a:ext>
            </a:extLst>
          </p:cNvPr>
          <p:cNvSpPr>
            <a:spLocks noGrp="1"/>
          </p:cNvSpPr>
          <p:nvPr>
            <p:ph type="body" idx="1"/>
          </p:nvPr>
        </p:nvSpPr>
        <p:spPr/>
        <p:txBody>
          <a:bodyPr/>
          <a:lstStyle/>
          <a:p>
            <a:r>
              <a:rPr lang="en-US" b="1"/>
              <a:t>Concourse A — Diverse &amp; International </a:t>
            </a:r>
            <a:endParaRPr lang="en-US">
              <a:solidFill>
                <a:srgbClr val="444444"/>
              </a:solidFill>
              <a:ea typeface="Calibri"/>
              <a:cs typeface="Calibri"/>
            </a:endParaRPr>
          </a:p>
          <a:p>
            <a:r>
              <a:rPr lang="en-US" b="1"/>
              <a:t>Operational Implications:</a:t>
            </a:r>
            <a:br>
              <a:rPr lang="en-US" b="1"/>
            </a:br>
            <a:r>
              <a:rPr lang="en-US" b="1"/>
              <a:t>• Longer dwell for international departures</a:t>
            </a:r>
            <a:br>
              <a:rPr lang="en-US" b="1"/>
            </a:br>
            <a:r>
              <a:rPr lang="en-US" b="1"/>
              <a:t>• Higher alcohol &amp; sit-down opportunity</a:t>
            </a:r>
            <a:br>
              <a:rPr lang="en-US" b="1"/>
            </a:br>
            <a:r>
              <a:rPr lang="en-US" b="1"/>
              <a:t>• Broader menu mix performs better</a:t>
            </a:r>
            <a:br>
              <a:rPr lang="en-US" b="1"/>
            </a:br>
            <a:r>
              <a:rPr lang="en-US" b="1"/>
              <a:t>• Must scale staffing across extended hours</a:t>
            </a:r>
            <a:endParaRPr lang="en-US">
              <a:solidFill>
                <a:srgbClr val="444444"/>
              </a:solidFill>
            </a:endParaRPr>
          </a:p>
          <a:p>
            <a:endParaRPr lang="en-US">
              <a:solidFill>
                <a:srgbClr val="444444"/>
              </a:solidFill>
            </a:endParaRPr>
          </a:p>
          <a:p>
            <a:r>
              <a:rPr lang="en-US"/>
              <a:t>Long operating day – 5am-1am</a:t>
            </a:r>
          </a:p>
        </p:txBody>
      </p:sp>
      <p:sp>
        <p:nvSpPr>
          <p:cNvPr id="4" name="Slide Number Placeholder 3">
            <a:extLst>
              <a:ext uri="{FF2B5EF4-FFF2-40B4-BE49-F238E27FC236}">
                <a16:creationId xmlns:a16="http://schemas.microsoft.com/office/drawing/2014/main" id="{3B3F1992-02A1-7DE9-C608-B9420213AFD1}"/>
              </a:ext>
            </a:extLst>
          </p:cNvPr>
          <p:cNvSpPr>
            <a:spLocks noGrp="1"/>
          </p:cNvSpPr>
          <p:nvPr>
            <p:ph type="sldNum" sz="quarter" idx="5"/>
          </p:nvPr>
        </p:nvSpPr>
        <p:spPr/>
        <p:txBody>
          <a:bodyPr/>
          <a:lstStyle/>
          <a:p>
            <a:fld id="{A399344F-1846-964E-A23F-F797EB56DD37}" type="slidenum">
              <a:rPr lang="en-US" smtClean="0"/>
              <a:t>47</a:t>
            </a:fld>
            <a:endParaRPr lang="en-US"/>
          </a:p>
        </p:txBody>
      </p:sp>
    </p:spTree>
    <p:extLst>
      <p:ext uri="{BB962C8B-B14F-4D97-AF65-F5344CB8AC3E}">
        <p14:creationId xmlns:p14="http://schemas.microsoft.com/office/powerpoint/2010/main" val="188754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9CFF9-30C8-461E-B3ED-5E1591E23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6F722-254C-19FC-89A0-D59AD09DC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8B88E-86DD-6BD8-D442-1493DDCB9874}"/>
              </a:ext>
            </a:extLst>
          </p:cNvPr>
          <p:cNvSpPr>
            <a:spLocks noGrp="1"/>
          </p:cNvSpPr>
          <p:nvPr>
            <p:ph type="body" idx="1"/>
          </p:nvPr>
        </p:nvSpPr>
        <p:spPr/>
        <p:txBody>
          <a:bodyPr/>
          <a:lstStyle/>
          <a:p>
            <a:r>
              <a:rPr lang="en-US"/>
              <a:t>Transfers – 31% </a:t>
            </a:r>
            <a:endParaRPr lang="en-US">
              <a:solidFill>
                <a:srgbClr val="444444"/>
              </a:solidFill>
            </a:endParaRPr>
          </a:p>
          <a:p>
            <a:r>
              <a:rPr lang="en-US"/>
              <a:t>Departure times – first at 5am, last almost 1am – be ready for early passenger</a:t>
            </a:r>
            <a:endParaRPr lang="en-US">
              <a:solidFill>
                <a:srgbClr val="444444"/>
              </a:solidFill>
            </a:endParaRPr>
          </a:p>
          <a:p>
            <a:r>
              <a:rPr lang="en-US"/>
              <a:t> </a:t>
            </a:r>
          </a:p>
        </p:txBody>
      </p:sp>
      <p:sp>
        <p:nvSpPr>
          <p:cNvPr id="4" name="Slide Number Placeholder 3">
            <a:extLst>
              <a:ext uri="{FF2B5EF4-FFF2-40B4-BE49-F238E27FC236}">
                <a16:creationId xmlns:a16="http://schemas.microsoft.com/office/drawing/2014/main" id="{945931D6-438C-F0FF-0F59-A3D8C950D382}"/>
              </a:ext>
            </a:extLst>
          </p:cNvPr>
          <p:cNvSpPr>
            <a:spLocks noGrp="1"/>
          </p:cNvSpPr>
          <p:nvPr>
            <p:ph type="sldNum" sz="quarter" idx="5"/>
          </p:nvPr>
        </p:nvSpPr>
        <p:spPr/>
        <p:txBody>
          <a:bodyPr/>
          <a:lstStyle/>
          <a:p>
            <a:fld id="{A399344F-1846-964E-A23F-F797EB56DD37}" type="slidenum">
              <a:rPr lang="en-US" smtClean="0"/>
              <a:t>48</a:t>
            </a:fld>
            <a:endParaRPr lang="en-US"/>
          </a:p>
        </p:txBody>
      </p:sp>
    </p:spTree>
    <p:extLst>
      <p:ext uri="{BB962C8B-B14F-4D97-AF65-F5344CB8AC3E}">
        <p14:creationId xmlns:p14="http://schemas.microsoft.com/office/powerpoint/2010/main" val="3887898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FBD7-EE23-9784-346C-2351F6430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E5249-5390-D0B7-85CC-31F26507C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15D10-8318-A652-6A8A-944A37B47CB2}"/>
              </a:ext>
            </a:extLst>
          </p:cNvPr>
          <p:cNvSpPr>
            <a:spLocks noGrp="1"/>
          </p:cNvSpPr>
          <p:nvPr>
            <p:ph type="body" idx="1"/>
          </p:nvPr>
        </p:nvSpPr>
        <p:spPr/>
        <p:txBody>
          <a:bodyPr/>
          <a:lstStyle/>
          <a:p>
            <a:r>
              <a:rPr lang="en-US" b="1"/>
              <a:t>Concourse B — High Transfer / Banked Traffic</a:t>
            </a:r>
            <a:endParaRPr lang="en-US">
              <a:solidFill>
                <a:srgbClr val="444444"/>
              </a:solidFill>
            </a:endParaRPr>
          </a:p>
          <a:p>
            <a:r>
              <a:rPr lang="en-US" b="1"/>
              <a:t>Operational Implications:</a:t>
            </a:r>
            <a:br>
              <a:rPr lang="en-US" b="1"/>
            </a:br>
            <a:r>
              <a:rPr lang="en-US" b="1"/>
              <a:t>• Speed of service is critical</a:t>
            </a:r>
            <a:br>
              <a:rPr lang="en-US" b="1"/>
            </a:br>
            <a:r>
              <a:rPr lang="en-US" b="1"/>
              <a:t>• Grab-and-go + mobile ordering thrive</a:t>
            </a:r>
            <a:br>
              <a:rPr lang="en-US" b="1"/>
            </a:br>
            <a:r>
              <a:rPr lang="en-US" b="1"/>
              <a:t>• Labor must flex for bank surges</a:t>
            </a:r>
            <a:br>
              <a:rPr lang="en-US" b="1"/>
            </a:br>
            <a:r>
              <a:rPr lang="en-US" b="1"/>
              <a:t>• Throughput &gt; ambiance during peak banks</a:t>
            </a:r>
            <a:endParaRPr lang="en-US">
              <a:solidFill>
                <a:srgbClr val="444444"/>
              </a:solidFill>
            </a:endParaRPr>
          </a:p>
          <a:p>
            <a:endParaRPr lang="en-US">
              <a:solidFill>
                <a:srgbClr val="444444"/>
              </a:solidFill>
            </a:endParaRPr>
          </a:p>
          <a:p>
            <a:r>
              <a:rPr lang="en-US">
                <a:ea typeface="Calibri"/>
                <a:cs typeface="Calibri"/>
              </a:rPr>
              <a:t>5am-12am</a:t>
            </a:r>
          </a:p>
        </p:txBody>
      </p:sp>
      <p:sp>
        <p:nvSpPr>
          <p:cNvPr id="4" name="Slide Number Placeholder 3">
            <a:extLst>
              <a:ext uri="{FF2B5EF4-FFF2-40B4-BE49-F238E27FC236}">
                <a16:creationId xmlns:a16="http://schemas.microsoft.com/office/drawing/2014/main" id="{D08DD248-C364-93CC-7D34-B42AB81A09A0}"/>
              </a:ext>
            </a:extLst>
          </p:cNvPr>
          <p:cNvSpPr>
            <a:spLocks noGrp="1"/>
          </p:cNvSpPr>
          <p:nvPr>
            <p:ph type="sldNum" sz="quarter" idx="5"/>
          </p:nvPr>
        </p:nvSpPr>
        <p:spPr/>
        <p:txBody>
          <a:bodyPr/>
          <a:lstStyle/>
          <a:p>
            <a:fld id="{A399344F-1846-964E-A23F-F797EB56DD37}" type="slidenum">
              <a:rPr lang="en-US" smtClean="0"/>
              <a:t>49</a:t>
            </a:fld>
            <a:endParaRPr lang="en-US"/>
          </a:p>
        </p:txBody>
      </p:sp>
    </p:spTree>
    <p:extLst>
      <p:ext uri="{BB962C8B-B14F-4D97-AF65-F5344CB8AC3E}">
        <p14:creationId xmlns:p14="http://schemas.microsoft.com/office/powerpoint/2010/main" val="279445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9927">
              <a:defRPr/>
            </a:pPr>
            <a:r>
              <a:rPr lang="en-US"/>
              <a:t>Taking Flight at DEN is a monthly series designed for the business community to connect with DEN and Key stakeholders </a:t>
            </a:r>
            <a:endParaRPr lang="en-US">
              <a:solidFill>
                <a:srgbClr val="8C9EBC"/>
              </a:solidFill>
              <a:latin typeface="Inter"/>
            </a:endParaRPr>
          </a:p>
          <a:p>
            <a:pPr defTabSz="699927">
              <a:defRPr/>
            </a:pPr>
            <a:r>
              <a:rPr lang="en-US"/>
              <a:t>and hear directly about upcoming procurement opportunities and understand how to get involved. </a:t>
            </a:r>
            <a:endParaRPr lang="en-US">
              <a:solidFill>
                <a:srgbClr val="8C9EBC"/>
              </a:solidFill>
              <a:latin typeface="Inter"/>
            </a:endParaRPr>
          </a:p>
          <a:p>
            <a:pPr defTabSz="699927">
              <a:defRPr/>
            </a:pPr>
            <a:endParaRPr lang="en-US"/>
          </a:p>
          <a:p>
            <a:pPr defTabSz="699927">
              <a:defRPr/>
            </a:pPr>
            <a:r>
              <a:rPr lang="en-US"/>
              <a:t>Be sure to register and join us for our next session on Thursday June 11.</a:t>
            </a: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4D439-72EB-B44E-B622-C61512799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3A556-0895-AEC7-6853-5759B520D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CB869-3361-DE7F-246D-9BF688FED95E}"/>
              </a:ext>
            </a:extLst>
          </p:cNvPr>
          <p:cNvSpPr>
            <a:spLocks noGrp="1"/>
          </p:cNvSpPr>
          <p:nvPr>
            <p:ph type="body" idx="1"/>
          </p:nvPr>
        </p:nvSpPr>
        <p:spPr/>
        <p:txBody>
          <a:bodyPr/>
          <a:lstStyle/>
          <a:p>
            <a:r>
              <a:rPr lang="en-US">
                <a:solidFill>
                  <a:srgbClr val="000000"/>
                </a:solidFill>
              </a:rPr>
              <a:t>Transfers – 59%</a:t>
            </a:r>
            <a:endParaRPr lang="en-US">
              <a:solidFill>
                <a:srgbClr val="444444"/>
              </a:solidFill>
            </a:endParaRPr>
          </a:p>
          <a:p>
            <a:r>
              <a:rPr lang="en-US">
                <a:solidFill>
                  <a:srgbClr val="000000"/>
                </a:solidFill>
              </a:rPr>
              <a:t>A to B, B to B, etc.</a:t>
            </a:r>
            <a:endParaRPr lang="en-US">
              <a:solidFill>
                <a:srgbClr val="444444"/>
              </a:solidFill>
            </a:endParaRPr>
          </a:p>
          <a:p>
            <a:r>
              <a:rPr lang="en-US">
                <a:solidFill>
                  <a:srgbClr val="000000"/>
                </a:solidFill>
              </a:rPr>
              <a:t>5am-12am</a:t>
            </a:r>
            <a:endParaRPr lang="en-US"/>
          </a:p>
        </p:txBody>
      </p:sp>
      <p:sp>
        <p:nvSpPr>
          <p:cNvPr id="4" name="Slide Number Placeholder 3">
            <a:extLst>
              <a:ext uri="{FF2B5EF4-FFF2-40B4-BE49-F238E27FC236}">
                <a16:creationId xmlns:a16="http://schemas.microsoft.com/office/drawing/2014/main" id="{63821D60-0D4E-F049-D0E7-EB7C064830F8}"/>
              </a:ext>
            </a:extLst>
          </p:cNvPr>
          <p:cNvSpPr>
            <a:spLocks noGrp="1"/>
          </p:cNvSpPr>
          <p:nvPr>
            <p:ph type="sldNum" sz="quarter" idx="5"/>
          </p:nvPr>
        </p:nvSpPr>
        <p:spPr/>
        <p:txBody>
          <a:bodyPr/>
          <a:lstStyle/>
          <a:p>
            <a:fld id="{A399344F-1846-964E-A23F-F797EB56DD37}" type="slidenum">
              <a:rPr lang="en-US" smtClean="0"/>
              <a:t>50</a:t>
            </a:fld>
            <a:endParaRPr lang="en-US"/>
          </a:p>
        </p:txBody>
      </p:sp>
    </p:spTree>
    <p:extLst>
      <p:ext uri="{BB962C8B-B14F-4D97-AF65-F5344CB8AC3E}">
        <p14:creationId xmlns:p14="http://schemas.microsoft.com/office/powerpoint/2010/main" val="3469001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5940-B2C8-8DCC-824E-94256C831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22760-6324-C693-01BB-CD2A42506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ABDAF-7F15-6BB0-1A22-0226BC01508F}"/>
              </a:ext>
            </a:extLst>
          </p:cNvPr>
          <p:cNvSpPr>
            <a:spLocks noGrp="1"/>
          </p:cNvSpPr>
          <p:nvPr>
            <p:ph type="body" idx="1"/>
          </p:nvPr>
        </p:nvSpPr>
        <p:spPr/>
        <p:txBody>
          <a:bodyPr/>
          <a:lstStyle/>
          <a:p>
            <a:r>
              <a:rPr lang="en-US" b="1"/>
              <a:t>Concourse C — Volume &amp; Leisure Heavy</a:t>
            </a:r>
            <a:endParaRPr lang="en-US">
              <a:solidFill>
                <a:srgbClr val="444444"/>
              </a:solidFill>
            </a:endParaRPr>
          </a:p>
          <a:p>
            <a:r>
              <a:rPr lang="en-US" b="1"/>
              <a:t>Operational Implications:</a:t>
            </a:r>
            <a:br>
              <a:rPr lang="en-US" b="1"/>
            </a:br>
            <a:r>
              <a:rPr lang="en-US" b="1"/>
              <a:t>• Large group travel</a:t>
            </a:r>
            <a:br>
              <a:rPr lang="en-US" b="1"/>
            </a:br>
            <a:r>
              <a:rPr lang="en-US" b="1"/>
              <a:t>• Higher volume, price-sensitive traffic</a:t>
            </a:r>
            <a:br>
              <a:rPr lang="en-US" b="1"/>
            </a:br>
            <a:r>
              <a:rPr lang="en-US" b="1"/>
              <a:t>• Strong impulse &amp; beverage sales</a:t>
            </a:r>
            <a:br>
              <a:rPr lang="en-US" b="1"/>
            </a:br>
            <a:r>
              <a:rPr lang="en-US" b="1"/>
              <a:t>• Staffing must handle burst waves</a:t>
            </a:r>
            <a:endParaRPr lang="en-US">
              <a:solidFill>
                <a:srgbClr val="444444"/>
              </a:solidFill>
            </a:endParaRPr>
          </a:p>
          <a:p>
            <a:endParaRPr lang="en-US">
              <a:solidFill>
                <a:srgbClr val="444444"/>
              </a:solidFill>
            </a:endParaRPr>
          </a:p>
          <a:p>
            <a:r>
              <a:rPr lang="en-US">
                <a:ea typeface="Calibri"/>
                <a:cs typeface="Calibri"/>
              </a:rPr>
              <a:t>Constant departures</a:t>
            </a:r>
          </a:p>
          <a:p>
            <a:r>
              <a:rPr lang="en-US">
                <a:ea typeface="Calibri"/>
                <a:cs typeface="Calibri"/>
              </a:rPr>
              <a:t>5am-1am</a:t>
            </a:r>
          </a:p>
        </p:txBody>
      </p:sp>
      <p:sp>
        <p:nvSpPr>
          <p:cNvPr id="4" name="Slide Number Placeholder 3">
            <a:extLst>
              <a:ext uri="{FF2B5EF4-FFF2-40B4-BE49-F238E27FC236}">
                <a16:creationId xmlns:a16="http://schemas.microsoft.com/office/drawing/2014/main" id="{893FD602-C2A1-6A17-6D18-C654F13CFA47}"/>
              </a:ext>
            </a:extLst>
          </p:cNvPr>
          <p:cNvSpPr>
            <a:spLocks noGrp="1"/>
          </p:cNvSpPr>
          <p:nvPr>
            <p:ph type="sldNum" sz="quarter" idx="5"/>
          </p:nvPr>
        </p:nvSpPr>
        <p:spPr/>
        <p:txBody>
          <a:bodyPr/>
          <a:lstStyle/>
          <a:p>
            <a:fld id="{A399344F-1846-964E-A23F-F797EB56DD37}" type="slidenum">
              <a:rPr lang="en-US" smtClean="0"/>
              <a:t>51</a:t>
            </a:fld>
            <a:endParaRPr lang="en-US"/>
          </a:p>
        </p:txBody>
      </p:sp>
    </p:spTree>
    <p:extLst>
      <p:ext uri="{BB962C8B-B14F-4D97-AF65-F5344CB8AC3E}">
        <p14:creationId xmlns:p14="http://schemas.microsoft.com/office/powerpoint/2010/main" val="903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971B3-7971-03A1-19C5-6EEDC3428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319E7-D3AC-AFA2-423B-3103A6054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D0FE5-156F-EB41-81C2-DD57FAB81D5F}"/>
              </a:ext>
            </a:extLst>
          </p:cNvPr>
          <p:cNvSpPr>
            <a:spLocks noGrp="1"/>
          </p:cNvSpPr>
          <p:nvPr>
            <p:ph type="body" idx="1"/>
          </p:nvPr>
        </p:nvSpPr>
        <p:spPr/>
        <p:txBody>
          <a:bodyPr/>
          <a:lstStyle/>
          <a:p>
            <a:r>
              <a:rPr lang="en-US"/>
              <a:t>39% Transfers</a:t>
            </a:r>
            <a:endParaRPr lang="en-US">
              <a:solidFill>
                <a:srgbClr val="444444"/>
              </a:solidFill>
            </a:endParaRPr>
          </a:p>
          <a:p>
            <a:r>
              <a:rPr lang="en-US"/>
              <a:t>5am-1am</a:t>
            </a:r>
          </a:p>
        </p:txBody>
      </p:sp>
      <p:sp>
        <p:nvSpPr>
          <p:cNvPr id="4" name="Slide Number Placeholder 3">
            <a:extLst>
              <a:ext uri="{FF2B5EF4-FFF2-40B4-BE49-F238E27FC236}">
                <a16:creationId xmlns:a16="http://schemas.microsoft.com/office/drawing/2014/main" id="{246EE4F0-1C2C-543C-4766-E9FD89F1C185}"/>
              </a:ext>
            </a:extLst>
          </p:cNvPr>
          <p:cNvSpPr>
            <a:spLocks noGrp="1"/>
          </p:cNvSpPr>
          <p:nvPr>
            <p:ph type="sldNum" sz="quarter" idx="5"/>
          </p:nvPr>
        </p:nvSpPr>
        <p:spPr/>
        <p:txBody>
          <a:bodyPr/>
          <a:lstStyle/>
          <a:p>
            <a:fld id="{A399344F-1846-964E-A23F-F797EB56DD37}" type="slidenum">
              <a:rPr lang="en-US" smtClean="0"/>
              <a:t>52</a:t>
            </a:fld>
            <a:endParaRPr lang="en-US"/>
          </a:p>
        </p:txBody>
      </p:sp>
    </p:spTree>
    <p:extLst>
      <p:ext uri="{BB962C8B-B14F-4D97-AF65-F5344CB8AC3E}">
        <p14:creationId xmlns:p14="http://schemas.microsoft.com/office/powerpoint/2010/main" val="2397494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B65E8EC3-1F68-F2F8-B9EF-4CAFB5DB60D6}"/>
            </a:ext>
          </a:extLst>
        </p:cNvPr>
        <p:cNvGrpSpPr/>
        <p:nvPr/>
      </p:nvGrpSpPr>
      <p:grpSpPr>
        <a:xfrm>
          <a:off x="0" y="0"/>
          <a:ext cx="0" cy="0"/>
          <a:chOff x="0" y="0"/>
          <a:chExt cx="0" cy="0"/>
        </a:xfrm>
      </p:grpSpPr>
      <p:sp>
        <p:nvSpPr>
          <p:cNvPr id="339" name="Google Shape;339;p21:notes">
            <a:extLst>
              <a:ext uri="{FF2B5EF4-FFF2-40B4-BE49-F238E27FC236}">
                <a16:creationId xmlns:a16="http://schemas.microsoft.com/office/drawing/2014/main" id="{236E45C6-BE56-C32D-1FC5-54F3D6AA7D0C}"/>
              </a:ext>
            </a:extLst>
          </p:cNvPr>
          <p:cNvSpPr>
            <a:spLocks noGrp="1" noRot="1" noChangeAspect="1"/>
          </p:cNvSpPr>
          <p:nvPr>
            <p:ph type="sldImg" idx="2"/>
          </p:nvPr>
        </p:nvSpPr>
        <p:spPr>
          <a:xfrm>
            <a:off x="752475" y="1184275"/>
            <a:ext cx="5688013"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a:extLst>
              <a:ext uri="{FF2B5EF4-FFF2-40B4-BE49-F238E27FC236}">
                <a16:creationId xmlns:a16="http://schemas.microsoft.com/office/drawing/2014/main" id="{21678FEC-69C2-702D-E201-D7968A8E2AFD}"/>
              </a:ext>
            </a:extLst>
          </p:cNvPr>
          <p:cNvSpPr txBox="1">
            <a:spLocks noGrp="1"/>
          </p:cNvSpPr>
          <p:nvPr>
            <p:ph type="body" idx="1"/>
          </p:nvPr>
        </p:nvSpPr>
        <p:spPr>
          <a:xfrm>
            <a:off x="702310" y="4480006"/>
            <a:ext cx="5618480" cy="3965643"/>
          </a:xfrm>
          <a:prstGeom prst="rect">
            <a:avLst/>
          </a:prstGeom>
          <a:noFill/>
          <a:ln>
            <a:noFill/>
          </a:ln>
        </p:spPr>
        <p:txBody>
          <a:bodyPr spcFirstLastPara="1" wrap="square" lIns="95204" tIns="47601" rIns="95204" bIns="47601" anchor="t" anchorCtr="0">
            <a:noAutofit/>
          </a:bodyPr>
          <a:lstStyle/>
          <a:p>
            <a:pPr marL="354330" marR="0" lvl="0" indent="-263525" algn="l" defTabSz="685800" rtl="0" eaLnBrk="1" fontAlgn="auto" latinLnBrk="0" hangingPunct="1">
              <a:lnSpc>
                <a:spcPct val="157142"/>
              </a:lnSpc>
              <a:spcBef>
                <a:spcPts val="0"/>
              </a:spcBef>
              <a:spcAft>
                <a:spcPts val="0"/>
              </a:spcAft>
              <a:buClr>
                <a:srgbClr val="000000"/>
              </a:buClr>
              <a:buSzPts val="1400"/>
              <a:buFontTx/>
              <a:buNone/>
              <a:tabLst/>
              <a:defRPr/>
            </a:pPr>
            <a:r>
              <a:rPr lang="en-US"/>
              <a:t>Oversee 287+ contracts</a:t>
            </a:r>
            <a:endParaRPr lang="en-US">
              <a:ea typeface="Calibri"/>
              <a:cs typeface="Calibri"/>
            </a:endParaRPr>
          </a:p>
          <a:p>
            <a:pPr marL="354330" indent="-263525">
              <a:lnSpc>
                <a:spcPct val="157142"/>
              </a:lnSpc>
            </a:pPr>
            <a:r>
              <a:rPr lang="en-US"/>
              <a:t>Average ticket/basket for customer</a:t>
            </a:r>
          </a:p>
          <a:p>
            <a:pPr>
              <a:lnSpc>
                <a:spcPts val="2200"/>
              </a:lnSpc>
            </a:pPr>
            <a:r>
              <a:rPr lang="en-US"/>
              <a:t>Sales per enplaning passenger for 2025: $16.13 (+ 2.2% YoY)</a:t>
            </a:r>
            <a:endParaRPr lang="en-US">
              <a:ea typeface="Calibri" panose="020F0502020204030204"/>
              <a:cs typeface="Calibri" panose="020F0502020204030204"/>
            </a:endParaRPr>
          </a:p>
          <a:p>
            <a:pPr>
              <a:lnSpc>
                <a:spcPts val="2200"/>
              </a:lnSpc>
            </a:pPr>
            <a:r>
              <a:rPr lang="en-US"/>
              <a:t>Sales per enplaning passenger for 2024: $15.29</a:t>
            </a:r>
          </a:p>
          <a:p>
            <a:pPr marL="347345" indent="-347345">
              <a:lnSpc>
                <a:spcPts val="2200"/>
              </a:lnSpc>
              <a:buFont typeface="Arial,Sans-Serif"/>
              <a:buChar char="•"/>
            </a:pPr>
            <a:endParaRPr lang="en-US">
              <a:ea typeface="Calibri"/>
              <a:cs typeface="Calibri"/>
            </a:endParaRPr>
          </a:p>
          <a:p>
            <a:pPr marL="354330" indent="-263525">
              <a:lnSpc>
                <a:spcPct val="157142"/>
              </a:lnSpc>
              <a:buSzPts val="1400"/>
            </a:pPr>
            <a:endParaRPr lang="en-US">
              <a:ea typeface="Calibri"/>
              <a:cs typeface="Calibri"/>
            </a:endParaRPr>
          </a:p>
        </p:txBody>
      </p:sp>
    </p:spTree>
    <p:extLst>
      <p:ext uri="{BB962C8B-B14F-4D97-AF65-F5344CB8AC3E}">
        <p14:creationId xmlns:p14="http://schemas.microsoft.com/office/powerpoint/2010/main" val="513233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5789-4B7C-DEB5-E527-5F3701E3E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C5EF5-7EB9-8E22-94E0-7BBBB6431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F6117-218A-4879-DE81-3C50F641BDDB}"/>
              </a:ext>
            </a:extLst>
          </p:cNvPr>
          <p:cNvSpPr>
            <a:spLocks noGrp="1"/>
          </p:cNvSpPr>
          <p:nvPr>
            <p:ph type="body" idx="1"/>
          </p:nvPr>
        </p:nvSpPr>
        <p:spPr/>
        <p:txBody>
          <a:bodyPr/>
          <a:lstStyle/>
          <a:p>
            <a:r>
              <a:rPr lang="en-US">
                <a:ea typeface="Calibri"/>
                <a:cs typeface="Calibri"/>
              </a:rPr>
              <a:t>YTD March 26</a:t>
            </a:r>
          </a:p>
          <a:p>
            <a:r>
              <a:rPr lang="en-US">
                <a:ea typeface="Calibri"/>
                <a:cs typeface="Calibri"/>
              </a:rPr>
              <a:t>$154 Million Gross Sales</a:t>
            </a:r>
          </a:p>
          <a:p>
            <a:r>
              <a:rPr lang="en-US">
                <a:ea typeface="Calibri"/>
                <a:cs typeface="Calibri"/>
              </a:rPr>
              <a:t>+3.2% over </a:t>
            </a:r>
            <a:r>
              <a:rPr lang="en-US" err="1">
                <a:ea typeface="Calibri"/>
                <a:cs typeface="Calibri"/>
              </a:rPr>
              <a:t>py</a:t>
            </a:r>
            <a:endParaRPr lang="en-US">
              <a:ea typeface="Calibri"/>
              <a:cs typeface="Calibri"/>
            </a:endParaRPr>
          </a:p>
          <a:p>
            <a:r>
              <a:rPr lang="en-US">
                <a:ea typeface="Calibri"/>
                <a:cs typeface="Calibri"/>
              </a:rPr>
              <a:t>$16.46 sales per </a:t>
            </a:r>
            <a:r>
              <a:rPr lang="en-US" err="1">
                <a:ea typeface="Calibri"/>
                <a:cs typeface="Calibri"/>
              </a:rPr>
              <a:t>enplanned</a:t>
            </a:r>
            <a:r>
              <a:rPr lang="en-US">
                <a:ea typeface="Calibri"/>
                <a:cs typeface="Calibri"/>
              </a:rPr>
              <a:t> passenger</a:t>
            </a:r>
          </a:p>
        </p:txBody>
      </p:sp>
      <p:sp>
        <p:nvSpPr>
          <p:cNvPr id="4" name="Slide Number Placeholder 3">
            <a:extLst>
              <a:ext uri="{FF2B5EF4-FFF2-40B4-BE49-F238E27FC236}">
                <a16:creationId xmlns:a16="http://schemas.microsoft.com/office/drawing/2014/main" id="{58504E56-FAD5-A209-967D-1CFCA1DA3FA0}"/>
              </a:ext>
            </a:extLst>
          </p:cNvPr>
          <p:cNvSpPr>
            <a:spLocks noGrp="1"/>
          </p:cNvSpPr>
          <p:nvPr>
            <p:ph type="sldNum" sz="quarter" idx="5"/>
          </p:nvPr>
        </p:nvSpPr>
        <p:spPr/>
        <p:txBody>
          <a:bodyPr/>
          <a:lstStyle/>
          <a:p>
            <a:fld id="{A399344F-1846-964E-A23F-F797EB56DD37}" type="slidenum">
              <a:rPr lang="en-US" smtClean="0"/>
              <a:t>54</a:t>
            </a:fld>
            <a:endParaRPr lang="en-US"/>
          </a:p>
        </p:txBody>
      </p:sp>
    </p:spTree>
    <p:extLst>
      <p:ext uri="{BB962C8B-B14F-4D97-AF65-F5344CB8AC3E}">
        <p14:creationId xmlns:p14="http://schemas.microsoft.com/office/powerpoint/2010/main" val="2782777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C90B-4686-1DB0-5E35-BE19889E9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259FF-EF28-77FB-5F03-1832C490388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A0B7AED-E370-2D95-1FC4-A474110F22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8449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853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open the floor to questions. There are two ways to ask questions: drop them in the chat or raise your hand, come off of mute and enable your camera.</a:t>
            </a:r>
          </a:p>
        </p:txBody>
      </p:sp>
      <p:sp>
        <p:nvSpPr>
          <p:cNvPr id="4" name="Slide Number Placeholder 3"/>
          <p:cNvSpPr>
            <a:spLocks noGrp="1"/>
          </p:cNvSpPr>
          <p:nvPr>
            <p:ph type="sldNum" sz="quarter" idx="5"/>
          </p:nvPr>
        </p:nvSpPr>
        <p:spPr/>
        <p:txBody>
          <a:bodyPr/>
          <a:lstStyle/>
          <a:p>
            <a:fld id="{A399344F-1846-964E-A23F-F797EB56DD37}" type="slidenum">
              <a:rPr lang="en-US" smtClean="0"/>
              <a:t>57</a:t>
            </a:fld>
            <a:endParaRPr lang="en-US"/>
          </a:p>
        </p:txBody>
      </p:sp>
    </p:spTree>
    <p:extLst>
      <p:ext uri="{BB962C8B-B14F-4D97-AF65-F5344CB8AC3E}">
        <p14:creationId xmlns:p14="http://schemas.microsoft.com/office/powerpoint/2010/main" val="87138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defTabSz="685800">
              <a:lnSpc>
                <a:spcPct val="115000"/>
              </a:lnSpc>
              <a:tabLst>
                <a:tab pos="1428750" algn="l"/>
              </a:tabLst>
              <a:defRPr/>
            </a:pPr>
            <a:r>
              <a:rPr lang="en-US" sz="3600"/>
              <a:t>Are you ready to connect and collaborate? </a:t>
            </a:r>
            <a:endParaRPr lang="en-US" sz="3600">
              <a:solidFill>
                <a:srgbClr val="1C1C1C"/>
              </a:solidFill>
              <a:latin typeface="Inter"/>
              <a:ea typeface="Calibri" panose="020F0502020204030204" pitchFamily="34" charset="0"/>
              <a:cs typeface="Times New Roman" panose="02020603050405020304" pitchFamily="18" charset="0"/>
            </a:endParaRPr>
          </a:p>
          <a:p>
            <a:pPr defTabSz="685800">
              <a:lnSpc>
                <a:spcPct val="114999"/>
              </a:lnSpc>
              <a:tabLst>
                <a:tab pos="1428750" algn="l"/>
              </a:tabLst>
              <a:defRPr/>
            </a:pPr>
            <a:r>
              <a:rPr lang="en-US" sz="3600"/>
              <a:t>Scan the QR code to join Meet the Primes and explore the full calendar of upcoming opportunities.  </a:t>
            </a:r>
            <a:endParaRPr lang="en-US" sz="3600">
              <a:solidFill>
                <a:srgbClr val="1C1C1C"/>
              </a:solidFill>
              <a:latin typeface="Inter"/>
              <a:ea typeface="Calibri" panose="020F0502020204030204" pitchFamily="34" charset="0"/>
              <a:cs typeface="Times New Roman" panose="02020603050405020304" pitchFamily="18" charset="0"/>
            </a:endParaRPr>
          </a:p>
          <a:p>
            <a:pPr defTabSz="685800">
              <a:lnSpc>
                <a:spcPct val="114999"/>
              </a:lnSpc>
              <a:tabLst>
                <a:tab pos="1428750" algn="l"/>
              </a:tabLst>
              <a:defRPr/>
            </a:pPr>
            <a:r>
              <a:rPr lang="en-US" sz="3600"/>
              <a:t>Our next event featuring, General Contractors, will be held on Thursday, June 18. </a:t>
            </a: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a:t>
            </a:r>
            <a:endParaRPr lang="en-US"/>
          </a:p>
          <a:p>
            <a:r>
              <a:rPr lang="en-US" sz="1200" b="0" i="0" kern="1200">
                <a:solidFill>
                  <a:schemeClr val="tx1"/>
                </a:solidFill>
                <a:effectLst/>
                <a:latin typeface="+mn-lt"/>
                <a:ea typeface="+mn-ea"/>
                <a:cs typeface="+mn-cs"/>
              </a:rPr>
              <a:t>understand how to do business at DEN. </a:t>
            </a:r>
            <a:endParaRPr lang="en-US"/>
          </a:p>
          <a:p>
            <a:endParaRPr lang="en-US"/>
          </a:p>
          <a:p>
            <a:r>
              <a:rPr lang="en-US" sz="1200" b="0" i="0" kern="1200">
                <a:solidFill>
                  <a:schemeClr val="tx1"/>
                </a:solidFill>
                <a:effectLst/>
                <a:latin typeface="+mn-lt"/>
                <a:ea typeface="+mn-ea"/>
                <a:cs typeface="+mn-cs"/>
              </a:rPr>
              <a:t>Each session focuses on a different topic to support firms throughout the process.</a:t>
            </a:r>
            <a:endParaRPr lang="en-US">
              <a:ea typeface="+mn-ea"/>
              <a:cs typeface="+mn-cs"/>
            </a:endParaRPr>
          </a:p>
          <a:p>
            <a:endParaRPr lang="en-US" sz="1200" b="0" i="0" kern="1200">
              <a:solidFill>
                <a:schemeClr val="tx1"/>
              </a:solidFill>
              <a:effectLst/>
              <a:latin typeface="+mn-lt"/>
              <a:ea typeface="Calibri"/>
              <a:cs typeface="Calibri"/>
            </a:endParaRPr>
          </a:p>
          <a:p>
            <a:pPr>
              <a:defRPr/>
            </a:pPr>
            <a:r>
              <a:rPr lang="en-US">
                <a:ea typeface="Calibri"/>
                <a:cs typeface="Calibri"/>
              </a:rPr>
              <a:t>Our next session will be held on Thursday, July 21, where we'll talk about Post Award Compliance</a:t>
            </a:r>
          </a:p>
          <a:p>
            <a:pPr fontAlgn="t">
              <a:defRPr/>
            </a:pPr>
            <a:endParaRPr lang="en-US"/>
          </a:p>
          <a:p>
            <a:pPr>
              <a:defRPr/>
            </a:pPr>
            <a:endParaRPr lang="en-US">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a:t>
            </a:r>
            <a:r>
              <a:rPr lang="en-US"/>
              <a:t>.</a:t>
            </a:r>
          </a:p>
          <a:p>
            <a:r>
              <a:rPr lang="en-US"/>
              <a:t>These workshops are </a:t>
            </a:r>
            <a:r>
              <a:rPr lang="en-US" sz="1200" b="0" i="0" kern="1200">
                <a:solidFill>
                  <a:schemeClr val="tx1"/>
                </a:solidFill>
                <a:effectLst/>
                <a:latin typeface="+mn-lt"/>
                <a:ea typeface="+mn-ea"/>
                <a:cs typeface="+mn-cs"/>
              </a:rPr>
              <a:t>held throughout the year to support firms that are early in the process or looking to get certified. </a:t>
            </a:r>
            <a:endParaRPr lang="en-US">
              <a:ea typeface="+mn-ea"/>
              <a:cs typeface="+mn-cs"/>
            </a:endParaRP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are designed to help businesses understand certification requirements and get set up for success.</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Our next session will be held on Wednesday, June 24.</a:t>
            </a:r>
          </a:p>
          <a:p>
            <a:endParaRPr lang="en-US" sz="1200" b="0" i="0" kern="1200">
              <a:solidFill>
                <a:schemeClr val="tx1"/>
              </a:solidFill>
              <a:effectLst/>
              <a:latin typeface="+mn-lt"/>
              <a:ea typeface="Calibri"/>
              <a:cs typeface="Calibri"/>
            </a:endParaRPr>
          </a:p>
          <a:p>
            <a:pPr>
              <a:defRPr/>
            </a:pPr>
            <a:r>
              <a:rPr lang="en-US">
                <a:ea typeface="Calibri"/>
                <a:cs typeface="Calibri"/>
              </a:rPr>
              <a:t>Scan the QR code for more information.</a:t>
            </a:r>
          </a:p>
          <a:p>
            <a:pPr fontAlgn="t">
              <a:defRPr/>
            </a:pPr>
            <a:endParaRPr lang="en-US"/>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D774-3224-08B9-E25C-333FFC982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9F845-D4E5-2446-264B-AFA7CF8D5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579CA-88F3-7931-8D19-EB953024C8E2}"/>
              </a:ext>
            </a:extLst>
          </p:cNvPr>
          <p:cNvSpPr>
            <a:spLocks noGrp="1"/>
          </p:cNvSpPr>
          <p:nvPr>
            <p:ph type="body" idx="1"/>
          </p:nvPr>
        </p:nvSpPr>
        <p:spPr/>
        <p:txBody>
          <a:bodyPr/>
          <a:lstStyle/>
          <a:p>
            <a:r>
              <a:rPr lang="en-US"/>
              <a:t>Business Development Training Academy (BDTA) is a DEN program that equips small businesses with the knowledge and skills needed </a:t>
            </a:r>
          </a:p>
          <a:p>
            <a:r>
              <a:rPr lang="en-US"/>
              <a:t>To submit proposals and win contracts in construction, professional services, goods and services, and concessions.</a:t>
            </a:r>
          </a:p>
          <a:p>
            <a:endParaRPr lang="en-US"/>
          </a:p>
          <a:p>
            <a:r>
              <a:rPr lang="en-US"/>
              <a:t> Applications for Concourse 100 and 300 will open in December of this year.</a:t>
            </a:r>
          </a:p>
          <a:p>
            <a:endParaRPr lang="en-US">
              <a:ea typeface="Calibri"/>
              <a:cs typeface="Calibri"/>
            </a:endParaRPr>
          </a:p>
          <a:p>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5FF5107-15FE-9CBF-B634-3C8B57BCB986}"/>
              </a:ext>
            </a:extLst>
          </p:cNvPr>
          <p:cNvSpPr>
            <a:spLocks noGrp="1"/>
          </p:cNvSpPr>
          <p:nvPr>
            <p:ph type="sldNum" sz="quarter" idx="5"/>
          </p:nvPr>
        </p:nvSpPr>
        <p:spPr/>
        <p:txBody>
          <a:bodyPr/>
          <a:lstStyle/>
          <a:p>
            <a:fld id="{A399344F-1846-964E-A23F-F797EB56DD37}" type="slidenum">
              <a:rPr lang="en-US" smtClean="0"/>
              <a:t>9</a:t>
            </a:fld>
            <a:endParaRPr lang="en-US"/>
          </a:p>
        </p:txBody>
      </p:sp>
    </p:spTree>
    <p:extLst>
      <p:ext uri="{BB962C8B-B14F-4D97-AF65-F5344CB8AC3E}">
        <p14:creationId xmlns:p14="http://schemas.microsoft.com/office/powerpoint/2010/main" val="3068246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18809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67127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0" i="0">
                <a:solidFill>
                  <a:srgbClr val="44009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3A1D8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6968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solidFill>
                  <a:schemeClr val="tx1">
                    <a:lumMod val="65000"/>
                    <a:lumOff val="35000"/>
                  </a:schemeClr>
                </a:solidFill>
              </a:defRPr>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tx1">
                    <a:lumMod val="65000"/>
                    <a:lumOff val="35000"/>
                  </a:schemeClr>
                </a:solidFill>
                <a:latin typeface="+mn-lt"/>
              </a:defRPr>
            </a:lvl1pPr>
            <a:lvl2pPr marL="685783" indent="-228594">
              <a:buFont typeface="Arial" panose="020B0604020202020204" pitchFamily="34" charset="0"/>
              <a:buChar char="•"/>
              <a:defRPr sz="1400">
                <a:solidFill>
                  <a:schemeClr val="tx1">
                    <a:lumMod val="65000"/>
                    <a:lumOff val="35000"/>
                  </a:schemeClr>
                </a:solidFill>
              </a:defRPr>
            </a:lvl2pPr>
            <a:lvl3pPr>
              <a:buClr>
                <a:schemeClr val="bg2">
                  <a:lumMod val="75000"/>
                </a:schemeClr>
              </a:buClr>
              <a:defRPr sz="1400">
                <a:solidFill>
                  <a:schemeClr val="tx1">
                    <a:lumMod val="65000"/>
                    <a:lumOff val="35000"/>
                  </a:schemeClr>
                </a:solidFill>
              </a:defRPr>
            </a:lvl3pPr>
            <a:lvl4pPr>
              <a:buClr>
                <a:schemeClr val="bg2">
                  <a:lumMod val="75000"/>
                </a:schemeClr>
              </a:buClr>
              <a:defRPr sz="1400">
                <a:solidFill>
                  <a:schemeClr val="tx1">
                    <a:lumMod val="65000"/>
                    <a:lumOff val="35000"/>
                  </a:schemeClr>
                </a:solidFill>
              </a:defRPr>
            </a:lvl4pPr>
            <a:lvl5pPr marL="1828754" indent="0">
              <a:buClr>
                <a:schemeClr val="bg2">
                  <a:lumMod val="75000"/>
                </a:schemeClr>
              </a:buClr>
              <a:buNone/>
              <a:defRPr sz="1400"/>
            </a:lvl5pPr>
            <a:lvl6pPr marL="2514537" indent="0">
              <a:buNone/>
              <a:defRPr sz="1400">
                <a:solidFill>
                  <a:schemeClr val="tx1">
                    <a:lumMod val="65000"/>
                    <a:lumOff val="35000"/>
                  </a:schemeClr>
                </a:solidFill>
              </a:defRPr>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494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a:srcRect/>
          <a:stretch/>
        </p:blipFill>
        <p:spPr>
          <a:xfrm>
            <a:off x="11017287" y="-16563"/>
            <a:ext cx="565288" cy="565288"/>
          </a:xfrm>
          <a:prstGeom prst="rect">
            <a:avLst/>
          </a:prstGeom>
        </p:spPr>
      </p:pic>
    </p:spTree>
    <p:extLst>
      <p:ext uri="{BB962C8B-B14F-4D97-AF65-F5344CB8AC3E}">
        <p14:creationId xmlns:p14="http://schemas.microsoft.com/office/powerpoint/2010/main" val="1349951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51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6/30/2026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586862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no tents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F344B21-1ABB-87D8-72C5-9A19DAB00490}"/>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3" name="Text Placeholder 14">
            <a:extLst>
              <a:ext uri="{FF2B5EF4-FFF2-40B4-BE49-F238E27FC236}">
                <a16:creationId xmlns:a16="http://schemas.microsoft.com/office/drawing/2014/main" id="{381270E9-35B8-FE3D-A796-E57C663477D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4" name="Text Placeholder 4">
            <a:extLst>
              <a:ext uri="{FF2B5EF4-FFF2-40B4-BE49-F238E27FC236}">
                <a16:creationId xmlns:a16="http://schemas.microsoft.com/office/drawing/2014/main" id="{441CEA4D-FBD1-5E6D-A09D-A8AB2E456794}"/>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6" name="Text Placeholder 5">
            <a:extLst>
              <a:ext uri="{FF2B5EF4-FFF2-40B4-BE49-F238E27FC236}">
                <a16:creationId xmlns:a16="http://schemas.microsoft.com/office/drawing/2014/main" id="{384BC7A1-38E3-C11A-AA22-F4B7155F55FF}"/>
              </a:ext>
            </a:extLst>
          </p:cNvPr>
          <p:cNvSpPr>
            <a:spLocks noGrp="1"/>
          </p:cNvSpPr>
          <p:nvPr>
            <p:ph type="body" sz="quarter" idx="14" hasCustomPrompt="1"/>
          </p:nvPr>
        </p:nvSpPr>
        <p:spPr>
          <a:xfrm>
            <a:off x="1138238" y="2487613"/>
            <a:ext cx="9877425" cy="1744662"/>
          </a:xfrm>
          <a:prstGeom prst="rect">
            <a:avLst/>
          </a:prstGeom>
        </p:spPr>
        <p:txBody>
          <a:bodyPr/>
          <a:lstStyle>
            <a:lvl1pPr marL="0" indent="0" algn="ctr">
              <a:buNone/>
              <a:defRPr sz="1400"/>
            </a:lvl1pPr>
          </a:lstStyle>
          <a:p>
            <a:pPr lvl="0"/>
            <a:r>
              <a:rPr lang="en-US"/>
              <a:t>Placeholder copy here, 14-16pt size</a:t>
            </a:r>
          </a:p>
        </p:txBody>
      </p:sp>
      <p:sp>
        <p:nvSpPr>
          <p:cNvPr id="7" name="Slide Number Placeholder 2">
            <a:extLst>
              <a:ext uri="{FF2B5EF4-FFF2-40B4-BE49-F238E27FC236}">
                <a16:creationId xmlns:a16="http://schemas.microsoft.com/office/drawing/2014/main" id="{C8408C58-B4A3-6CB2-A08E-0DCB2DF38ECC}"/>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1889379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no tents - 2">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3E59F461-3743-9209-54FC-91C991E0A418}"/>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5" name="Text Placeholder 14">
            <a:extLst>
              <a:ext uri="{FF2B5EF4-FFF2-40B4-BE49-F238E27FC236}">
                <a16:creationId xmlns:a16="http://schemas.microsoft.com/office/drawing/2014/main" id="{50EA465B-3D0E-8F6E-9A35-F2ED3E9B9AB9}"/>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6" name="Text Placeholder 4">
            <a:extLst>
              <a:ext uri="{FF2B5EF4-FFF2-40B4-BE49-F238E27FC236}">
                <a16:creationId xmlns:a16="http://schemas.microsoft.com/office/drawing/2014/main" id="{13273665-CAB9-E78A-15E2-99BDF1A60127}"/>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8" name="Slide Number Placeholder 2">
            <a:extLst>
              <a:ext uri="{FF2B5EF4-FFF2-40B4-BE49-F238E27FC236}">
                <a16:creationId xmlns:a16="http://schemas.microsoft.com/office/drawing/2014/main" id="{4BC39444-548D-B483-5A6A-5DFCA3A4A88F}"/>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247346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no tents -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0116A0-D395-8796-CE14-47FC8991A30B}"/>
              </a:ext>
            </a:extLst>
          </p:cNvPr>
          <p:cNvSpPr>
            <a:spLocks noGrp="1"/>
          </p:cNvSpPr>
          <p:nvPr>
            <p:ph type="pic" sz="quarter" idx="10"/>
          </p:nvPr>
        </p:nvSpPr>
        <p:spPr>
          <a:xfrm>
            <a:off x="7162800" y="1854201"/>
            <a:ext cx="4254500" cy="3925112"/>
          </a:xfrm>
          <a:prstGeom prst="rect">
            <a:avLst/>
          </a:prstGeom>
        </p:spPr>
        <p:txBody>
          <a:bodyPr/>
          <a:lstStyle>
            <a:lvl1pPr marL="0" indent="0">
              <a:buFontTx/>
              <a:buNone/>
              <a:defRPr sz="1800" b="1" i="1"/>
            </a:lvl1pPr>
          </a:lstStyle>
          <a:p>
            <a:r>
              <a:rPr lang="en-US"/>
              <a:t>Click icon to add picture</a:t>
            </a:r>
          </a:p>
        </p:txBody>
      </p:sp>
      <p:sp>
        <p:nvSpPr>
          <p:cNvPr id="4" name="Text Placeholder 14">
            <a:extLst>
              <a:ext uri="{FF2B5EF4-FFF2-40B4-BE49-F238E27FC236}">
                <a16:creationId xmlns:a16="http://schemas.microsoft.com/office/drawing/2014/main" id="{2314431E-EBAE-1892-FAEE-0B58FB8F46BF}"/>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5" name="Text Placeholder 14">
            <a:extLst>
              <a:ext uri="{FF2B5EF4-FFF2-40B4-BE49-F238E27FC236}">
                <a16:creationId xmlns:a16="http://schemas.microsoft.com/office/drawing/2014/main" id="{47CFCEA2-3E55-D40F-6D10-1FD02410A44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6" name="Text Placeholder 4">
            <a:extLst>
              <a:ext uri="{FF2B5EF4-FFF2-40B4-BE49-F238E27FC236}">
                <a16:creationId xmlns:a16="http://schemas.microsoft.com/office/drawing/2014/main" id="{EE25037C-B9A2-9D98-2912-DAB5966A6490}"/>
              </a:ext>
            </a:extLst>
          </p:cNvPr>
          <p:cNvSpPr>
            <a:spLocks noGrp="1"/>
          </p:cNvSpPr>
          <p:nvPr>
            <p:ph type="body" sz="quarter" idx="13" hasCustomPrompt="1"/>
          </p:nvPr>
        </p:nvSpPr>
        <p:spPr>
          <a:xfrm>
            <a:off x="744574" y="1861464"/>
            <a:ext cx="5932673" cy="339725"/>
          </a:xfrm>
          <a:prstGeom prst="rect">
            <a:avLst/>
          </a:prstGeom>
        </p:spPr>
        <p:txBody>
          <a:bodyPr/>
          <a:lstStyle>
            <a:lvl1pPr marL="0" indent="0">
              <a:buNone/>
              <a:defRPr sz="1800" b="1"/>
            </a:lvl1pPr>
          </a:lstStyle>
          <a:p>
            <a:pPr lvl="0"/>
            <a:r>
              <a:rPr lang="en-US"/>
              <a:t>Sample sub head here and 18pt size</a:t>
            </a:r>
          </a:p>
        </p:txBody>
      </p:sp>
      <p:sp>
        <p:nvSpPr>
          <p:cNvPr id="13" name="Text Placeholder 12">
            <a:extLst>
              <a:ext uri="{FF2B5EF4-FFF2-40B4-BE49-F238E27FC236}">
                <a16:creationId xmlns:a16="http://schemas.microsoft.com/office/drawing/2014/main" id="{E41B7CEC-0C71-16B4-75E5-448313CCE24D}"/>
              </a:ext>
            </a:extLst>
          </p:cNvPr>
          <p:cNvSpPr>
            <a:spLocks noGrp="1"/>
          </p:cNvSpPr>
          <p:nvPr>
            <p:ph type="body" sz="quarter" idx="14" hasCustomPrompt="1"/>
          </p:nvPr>
        </p:nvSpPr>
        <p:spPr>
          <a:xfrm>
            <a:off x="744538" y="2428875"/>
            <a:ext cx="5932487" cy="3200400"/>
          </a:xfrm>
          <a:prstGeom prst="rect">
            <a:avLst/>
          </a:prstGeom>
        </p:spPr>
        <p:txBody>
          <a:bodyPr/>
          <a:lstStyle>
            <a:lvl1pPr>
              <a:buClr>
                <a:srgbClr val="440099"/>
              </a:buClr>
              <a:defRPr sz="1400"/>
            </a:lvl1pPr>
            <a:lvl2pPr>
              <a:buClr>
                <a:srgbClr val="440099"/>
              </a:buClr>
              <a:defRPr sz="1400"/>
            </a:lvl2pPr>
            <a:lvl3pPr>
              <a:buClr>
                <a:srgbClr val="440099"/>
              </a:buClr>
              <a:defRPr sz="1400"/>
            </a:lvl3pPr>
            <a:lvl4pPr>
              <a:buClr>
                <a:srgbClr val="440099"/>
              </a:buClr>
              <a:defRPr sz="1400"/>
            </a:lvl4pPr>
          </a:lstStyle>
          <a:p>
            <a:pPr lvl="0"/>
            <a:r>
              <a:rPr lang="en-US" sz="1400"/>
              <a:t>Placeholder copy here, 14-16pt. </a:t>
            </a:r>
          </a:p>
          <a:p>
            <a:pPr lvl="1"/>
            <a:r>
              <a:rPr lang="en-US" sz="1400"/>
              <a:t>Here </a:t>
            </a:r>
          </a:p>
          <a:p>
            <a:pPr lvl="2"/>
            <a:r>
              <a:rPr lang="en-US" sz="1400"/>
              <a:t>Here</a:t>
            </a:r>
          </a:p>
          <a:p>
            <a:pPr lvl="3"/>
            <a:r>
              <a:rPr lang="en-US" sz="1400"/>
              <a:t>Here</a:t>
            </a:r>
            <a:endParaRPr lang="en-US"/>
          </a:p>
        </p:txBody>
      </p:sp>
      <p:sp>
        <p:nvSpPr>
          <p:cNvPr id="14" name="Slide Number Placeholder 2">
            <a:extLst>
              <a:ext uri="{FF2B5EF4-FFF2-40B4-BE49-F238E27FC236}">
                <a16:creationId xmlns:a16="http://schemas.microsoft.com/office/drawing/2014/main" id="{FD75B074-12A1-0815-B152-03CA6F6827A6}"/>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269801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27348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Tree>
    <p:extLst>
      <p:ext uri="{BB962C8B-B14F-4D97-AF65-F5344CB8AC3E}">
        <p14:creationId xmlns:p14="http://schemas.microsoft.com/office/powerpoint/2010/main" val="1726949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440099"/>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00F2BE05-4EED-A042-B081-EB7C18132FF9}"/>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
        <p:nvSpPr>
          <p:cNvPr id="10" name="Rectangle 9">
            <a:extLst>
              <a:ext uri="{FF2B5EF4-FFF2-40B4-BE49-F238E27FC236}">
                <a16:creationId xmlns:a16="http://schemas.microsoft.com/office/drawing/2014/main" id="{660A5161-C4C6-D346-B861-82386203A699}"/>
              </a:ext>
            </a:extLst>
          </p:cNvPr>
          <p:cNvSpPr/>
          <p:nvPr userDrawn="1"/>
        </p:nvSpPr>
        <p:spPr>
          <a:xfrm>
            <a:off x="0" y="17"/>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8" name="Title 3">
            <a:extLst>
              <a:ext uri="{FF2B5EF4-FFF2-40B4-BE49-F238E27FC236}">
                <a16:creationId xmlns:a16="http://schemas.microsoft.com/office/drawing/2014/main" id="{EB0370C1-A9A1-AA4A-B2D3-6507DFCBD3B0}"/>
              </a:ext>
            </a:extLst>
          </p:cNvPr>
          <p:cNvSpPr>
            <a:spLocks noGrp="1"/>
          </p:cNvSpPr>
          <p:nvPr>
            <p:ph type="title"/>
          </p:nvPr>
        </p:nvSpPr>
        <p:spPr>
          <a:xfrm>
            <a:off x="83124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0" name="Picture 19" descr="A picture containing drawing&#10;&#10;Description automatically generated">
            <a:extLst>
              <a:ext uri="{FF2B5EF4-FFF2-40B4-BE49-F238E27FC236}">
                <a16:creationId xmlns:a16="http://schemas.microsoft.com/office/drawing/2014/main" id="{1E3C4491-D9A3-E445-98DC-88DE25B4D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022" y="5896"/>
            <a:ext cx="660791" cy="617696"/>
          </a:xfrm>
          <a:prstGeom prst="rect">
            <a:avLst/>
          </a:prstGeom>
        </p:spPr>
      </p:pic>
    </p:spTree>
    <p:extLst>
      <p:ext uri="{BB962C8B-B14F-4D97-AF65-F5344CB8AC3E}">
        <p14:creationId xmlns:p14="http://schemas.microsoft.com/office/powerpoint/2010/main" val="3453580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14112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34618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665870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188045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303904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44796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1755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899571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4423BE8E-D7E1-394C-CD19-11F06D1FCE35}"/>
              </a:ext>
            </a:extLst>
          </p:cNvPr>
          <p:cNvPicPr>
            <a:picLocks noChangeAspect="1"/>
          </p:cNvPicPr>
          <p:nvPr userDrawn="1"/>
        </p:nvPicPr>
        <p:blipFill>
          <a:blip r:embed="rId2"/>
          <a:stretch>
            <a:fillRect/>
          </a:stretch>
        </p:blipFill>
        <p:spPr>
          <a:xfrm>
            <a:off x="1060066" y="2368960"/>
            <a:ext cx="1695632" cy="1695632"/>
          </a:xfrm>
          <a:prstGeom prst="rect">
            <a:avLst/>
          </a:prstGeom>
        </p:spPr>
      </p:pic>
      <p:pic>
        <p:nvPicPr>
          <p:cNvPr id="15" name="Picture 14">
            <a:extLst>
              <a:ext uri="{FF2B5EF4-FFF2-40B4-BE49-F238E27FC236}">
                <a16:creationId xmlns:a16="http://schemas.microsoft.com/office/drawing/2014/main" id="{446E2FBC-B4A1-660A-4E8E-8B294E8FCB71}"/>
              </a:ext>
            </a:extLst>
          </p:cNvPr>
          <p:cNvPicPr>
            <a:picLocks noChangeAspect="1"/>
          </p:cNvPicPr>
          <p:nvPr userDrawn="1"/>
        </p:nvPicPr>
        <p:blipFill>
          <a:blip r:embed="rId3"/>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353857A6-3C51-88DF-FD61-AAE3FF99E16B}"/>
              </a:ext>
            </a:extLst>
          </p:cNvPr>
          <p:cNvPicPr>
            <a:picLocks noChangeAspect="1"/>
          </p:cNvPicPr>
          <p:nvPr userDrawn="1"/>
        </p:nvPicPr>
        <p:blipFill>
          <a:blip r:embed="rId4"/>
          <a:srcRect/>
          <a:stretch/>
        </p:blipFill>
        <p:spPr>
          <a:xfrm>
            <a:off x="6162562" y="2394171"/>
            <a:ext cx="1695632" cy="1695632"/>
          </a:xfrm>
          <a:prstGeom prst="rect">
            <a:avLst/>
          </a:prstGeom>
        </p:spPr>
      </p:pic>
      <p:pic>
        <p:nvPicPr>
          <p:cNvPr id="17" name="Picture 16">
            <a:extLst>
              <a:ext uri="{FF2B5EF4-FFF2-40B4-BE49-F238E27FC236}">
                <a16:creationId xmlns:a16="http://schemas.microsoft.com/office/drawing/2014/main" id="{4BBD4EAF-7D54-9C61-1C6E-476305E61CA2}"/>
              </a:ext>
            </a:extLst>
          </p:cNvPr>
          <p:cNvPicPr>
            <a:picLocks noChangeAspect="1"/>
          </p:cNvPicPr>
          <p:nvPr userDrawn="1"/>
        </p:nvPicPr>
        <p:blipFill>
          <a:blip r:embed="rId5"/>
          <a:srcRect/>
          <a:stretch/>
        </p:blipFill>
        <p:spPr>
          <a:xfrm>
            <a:off x="8699336" y="2443363"/>
            <a:ext cx="1695632" cy="1695632"/>
          </a:xfrm>
          <a:prstGeom prst="rect">
            <a:avLst/>
          </a:prstGeom>
        </p:spPr>
      </p:pic>
    </p:spTree>
    <p:extLst>
      <p:ext uri="{BB962C8B-B14F-4D97-AF65-F5344CB8AC3E}">
        <p14:creationId xmlns:p14="http://schemas.microsoft.com/office/powerpoint/2010/main" val="299901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 no tents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F344B21-1ABB-87D8-72C5-9A19DAB00490}"/>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3" name="Text Placeholder 14">
            <a:extLst>
              <a:ext uri="{FF2B5EF4-FFF2-40B4-BE49-F238E27FC236}">
                <a16:creationId xmlns:a16="http://schemas.microsoft.com/office/drawing/2014/main" id="{381270E9-35B8-FE3D-A796-E57C663477D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4" name="Text Placeholder 4">
            <a:extLst>
              <a:ext uri="{FF2B5EF4-FFF2-40B4-BE49-F238E27FC236}">
                <a16:creationId xmlns:a16="http://schemas.microsoft.com/office/drawing/2014/main" id="{441CEA4D-FBD1-5E6D-A09D-A8AB2E456794}"/>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6" name="Text Placeholder 5">
            <a:extLst>
              <a:ext uri="{FF2B5EF4-FFF2-40B4-BE49-F238E27FC236}">
                <a16:creationId xmlns:a16="http://schemas.microsoft.com/office/drawing/2014/main" id="{384BC7A1-38E3-C11A-AA22-F4B7155F55FF}"/>
              </a:ext>
            </a:extLst>
          </p:cNvPr>
          <p:cNvSpPr>
            <a:spLocks noGrp="1"/>
          </p:cNvSpPr>
          <p:nvPr>
            <p:ph type="body" sz="quarter" idx="14" hasCustomPrompt="1"/>
          </p:nvPr>
        </p:nvSpPr>
        <p:spPr>
          <a:xfrm>
            <a:off x="1138238" y="2487613"/>
            <a:ext cx="9877425" cy="1744662"/>
          </a:xfrm>
          <a:prstGeom prst="rect">
            <a:avLst/>
          </a:prstGeom>
        </p:spPr>
        <p:txBody>
          <a:bodyPr/>
          <a:lstStyle>
            <a:lvl1pPr marL="0" indent="0" algn="ctr">
              <a:buNone/>
              <a:defRPr sz="1400"/>
            </a:lvl1pPr>
          </a:lstStyle>
          <a:p>
            <a:pPr lvl="0"/>
            <a:r>
              <a:rPr lang="en-US"/>
              <a:t>Placeholder copy here, 14-16pt size</a:t>
            </a:r>
          </a:p>
        </p:txBody>
      </p:sp>
      <p:sp>
        <p:nvSpPr>
          <p:cNvPr id="7" name="Slide Number Placeholder 2">
            <a:extLst>
              <a:ext uri="{FF2B5EF4-FFF2-40B4-BE49-F238E27FC236}">
                <a16:creationId xmlns:a16="http://schemas.microsoft.com/office/drawing/2014/main" id="{C8408C58-B4A3-6CB2-A08E-0DCB2DF38ECC}"/>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21658969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3.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5"/>
          <a:srcRect l="3528" t="16269" r="35000" b="24206"/>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6"/>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5"/>
          <a:srcRect l="7079" t="5333" r="34233" b="-53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6"/>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B4794184-1130-B7F4-CD93-1A354961B9B2}"/>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C68A2AA7-ED14-7ACC-8C5F-56BFFFBD04DD}"/>
              </a:ext>
            </a:extLst>
          </p:cNvPr>
          <p:cNvPicPr>
            <a:picLocks noChangeAspect="1"/>
          </p:cNvPicPr>
          <p:nvPr userDrawn="1"/>
        </p:nvPicPr>
        <p:blipFill>
          <a:blip r:embed="rId12"/>
          <a:stretch>
            <a:fillRect/>
          </a:stretch>
        </p:blipFill>
        <p:spPr>
          <a:xfrm>
            <a:off x="11028955" y="-5513"/>
            <a:ext cx="565288" cy="565288"/>
          </a:xfrm>
          <a:prstGeom prst="rect">
            <a:avLst/>
          </a:prstGeom>
        </p:spPr>
      </p:pic>
    </p:spTree>
    <p:extLst>
      <p:ext uri="{BB962C8B-B14F-4D97-AF65-F5344CB8AC3E}">
        <p14:creationId xmlns:p14="http://schemas.microsoft.com/office/powerpoint/2010/main" val="2447691070"/>
      </p:ext>
    </p:extLst>
  </p:cSld>
  <p:clrMap bg1="lt1" tx1="dk1" bg2="lt2" tx2="dk2" accent1="accent1" accent2="accent2" accent3="accent3" accent4="accent4" accent5="accent5" accent6="accent6" hlink="hlink" folHlink="folHlink"/>
  <p:sldLayoutIdLst>
    <p:sldLayoutId id="2147483655" r:id="rId1"/>
    <p:sldLayoutId id="2147483670" r:id="rId2"/>
    <p:sldLayoutId id="2147483683" r:id="rId3"/>
    <p:sldLayoutId id="2147483684" r:id="rId4"/>
    <p:sldLayoutId id="2147483685" r:id="rId5"/>
    <p:sldLayoutId id="2147483686" r:id="rId6"/>
    <p:sldLayoutId id="2147483687" r:id="rId7"/>
    <p:sldLayoutId id="2147483725" r:id="rId8"/>
    <p:sldLayoutId id="2147483726" r:id="rId9"/>
    <p:sldLayoutId id="214748372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FC446A8-3AAD-B92F-E512-DDA27FC80C1B}"/>
              </a:ext>
            </a:extLst>
          </p:cNvPr>
          <p:cNvCxnSpPr>
            <a:cxnSpLocks/>
          </p:cNvCxnSpPr>
          <p:nvPr userDrawn="1"/>
        </p:nvCxnSpPr>
        <p:spPr>
          <a:xfrm>
            <a:off x="0" y="6550022"/>
            <a:ext cx="594360" cy="0"/>
          </a:xfrm>
          <a:prstGeom prst="line">
            <a:avLst/>
          </a:prstGeom>
          <a:ln w="19050">
            <a:solidFill>
              <a:srgbClr val="44009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ADA2178-E3BD-A9AF-9A4D-DB1F0DFD472A}"/>
              </a:ext>
            </a:extLst>
          </p:cNvPr>
          <p:cNvSpPr/>
          <p:nvPr userDrawn="1"/>
        </p:nvSpPr>
        <p:spPr>
          <a:xfrm>
            <a:off x="594360" y="6519166"/>
            <a:ext cx="61711" cy="61711"/>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666E2A-CF79-D4F2-F59A-3BF68FE2A79A}"/>
              </a:ext>
            </a:extLst>
          </p:cNvPr>
          <p:cNvSpPr txBox="1"/>
          <p:nvPr userDrawn="1"/>
        </p:nvSpPr>
        <p:spPr>
          <a:xfrm>
            <a:off x="656071" y="6442300"/>
            <a:ext cx="4327451" cy="215444"/>
          </a:xfrm>
          <a:prstGeom prst="rect">
            <a:avLst/>
          </a:prstGeom>
          <a:noFill/>
        </p:spPr>
        <p:txBody>
          <a:bodyPr wrap="square" rtlCol="0">
            <a:spAutoFit/>
          </a:bodyPr>
          <a:lstStyle/>
          <a:p>
            <a:r>
              <a:rPr lang="en-US" sz="800" spc="200" baseline="0">
                <a:solidFill>
                  <a:srgbClr val="440099"/>
                </a:solidFill>
              </a:rPr>
              <a:t>DENVER INTERNATIONAL AIRPORT</a:t>
            </a:r>
          </a:p>
        </p:txBody>
      </p:sp>
    </p:spTree>
    <p:extLst>
      <p:ext uri="{BB962C8B-B14F-4D97-AF65-F5344CB8AC3E}">
        <p14:creationId xmlns:p14="http://schemas.microsoft.com/office/powerpoint/2010/main" val="31425872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722" r:id="rId4"/>
    <p:sldLayoutId id="2147483723" r:id="rId5"/>
    <p:sldLayoutId id="2147483724" r:id="rId6"/>
    <p:sldLayoutId id="214748372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9"/>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9"/>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9" r:id="rId3"/>
    <p:sldLayoutId id="2147483710" r:id="rId4"/>
    <p:sldLayoutId id="2147483711" r:id="rId5"/>
    <p:sldLayoutId id="2147483718" r:id="rId6"/>
    <p:sldLayoutId id="214748368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hyperlink" Target="mailto:Carissa.Mah@flydenver.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flydenver.com/business-and-community/procurement/opportunities/" TargetMode="External"/><Relationship Id="rId4" Type="http://schemas.openxmlformats.org/officeDocument/2006/relationships/hyperlink" Target="mailto:Contract.Procurement@flydenver.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denver.mwdbe.com/"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s://www.flydenver.com/business-and-community/acdbe/#formsdocs"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cdn.flydenver.com/app/uploads/2024/12/14083111/2025-ACDBE-Joint-Venture-Guidance.pdf?_gl=1*fzj5qg*_gcl_au*NzkzMjU5MjQ0LjE3NjM1NjY2Mzc."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mailto:Contract.Procurement@flydenver.com"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flydenver.com/business-and-community/procurement/opportunities/concessions/" TargetMode="External"/><Relationship Id="rId5" Type="http://schemas.openxmlformats.org/officeDocument/2006/relationships/hyperlink" Target="mailto:Concessions@flydenver.com" TargetMode="External"/><Relationship Id="rId4" Type="http://schemas.openxmlformats.org/officeDocument/2006/relationships/hyperlink" Target="https://www.flydenver.com/business-and-community/procurement/opportuniti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flydenver.com/business-and-community/outreach-and-engagement/#pastevents"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emf"/><Relationship Id="rId7"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emf"/><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64.emf"/></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hyperlink" Target="mailto:DENTrainingAcademy@flydenve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Lst>
          </p:cNvPr>
          <p:cNvSpPr>
            <a:spLocks noGrp="1"/>
          </p:cNvSpPr>
          <p:nvPr>
            <p:ph type="title" idx="4294967295"/>
          </p:nvPr>
        </p:nvSpPr>
        <p:spPr>
          <a:xfrm>
            <a:off x="762418" y="4547937"/>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Navigating the ACDBE Program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RFP Requirements at DEN</a:t>
            </a:r>
          </a:p>
        </p:txBody>
      </p:sp>
      <p:sp>
        <p:nvSpPr>
          <p:cNvPr id="2" name="Text Placeholder 1">
            <a:extLst>
              <a:ext uri="{FF2B5EF4-FFF2-40B4-BE49-F238E27FC236}">
                <a16:creationId xmlns:a16="http://schemas.microsoft.com/office/drawing/2014/main" id="{5CF596FF-602A-92B7-11D4-E6638E367E24}"/>
              </a:ext>
            </a:extLst>
          </p:cNvPr>
          <p:cNvSpPr>
            <a:spLocks noGrp="1"/>
          </p:cNvSpPr>
          <p:nvPr>
            <p:ph type="body" sz="quarter" idx="12"/>
          </p:nvPr>
        </p:nvSpPr>
        <p:spPr/>
        <p:txBody>
          <a:bodyPr lIns="91440" tIns="45720" rIns="91440" bIns="45720" anchor="t"/>
          <a:lstStyle/>
          <a:p>
            <a:r>
              <a:rPr lang="en-US" dirty="0"/>
              <a:t>May 2026</a:t>
            </a:r>
          </a:p>
        </p:txBody>
      </p:sp>
    </p:spTree>
    <p:extLst>
      <p:ext uri="{BB962C8B-B14F-4D97-AF65-F5344CB8AC3E}">
        <p14:creationId xmlns:p14="http://schemas.microsoft.com/office/powerpoint/2010/main" val="3371077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B12-5085-84B9-EE99-E2A54F299A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4D8413-E6C6-48E9-0DA0-F69DA36F600E}"/>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F5F907D5-1140-7F63-12B8-B1081EAC0AB4}"/>
              </a:ext>
            </a:extLst>
          </p:cNvPr>
          <p:cNvSpPr txBox="1">
            <a:spLocks noGrp="1"/>
          </p:cNvSpPr>
          <p:nvPr>
            <p:ph type="title" idx="4294967295"/>
          </p:nvPr>
        </p:nvSpPr>
        <p:spPr>
          <a:xfrm>
            <a:off x="8334375" y="517680"/>
            <a:ext cx="3657600" cy="35264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mn-lt"/>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sym typeface="Canva Sans Bold"/>
            </a:endParaRPr>
          </a:p>
          <a:p>
            <a:r>
              <a:rPr lang="en-US" sz="2400" b="1">
                <a:solidFill>
                  <a:schemeClr val="bg1"/>
                </a:solidFill>
                <a:latin typeface="+mn-lt"/>
                <a:sym typeface="Canva Sans Bold"/>
              </a:rPr>
              <a:t>August 20, 2026</a:t>
            </a:r>
            <a:br>
              <a:rPr lang="en-US" sz="2400" b="1">
                <a:solidFill>
                  <a:schemeClr val="bg1"/>
                </a:solidFill>
                <a:latin typeface="+mn-lt"/>
                <a:sym typeface="Canva Sans Bold"/>
              </a:rPr>
            </a:br>
            <a:br>
              <a:rPr lang="en-US" sz="2400" b="1">
                <a:solidFill>
                  <a:schemeClr val="bg1"/>
                </a:solidFill>
                <a:latin typeface="+mn-lt"/>
                <a:sym typeface="Canva Sans Bold"/>
              </a:rPr>
            </a:br>
            <a:r>
              <a:rPr lang="en-US" sz="2400" b="1">
                <a:solidFill>
                  <a:schemeClr val="bg1"/>
                </a:solidFill>
                <a:latin typeface="+mn-lt"/>
                <a:sym typeface="Canva Sans Bold"/>
              </a:rPr>
              <a:t>Westin</a:t>
            </a:r>
            <a:br>
              <a:rPr lang="en-US" sz="2400" b="1">
                <a:solidFill>
                  <a:schemeClr val="bg1"/>
                </a:solidFill>
                <a:latin typeface="+mn-lt"/>
                <a:sym typeface="Canva Sans Bold"/>
              </a:rPr>
            </a:br>
            <a:r>
              <a:rPr lang="en-US" sz="2400" b="1">
                <a:solidFill>
                  <a:schemeClr val="bg1"/>
                </a:solidFill>
                <a:latin typeface="+mn-lt"/>
                <a:sym typeface="Canva Sans Bold"/>
              </a:rPr>
              <a:t>Level 4, at the CEEA facility</a:t>
            </a: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80946837-C328-A345-21EB-E251982DB6BD}"/>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D91820FC-01D3-6620-B264-9A878F688B88}"/>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5289" y="48354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79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2000" b="1">
                <a:solidFill>
                  <a:srgbClr val="440099"/>
                </a:solidFill>
              </a:rPr>
              <a:t>Volunteer program for those who want to participate in a procurement evaluation panel. </a:t>
            </a: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0743FD7-529B-4A2D-8A4F-19CDDB4BCB9B}" type="slidenum">
              <a:rPr kumimoji="0" lang="en-US" sz="1401" b="0" i="0" u="none" strike="noStrike" kern="1200" cap="none" spc="0" normalizeH="0" baseline="0" noProof="0" dirty="0" smtClean="0">
                <a:ln>
                  <a:noFill/>
                </a:ln>
                <a:solidFill>
                  <a:srgbClr val="3B1D85"/>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401" b="0" i="0" u="none" strike="noStrike" kern="1200" cap="none" spc="0" normalizeH="0" baseline="0" noProof="0">
              <a:ln>
                <a:noFill/>
              </a:ln>
              <a:solidFill>
                <a:srgbClr val="3B1D85"/>
              </a:solidFill>
              <a:effectLst/>
              <a:uLnTx/>
              <a:uFillTx/>
              <a:latin typeface="Calibri" panose="020F0502020204030204"/>
              <a:ea typeface="+mn-ea"/>
              <a:cs typeface="+mn-cs"/>
            </a:endParaRPr>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33"/>
          <a:stretch/>
        </p:blipFill>
        <p:spPr>
          <a:xfrm>
            <a:off x="8647113" y="-16042"/>
            <a:ext cx="3863085" cy="6922168"/>
          </a:xfrm>
        </p:spPr>
      </p:pic>
      <p:sp>
        <p:nvSpPr>
          <p:cNvPr id="8" name="Text Placeholder 7">
            <a:extLst>
              <a:ext uri="{FF2B5EF4-FFF2-40B4-BE49-F238E27FC236}">
                <a16:creationId xmlns:a16="http://schemas.microsoft.com/office/drawing/2014/main" id="{9F4AF085-AA31-E952-48A0-C5208C95F98A}"/>
              </a:ext>
              <a:ext uri="{C183D7F6-B498-43B3-948B-1728B52AA6E4}">
                <adec:decorative xmlns:adec="http://schemas.microsoft.com/office/drawing/2017/decorative" val="1"/>
              </a:ext>
            </a:extLst>
          </p:cNvPr>
          <p:cNvSpPr>
            <a:spLocks noGrp="1"/>
          </p:cNvSpPr>
          <p:nvPr>
            <p:ph type="body" sz="quarter" idx="14"/>
          </p:nvPr>
        </p:nvSpPr>
        <p:spPr>
          <a:xfrm>
            <a:off x="737854" y="2391011"/>
            <a:ext cx="6400883" cy="1820770"/>
          </a:xfrm>
        </p:spPr>
        <p:txBody>
          <a:bodyPr/>
          <a:lstStyle/>
          <a:p>
            <a:pPr>
              <a:buClr>
                <a:srgbClr val="E35B2A"/>
              </a:buClr>
            </a:pPr>
            <a:r>
              <a:rPr lang="en-US" sz="1800">
                <a:solidFill>
                  <a:srgbClr val="440099"/>
                </a:solidFill>
              </a:rPr>
              <a:t>Great experience for potential primes</a:t>
            </a:r>
          </a:p>
          <a:p>
            <a:pPr>
              <a:buClr>
                <a:srgbClr val="E35B2A"/>
              </a:buClr>
            </a:pPr>
            <a:r>
              <a:rPr lang="en-US" sz="1800">
                <a:solidFill>
                  <a:srgbClr val="440099"/>
                </a:solidFill>
              </a:rPr>
              <a:t>Attain an understanding of the evaluation process </a:t>
            </a:r>
          </a:p>
          <a:p>
            <a:pPr>
              <a:buClr>
                <a:srgbClr val="E35B2A"/>
              </a:buClr>
            </a:pPr>
            <a:r>
              <a:rPr lang="en-US" sz="1800">
                <a:solidFill>
                  <a:srgbClr val="440099"/>
                </a:solidFill>
              </a:rPr>
              <a:t>Become familiar with DEN’s values </a:t>
            </a:r>
          </a:p>
          <a:p>
            <a:pPr>
              <a:buClr>
                <a:srgbClr val="E35B2A"/>
              </a:buClr>
            </a:pPr>
            <a:r>
              <a:rPr lang="en-US" sz="1800">
                <a:solidFill>
                  <a:srgbClr val="440099"/>
                </a:solidFill>
              </a:rPr>
              <a:t>Gain experience with DEN’s interview format</a:t>
            </a:r>
          </a:p>
        </p:txBody>
      </p:sp>
      <p:sp>
        <p:nvSpPr>
          <p:cNvPr id="10" name="TextBox 9">
            <a:extLst>
              <a:ext uri="{FF2B5EF4-FFF2-40B4-BE49-F238E27FC236}">
                <a16:creationId xmlns:a16="http://schemas.microsoft.com/office/drawing/2014/main" id="{318F9294-102E-4AF6-4190-4ECFA2D9BC2B}"/>
              </a:ext>
            </a:extLst>
          </p:cNvPr>
          <p:cNvSpPr txBox="1"/>
          <p:nvPr/>
        </p:nvSpPr>
        <p:spPr>
          <a:xfrm>
            <a:off x="540970" y="4684934"/>
            <a:ext cx="25091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0099"/>
                </a:solidFill>
                <a:effectLst/>
                <a:uLnTx/>
                <a:uFillTx/>
                <a:latin typeface="Calibri" panose="020F0502020204030204"/>
                <a:ea typeface="+mn-ea"/>
                <a:cs typeface="+mn-cs"/>
              </a:rPr>
              <a:t>Scan to Sign Up Today!</a:t>
            </a:r>
            <a:endParaRPr kumimoji="0" lang="en-US" sz="1800" b="0" i="0" u="none" strike="noStrike" kern="1200" cap="none" spc="0" normalizeH="0" baseline="0" noProof="0">
              <a:ln>
                <a:noFill/>
              </a:ln>
              <a:solidFill>
                <a:srgbClr val="440099"/>
              </a:solidFill>
              <a:effectLst/>
              <a:uLnTx/>
              <a:uFillTx/>
              <a:latin typeface="Calibri" panose="020F0502020204030204"/>
              <a:ea typeface="+mn-ea"/>
              <a:cs typeface="+mn-cs"/>
            </a:endParaRPr>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033" y="5150806"/>
            <a:ext cx="865517" cy="877824"/>
          </a:xfrm>
          <a:prstGeom prst="rect">
            <a:avLst/>
          </a:prstGeom>
        </p:spPr>
      </p:pic>
      <p:sp>
        <p:nvSpPr>
          <p:cNvPr id="14" name="TextBox 13">
            <a:extLst>
              <a:ext uri="{FF2B5EF4-FFF2-40B4-BE49-F238E27FC236}">
                <a16:creationId xmlns:a16="http://schemas.microsoft.com/office/drawing/2014/main" id="{2556FEF5-CF0C-4C18-4466-63235E343015}"/>
              </a:ext>
            </a:extLst>
          </p:cNvPr>
          <p:cNvSpPr txBox="1"/>
          <p:nvPr/>
        </p:nvSpPr>
        <p:spPr>
          <a:xfrm>
            <a:off x="7138737" y="4707777"/>
            <a:ext cx="3562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0099"/>
                </a:solidFill>
                <a:effectLst/>
                <a:uLnTx/>
                <a:uFillTx/>
                <a:latin typeface="Calibri" panose="020F0502020204030204"/>
                <a:ea typeface="+mn-ea"/>
                <a:cs typeface="+mn-cs"/>
              </a:rPr>
              <a:t>We Want Your Story!</a:t>
            </a:r>
            <a:endParaRPr kumimoji="0" lang="en-US" sz="1800" b="0" i="0" u="none" strike="noStrike" kern="1200" cap="none" spc="0" normalizeH="0" baseline="0" noProof="0">
              <a:ln>
                <a:noFill/>
              </a:ln>
              <a:solidFill>
                <a:srgbClr val="440099"/>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1848226" y="534996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0596930" flipH="1">
            <a:off x="1462527" y="5273204"/>
            <a:ext cx="551817" cy="646331"/>
          </a:xfrm>
          <a:prstGeom prst="rect">
            <a:avLst/>
          </a:prstGeom>
        </p:spPr>
      </p:pic>
      <p:pic>
        <p:nvPicPr>
          <p:cNvPr id="18" name="Graphic 17">
            <a:extLst>
              <a:ext uri="{FF2B5EF4-FFF2-40B4-BE49-F238E27FC236}">
                <a16:creationId xmlns:a16="http://schemas.microsoft.com/office/drawing/2014/main" id="{EE8560EB-E371-DAD2-8193-3C0BA3C231B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92194">
            <a:off x="6452046" y="5556450"/>
            <a:ext cx="665135" cy="646331"/>
          </a:xfrm>
          <a:prstGeom prst="rect">
            <a:avLst/>
          </a:prstGeom>
        </p:spPr>
      </p:pic>
      <p:pic>
        <p:nvPicPr>
          <p:cNvPr id="19" name="Picture 18" descr="If you have participated in the ">
            <a:extLst>
              <a:ext uri="{FF2B5EF4-FFF2-40B4-BE49-F238E27FC236}">
                <a16:creationId xmlns:a16="http://schemas.microsoft.com/office/drawing/2014/main" id="{07F94893-36B9-B67A-5BD6-1943E42294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5459" y="5134161"/>
            <a:ext cx="877887" cy="877887"/>
          </a:xfrm>
          <a:prstGeom prst="rect">
            <a:avLst/>
          </a:prstGeom>
        </p:spPr>
      </p:pic>
      <p:sp>
        <p:nvSpPr>
          <p:cNvPr id="20" name="Freeform: Shape 19">
            <a:extLst>
              <a:ext uri="{FF2B5EF4-FFF2-40B4-BE49-F238E27FC236}">
                <a16:creationId xmlns:a16="http://schemas.microsoft.com/office/drawing/2014/main" id="{6453B4DC-EA28-0EAA-C37D-348106EAF7A6}"/>
              </a:ext>
              <a:ext uri="{C183D7F6-B498-43B3-948B-1728B52AA6E4}">
                <adec:decorative xmlns:adec="http://schemas.microsoft.com/office/drawing/2017/decorative" val="1"/>
              </a:ext>
            </a:extLst>
          </p:cNvPr>
          <p:cNvSpPr/>
          <p:nvPr/>
        </p:nvSpPr>
        <p:spPr>
          <a:xfrm rot="596274" flipH="1">
            <a:off x="5340675" y="5618648"/>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F84D47-7AFE-7F9B-CA1C-F8F662CDD210}"/>
              </a:ext>
            </a:extLst>
          </p:cNvPr>
          <p:cNvSpPr>
            <a:spLocks noGrp="1"/>
          </p:cNvSpPr>
          <p:nvPr>
            <p:ph type="title" idx="4294967295"/>
          </p:nvPr>
        </p:nvSpPr>
        <p:spPr>
          <a:xfrm>
            <a:off x="625726" y="6064376"/>
            <a:ext cx="2021222" cy="4326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300" normalizeH="0" baseline="0" noProof="0" dirty="0">
                <a:ln>
                  <a:noFill/>
                </a:ln>
                <a:solidFill>
                  <a:schemeClr val="bg1"/>
                </a:solidFill>
                <a:effectLst/>
                <a:uLnTx/>
                <a:uFillTx/>
                <a:latin typeface="+mn-lt"/>
                <a:ea typeface="Calibri"/>
                <a:cs typeface="Calibri"/>
              </a:rPr>
              <a:t>City Values</a:t>
            </a:r>
            <a:endParaRPr kumimoji="0" lang="en-US" sz="2400" b="1" i="0" u="none" strike="noStrike" kern="1200" cap="none" spc="300" normalizeH="0" baseline="0" noProof="0" dirty="0">
              <a:ln>
                <a:noFill/>
              </a:ln>
              <a:solidFill>
                <a:schemeClr val="bg1"/>
              </a:solidFill>
              <a:effectLst/>
              <a:uLnTx/>
              <a:uFillTx/>
              <a:latin typeface="+mn-lt"/>
              <a:ea typeface="+mn-ea"/>
              <a:cs typeface="+mn-cs"/>
            </a:endParaRPr>
          </a:p>
        </p:txBody>
      </p:sp>
      <p:sp>
        <p:nvSpPr>
          <p:cNvPr id="6" name="TextBox 5">
            <a:extLst>
              <a:ext uri="{FF2B5EF4-FFF2-40B4-BE49-F238E27FC236}">
                <a16:creationId xmlns:a16="http://schemas.microsoft.com/office/drawing/2014/main" id="{52C3A395-79D9-3A47-ED76-51793EA97EF4}"/>
              </a:ext>
            </a:extLst>
          </p:cNvPr>
          <p:cNvSpPr txBox="1"/>
          <p:nvPr/>
        </p:nvSpPr>
        <p:spPr>
          <a:xfrm>
            <a:off x="1793043" y="951645"/>
            <a:ext cx="10398957" cy="2616101"/>
          </a:xfrm>
          <a:prstGeom prst="rect">
            <a:avLst/>
          </a:prstGeom>
          <a:noFill/>
        </p:spPr>
        <p:txBody>
          <a:bodyPr wrap="square" lIns="91440" tIns="45720" rIns="91440" bIns="45720" anchor="t">
            <a:spAutoFit/>
          </a:bodyPr>
          <a:lstStyle/>
          <a:p>
            <a:pPr algn="ctr"/>
            <a:endParaRPr lang="en-US" sz="2800" b="0" i="1" u="none" strike="noStrike" baseline="0">
              <a:latin typeface="Calibri" panose="020F0502020204030204" pitchFamily="34" charset="0"/>
            </a:endParaRPr>
          </a:p>
          <a:p>
            <a:pPr algn="ctr"/>
            <a:r>
              <a:rPr lang="en-US" sz="2800" b="1" i="1">
                <a:solidFill>
                  <a:schemeClr val="bg1"/>
                </a:solidFill>
                <a:latin typeface="Calibri"/>
                <a:ea typeface="Calibri"/>
                <a:cs typeface="Calibri"/>
              </a:rPr>
              <a:t>“</a:t>
            </a:r>
            <a:r>
              <a:rPr lang="en-US" sz="2800" i="1">
                <a:solidFill>
                  <a:schemeClr val="bg1"/>
                </a:solidFill>
                <a:latin typeface="Calibri"/>
                <a:ea typeface="Calibri"/>
                <a:cs typeface="Calibri"/>
              </a:rPr>
              <a:t>Through equitable procurements, the City </a:t>
            </a:r>
            <a:r>
              <a:rPr lang="en-US" sz="2800" i="1" u="none" strike="noStrike" baseline="0">
                <a:solidFill>
                  <a:schemeClr val="bg1"/>
                </a:solidFill>
                <a:latin typeface="Calibri"/>
                <a:ea typeface="Calibri"/>
                <a:cs typeface="Calibri"/>
              </a:rPr>
              <a:t>is </a:t>
            </a:r>
            <a:r>
              <a:rPr lang="en-US" sz="2800" i="1">
                <a:solidFill>
                  <a:schemeClr val="bg1"/>
                </a:solidFill>
                <a:latin typeface="Calibri"/>
                <a:ea typeface="Calibri"/>
                <a:cs typeface="Calibri"/>
              </a:rPr>
              <a:t>committed </a:t>
            </a:r>
            <a:r>
              <a:rPr lang="en-US" sz="2800" i="1" u="none" strike="noStrike" baseline="0">
                <a:solidFill>
                  <a:schemeClr val="bg1"/>
                </a:solidFill>
                <a:latin typeface="Calibri"/>
                <a:ea typeface="Calibri"/>
                <a:cs typeface="Calibri"/>
              </a:rPr>
              <a:t>to </a:t>
            </a:r>
            <a:r>
              <a:rPr lang="en-US" sz="2800" i="1">
                <a:solidFill>
                  <a:schemeClr val="bg1"/>
                </a:solidFill>
                <a:latin typeface="Calibri"/>
                <a:ea typeface="Calibri"/>
                <a:cs typeface="Calibri"/>
              </a:rPr>
              <a:t>working on removing barriers </a:t>
            </a:r>
            <a:r>
              <a:rPr lang="en-US" sz="2800" i="1" u="none" strike="noStrike" baseline="0">
                <a:solidFill>
                  <a:schemeClr val="bg1"/>
                </a:solidFill>
                <a:latin typeface="Calibri"/>
                <a:ea typeface="Calibri"/>
                <a:cs typeface="Calibri"/>
              </a:rPr>
              <a:t>and </a:t>
            </a:r>
            <a:r>
              <a:rPr lang="en-US" sz="2800" i="1">
                <a:solidFill>
                  <a:schemeClr val="bg1"/>
                </a:solidFill>
                <a:latin typeface="Calibri"/>
                <a:ea typeface="Calibri"/>
                <a:cs typeface="Calibri"/>
              </a:rPr>
              <a:t>increasing access to C</a:t>
            </a:r>
            <a:r>
              <a:rPr lang="en-US" sz="2800" i="1" u="none" strike="noStrike" baseline="0">
                <a:solidFill>
                  <a:schemeClr val="bg1"/>
                </a:solidFill>
                <a:latin typeface="Calibri"/>
                <a:ea typeface="Calibri"/>
                <a:cs typeface="Calibri"/>
              </a:rPr>
              <a:t>ity </a:t>
            </a:r>
            <a:r>
              <a:rPr lang="en-US" sz="2800" i="1">
                <a:solidFill>
                  <a:schemeClr val="bg1"/>
                </a:solidFill>
                <a:latin typeface="Calibri"/>
                <a:ea typeface="Calibri"/>
                <a:cs typeface="Calibri"/>
              </a:rPr>
              <a:t>contracting opportunities </a:t>
            </a:r>
            <a:r>
              <a:rPr lang="en-US" sz="2800" i="1" u="none" strike="noStrike" baseline="0">
                <a:solidFill>
                  <a:schemeClr val="bg1"/>
                </a:solidFill>
                <a:latin typeface="Calibri"/>
                <a:ea typeface="Calibri"/>
                <a:cs typeface="Calibri"/>
              </a:rPr>
              <a:t>for </a:t>
            </a:r>
            <a:r>
              <a:rPr lang="en-US" sz="2800" i="1">
                <a:solidFill>
                  <a:schemeClr val="bg1"/>
                </a:solidFill>
                <a:latin typeface="Calibri"/>
                <a:ea typeface="Calibri"/>
                <a:cs typeface="Calibri"/>
              </a:rPr>
              <a:t>all businesses.</a:t>
            </a:r>
            <a:r>
              <a:rPr lang="en-US" sz="2800" b="1" i="1">
                <a:solidFill>
                  <a:schemeClr val="bg1"/>
                </a:solidFill>
                <a:latin typeface="Calibri"/>
                <a:ea typeface="Calibri"/>
                <a:cs typeface="Calibri"/>
              </a:rPr>
              <a:t>"</a:t>
            </a:r>
            <a:endParaRPr lang="en-US" sz="2800" i="1" u="none" strike="noStrike" baseline="0">
              <a:solidFill>
                <a:srgbClr val="3A1D85"/>
              </a:solidFill>
              <a:latin typeface="Calibri"/>
              <a:ea typeface="Calibri"/>
              <a:cs typeface="Calibri"/>
            </a:endParaRPr>
          </a:p>
          <a:p>
            <a:pPr algn="ctr"/>
            <a:endParaRPr lang="en-US" sz="2800" b="0" i="0" u="none" strike="noStrike" baseline="0">
              <a:solidFill>
                <a:srgbClr val="3A1D85"/>
              </a:solidFill>
              <a:latin typeface="Calibri" panose="020F0502020204030204" pitchFamily="34" charset="0"/>
            </a:endParaRPr>
          </a:p>
          <a:p>
            <a:pPr marL="342900" indent="-285750" algn="ctr">
              <a:buClr>
                <a:srgbClr val="C00000"/>
              </a:buClr>
              <a:buFont typeface="Arial" panose="020B0604020202020204" pitchFamily="34" charset="0"/>
              <a:buChar char="•"/>
            </a:pPr>
            <a:endParaRPr lang="en-US" sz="2400" b="0" i="0" u="none" strike="noStrike" baseline="0">
              <a:solidFill>
                <a:srgbClr val="3A1D85"/>
              </a:solidFill>
              <a:latin typeface="Calibri" panose="020F0502020204030204" pitchFamily="34" charset="0"/>
              <a:ea typeface="Calibri"/>
              <a:cs typeface="Calibri"/>
            </a:endParaRPr>
          </a:p>
        </p:txBody>
      </p:sp>
    </p:spTree>
    <p:extLst>
      <p:ext uri="{BB962C8B-B14F-4D97-AF65-F5344CB8AC3E}">
        <p14:creationId xmlns:p14="http://schemas.microsoft.com/office/powerpoint/2010/main" val="250533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278B-5AB3-53A3-431C-FF06B5901A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B09CBB-FEF9-803D-5E49-01734907EFB7}"/>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Sheila Motley | Contract Administrator </a:t>
            </a:r>
          </a:p>
        </p:txBody>
      </p:sp>
      <p:sp>
        <p:nvSpPr>
          <p:cNvPr id="6" name="Rectangle 5">
            <a:extLst>
              <a:ext uri="{FF2B5EF4-FFF2-40B4-BE49-F238E27FC236}">
                <a16:creationId xmlns:a16="http://schemas.microsoft.com/office/drawing/2014/main" id="{EAC3201B-619D-6B22-6991-9A93C54192BE}"/>
              </a:ext>
            </a:extLst>
          </p:cNvPr>
          <p:cNvSpPr/>
          <p:nvPr/>
        </p:nvSpPr>
        <p:spPr>
          <a:xfrm>
            <a:off x="770439" y="1560027"/>
            <a:ext cx="7881474" cy="967957"/>
          </a:xfrm>
          <a:prstGeom prst="rect">
            <a:avLst/>
          </a:prstGeom>
        </p:spPr>
        <p:txBody>
          <a:bodyPr wrap="square" lIns="91440" tIns="45720" rIns="91440" bIns="45720" anchor="t">
            <a:spAutoFit/>
          </a:bodyPr>
          <a:lstStyle/>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What Makes a Good Proposal?</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Q&amp;A</a:t>
            </a:r>
          </a:p>
        </p:txBody>
      </p:sp>
      <p:pic>
        <p:nvPicPr>
          <p:cNvPr id="4" name="Picture 3" descr="Headshot photo of Sheila Motley">
            <a:extLst>
              <a:ext uri="{FF2B5EF4-FFF2-40B4-BE49-F238E27FC236}">
                <a16:creationId xmlns:a16="http://schemas.microsoft.com/office/drawing/2014/main" id="{296E3E3B-A1F1-4255-C863-B07D684BFBCD}"/>
              </a:ext>
            </a:extLst>
          </p:cNvPr>
          <p:cNvPicPr>
            <a:picLocks noChangeAspect="1"/>
          </p:cNvPicPr>
          <p:nvPr/>
        </p:nvPicPr>
        <p:blipFill>
          <a:blip r:embed="rId3"/>
          <a:stretch>
            <a:fillRect/>
          </a:stretch>
        </p:blipFill>
        <p:spPr>
          <a:xfrm>
            <a:off x="5568950" y="1558758"/>
            <a:ext cx="3086100" cy="4114800"/>
          </a:xfrm>
          <a:prstGeom prst="rect">
            <a:avLst/>
          </a:prstGeom>
        </p:spPr>
      </p:pic>
      <p:sp>
        <p:nvSpPr>
          <p:cNvPr id="3" name="Text Placeholder 2">
            <a:extLst>
              <a:ext uri="{FF2B5EF4-FFF2-40B4-BE49-F238E27FC236}">
                <a16:creationId xmlns:a16="http://schemas.microsoft.com/office/drawing/2014/main" id="{D36C8B76-59FB-0E0E-529F-043828E103D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76328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F6DA98-5C7C-D4A2-C44F-272CB9EE190F}"/>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What makes a good Proposal </a:t>
            </a:r>
          </a:p>
        </p:txBody>
      </p:sp>
      <p:sp>
        <p:nvSpPr>
          <p:cNvPr id="6" name="Rectangle 5">
            <a:extLst>
              <a:ext uri="{FF2B5EF4-FFF2-40B4-BE49-F238E27FC236}">
                <a16:creationId xmlns:a16="http://schemas.microsoft.com/office/drawing/2014/main" id="{DE542C2E-8268-D641-191F-F8913177AA59}"/>
              </a:ext>
            </a:extLst>
          </p:cNvPr>
          <p:cNvSpPr/>
          <p:nvPr/>
        </p:nvSpPr>
        <p:spPr>
          <a:xfrm>
            <a:off x="770438" y="1074821"/>
            <a:ext cx="9745161" cy="4661276"/>
          </a:xfrm>
          <a:prstGeom prst="rect">
            <a:avLst/>
          </a:prstGeom>
        </p:spPr>
        <p:txBody>
          <a:bodyPr wrap="square" lIns="91440" tIns="45720" rIns="91440" bIns="45720" anchor="t">
            <a:spAutoFit/>
          </a:bodyPr>
          <a:lstStyle/>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Read the RFP entirely and carefully</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Pay attention to key dates:</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Pre-proposal conference</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Site visit</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Questions due</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Proposals due</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Procurement process:</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 77 steps </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Approximately 9 months to one year to complete</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Submit questions in writing to via </a:t>
            </a:r>
            <a:r>
              <a:rPr lang="en-US" sz="2000" err="1">
                <a:solidFill>
                  <a:srgbClr val="440099"/>
                </a:solidFill>
                <a:ea typeface="Cambria"/>
                <a:cs typeface="Times New Roman"/>
              </a:rPr>
              <a:t>BidNet</a:t>
            </a:r>
            <a:endParaRPr lang="en-US" sz="2000">
              <a:solidFill>
                <a:srgbClr val="440099"/>
              </a:solidFill>
              <a:ea typeface="Cambria"/>
              <a:cs typeface="Times New Roman"/>
            </a:endParaRPr>
          </a:p>
        </p:txBody>
      </p:sp>
      <p:pic>
        <p:nvPicPr>
          <p:cNvPr id="5" name="Picture 4">
            <a:extLst>
              <a:ext uri="{FF2B5EF4-FFF2-40B4-BE49-F238E27FC236}">
                <a16:creationId xmlns:a16="http://schemas.microsoft.com/office/drawing/2014/main" id="{D1D6E1B2-264B-72FA-B0D4-4B5686F7F6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7094" y="496503"/>
            <a:ext cx="3673681" cy="5771916"/>
          </a:xfrm>
          <a:prstGeom prst="rect">
            <a:avLst/>
          </a:prstGeom>
        </p:spPr>
      </p:pic>
    </p:spTree>
    <p:extLst>
      <p:ext uri="{BB962C8B-B14F-4D97-AF65-F5344CB8AC3E}">
        <p14:creationId xmlns:p14="http://schemas.microsoft.com/office/powerpoint/2010/main" val="3871070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CBCBE2-C805-5F83-06CF-621848F46912}"/>
              </a:ext>
            </a:extLst>
          </p:cNvPr>
          <p:cNvSpPr>
            <a:spLocks noGrp="1"/>
          </p:cNvSpPr>
          <p:nvPr>
            <p:ph type="title" idx="4294967295"/>
          </p:nvPr>
        </p:nvSpPr>
        <p:spPr>
          <a:xfrm>
            <a:off x="504333" y="521843"/>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440099"/>
                </a:solidFill>
                <a:effectLst/>
                <a:uLnTx/>
                <a:uFillTx/>
                <a:latin typeface="+mn-lt"/>
                <a:ea typeface="Calibri"/>
                <a:cs typeface="Calibri"/>
              </a:rPr>
              <a:t>Audience Poll #1</a:t>
            </a:r>
          </a:p>
        </p:txBody>
      </p:sp>
      <p:sp>
        <p:nvSpPr>
          <p:cNvPr id="4" name="Text Placeholder 3">
            <a:extLst>
              <a:ext uri="{FF2B5EF4-FFF2-40B4-BE49-F238E27FC236}">
                <a16:creationId xmlns:a16="http://schemas.microsoft.com/office/drawing/2014/main" id="{4DE9963B-83CE-613C-711E-5CCA1884D74F}"/>
              </a:ext>
            </a:extLst>
          </p:cNvPr>
          <p:cNvSpPr>
            <a:spLocks noGrp="1"/>
          </p:cNvSpPr>
          <p:nvPr>
            <p:ph type="body" sz="quarter" idx="13"/>
          </p:nvPr>
        </p:nvSpPr>
        <p:spPr>
          <a:xfrm>
            <a:off x="286618" y="1998214"/>
            <a:ext cx="9877645" cy="360843"/>
          </a:xfrm>
        </p:spPr>
        <p:txBody>
          <a:bodyPr lIns="91440" tIns="45720" rIns="91440" bIns="45720" anchor="t"/>
          <a:lstStyle/>
          <a:p>
            <a:r>
              <a:rPr lang="en-US" sz="2000" dirty="0">
                <a:solidFill>
                  <a:srgbClr val="440099"/>
                </a:solidFill>
                <a:ea typeface="+mn-lt"/>
                <a:cs typeface="+mn-lt"/>
              </a:rPr>
              <a:t>QUESTION: </a:t>
            </a:r>
            <a:r>
              <a:rPr lang="en-US" sz="2000" b="0" dirty="0">
                <a:solidFill>
                  <a:srgbClr val="440099"/>
                </a:solidFill>
                <a:ea typeface="+mn-lt"/>
                <a:cs typeface="+mn-lt"/>
              </a:rPr>
              <a:t>“What is your biggest challenge when submitting a proposal?”</a:t>
            </a:r>
            <a:endParaRPr lang="en-US" sz="2000" dirty="0">
              <a:solidFill>
                <a:srgbClr val="440099"/>
              </a:solidFill>
            </a:endParaRPr>
          </a:p>
          <a:p>
            <a:pPr algn="l"/>
            <a:endParaRPr lang="en-US" dirty="0">
              <a:ea typeface="Calibri" panose="020F0502020204030204"/>
              <a:cs typeface="Calibri" panose="020F0502020204030204"/>
            </a:endParaRPr>
          </a:p>
          <a:p>
            <a:pPr algn="l"/>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56DB922E-36E1-4711-9442-7E50EB3FF97C}"/>
              </a:ext>
            </a:extLst>
          </p:cNvPr>
          <p:cNvSpPr>
            <a:spLocks noGrp="1"/>
          </p:cNvSpPr>
          <p:nvPr>
            <p:ph type="body" sz="quarter" idx="14"/>
          </p:nvPr>
        </p:nvSpPr>
        <p:spPr>
          <a:xfrm>
            <a:off x="1138238" y="2774600"/>
            <a:ext cx="9877425" cy="2738177"/>
          </a:xfrm>
        </p:spPr>
        <p:txBody>
          <a:bodyPr lIns="91440" tIns="45720" rIns="91440" bIns="45720" anchor="t"/>
          <a:lstStyle/>
          <a:p>
            <a:pPr algn="l"/>
            <a:r>
              <a:rPr lang="en-US" sz="2000" b="1" dirty="0">
                <a:solidFill>
                  <a:srgbClr val="440099"/>
                </a:solidFill>
                <a:ea typeface="Calibri"/>
                <a:cs typeface="Calibri"/>
              </a:rPr>
              <a:t>ANSWER:</a:t>
            </a:r>
            <a:endParaRPr lang="en-US" sz="2000" dirty="0">
              <a:solidFill>
                <a:srgbClr val="440099"/>
              </a:solidFill>
              <a:ea typeface="Calibri"/>
              <a:cs typeface="Calibri"/>
            </a:endParaRPr>
          </a:p>
          <a:p>
            <a:pPr marL="342900" indent="-342900" algn="l">
              <a:buAutoNum type="alphaUcPeriod"/>
            </a:pPr>
            <a:r>
              <a:rPr lang="en-US" sz="2000" dirty="0">
                <a:solidFill>
                  <a:srgbClr val="440099"/>
                </a:solidFill>
                <a:ea typeface="Calibri"/>
                <a:cs typeface="Calibri"/>
              </a:rPr>
              <a:t>Timeline and Due Dates</a:t>
            </a:r>
          </a:p>
          <a:p>
            <a:pPr marL="342900" indent="-342900" algn="l">
              <a:buAutoNum type="alphaUcPeriod"/>
            </a:pPr>
            <a:r>
              <a:rPr lang="en-US" sz="2000" dirty="0">
                <a:solidFill>
                  <a:srgbClr val="440099"/>
                </a:solidFill>
                <a:ea typeface="Calibri"/>
                <a:cs typeface="Calibri"/>
              </a:rPr>
              <a:t>Detail and Length of Solicitation Documents</a:t>
            </a:r>
          </a:p>
          <a:p>
            <a:pPr marL="342900" indent="-342900" algn="l">
              <a:buAutoNum type="alphaUcPeriod"/>
            </a:pPr>
            <a:r>
              <a:rPr lang="en-US" sz="2000" dirty="0" err="1">
                <a:solidFill>
                  <a:srgbClr val="440099"/>
                </a:solidFill>
                <a:ea typeface="Calibri"/>
                <a:cs typeface="Calibri"/>
              </a:rPr>
              <a:t>BidNet</a:t>
            </a:r>
            <a:endParaRPr lang="en-US" sz="2000" dirty="0">
              <a:solidFill>
                <a:srgbClr val="440099"/>
              </a:solidFill>
              <a:ea typeface="Calibri"/>
              <a:cs typeface="Calibri"/>
            </a:endParaRPr>
          </a:p>
          <a:p>
            <a:pPr marL="342900" indent="-342900" algn="l">
              <a:buAutoNum type="alphaUcPeriod"/>
            </a:pPr>
            <a:r>
              <a:rPr lang="en-US" sz="2000" dirty="0">
                <a:solidFill>
                  <a:srgbClr val="440099"/>
                </a:solidFill>
                <a:ea typeface="Calibri"/>
                <a:cs typeface="Calibri"/>
              </a:rPr>
              <a:t>Unclear Scope of Work and Expectations </a:t>
            </a:r>
          </a:p>
          <a:p>
            <a:pPr marL="342900" indent="-342900" algn="l">
              <a:buAutoNum type="alphaUcPeriod"/>
            </a:pPr>
            <a:r>
              <a:rPr lang="en-US" sz="2000" dirty="0">
                <a:solidFill>
                  <a:srgbClr val="440099"/>
                </a:solidFill>
                <a:ea typeface="Calibri"/>
                <a:cs typeface="Calibri"/>
              </a:rPr>
              <a:t>Proposal Requirements</a:t>
            </a:r>
          </a:p>
          <a:p>
            <a:pPr marL="342900" indent="-342900" algn="l">
              <a:buAutoNum type="alphaUcPeriod"/>
            </a:pPr>
            <a:r>
              <a:rPr lang="en-US" sz="2000" dirty="0">
                <a:solidFill>
                  <a:srgbClr val="440099"/>
                </a:solidFill>
                <a:ea typeface="Calibri"/>
                <a:cs typeface="Calibri"/>
              </a:rPr>
              <a:t>Other</a:t>
            </a:r>
          </a:p>
          <a:p>
            <a:pPr marL="342900" indent="-342900" algn="l">
              <a:buAutoNum type="alphaUcPeriod"/>
            </a:pPr>
            <a:r>
              <a:rPr lang="en-US" sz="2000" dirty="0">
                <a:solidFill>
                  <a:srgbClr val="440099"/>
                </a:solidFill>
                <a:ea typeface="Calibri"/>
                <a:cs typeface="Calibri"/>
              </a:rPr>
              <a:t>All of the above...like reading every airport sign and still double-checking </a:t>
            </a:r>
          </a:p>
        </p:txBody>
      </p:sp>
      <p:sp>
        <p:nvSpPr>
          <p:cNvPr id="6" name="Slide Number Placeholder 5">
            <a:extLst>
              <a:ext uri="{FF2B5EF4-FFF2-40B4-BE49-F238E27FC236}">
                <a16:creationId xmlns:a16="http://schemas.microsoft.com/office/drawing/2014/main" id="{AA88A4A9-A458-8C8A-2BAF-4A8C94B32E5D}"/>
              </a:ext>
            </a:extLst>
          </p:cNvPr>
          <p:cNvSpPr>
            <a:spLocks noGrp="1"/>
          </p:cNvSpPr>
          <p:nvPr>
            <p:ph type="sldNum" sz="quarter" idx="4"/>
          </p:nvPr>
        </p:nvSpPr>
        <p:spPr/>
        <p:txBody>
          <a:bodyPr/>
          <a:lstStyle/>
          <a:p>
            <a:fld id="{A0C0DC58-A445-C343-8F88-378ECD56E0F4}" type="slidenum">
              <a:rPr lang="en-US" smtClean="0"/>
              <a:pPr/>
              <a:t>15</a:t>
            </a:fld>
            <a:endParaRPr lang="en-US"/>
          </a:p>
        </p:txBody>
      </p:sp>
    </p:spTree>
    <p:extLst>
      <p:ext uri="{BB962C8B-B14F-4D97-AF65-F5344CB8AC3E}">
        <p14:creationId xmlns:p14="http://schemas.microsoft.com/office/powerpoint/2010/main" val="152355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B6BB-D630-E388-68A1-B8C1EEB476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EE735C-E3C1-31DE-9A25-8D275AE8D37D}"/>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What makes a good Proposal</a:t>
            </a:r>
            <a:r>
              <a:rPr kumimoji="0" lang="en-US" sz="2800" b="0" i="0" u="none" strike="noStrike" kern="1200" cap="none" spc="0" normalizeH="0" noProof="0" dirty="0">
                <a:ln>
                  <a:noFill/>
                </a:ln>
                <a:solidFill>
                  <a:srgbClr val="440099"/>
                </a:solidFill>
                <a:effectLst/>
                <a:uLnTx/>
                <a:uFillTx/>
                <a:latin typeface="+mn-lt"/>
                <a:ea typeface="+mn-ea"/>
                <a:cs typeface="+mn-cs"/>
              </a:rPr>
              <a:t> …</a:t>
            </a:r>
            <a:endParaRPr kumimoji="0" lang="en-US" sz="2800" b="0" i="0" u="none" strike="noStrike" kern="1200" cap="none" spc="0" normalizeH="0" baseline="0" noProof="0" dirty="0">
              <a:ln>
                <a:noFill/>
              </a:ln>
              <a:solidFill>
                <a:srgbClr val="440099"/>
              </a:solidFill>
              <a:effectLst/>
              <a:uLnTx/>
              <a:uFillTx/>
              <a:latin typeface="+mn-lt"/>
              <a:ea typeface="+mn-ea"/>
              <a:cs typeface="+mn-cs"/>
            </a:endParaRPr>
          </a:p>
        </p:txBody>
      </p:sp>
      <p:sp>
        <p:nvSpPr>
          <p:cNvPr id="6" name="Rectangle 5">
            <a:extLst>
              <a:ext uri="{FF2B5EF4-FFF2-40B4-BE49-F238E27FC236}">
                <a16:creationId xmlns:a16="http://schemas.microsoft.com/office/drawing/2014/main" id="{D66C3864-6199-5A7F-8403-5D386760B313}"/>
              </a:ext>
            </a:extLst>
          </p:cNvPr>
          <p:cNvSpPr/>
          <p:nvPr/>
        </p:nvSpPr>
        <p:spPr>
          <a:xfrm>
            <a:off x="770439" y="1248500"/>
            <a:ext cx="3492981" cy="4661276"/>
          </a:xfrm>
          <a:prstGeom prst="rect">
            <a:avLst/>
          </a:prstGeom>
        </p:spPr>
        <p:txBody>
          <a:bodyPr wrap="square" lIns="91440" tIns="45720" rIns="91440" bIns="45720" anchor="t">
            <a:spAutoFit/>
          </a:bodyPr>
          <a:lstStyle/>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Project details and the schedule of activities </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Copies of presentations, communications, and addendums</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Be Kind and Give Yourself Time</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Technical Issues </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Vendor Supplier Activity, Matching Supplier Report</a:t>
            </a:r>
          </a:p>
        </p:txBody>
      </p:sp>
      <p:pic>
        <p:nvPicPr>
          <p:cNvPr id="4" name="Picture 3">
            <a:extLst>
              <a:ext uri="{FF2B5EF4-FFF2-40B4-BE49-F238E27FC236}">
                <a16:creationId xmlns:a16="http://schemas.microsoft.com/office/drawing/2014/main" id="{764120CB-3DD1-2352-0D29-F68852B0EF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49511" y="1010813"/>
            <a:ext cx="7158141" cy="5650188"/>
          </a:xfrm>
          <a:prstGeom prst="rect">
            <a:avLst/>
          </a:prstGeom>
        </p:spPr>
      </p:pic>
    </p:spTree>
    <p:extLst>
      <p:ext uri="{BB962C8B-B14F-4D97-AF65-F5344CB8AC3E}">
        <p14:creationId xmlns:p14="http://schemas.microsoft.com/office/powerpoint/2010/main" val="407511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D5E165-925B-0CAC-E787-7CB1BC7E9536}"/>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What makes a good Proposal Cont.</a:t>
            </a:r>
          </a:p>
        </p:txBody>
      </p:sp>
      <p:sp>
        <p:nvSpPr>
          <p:cNvPr id="6" name="Rectangle 5">
            <a:extLst>
              <a:ext uri="{FF2B5EF4-FFF2-40B4-BE49-F238E27FC236}">
                <a16:creationId xmlns:a16="http://schemas.microsoft.com/office/drawing/2014/main" id="{56A0EAF9-CB0D-DF8B-A905-CAFBE15BE3FB}"/>
              </a:ext>
            </a:extLst>
          </p:cNvPr>
          <p:cNvSpPr/>
          <p:nvPr/>
        </p:nvSpPr>
        <p:spPr>
          <a:xfrm>
            <a:off x="770439" y="1172911"/>
            <a:ext cx="9084761" cy="5122941"/>
          </a:xfrm>
          <a:prstGeom prst="rect">
            <a:avLst/>
          </a:prstGeom>
        </p:spPr>
        <p:txBody>
          <a:bodyPr wrap="square" lIns="91440" tIns="45720" rIns="91440" bIns="45720" anchor="t">
            <a:spAutoFit/>
          </a:bodyPr>
          <a:lstStyle/>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Ensure your proposal is submitted before the deadline</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Review the proposal submittal checklist and Key Business Terms thoroughly</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Provided in the RFP document</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Make sure you meet the requirements and certifications</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Proposal Forms</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Addendums</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Any changes to the Solicitation (i.e. due date, updated attachments, change in scope), and must be included on the Proposal Acknowledgement Letter</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Cure Notices</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Most discrepancies are curable; however, some items are critical. Contract Procurement will reach out if these are identified</a:t>
            </a:r>
          </a:p>
        </p:txBody>
      </p:sp>
      <p:sp>
        <p:nvSpPr>
          <p:cNvPr id="3" name="Text Placeholder 2">
            <a:extLst>
              <a:ext uri="{FF2B5EF4-FFF2-40B4-BE49-F238E27FC236}">
                <a16:creationId xmlns:a16="http://schemas.microsoft.com/office/drawing/2014/main" id="{D8A8FA46-AA72-35A6-2652-3C8C17132B2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82296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451EB-B05D-E5A5-66C1-D3E5289DFAFA}"/>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Cure Notices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0099"/>
              </a:solidFill>
              <a:effectLst/>
              <a:uLnTx/>
              <a:uFillTx/>
              <a:latin typeface="+mn-lt"/>
              <a:ea typeface="+mn-ea"/>
              <a:cs typeface="+mn-cs"/>
            </a:endParaRPr>
          </a:p>
        </p:txBody>
      </p:sp>
      <p:sp>
        <p:nvSpPr>
          <p:cNvPr id="7" name="Rectangle 6">
            <a:extLst>
              <a:ext uri="{FF2B5EF4-FFF2-40B4-BE49-F238E27FC236}">
                <a16:creationId xmlns:a16="http://schemas.microsoft.com/office/drawing/2014/main" id="{DDAC8D9D-1236-B45B-DD5D-7880271575A4}"/>
              </a:ext>
            </a:extLst>
          </p:cNvPr>
          <p:cNvSpPr/>
          <p:nvPr/>
        </p:nvSpPr>
        <p:spPr>
          <a:xfrm>
            <a:off x="702919" y="1249220"/>
            <a:ext cx="9364161" cy="4199611"/>
          </a:xfrm>
          <a:prstGeom prst="rect">
            <a:avLst/>
          </a:prstGeom>
        </p:spPr>
        <p:txBody>
          <a:bodyPr wrap="square" lIns="91440" tIns="45720" rIns="91440" bIns="45720" anchor="t">
            <a:spAutoFit/>
          </a:bodyPr>
          <a:lstStyle/>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Non-Curable items include but are not limited to:</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The proposal is received after the due date and time</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A proposer fails to submit or fully complete any of the required forms and/or certifications</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A proposer fails to submit a complete bid bond or proposal surety (when required by the RFx or IFB)</a:t>
            </a: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A proposer makes an error that affects the financial offering in the proposal</a:t>
            </a:r>
            <a:endParaRPr lang="en-US" sz="2000">
              <a:solidFill>
                <a:srgbClr val="440099"/>
              </a:solidFill>
              <a:ea typeface="Cambria" panose="02040503050406030204" pitchFamily="18" charset="0"/>
              <a:cs typeface="Times New Roman" panose="02020603050405020304" pitchFamily="18" charset="0"/>
            </a:endParaRPr>
          </a:p>
          <a:p>
            <a:pPr marL="639445" lvl="1" indent="-182245">
              <a:lnSpc>
                <a:spcPct val="150000"/>
              </a:lnSpc>
              <a:buClr>
                <a:srgbClr val="B74D13"/>
              </a:buClr>
              <a:buFont typeface="Arial" panose="020B0604020202020204" pitchFamily="34" charset="0"/>
              <a:buChar char="•"/>
            </a:pPr>
            <a:r>
              <a:rPr lang="en-US" sz="2000">
                <a:solidFill>
                  <a:srgbClr val="440099"/>
                </a:solidFill>
                <a:ea typeface="Cambria" panose="02040503050406030204" pitchFamily="18" charset="0"/>
                <a:cs typeface="Times New Roman" panose="02020603050405020304" pitchFamily="18" charset="0"/>
              </a:rPr>
              <a:t>A proposer fails to include or complete the required forms included with the solicitation</a:t>
            </a:r>
            <a:endParaRPr lang="en-US" sz="2000">
              <a:solidFill>
                <a:srgbClr val="440099"/>
              </a:solidFill>
              <a:ea typeface="Cambria"/>
              <a:cs typeface="Times New Roman"/>
            </a:endParaRPr>
          </a:p>
        </p:txBody>
      </p:sp>
      <p:sp>
        <p:nvSpPr>
          <p:cNvPr id="3" name="Text Placeholder 2">
            <a:extLst>
              <a:ext uri="{FF2B5EF4-FFF2-40B4-BE49-F238E27FC236}">
                <a16:creationId xmlns:a16="http://schemas.microsoft.com/office/drawing/2014/main" id="{34AD5C96-3D5B-2C59-C717-A29C5E6201F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31359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A253C3-24E2-0DEC-3754-8F26E43AF3DB}"/>
              </a:ext>
            </a:extLst>
          </p:cNvPr>
          <p:cNvSpPr>
            <a:spLocks noGrp="1"/>
          </p:cNvSpPr>
          <p:nvPr>
            <p:ph type="title" idx="4294967295"/>
          </p:nvPr>
        </p:nvSpPr>
        <p:spPr>
          <a:xfrm>
            <a:off x="867421" y="33024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50000"/>
              </a:lnSpc>
              <a:buClr>
                <a:srgbClr val="B74D13"/>
              </a:buClr>
            </a:pPr>
            <a:r>
              <a:rPr lang="en-US" b="1" dirty="0">
                <a:solidFill>
                  <a:srgbClr val="3B1D85"/>
                </a:solidFill>
              </a:rPr>
              <a:t>Concept Proposal | Concept Fit | Design</a:t>
            </a:r>
          </a:p>
        </p:txBody>
      </p:sp>
      <p:sp>
        <p:nvSpPr>
          <p:cNvPr id="6" name="Rectangle 5">
            <a:extLst>
              <a:ext uri="{FF2B5EF4-FFF2-40B4-BE49-F238E27FC236}">
                <a16:creationId xmlns:a16="http://schemas.microsoft.com/office/drawing/2014/main" id="{AAB8E459-760E-7BED-B806-3B7EBB28696D}"/>
              </a:ext>
            </a:extLst>
          </p:cNvPr>
          <p:cNvSpPr/>
          <p:nvPr/>
        </p:nvSpPr>
        <p:spPr>
          <a:xfrm>
            <a:off x="770439" y="1335891"/>
            <a:ext cx="8016966" cy="2352952"/>
          </a:xfrm>
          <a:prstGeom prst="rect">
            <a:avLst/>
          </a:prstGeom>
        </p:spPr>
        <p:txBody>
          <a:bodyPr wrap="square">
            <a:spAutoFit/>
          </a:bodyPr>
          <a:lstStyle/>
          <a:p>
            <a:pPr marL="468554" lvl="1" indent="-182854">
              <a:lnSpc>
                <a:spcPct val="150000"/>
              </a:lnSpc>
              <a:buClr>
                <a:srgbClr val="B74D13"/>
              </a:buClr>
              <a:buFont typeface="Arial" panose="020B0604020202020204" pitchFamily="34" charset="0"/>
              <a:buChar char="•"/>
            </a:pPr>
            <a:r>
              <a:rPr lang="en-US" sz="2000" dirty="0">
                <a:solidFill>
                  <a:srgbClr val="3B1D85"/>
                </a:solidFill>
              </a:rPr>
              <a:t>Concept Compliments the Key Adjacencies</a:t>
            </a:r>
          </a:p>
          <a:p>
            <a:pPr marL="468554" lvl="1" indent="-182854">
              <a:lnSpc>
                <a:spcPct val="150000"/>
              </a:lnSpc>
              <a:buClr>
                <a:srgbClr val="B74D13"/>
              </a:buClr>
              <a:buFont typeface="Arial" panose="020B0604020202020204" pitchFamily="34" charset="0"/>
              <a:buChar char="•"/>
            </a:pPr>
            <a:r>
              <a:rPr lang="en-US" sz="2000" dirty="0">
                <a:solidFill>
                  <a:srgbClr val="3B1D85"/>
                </a:solidFill>
              </a:rPr>
              <a:t>Aligns with Core Commercial Planning Principles &amp; Concourse Profile</a:t>
            </a:r>
          </a:p>
          <a:p>
            <a:pPr marL="468554" lvl="1" indent="-182854">
              <a:lnSpc>
                <a:spcPct val="150000"/>
              </a:lnSpc>
              <a:buClr>
                <a:srgbClr val="B74D13"/>
              </a:buClr>
              <a:buFont typeface="Arial" panose="020B0604020202020204" pitchFamily="34" charset="0"/>
              <a:buChar char="•"/>
            </a:pPr>
            <a:r>
              <a:rPr lang="en-US" sz="2000" dirty="0">
                <a:solidFill>
                  <a:srgbClr val="3B1D85"/>
                </a:solidFill>
              </a:rPr>
              <a:t>Customer Centricity – Experience focused</a:t>
            </a:r>
          </a:p>
          <a:p>
            <a:pPr marL="468554" lvl="1" indent="-182854">
              <a:lnSpc>
                <a:spcPct val="150000"/>
              </a:lnSpc>
              <a:buClr>
                <a:srgbClr val="B74D13"/>
              </a:buClr>
              <a:buFont typeface="Arial" panose="020B0604020202020204" pitchFamily="34" charset="0"/>
              <a:buChar char="•"/>
            </a:pPr>
            <a:r>
              <a:rPr lang="en-US" sz="2000" dirty="0">
                <a:solidFill>
                  <a:srgbClr val="3B1D85"/>
                </a:solidFill>
              </a:rPr>
              <a:t>Innovation &amp; Alignment with Industry/Airport Trends</a:t>
            </a:r>
          </a:p>
          <a:p>
            <a:pPr marL="468554" lvl="1" indent="-182854">
              <a:lnSpc>
                <a:spcPct val="150000"/>
              </a:lnSpc>
              <a:buClr>
                <a:srgbClr val="B74D13"/>
              </a:buClr>
              <a:buFont typeface="Arial" panose="020B0604020202020204" pitchFamily="34" charset="0"/>
              <a:buChar char="•"/>
            </a:pPr>
            <a:r>
              <a:rPr lang="en-US" sz="2000" dirty="0">
                <a:solidFill>
                  <a:srgbClr val="3B1D85"/>
                </a:solidFill>
              </a:rPr>
              <a:t>Design encompasses sense of place and supportive of DEN Brand</a:t>
            </a:r>
          </a:p>
        </p:txBody>
      </p:sp>
    </p:spTree>
    <p:extLst>
      <p:ext uri="{BB962C8B-B14F-4D97-AF65-F5344CB8AC3E}">
        <p14:creationId xmlns:p14="http://schemas.microsoft.com/office/powerpoint/2010/main" val="4224973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EA7C6-ED4D-CCCD-17EC-80199455E314}"/>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Agenda </a:t>
            </a:r>
          </a:p>
        </p:txBody>
      </p:sp>
      <p:sp>
        <p:nvSpPr>
          <p:cNvPr id="6" name="Rectangle 5">
            <a:extLst>
              <a:ext uri="{FF2B5EF4-FFF2-40B4-BE49-F238E27FC236}">
                <a16:creationId xmlns:a16="http://schemas.microsoft.com/office/drawing/2014/main" id="{13D39CE0-3793-38E7-09E5-429C2EC877F4}"/>
              </a:ext>
            </a:extLst>
          </p:cNvPr>
          <p:cNvSpPr/>
          <p:nvPr/>
        </p:nvSpPr>
        <p:spPr>
          <a:xfrm>
            <a:off x="770439" y="1560027"/>
            <a:ext cx="7881474" cy="2814617"/>
          </a:xfrm>
          <a:prstGeom prst="rect">
            <a:avLst/>
          </a:prstGeom>
        </p:spPr>
        <p:txBody>
          <a:bodyPr wrap="square" lIns="91440" tIns="45720" rIns="91440" bIns="45720" anchor="t">
            <a:spAutoFit/>
          </a:bodyPr>
          <a:lstStyle/>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Introductions and Housekeeping</a:t>
            </a:r>
          </a:p>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What Makes a Good Proposal?</a:t>
            </a:r>
            <a:endParaRPr lang="en-US" sz="2000">
              <a:solidFill>
                <a:srgbClr val="000000"/>
              </a:solidFill>
              <a:ea typeface="Calibri"/>
              <a:cs typeface="Calibri"/>
            </a:endParaRPr>
          </a:p>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ACDBE Requirements</a:t>
            </a:r>
            <a:endParaRPr lang="en-US" sz="2000">
              <a:solidFill>
                <a:srgbClr val="000000"/>
              </a:solidFill>
              <a:ea typeface="Calibri"/>
              <a:cs typeface="Calibri"/>
            </a:endParaRP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DEN Concessions Master Plan</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Concourse Profiles</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Q&amp;A</a:t>
            </a:r>
          </a:p>
        </p:txBody>
      </p:sp>
      <p:sp>
        <p:nvSpPr>
          <p:cNvPr id="3" name="Text Placeholder 2">
            <a:extLst>
              <a:ext uri="{FF2B5EF4-FFF2-40B4-BE49-F238E27FC236}">
                <a16:creationId xmlns:a16="http://schemas.microsoft.com/office/drawing/2014/main" id="{0A9BBDFD-872A-3984-B395-324B9DE50D9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7019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5DF768-8A38-C030-E58A-2420519B3E1F}"/>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What makes a good Proposal</a:t>
            </a:r>
          </a:p>
        </p:txBody>
      </p:sp>
      <p:sp>
        <p:nvSpPr>
          <p:cNvPr id="6" name="Rectangle 5">
            <a:extLst>
              <a:ext uri="{FF2B5EF4-FFF2-40B4-BE49-F238E27FC236}">
                <a16:creationId xmlns:a16="http://schemas.microsoft.com/office/drawing/2014/main" id="{C0329B94-C8EB-1C81-D42A-BE0F14BF5A37}"/>
              </a:ext>
            </a:extLst>
          </p:cNvPr>
          <p:cNvSpPr/>
          <p:nvPr/>
        </p:nvSpPr>
        <p:spPr>
          <a:xfrm>
            <a:off x="770439" y="1298398"/>
            <a:ext cx="8694403" cy="4661276"/>
          </a:xfrm>
          <a:prstGeom prst="rect">
            <a:avLst/>
          </a:prstGeom>
        </p:spPr>
        <p:txBody>
          <a:bodyPr wrap="square" lIns="91440" tIns="45720" rIns="91440" bIns="45720" anchor="t">
            <a:spAutoFit/>
          </a:bodyPr>
          <a:lstStyle/>
          <a:p>
            <a:pPr algn="just">
              <a:lnSpc>
                <a:spcPct val="150000"/>
              </a:lnSpc>
              <a:buClr>
                <a:srgbClr val="B74D13"/>
              </a:buClr>
            </a:pPr>
            <a:r>
              <a:rPr lang="en-US" sz="2000" b="1">
                <a:solidFill>
                  <a:srgbClr val="3B1D85"/>
                </a:solidFill>
              </a:rPr>
              <a:t>Financial Proposal | Operational Plans</a:t>
            </a:r>
            <a:endParaRPr lang="en-US"/>
          </a:p>
          <a:p>
            <a:pPr marL="467995" lvl="1" indent="-182245" algn="just">
              <a:lnSpc>
                <a:spcPct val="150000"/>
              </a:lnSpc>
              <a:buClr>
                <a:srgbClr val="B74D13"/>
              </a:buClr>
              <a:buFont typeface="Arial" panose="020B0604020202020204" pitchFamily="34" charset="0"/>
              <a:buChar char="•"/>
            </a:pPr>
            <a:r>
              <a:rPr lang="en-US" sz="2000">
                <a:solidFill>
                  <a:srgbClr val="3B1D85"/>
                </a:solidFill>
              </a:rPr>
              <a:t>Financially viable for both sides – does this opportunity make sense for you? </a:t>
            </a:r>
            <a:endParaRPr lang="en-US" sz="2000">
              <a:solidFill>
                <a:srgbClr val="3B1D85"/>
              </a:solidFill>
              <a:ea typeface="Calibri"/>
              <a:cs typeface="Calibri"/>
            </a:endParaRPr>
          </a:p>
          <a:p>
            <a:pPr marL="810895" lvl="2" indent="-182245" algn="just">
              <a:lnSpc>
                <a:spcPct val="150000"/>
              </a:lnSpc>
              <a:buClr>
                <a:srgbClr val="B74D13"/>
              </a:buClr>
              <a:buFont typeface="Arial" panose="020B0604020202020204" pitchFamily="34" charset="0"/>
              <a:buChar char="•"/>
            </a:pPr>
            <a:r>
              <a:rPr lang="en-US" sz="2000">
                <a:solidFill>
                  <a:srgbClr val="3B1D85"/>
                </a:solidFill>
              </a:rPr>
              <a:t>Average Cost to build – F&amp;B = $1,561/SF; Retail = $1,221/SF</a:t>
            </a:r>
            <a:endParaRPr lang="en-US" sz="2000">
              <a:solidFill>
                <a:srgbClr val="3B1D85"/>
              </a:solidFill>
              <a:ea typeface="Calibri" panose="020F0502020204030204"/>
              <a:cs typeface="Calibri" panose="020F0502020204030204"/>
            </a:endParaRPr>
          </a:p>
          <a:p>
            <a:pPr marL="810895" lvl="2" indent="-182245" algn="just">
              <a:lnSpc>
                <a:spcPct val="150000"/>
              </a:lnSpc>
              <a:buClr>
                <a:srgbClr val="B74D13"/>
              </a:buClr>
              <a:buFont typeface="Arial" panose="020B0604020202020204" pitchFamily="34" charset="0"/>
              <a:buChar char="•"/>
            </a:pPr>
            <a:r>
              <a:rPr lang="en-US" sz="2000">
                <a:solidFill>
                  <a:srgbClr val="3B1D85"/>
                </a:solidFill>
              </a:rPr>
              <a:t>Average Cost to operate – varies</a:t>
            </a:r>
            <a:endParaRPr lang="en-US" sz="2000">
              <a:solidFill>
                <a:srgbClr val="3B1D85"/>
              </a:solidFill>
              <a:highlight>
                <a:srgbClr val="FFFF00"/>
              </a:highlight>
              <a:ea typeface="Calibri"/>
              <a:cs typeface="Calibri"/>
            </a:endParaRPr>
          </a:p>
          <a:p>
            <a:pPr marL="467995" lvl="1" indent="-182245" algn="just">
              <a:lnSpc>
                <a:spcPct val="150000"/>
              </a:lnSpc>
              <a:buClr>
                <a:srgbClr val="B74D13"/>
              </a:buClr>
              <a:buFont typeface="Arial" panose="020B0604020202020204" pitchFamily="34" charset="0"/>
              <a:buChar char="•"/>
            </a:pPr>
            <a:r>
              <a:rPr lang="en-US" sz="2000">
                <a:solidFill>
                  <a:srgbClr val="3B1D85"/>
                </a:solidFill>
              </a:rPr>
              <a:t>Fair market value – understanding what others are paying and assessing your rents based on that.</a:t>
            </a:r>
            <a:endParaRPr lang="en-US" sz="2000">
              <a:solidFill>
                <a:srgbClr val="3B1D85"/>
              </a:solidFill>
              <a:ea typeface="Calibri"/>
              <a:cs typeface="Calibri"/>
            </a:endParaRPr>
          </a:p>
          <a:p>
            <a:pPr marL="467995" lvl="1" indent="-182245" algn="just">
              <a:lnSpc>
                <a:spcPct val="150000"/>
              </a:lnSpc>
              <a:buClr>
                <a:srgbClr val="B74D13"/>
              </a:buClr>
              <a:buFont typeface="Arial" panose="020B0604020202020204" pitchFamily="34" charset="0"/>
              <a:buChar char="•"/>
            </a:pPr>
            <a:r>
              <a:rPr lang="en-US" sz="2000">
                <a:solidFill>
                  <a:srgbClr val="3B1D85"/>
                </a:solidFill>
              </a:rPr>
              <a:t>Understanding performance of key adjacencies and concourse profile to develop realistic financial forecasts.</a:t>
            </a:r>
            <a:endParaRPr lang="en-US" sz="2000">
              <a:solidFill>
                <a:srgbClr val="3B1D85"/>
              </a:solidFill>
              <a:ea typeface="Calibri"/>
              <a:cs typeface="Calibri"/>
            </a:endParaRPr>
          </a:p>
          <a:p>
            <a:pPr marL="467995" lvl="1" indent="-182245" algn="just">
              <a:lnSpc>
                <a:spcPct val="150000"/>
              </a:lnSpc>
              <a:buClr>
                <a:srgbClr val="B74D13"/>
              </a:buClr>
              <a:buFont typeface="Arial" panose="020B0604020202020204" pitchFamily="34" charset="0"/>
              <a:buChar char="•"/>
            </a:pPr>
            <a:r>
              <a:rPr lang="en-US" sz="2000">
                <a:solidFill>
                  <a:srgbClr val="3B1D85"/>
                </a:solidFill>
              </a:rPr>
              <a:t>Understanding IROPS / airport environment – what are your plans?</a:t>
            </a:r>
          </a:p>
          <a:p>
            <a:pPr marL="467995" lvl="1" indent="-182245" algn="just">
              <a:lnSpc>
                <a:spcPct val="150000"/>
              </a:lnSpc>
              <a:buClr>
                <a:srgbClr val="B74D13"/>
              </a:buClr>
              <a:buFont typeface="Arial" panose="020B0604020202020204" pitchFamily="34" charset="0"/>
              <a:buChar char="•"/>
            </a:pPr>
            <a:r>
              <a:rPr lang="en-US" sz="2000">
                <a:solidFill>
                  <a:srgbClr val="3B1D85"/>
                </a:solidFill>
                <a:ea typeface="Calibri"/>
                <a:cs typeface="Calibri"/>
              </a:rPr>
              <a:t>Effective % Rent Rates – F&amp;B = 16%/Alcohol =18%/Retail = 15.5%</a:t>
            </a:r>
          </a:p>
        </p:txBody>
      </p:sp>
    </p:spTree>
    <p:extLst>
      <p:ext uri="{BB962C8B-B14F-4D97-AF65-F5344CB8AC3E}">
        <p14:creationId xmlns:p14="http://schemas.microsoft.com/office/powerpoint/2010/main" val="2387047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A7A8-A998-0175-5FD2-9AC775B6E1E1}"/>
              </a:ext>
            </a:extLst>
          </p:cNvPr>
          <p:cNvSpPr>
            <a:spLocks noGrp="1"/>
          </p:cNvSpPr>
          <p:nvPr>
            <p:ph type="title" idx="4294967295"/>
          </p:nvPr>
        </p:nvSpPr>
        <p:spPr>
          <a:xfrm>
            <a:off x="770439" y="357957"/>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lnSpc>
                <a:spcPct val="150000"/>
              </a:lnSpc>
              <a:buClr>
                <a:srgbClr val="B74D13"/>
              </a:buClr>
            </a:pPr>
            <a:r>
              <a:rPr lang="en-US" b="1" dirty="0">
                <a:solidFill>
                  <a:srgbClr val="3B1D85"/>
                </a:solidFill>
                <a:ea typeface="Cambria"/>
                <a:cs typeface="Times New Roman"/>
              </a:rPr>
              <a:t>Equity, Diversity, Inclusion, and Accessibility Plan</a:t>
            </a:r>
            <a:endParaRPr lang="en-US" dirty="0">
              <a:ea typeface="Cambria"/>
              <a:cs typeface="Times New Roman"/>
            </a:endParaRPr>
          </a:p>
        </p:txBody>
      </p:sp>
      <p:sp>
        <p:nvSpPr>
          <p:cNvPr id="6" name="Rectangle 5">
            <a:extLst>
              <a:ext uri="{FF2B5EF4-FFF2-40B4-BE49-F238E27FC236}">
                <a16:creationId xmlns:a16="http://schemas.microsoft.com/office/drawing/2014/main" id="{6AC43872-7A68-76E3-76A0-3726AC326260}"/>
              </a:ext>
            </a:extLst>
          </p:cNvPr>
          <p:cNvSpPr/>
          <p:nvPr/>
        </p:nvSpPr>
        <p:spPr>
          <a:xfrm>
            <a:off x="770439" y="1358742"/>
            <a:ext cx="7881474" cy="3276282"/>
          </a:xfrm>
          <a:prstGeom prst="rect">
            <a:avLst/>
          </a:prstGeom>
        </p:spPr>
        <p:txBody>
          <a:bodyPr wrap="square" lIns="91440" tIns="45720" rIns="91440" bIns="45720" anchor="t">
            <a:spAutoFit/>
          </a:bodyPr>
          <a:lstStyle/>
          <a:p>
            <a:pPr marL="467995" lvl="1" indent="-182245" algn="just">
              <a:lnSpc>
                <a:spcPct val="150000"/>
              </a:lnSpc>
              <a:buClr>
                <a:srgbClr val="B74D13"/>
              </a:buClr>
              <a:buFont typeface="Arial" panose="020B0604020202020204" pitchFamily="34" charset="0"/>
              <a:buChar char="•"/>
            </a:pPr>
            <a:r>
              <a:rPr lang="en-US" sz="2000" dirty="0">
                <a:solidFill>
                  <a:srgbClr val="3B1D85"/>
                </a:solidFill>
                <a:ea typeface="Cambria"/>
                <a:cs typeface="Times New Roman"/>
              </a:rPr>
              <a:t>Strategies and Initiatives</a:t>
            </a:r>
          </a:p>
          <a:p>
            <a:pPr marL="810895" lvl="2" indent="-182245" algn="just">
              <a:lnSpc>
                <a:spcPct val="150000"/>
              </a:lnSpc>
              <a:buClr>
                <a:srgbClr val="B74D13"/>
              </a:buClr>
              <a:buFont typeface="Arial" panose="020B0604020202020204" pitchFamily="34" charset="0"/>
              <a:buChar char="•"/>
            </a:pPr>
            <a:r>
              <a:rPr lang="en-US" sz="2000" dirty="0">
                <a:solidFill>
                  <a:srgbClr val="3B1D85"/>
                </a:solidFill>
                <a:ea typeface="Cambria"/>
                <a:cs typeface="Times New Roman"/>
              </a:rPr>
              <a:t>What’s your strategy to pursue participation of new and existing historically underutilized multicultural businesses and promote their growth and success?</a:t>
            </a:r>
          </a:p>
          <a:p>
            <a:pPr marL="810895" lvl="2" indent="-182245" algn="just">
              <a:lnSpc>
                <a:spcPct val="150000"/>
              </a:lnSpc>
              <a:buClr>
                <a:srgbClr val="B74D13"/>
              </a:buClr>
              <a:buFont typeface="Arial" panose="020B0604020202020204" pitchFamily="34" charset="0"/>
              <a:buChar char="•"/>
            </a:pPr>
            <a:r>
              <a:rPr lang="en-US" sz="2000" dirty="0">
                <a:solidFill>
                  <a:srgbClr val="3B1D85"/>
                </a:solidFill>
                <a:ea typeface="Cambria"/>
                <a:cs typeface="Times New Roman"/>
              </a:rPr>
              <a:t>What’s your commitment and plan to promote equity, diversity, inclusion, and accessibility both internally with employees and externally using influence or other economic drivers?</a:t>
            </a:r>
          </a:p>
        </p:txBody>
      </p:sp>
    </p:spTree>
    <p:extLst>
      <p:ext uri="{BB962C8B-B14F-4D97-AF65-F5344CB8AC3E}">
        <p14:creationId xmlns:p14="http://schemas.microsoft.com/office/powerpoint/2010/main" val="121525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C6405A-4FFA-3E59-C0F4-C52C6BC69A98}"/>
              </a:ext>
            </a:extLst>
          </p:cNvPr>
          <p:cNvSpPr>
            <a:spLocks noGrp="1"/>
          </p:cNvSpPr>
          <p:nvPr>
            <p:ph type="title" idx="4294967295"/>
          </p:nvPr>
        </p:nvSpPr>
        <p:spPr>
          <a:xfrm>
            <a:off x="822909" y="330248"/>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50000"/>
              </a:lnSpc>
              <a:buClr>
                <a:srgbClr val="B74D13"/>
              </a:buClr>
            </a:pPr>
            <a:r>
              <a:rPr lang="en-US" b="1" dirty="0">
                <a:ea typeface="Cambria" panose="02040503050406030204" pitchFamily="18" charset="0"/>
                <a:cs typeface="Times New Roman" panose="02020603050405020304" pitchFamily="18" charset="0"/>
              </a:rPr>
              <a:t>Proposal Considerations Recap/Take-Aways:</a:t>
            </a:r>
          </a:p>
        </p:txBody>
      </p:sp>
      <p:sp>
        <p:nvSpPr>
          <p:cNvPr id="6" name="Rectangle 5">
            <a:extLst>
              <a:ext uri="{FF2B5EF4-FFF2-40B4-BE49-F238E27FC236}">
                <a16:creationId xmlns:a16="http://schemas.microsoft.com/office/drawing/2014/main" id="{7923BBB0-1E0E-6678-00E8-841936262FFA}"/>
              </a:ext>
            </a:extLst>
          </p:cNvPr>
          <p:cNvSpPr/>
          <p:nvPr/>
        </p:nvSpPr>
        <p:spPr>
          <a:xfrm>
            <a:off x="822909" y="1247551"/>
            <a:ext cx="8589461" cy="3696525"/>
          </a:xfrm>
          <a:prstGeom prst="rect">
            <a:avLst/>
          </a:prstGeom>
        </p:spPr>
        <p:txBody>
          <a:bodyPr wrap="square">
            <a:spAutoFit/>
          </a:bodyPr>
          <a:lstStyle/>
          <a:p>
            <a:pPr marL="525758" lvl="1" indent="-182858">
              <a:lnSpc>
                <a:spcPct val="150000"/>
              </a:lnSpc>
              <a:buClr>
                <a:srgbClr val="B74D13"/>
              </a:buClr>
              <a:buFont typeface="Arial" panose="020B0604020202020204" pitchFamily="34" charset="0"/>
              <a:buChar char="•"/>
            </a:pPr>
            <a:r>
              <a:rPr lang="en-US" sz="2000" dirty="0">
                <a:solidFill>
                  <a:srgbClr val="440099"/>
                </a:solidFill>
                <a:ea typeface="Cambria" panose="02040503050406030204" pitchFamily="18" charset="0"/>
                <a:cs typeface="Times New Roman" panose="02020603050405020304" pitchFamily="18" charset="0"/>
              </a:rPr>
              <a:t>Understanding the Airport Environment, Master Plan, Concourse Profiles, and Commercial Planning Principles. </a:t>
            </a:r>
          </a:p>
          <a:p>
            <a:pPr marL="525758" lvl="1" indent="-182858">
              <a:lnSpc>
                <a:spcPct val="150000"/>
              </a:lnSpc>
              <a:buClr>
                <a:srgbClr val="B74D13"/>
              </a:buClr>
              <a:buFont typeface="Arial" panose="020B0604020202020204" pitchFamily="34" charset="0"/>
              <a:buChar char="•"/>
            </a:pPr>
            <a:r>
              <a:rPr lang="en-US" sz="2000" dirty="0">
                <a:solidFill>
                  <a:srgbClr val="440099"/>
                </a:solidFill>
                <a:ea typeface="Cambria" panose="02040503050406030204" pitchFamily="18" charset="0"/>
                <a:cs typeface="Times New Roman" panose="02020603050405020304" pitchFamily="18" charset="0"/>
              </a:rPr>
              <a:t>Does your RFP provide a solution to the problem we’re looking to solve? </a:t>
            </a:r>
          </a:p>
          <a:p>
            <a:pPr marL="525758" lvl="1" indent="-182858">
              <a:lnSpc>
                <a:spcPct val="150000"/>
              </a:lnSpc>
              <a:buClr>
                <a:srgbClr val="B74D13"/>
              </a:buClr>
              <a:buFont typeface="Arial" panose="020B0604020202020204" pitchFamily="34" charset="0"/>
              <a:buChar char="•"/>
            </a:pPr>
            <a:r>
              <a:rPr lang="en-US" sz="2000" dirty="0">
                <a:solidFill>
                  <a:srgbClr val="440099"/>
                </a:solidFill>
                <a:ea typeface="Cambria" panose="02040503050406030204" pitchFamily="18" charset="0"/>
                <a:cs typeface="Times New Roman" panose="02020603050405020304" pitchFamily="18" charset="0"/>
              </a:rPr>
              <a:t>Does your RFP speak to core commercial planning principles, key adjacencies, and concourse profiles? </a:t>
            </a:r>
          </a:p>
          <a:p>
            <a:pPr marL="525758" lvl="1" indent="-182858">
              <a:lnSpc>
                <a:spcPct val="150000"/>
              </a:lnSpc>
              <a:buClr>
                <a:srgbClr val="B74D13"/>
              </a:buClr>
              <a:buFont typeface="Arial" panose="020B0604020202020204" pitchFamily="34" charset="0"/>
              <a:buChar char="•"/>
            </a:pPr>
            <a:r>
              <a:rPr lang="en-US" sz="2000" dirty="0">
                <a:solidFill>
                  <a:srgbClr val="440099"/>
                </a:solidFill>
                <a:ea typeface="Cambria" panose="02040503050406030204" pitchFamily="18" charset="0"/>
                <a:cs typeface="Times New Roman" panose="02020603050405020304" pitchFamily="18" charset="0"/>
              </a:rPr>
              <a:t>Is your RFP financially feasible?</a:t>
            </a:r>
          </a:p>
          <a:p>
            <a:pPr marL="525758" lvl="1" indent="-182858">
              <a:lnSpc>
                <a:spcPct val="150000"/>
              </a:lnSpc>
              <a:buClr>
                <a:srgbClr val="B74D13"/>
              </a:buClr>
              <a:buFont typeface="Arial" panose="020B0604020202020204" pitchFamily="34" charset="0"/>
              <a:buChar char="•"/>
            </a:pPr>
            <a:r>
              <a:rPr lang="en-US" sz="2000" dirty="0">
                <a:solidFill>
                  <a:srgbClr val="440099"/>
                </a:solidFill>
                <a:ea typeface="Cambria" panose="02040503050406030204" pitchFamily="18" charset="0"/>
                <a:cs typeface="Times New Roman" panose="02020603050405020304" pitchFamily="18" charset="0"/>
              </a:rPr>
              <a:t>Does your RFP align with ACDBE/EDIA requirements?</a:t>
            </a:r>
          </a:p>
          <a:p>
            <a:pPr marL="182858" indent="-182858">
              <a:lnSpc>
                <a:spcPct val="150000"/>
              </a:lnSpc>
              <a:buClr>
                <a:srgbClr val="B74D13"/>
              </a:buClr>
              <a:buFont typeface="Arial" panose="020B0604020202020204" pitchFamily="34" charset="0"/>
              <a:buChar char="•"/>
            </a:pPr>
            <a:endParaRPr lang="en-US" dirty="0">
              <a:solidFill>
                <a:srgbClr val="440099"/>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00493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9A9B-958F-3B37-E610-98E73FC2B9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5176E9-BC7E-47B4-42E5-564626EB836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Connect with DEN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0099"/>
              </a:solidFill>
              <a:effectLst/>
              <a:uLnTx/>
              <a:uFillTx/>
              <a:latin typeface="+mn-lt"/>
              <a:ea typeface="+mn-ea"/>
              <a:cs typeface="+mn-cs"/>
            </a:endParaRPr>
          </a:p>
        </p:txBody>
      </p:sp>
      <p:sp>
        <p:nvSpPr>
          <p:cNvPr id="4" name="TextBox 3">
            <a:extLst>
              <a:ext uri="{FF2B5EF4-FFF2-40B4-BE49-F238E27FC236}">
                <a16:creationId xmlns:a16="http://schemas.microsoft.com/office/drawing/2014/main" id="{6858F86F-0B53-832F-F96A-624BE2B6DB31}"/>
              </a:ext>
            </a:extLst>
          </p:cNvPr>
          <p:cNvSpPr txBox="1"/>
          <p:nvPr/>
        </p:nvSpPr>
        <p:spPr>
          <a:xfrm>
            <a:off x="224516" y="1356947"/>
            <a:ext cx="8922488" cy="2773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150000"/>
              </a:lnSpc>
              <a:buClr>
                <a:srgbClr val="E35B2A"/>
              </a:buClr>
              <a:buFont typeface="Arial" panose="020B0604020202020204" pitchFamily="34" charset="0"/>
              <a:buChar char="•"/>
            </a:pPr>
            <a:r>
              <a:rPr lang="en-US" sz="2000">
                <a:solidFill>
                  <a:srgbClr val="440099"/>
                </a:solidFill>
                <a:ea typeface="Calibri"/>
                <a:cs typeface="Calibri"/>
              </a:rPr>
              <a:t>Procurement Trade Show</a:t>
            </a:r>
            <a:endParaRPr lang="en-US" sz="2000">
              <a:ea typeface="Calibri"/>
              <a:cs typeface="Calibri"/>
            </a:endParaRPr>
          </a:p>
          <a:p>
            <a:pPr marL="1200150" lvl="2" indent="-285750">
              <a:lnSpc>
                <a:spcPct val="150000"/>
              </a:lnSpc>
              <a:buClr>
                <a:schemeClr val="accent2">
                  <a:lumMod val="75000"/>
                </a:schemeClr>
              </a:buClr>
              <a:buFont typeface="Arial" panose="020B0604020202020204" pitchFamily="34" charset="0"/>
              <a:buChar char="•"/>
            </a:pPr>
            <a:r>
              <a:rPr lang="en-US" sz="2000">
                <a:solidFill>
                  <a:srgbClr val="440099"/>
                </a:solidFill>
                <a:ea typeface="Calibri"/>
                <a:cs typeface="Calibri"/>
              </a:rPr>
              <a:t>In-person, TBD 2026</a:t>
            </a:r>
            <a:endParaRPr lang="en-US" sz="2000">
              <a:ea typeface="Calibri"/>
              <a:cs typeface="Calibri"/>
            </a:endParaRPr>
          </a:p>
          <a:p>
            <a:pPr marL="742950" lvl="1" indent="-285750">
              <a:lnSpc>
                <a:spcPct val="150000"/>
              </a:lnSpc>
              <a:buClr>
                <a:schemeClr val="accent2">
                  <a:lumMod val="75000"/>
                </a:schemeClr>
              </a:buClr>
              <a:buFont typeface="Arial" panose="020B0604020202020204" pitchFamily="34" charset="0"/>
              <a:buChar char="•"/>
            </a:pPr>
            <a:r>
              <a:rPr lang="en-US" sz="2000">
                <a:solidFill>
                  <a:srgbClr val="440099"/>
                </a:solidFill>
                <a:ea typeface="Calibri"/>
                <a:cs typeface="Calibri"/>
              </a:rPr>
              <a:t>Procurement Breakout Room @ Taking Flight at DEN</a:t>
            </a:r>
            <a:endParaRPr lang="en-US" sz="2000">
              <a:solidFill>
                <a:srgbClr val="000000"/>
              </a:solidFill>
              <a:ea typeface="Calibri"/>
              <a:cs typeface="Calibri"/>
            </a:endParaRPr>
          </a:p>
          <a:p>
            <a:pPr marL="1200150" lvl="2" indent="-285750">
              <a:lnSpc>
                <a:spcPct val="150000"/>
              </a:lnSpc>
              <a:buClr>
                <a:schemeClr val="accent2">
                  <a:lumMod val="75000"/>
                </a:schemeClr>
              </a:buClr>
              <a:buFont typeface="Arial" panose="020B0604020202020204" pitchFamily="34" charset="0"/>
              <a:buChar char="•"/>
            </a:pPr>
            <a:r>
              <a:rPr lang="en-US" sz="2000">
                <a:solidFill>
                  <a:srgbClr val="440099"/>
                </a:solidFill>
                <a:ea typeface="Calibri"/>
                <a:cs typeface="Calibri"/>
              </a:rPr>
              <a:t>Virtual, second Thursday of every month from 1:00 PM to 2:15 PM</a:t>
            </a:r>
            <a:endParaRPr lang="en-US" sz="2000">
              <a:ea typeface="Calibri"/>
              <a:cs typeface="Calibri"/>
            </a:endParaRPr>
          </a:p>
          <a:p>
            <a:pPr marL="1200150" lvl="2" indent="-285750" algn="l">
              <a:lnSpc>
                <a:spcPct val="150000"/>
              </a:lnSpc>
              <a:buClr>
                <a:schemeClr val="accent2">
                  <a:lumMod val="75000"/>
                </a:schemeClr>
              </a:buClr>
              <a:buFont typeface="Arial" panose="020B0604020202020204" pitchFamily="34" charset="0"/>
              <a:buChar char="•"/>
            </a:pPr>
            <a:r>
              <a:rPr lang="en-US" sz="2000">
                <a:solidFill>
                  <a:srgbClr val="440099"/>
                </a:solidFill>
                <a:ea typeface="Calibri"/>
                <a:cs typeface="Calibri"/>
              </a:rPr>
              <a:t>flydenver.com/business-and-community/outreach-and-engagement</a:t>
            </a:r>
          </a:p>
          <a:p>
            <a:pPr marL="1200150" lvl="2" indent="-285750" algn="l">
              <a:lnSpc>
                <a:spcPct val="150000"/>
              </a:lnSpc>
              <a:buClr>
                <a:srgbClr val="E35B2A"/>
              </a:buClr>
              <a:buFont typeface="Arial" panose="020B0604020202020204" pitchFamily="34" charset="0"/>
              <a:buChar char="•"/>
            </a:pPr>
            <a:endParaRPr lang="en-US">
              <a:solidFill>
                <a:srgbClr val="440099"/>
              </a:solidFill>
              <a:ea typeface="Calibri"/>
              <a:cs typeface="Calibri"/>
            </a:endParaRPr>
          </a:p>
        </p:txBody>
      </p:sp>
      <p:sp>
        <p:nvSpPr>
          <p:cNvPr id="5" name="TextBox 4">
            <a:extLst>
              <a:ext uri="{FF2B5EF4-FFF2-40B4-BE49-F238E27FC236}">
                <a16:creationId xmlns:a16="http://schemas.microsoft.com/office/drawing/2014/main" id="{F1641C14-1173-CAE8-84B6-96177DF1F249}"/>
              </a:ext>
            </a:extLst>
          </p:cNvPr>
          <p:cNvSpPr txBox="1"/>
          <p:nvPr/>
        </p:nvSpPr>
        <p:spPr>
          <a:xfrm>
            <a:off x="623174" y="3848760"/>
            <a:ext cx="8125172" cy="400110"/>
          </a:xfrm>
          <a:prstGeom prst="rect">
            <a:avLst/>
          </a:prstGeom>
          <a:noFill/>
        </p:spPr>
        <p:txBody>
          <a:bodyPr wrap="square" rtlCol="0">
            <a:spAutoFit/>
          </a:bodyPr>
          <a:lstStyle/>
          <a:p>
            <a:pPr marL="285750" indent="-285750">
              <a:buClr>
                <a:schemeClr val="accent2">
                  <a:lumMod val="75000"/>
                </a:schemeClr>
              </a:buClr>
              <a:buFont typeface="Arial" panose="020B0604020202020204" pitchFamily="34" charset="0"/>
              <a:buChar char="•"/>
            </a:pPr>
            <a:r>
              <a:rPr lang="en-US" sz="2000">
                <a:solidFill>
                  <a:srgbClr val="440099"/>
                </a:solidFill>
                <a:ea typeface="Calibri"/>
                <a:cs typeface="Calibri"/>
              </a:rPr>
              <a:t>Community Panelist Program</a:t>
            </a:r>
            <a:endParaRPr lang="en-US" sz="2000"/>
          </a:p>
        </p:txBody>
      </p:sp>
      <p:sp>
        <p:nvSpPr>
          <p:cNvPr id="3" name="Text Placeholder 2">
            <a:extLst>
              <a:ext uri="{FF2B5EF4-FFF2-40B4-BE49-F238E27FC236}">
                <a16:creationId xmlns:a16="http://schemas.microsoft.com/office/drawing/2014/main" id="{41BCA114-5009-EB58-6109-1CD2A2AD12E2}"/>
              </a:ext>
            </a:extLst>
          </p:cNvPr>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DBAD61F8-A812-DD4E-E817-FA2CD0F051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08238" y="24458"/>
            <a:ext cx="3532577" cy="2664978"/>
          </a:xfrm>
          <a:prstGeom prst="rect">
            <a:avLst/>
          </a:prstGeom>
        </p:spPr>
      </p:pic>
      <p:pic>
        <p:nvPicPr>
          <p:cNvPr id="10" name="Picture 9">
            <a:extLst>
              <a:ext uri="{FF2B5EF4-FFF2-40B4-BE49-F238E27FC236}">
                <a16:creationId xmlns:a16="http://schemas.microsoft.com/office/drawing/2014/main" id="{0CA501CA-219B-1DFD-C753-25BBF4125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9914" y="4183684"/>
            <a:ext cx="5607840" cy="2449020"/>
          </a:xfrm>
          <a:prstGeom prst="rect">
            <a:avLst/>
          </a:prstGeom>
        </p:spPr>
      </p:pic>
      <p:pic>
        <p:nvPicPr>
          <p:cNvPr id="12" name="Picture 11">
            <a:extLst>
              <a:ext uri="{FF2B5EF4-FFF2-40B4-BE49-F238E27FC236}">
                <a16:creationId xmlns:a16="http://schemas.microsoft.com/office/drawing/2014/main" id="{9D99A516-EDF5-9960-5886-B1A954DF3B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57125" y="3848760"/>
            <a:ext cx="3577122" cy="2834486"/>
          </a:xfrm>
          <a:prstGeom prst="rect">
            <a:avLst/>
          </a:prstGeom>
        </p:spPr>
      </p:pic>
    </p:spTree>
    <p:extLst>
      <p:ext uri="{BB962C8B-B14F-4D97-AF65-F5344CB8AC3E}">
        <p14:creationId xmlns:p14="http://schemas.microsoft.com/office/powerpoint/2010/main" val="433029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64978-8D3D-5802-E079-05CF675BE8BD}"/>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Contract Procurement Resources</a:t>
            </a:r>
          </a:p>
        </p:txBody>
      </p:sp>
      <p:sp>
        <p:nvSpPr>
          <p:cNvPr id="6" name="TextBox 5">
            <a:extLst>
              <a:ext uri="{FF2B5EF4-FFF2-40B4-BE49-F238E27FC236}">
                <a16:creationId xmlns:a16="http://schemas.microsoft.com/office/drawing/2014/main" id="{B4B95EE4-2BB8-5BF7-22D3-A9CDA967B786}"/>
              </a:ext>
            </a:extLst>
          </p:cNvPr>
          <p:cNvSpPr txBox="1"/>
          <p:nvPr/>
        </p:nvSpPr>
        <p:spPr>
          <a:xfrm>
            <a:off x="545640" y="1998798"/>
            <a:ext cx="9144000" cy="2862322"/>
          </a:xfrm>
          <a:prstGeom prst="rect">
            <a:avLst/>
          </a:prstGeom>
          <a:noFill/>
        </p:spPr>
        <p:txBody>
          <a:bodyPr wrap="square" lIns="91440" tIns="45720" rIns="91440" bIns="45720" anchor="t">
            <a:spAutoFit/>
          </a:bodyPr>
          <a:lstStyle/>
          <a:p>
            <a:pPr marL="0" marR="18415" lvl="1" algn="ctr" fontAlgn="base">
              <a:spcBef>
                <a:spcPct val="0"/>
              </a:spcBef>
              <a:spcAft>
                <a:spcPct val="0"/>
              </a:spcAft>
              <a:buClr>
                <a:srgbClr val="B74D13"/>
              </a:buClr>
            </a:pPr>
            <a:r>
              <a:rPr lang="en-US" sz="2000">
                <a:solidFill>
                  <a:srgbClr val="3B1D85"/>
                </a:solidFill>
                <a:cs typeface="Calibri"/>
              </a:rPr>
              <a:t>Sheila Motley, Contract Administrator</a:t>
            </a:r>
            <a:endParaRPr lang="en-US" sz="2000">
              <a:solidFill>
                <a:srgbClr val="3B1D85"/>
              </a:solidFill>
              <a:ea typeface="Calibri"/>
              <a:cs typeface="Calibri"/>
            </a:endParaRPr>
          </a:p>
          <a:p>
            <a:pPr marL="0" marR="18415" lvl="1" algn="ctr">
              <a:spcBef>
                <a:spcPct val="0"/>
              </a:spcBef>
              <a:spcAft>
                <a:spcPct val="0"/>
              </a:spcAft>
            </a:pPr>
            <a:r>
              <a:rPr lang="en-US" sz="2000" u="sng">
                <a:solidFill>
                  <a:srgbClr val="3B1D85"/>
                </a:solidFill>
                <a:cs typeface="Calibri" panose="020F0502020204030204"/>
                <a:hlinkClick r:id="rId3">
                  <a:extLst>
                    <a:ext uri="{A12FA001-AC4F-418D-AE19-62706E023703}">
                      <ahyp:hlinkClr xmlns:ahyp="http://schemas.microsoft.com/office/drawing/2018/hyperlinkcolor" val="tx"/>
                    </a:ext>
                  </a:extLst>
                </a:hlinkClick>
              </a:rPr>
              <a:t>Sheila.Motley@flydenver.com</a:t>
            </a:r>
            <a:endParaRPr lang="en-US" sz="2000" u="sng">
              <a:solidFill>
                <a:srgbClr val="3B1D85"/>
              </a:solidFill>
              <a:ea typeface="Calibri"/>
              <a:cs typeface="Calibri" panose="020F0502020204030204"/>
            </a:endParaRPr>
          </a:p>
          <a:p>
            <a:pPr marL="0" marR="18415" lvl="1" algn="ctr" fontAlgn="base">
              <a:spcBef>
                <a:spcPct val="0"/>
              </a:spcBef>
              <a:spcAft>
                <a:spcPct val="0"/>
              </a:spcAft>
              <a:buClr>
                <a:srgbClr val="B74D13"/>
              </a:buClr>
            </a:pP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Denver International Airport – DEN Contract Procurement</a:t>
            </a: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E-mail: </a:t>
            </a:r>
            <a:r>
              <a:rPr lang="en-US" sz="2000">
                <a:solidFill>
                  <a:srgbClr val="3B1D85"/>
                </a:solidFill>
                <a:hlinkClick r:id="rId4"/>
              </a:rPr>
              <a:t>Contract.Procurement@flydenver.com</a:t>
            </a:r>
            <a:endParaRPr lang="en-US" sz="2000">
              <a:solidFill>
                <a:srgbClr val="3B1D85"/>
              </a:solidFill>
              <a:ea typeface="Calibri"/>
              <a:cs typeface="Calibri"/>
            </a:endParaRPr>
          </a:p>
          <a:p>
            <a:pPr marL="0" marR="18415" lvl="1" algn="ctr" fontAlgn="base">
              <a:spcBef>
                <a:spcPct val="0"/>
              </a:spcBef>
              <a:spcAft>
                <a:spcPct val="0"/>
              </a:spcAft>
              <a:buClr>
                <a:srgbClr val="B74D13"/>
              </a:buClr>
            </a:pP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For more information about the Contract Procurement, please visit:</a:t>
            </a:r>
            <a:endParaRPr lang="en-US" sz="2000">
              <a:solidFill>
                <a:srgbClr val="3B1D85"/>
              </a:solidFill>
              <a:ea typeface="Calibri"/>
              <a:cs typeface="Calibri"/>
            </a:endParaRPr>
          </a:p>
          <a:p>
            <a:pPr marL="0" marR="18415" lvl="1" algn="ctr">
              <a:spcBef>
                <a:spcPct val="0"/>
              </a:spcBef>
              <a:spcAft>
                <a:spcPct val="0"/>
              </a:spcAft>
            </a:pPr>
            <a:r>
              <a:rPr lang="en-US" sz="2000">
                <a:solidFill>
                  <a:srgbClr val="3B1D85"/>
                </a:solidFill>
                <a:ea typeface="+mn-lt"/>
                <a:cs typeface="+mn-lt"/>
                <a:hlinkClick r:id="rId5"/>
              </a:rPr>
              <a:t>https://www.flydenver.com/business-and-community/procurement/opportunities/</a:t>
            </a:r>
            <a:endParaRPr lang="en-US" sz="2000">
              <a:solidFill>
                <a:srgbClr val="3B1D85"/>
              </a:solidFill>
              <a:ea typeface="+mn-lt"/>
              <a:cs typeface="+mn-lt"/>
            </a:endParaRPr>
          </a:p>
          <a:p>
            <a:pPr marL="0" marR="18415" lvl="1" algn="ctr">
              <a:spcBef>
                <a:spcPct val="0"/>
              </a:spcBef>
              <a:spcAft>
                <a:spcPct val="0"/>
              </a:spcAft>
            </a:pPr>
            <a:endParaRPr lang="en-US" sz="2000">
              <a:solidFill>
                <a:srgbClr val="3B1D85"/>
              </a:solidFill>
              <a:ea typeface="Calibri"/>
              <a:cs typeface="Calibri"/>
            </a:endParaRPr>
          </a:p>
        </p:txBody>
      </p:sp>
      <p:sp>
        <p:nvSpPr>
          <p:cNvPr id="3" name="Text Placeholder 2">
            <a:extLst>
              <a:ext uri="{FF2B5EF4-FFF2-40B4-BE49-F238E27FC236}">
                <a16:creationId xmlns:a16="http://schemas.microsoft.com/office/drawing/2014/main" id="{E6EDE472-F6F3-4F89-1DF1-FE4CBD775B0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78614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4AE8-D4CF-3510-51AD-032D2D21D3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177E3E-A88B-E440-9B9E-AEB5AA31752B}"/>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Andre Jean Matip | ACDBE Program Specialist  </a:t>
            </a:r>
          </a:p>
        </p:txBody>
      </p:sp>
      <p:sp>
        <p:nvSpPr>
          <p:cNvPr id="6" name="Rectangle 5">
            <a:extLst>
              <a:ext uri="{FF2B5EF4-FFF2-40B4-BE49-F238E27FC236}">
                <a16:creationId xmlns:a16="http://schemas.microsoft.com/office/drawing/2014/main" id="{51979D21-3BBF-754C-CFAC-2693FA6A918A}"/>
              </a:ext>
            </a:extLst>
          </p:cNvPr>
          <p:cNvSpPr/>
          <p:nvPr/>
        </p:nvSpPr>
        <p:spPr>
          <a:xfrm>
            <a:off x="770439" y="1560027"/>
            <a:ext cx="7881474" cy="2814617"/>
          </a:xfrm>
          <a:prstGeom prst="rect">
            <a:avLst/>
          </a:prstGeom>
        </p:spPr>
        <p:txBody>
          <a:bodyPr wrap="square" lIns="91440" tIns="45720" rIns="91440" bIns="45720" anchor="t">
            <a:spAutoFit/>
          </a:bodyPr>
          <a:lstStyle/>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Federal and Local Small Business Programs</a:t>
            </a:r>
          </a:p>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Certification</a:t>
            </a:r>
          </a:p>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NAICS Codes</a:t>
            </a:r>
          </a:p>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Small Business RFP Requirements</a:t>
            </a:r>
          </a:p>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Resources</a:t>
            </a: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Q&amp;A</a:t>
            </a:r>
          </a:p>
        </p:txBody>
      </p:sp>
      <p:pic>
        <p:nvPicPr>
          <p:cNvPr id="4" name="Picture 3" descr="Headshot Photo of Andre Jean Matip.">
            <a:extLst>
              <a:ext uri="{FF2B5EF4-FFF2-40B4-BE49-F238E27FC236}">
                <a16:creationId xmlns:a16="http://schemas.microsoft.com/office/drawing/2014/main" id="{86043965-2179-7C25-42BF-E2042A4608E3}"/>
              </a:ext>
            </a:extLst>
          </p:cNvPr>
          <p:cNvPicPr>
            <a:picLocks noChangeAspect="1"/>
          </p:cNvPicPr>
          <p:nvPr/>
        </p:nvPicPr>
        <p:blipFill>
          <a:blip r:embed="rId3"/>
          <a:stretch>
            <a:fillRect/>
          </a:stretch>
        </p:blipFill>
        <p:spPr>
          <a:xfrm>
            <a:off x="5896547" y="1563077"/>
            <a:ext cx="4130751" cy="4142154"/>
          </a:xfrm>
          <a:prstGeom prst="rect">
            <a:avLst/>
          </a:prstGeom>
        </p:spPr>
      </p:pic>
      <p:sp>
        <p:nvSpPr>
          <p:cNvPr id="3" name="Text Placeholder 2">
            <a:extLst>
              <a:ext uri="{FF2B5EF4-FFF2-40B4-BE49-F238E27FC236}">
                <a16:creationId xmlns:a16="http://schemas.microsoft.com/office/drawing/2014/main" id="{1688AFD1-2507-D67A-6552-53C3C4A876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67126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1E87-C2EC-D02E-3841-BEE1B56DC158}"/>
            </a:ext>
          </a:extLst>
        </p:cNvPr>
        <p:cNvGrpSpPr/>
        <p:nvPr/>
      </p:nvGrpSpPr>
      <p:grpSpPr>
        <a:xfrm>
          <a:off x="0" y="0"/>
          <a:ext cx="0" cy="0"/>
          <a:chOff x="0" y="0"/>
          <a:chExt cx="0" cy="0"/>
        </a:xfrm>
      </p:grpSpPr>
      <p:sp>
        <p:nvSpPr>
          <p:cNvPr id="2" name="Text Placeholder 1" descr="ACDBE Program&#10;Denver International Airport (DEN) is a primary airport that receives federal financial assistance from the Federal Aviation Administration (FAA). &#10;&#10;As a condition of receiving FAA assistance, DEN is responsible for implementing all aspects of the Airport Concessions Disadvantaged Business Enterprise (ACDBE) program (49 CFR Part 26 and Part 23).&#10;&#10;Key Program Objectives:&#10; Non-discrimination​&#10; Fair Competition​&#10; Eligibility Verification​&#10; Promoting Diversity​&#10; Business Development                                             &#10;">
            <a:extLst>
              <a:ext uri="{FF2B5EF4-FFF2-40B4-BE49-F238E27FC236}">
                <a16:creationId xmlns:a16="http://schemas.microsoft.com/office/drawing/2014/main" id="{20D3888F-0D3D-9BD7-BCF6-73140975C398}"/>
              </a:ext>
            </a:extLst>
          </p:cNvPr>
          <p:cNvSpPr>
            <a:spLocks noGrp="1"/>
          </p:cNvSpPr>
          <p:nvPr>
            <p:ph type="title" idx="4294967295"/>
          </p:nvPr>
        </p:nvSpPr>
        <p:spPr>
          <a:xfrm>
            <a:off x="717686" y="536637"/>
            <a:ext cx="11547017"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dirty="0">
                <a:solidFill>
                  <a:srgbClr val="440099"/>
                </a:solidFill>
                <a:latin typeface="+mn-lt"/>
                <a:ea typeface="+mn-ea"/>
                <a:cs typeface="+mn-cs"/>
              </a:rPr>
              <a:t>Federal and Local Small Business Programs at DEN</a:t>
            </a:r>
            <a:endParaRPr lang="en-US" sz="2800" dirty="0">
              <a:ea typeface="+mn-ea"/>
              <a:cs typeface="+mn-cs"/>
            </a:endParaRPr>
          </a:p>
        </p:txBody>
      </p:sp>
      <p:sp>
        <p:nvSpPr>
          <p:cNvPr id="6" name="TextBox 5" descr="Purpose:&#10;As a primary airport receiving FAA funding, DEN ensures Airport Concessions Disadvantaged Business Enterprises (ACDBEs) have equal opportunities to compete for all concession contracts, in accordance with 49 CFR Parts 23 and 26.&#10;&#10;The SBEC program is a locally funded, race- and gender-neutral, defined-pool set-aside program in accordance with Chapter 28, Article 7 of the Denver Revised Municipal Code (DRMC).&#10;&#10;Requirements:&#10;ACDBE Concession-specific Goals: Calculated as a percentage of total estimated annual gross receipts from the concession (23.25(e)(1)(i)). &#10;Concession goal can be met through Direct Ownership, Joint Venture, or G&amp;S purchases from ACDBEs&#10;SBEC Concession program requirements: ONLY small businesses certified with CCD as SBEC in applicable NAICS codes can propose as a concessionaire.&#10;Concession must be owned and operated by certified SBEC firm(s)&#10;&#10;Certification:&#10;Apply and maintain certification with City &amp; County of Denver  &#10;Access Small Business Certification &amp; Contract Mgmt. System (BG2Now) Directory &#10;&#10;How to Get Involved:&#10;Attend  / Apply / Access /  Sign Up &#10;Scan the QR Code to learn more about the ACDBE Program&#10;Contact us at DEN-ACDBE@flydenver.com&#10;">
            <a:extLst>
              <a:ext uri="{FF2B5EF4-FFF2-40B4-BE49-F238E27FC236}">
                <a16:creationId xmlns:a16="http://schemas.microsoft.com/office/drawing/2014/main" id="{A0625DB1-59C3-07F6-8922-99FC8A0DEC40}"/>
              </a:ext>
              <a:ext uri="{C183D7F6-B498-43B3-948B-1728B52AA6E4}">
                <adec:decorative xmlns:adec="http://schemas.microsoft.com/office/drawing/2017/decorative" val="0"/>
              </a:ext>
            </a:extLst>
          </p:cNvPr>
          <p:cNvSpPr txBox="1"/>
          <p:nvPr/>
        </p:nvSpPr>
        <p:spPr>
          <a:xfrm>
            <a:off x="717686" y="1230890"/>
            <a:ext cx="10359081" cy="4801314"/>
          </a:xfrm>
          <a:prstGeom prst="rect">
            <a:avLst/>
          </a:prstGeom>
          <a:noFill/>
        </p:spPr>
        <p:txBody>
          <a:bodyPr wrap="square" lIns="91440" tIns="45720" rIns="91440" bIns="45720" anchor="t">
            <a:spAutoFit/>
          </a:bodyPr>
          <a:lstStyle/>
          <a:p>
            <a:pPr>
              <a:defRPr/>
            </a:pPr>
            <a:r>
              <a:rPr lang="en-US" b="1">
                <a:ea typeface="Calibri"/>
                <a:cs typeface="Calibri"/>
              </a:rPr>
              <a:t>Airport Concession Disadvantage Business Enterprise (ACDBE)</a:t>
            </a:r>
          </a:p>
          <a:p>
            <a:endParaRPr lang="en-US" b="1">
              <a:ea typeface="Calibri"/>
              <a:cs typeface="Calibri"/>
            </a:endParaRPr>
          </a:p>
          <a:p>
            <a:r>
              <a:rPr lang="en-US" b="1">
                <a:solidFill>
                  <a:srgbClr val="E35B2A"/>
                </a:solidFill>
                <a:ea typeface="Calibri"/>
                <a:cs typeface="Calibri"/>
              </a:rPr>
              <a:t>Small Business Enterprise Concessions (SBEC)</a:t>
            </a:r>
          </a:p>
          <a:p>
            <a:br>
              <a:rPr lang="en-US" b="1" i="0" u="none" strike="noStrike" kern="1200" cap="none" spc="0" normalizeH="0" baseline="0" noProof="0">
                <a:ln>
                  <a:noFill/>
                </a:ln>
                <a:effectLst/>
                <a:uLnTx/>
                <a:uFillTx/>
              </a:rPr>
            </a:br>
            <a:r>
              <a:rPr lang="en-US" b="1">
                <a:solidFill>
                  <a:srgbClr val="000000"/>
                </a:solidFill>
              </a:rPr>
              <a:t>Goal Setting:</a:t>
            </a:r>
            <a:endParaRPr lang="en-US" b="1" i="0" u="none" strike="noStrike" kern="1200" cap="none" spc="0" normalizeH="0" baseline="0" noProof="0">
              <a:ln>
                <a:noFill/>
              </a:ln>
              <a:solidFill>
                <a:srgbClr val="000000"/>
              </a:solidFill>
              <a:effectLst/>
              <a:uLnTx/>
              <a:uFillTx/>
              <a:ea typeface="Calibri"/>
              <a:cs typeface="Calibri"/>
            </a:endParaRPr>
          </a:p>
          <a:p>
            <a:pPr marL="342900" indent="-342900">
              <a:buClr>
                <a:srgbClr val="000000"/>
              </a:buClr>
              <a:buFont typeface="Arial" panose="020B0604020202020204" pitchFamily="34" charset="0"/>
              <a:buChar char="•"/>
            </a:pPr>
            <a:r>
              <a:rPr lang="en-US"/>
              <a:t>ACDBE Concession-specific</a:t>
            </a:r>
            <a:r>
              <a:rPr kumimoji="0" lang="en-US" b="0" i="0" u="none" strike="noStrike" kern="1200" cap="none" spc="0" normalizeH="0" baseline="0" noProof="0">
                <a:ln>
                  <a:noFill/>
                </a:ln>
                <a:effectLst/>
                <a:uLnTx/>
                <a:uFillTx/>
                <a:ea typeface="+mn-ea"/>
                <a:cs typeface="+mn-cs"/>
              </a:rPr>
              <a:t> </a:t>
            </a:r>
            <a:r>
              <a:rPr lang="en-US"/>
              <a:t>Goals</a:t>
            </a:r>
            <a:r>
              <a:rPr kumimoji="0" lang="en-US" b="0" i="0" u="none" strike="noStrike" kern="1200" cap="none" spc="0" normalizeH="0" baseline="0" noProof="0">
                <a:ln>
                  <a:noFill/>
                </a:ln>
                <a:effectLst/>
                <a:uLnTx/>
                <a:uFillTx/>
                <a:ea typeface="+mn-ea"/>
                <a:cs typeface="+mn-cs"/>
              </a:rPr>
              <a:t>:</a:t>
            </a:r>
            <a:r>
              <a:rPr lang="en-US" b="0" i="0" u="none" strike="noStrike">
                <a:effectLst/>
              </a:rPr>
              <a:t> </a:t>
            </a:r>
            <a:r>
              <a:rPr lang="en-US" i="0" u="none" strike="noStrike">
                <a:effectLst/>
              </a:rPr>
              <a:t>percentage</a:t>
            </a:r>
            <a:r>
              <a:rPr lang="en-US" b="0" i="0" u="none" strike="noStrike">
                <a:effectLst/>
              </a:rPr>
              <a:t> of total </a:t>
            </a:r>
            <a:r>
              <a:rPr lang="en-US" i="0" u="none" strike="noStrike">
                <a:effectLst/>
              </a:rPr>
              <a:t>estimated annual gross receipts </a:t>
            </a:r>
            <a:r>
              <a:rPr lang="en-US" b="0" i="0" u="none" strike="noStrike">
                <a:effectLst/>
              </a:rPr>
              <a:t>from the concession</a:t>
            </a:r>
            <a:r>
              <a:rPr lang="en-US"/>
              <a:t> (</a:t>
            </a:r>
            <a:r>
              <a:rPr lang="en-US">
                <a:solidFill>
                  <a:srgbClr val="FF0000"/>
                </a:solidFill>
              </a:rPr>
              <a:t>PAUSED</a:t>
            </a:r>
            <a:r>
              <a:rPr lang="en-US"/>
              <a:t>)</a:t>
            </a:r>
            <a:endParaRPr lang="en-US" b="0" i="0" u="none" strike="noStrike" kern="1200" cap="none" spc="0" normalizeH="0" baseline="0" noProof="0">
              <a:ln>
                <a:noFill/>
              </a:ln>
              <a:effectLst/>
              <a:uLnTx/>
              <a:uFillTx/>
              <a:ea typeface="Calibri"/>
              <a:cs typeface="Calibri"/>
            </a:endParaRPr>
          </a:p>
          <a:p>
            <a:pPr marL="342900" indent="-342900">
              <a:buClr>
                <a:srgbClr val="000000"/>
              </a:buClr>
              <a:buFont typeface="Arial" panose="020B0604020202020204" pitchFamily="34" charset="0"/>
              <a:buChar char="•"/>
              <a:defRPr/>
            </a:pPr>
            <a:r>
              <a:rPr lang="en-US">
                <a:solidFill>
                  <a:srgbClr val="E35B2A"/>
                </a:solidFill>
                <a:ea typeface="Calibri"/>
                <a:cs typeface="Calibri"/>
              </a:rPr>
              <a:t>SBEC Defined Pool: </a:t>
            </a:r>
            <a:r>
              <a:rPr lang="en-US">
                <a:ea typeface="Calibri"/>
                <a:cs typeface="Calibri"/>
              </a:rPr>
              <a:t>Concession must be </a:t>
            </a:r>
            <a:r>
              <a:rPr lang="en-US">
                <a:solidFill>
                  <a:srgbClr val="E35B2A"/>
                </a:solidFill>
                <a:ea typeface="Calibri"/>
                <a:cs typeface="Calibri"/>
              </a:rPr>
              <a:t>owned </a:t>
            </a:r>
            <a:r>
              <a:rPr lang="en-US">
                <a:ea typeface="Calibri"/>
                <a:cs typeface="Calibri"/>
              </a:rPr>
              <a:t>and </a:t>
            </a:r>
            <a:r>
              <a:rPr lang="en-US">
                <a:solidFill>
                  <a:srgbClr val="E35B2A"/>
                </a:solidFill>
                <a:ea typeface="Calibri"/>
                <a:cs typeface="Calibri"/>
              </a:rPr>
              <a:t>operated </a:t>
            </a:r>
            <a:r>
              <a:rPr lang="en-US">
                <a:ea typeface="Calibri"/>
                <a:cs typeface="Calibri"/>
              </a:rPr>
              <a:t>by </a:t>
            </a:r>
            <a:r>
              <a:rPr lang="en-US" u="sng">
                <a:ea typeface="Calibri" panose="020F0502020204030204"/>
                <a:cs typeface="Calibri" panose="020F0502020204030204"/>
              </a:rPr>
              <a:t>certified</a:t>
            </a:r>
            <a:r>
              <a:rPr lang="en-US">
                <a:ea typeface="Calibri" panose="020F0502020204030204"/>
                <a:cs typeface="Calibri" panose="020F0502020204030204"/>
              </a:rPr>
              <a:t> </a:t>
            </a:r>
            <a:r>
              <a:rPr lang="en-US">
                <a:solidFill>
                  <a:srgbClr val="E35B2A"/>
                </a:solidFill>
                <a:ea typeface="Calibri" panose="020F0502020204030204"/>
                <a:cs typeface="Calibri" panose="020F0502020204030204"/>
              </a:rPr>
              <a:t>SBEC firm(s)</a:t>
            </a:r>
            <a:endParaRPr lang="en-US">
              <a:solidFill>
                <a:srgbClr val="000000"/>
              </a:solidFill>
              <a:ea typeface="Calibri" panose="020F0502020204030204"/>
              <a:cs typeface="Calibri" panose="020F0502020204030204"/>
            </a:endParaRPr>
          </a:p>
          <a:p>
            <a:pPr marL="342900" indent="-342900">
              <a:buClr>
                <a:srgbClr val="000000"/>
              </a:buClr>
              <a:buFont typeface="Arial,Sans-Serif" panose="020B0604020202020204" pitchFamily="34" charset="0"/>
              <a:buChar char="•"/>
              <a:defRPr/>
            </a:pPr>
            <a:r>
              <a:rPr lang="en-US">
                <a:solidFill>
                  <a:srgbClr val="E35B2A"/>
                </a:solidFill>
                <a:ea typeface="Calibri" panose="020F0502020204030204"/>
                <a:cs typeface="Calibri" panose="020F0502020204030204"/>
              </a:rPr>
              <a:t>SBEC Concession-specific Goals: </a:t>
            </a:r>
            <a:r>
              <a:rPr lang="en-US">
                <a:ea typeface="Calibri" panose="020F0502020204030204"/>
                <a:cs typeface="Calibri" panose="020F0502020204030204"/>
              </a:rPr>
              <a:t>Calculated as a percentage of total estimated annual gross receipts from the concession</a:t>
            </a:r>
            <a:r>
              <a:rPr lang="en-US">
                <a:solidFill>
                  <a:srgbClr val="000000"/>
                </a:solidFill>
                <a:ea typeface="Calibri" panose="020F0502020204030204"/>
                <a:cs typeface="Calibri" panose="020F0502020204030204"/>
              </a:rPr>
              <a:t> </a:t>
            </a:r>
          </a:p>
          <a:p>
            <a:pPr lvl="1">
              <a:buClr>
                <a:srgbClr val="000000"/>
              </a:buClr>
              <a:defRPr/>
            </a:pPr>
            <a:endParaRPr lang="en-US">
              <a:solidFill>
                <a:srgbClr val="E35B2A"/>
              </a:solidFill>
              <a:ea typeface="Calibri" panose="020F0502020204030204"/>
              <a:cs typeface="Calibri" panose="020F0502020204030204"/>
            </a:endParaRPr>
          </a:p>
          <a:p>
            <a:pPr>
              <a:defRPr/>
            </a:pPr>
            <a:r>
              <a:rPr lang="en-US" b="1">
                <a:solidFill>
                  <a:srgbClr val="000000"/>
                </a:solidFill>
              </a:rPr>
              <a:t>Certification</a:t>
            </a:r>
            <a:r>
              <a:rPr kumimoji="0" lang="en-US" b="1" i="0" u="none" strike="noStrike" kern="1200" cap="none" spc="0" normalizeH="0" baseline="0" noProof="0">
                <a:ln>
                  <a:noFill/>
                </a:ln>
                <a:solidFill>
                  <a:srgbClr val="000000"/>
                </a:solidFill>
                <a:effectLst/>
                <a:uLnTx/>
                <a:uFillTx/>
                <a:ea typeface="+mn-ea"/>
                <a:cs typeface="+mn-cs"/>
              </a:rPr>
              <a:t>:</a:t>
            </a:r>
            <a:endParaRPr lang="en-US" b="1" i="0" u="none" strike="noStrike" kern="1200" cap="none" spc="0" normalizeH="0" baseline="0" noProof="0">
              <a:ln>
                <a:noFill/>
              </a:ln>
              <a:solidFill>
                <a:srgbClr val="000000"/>
              </a:solidFill>
              <a:effectLst/>
              <a:uLnTx/>
              <a:uFillTx/>
              <a:ea typeface="Calibri"/>
              <a:cs typeface="Calibri"/>
            </a:endParaRPr>
          </a:p>
          <a:p>
            <a:pPr marL="342900" indent="-342900">
              <a:buFont typeface="Arial" panose="020B0604020202020204" pitchFamily="34" charset="0"/>
              <a:buChar char="•"/>
              <a:defRPr/>
            </a:pPr>
            <a:r>
              <a:rPr lang="en-US" b="1">
                <a:solidFill>
                  <a:srgbClr val="000000"/>
                </a:solidFill>
              </a:rPr>
              <a:t>Apply for </a:t>
            </a:r>
            <a:r>
              <a:rPr lang="en-US">
                <a:solidFill>
                  <a:srgbClr val="000000"/>
                </a:solidFill>
              </a:rPr>
              <a:t>certification in the Small Business Certification &amp; Contract Mgmt. System (</a:t>
            </a:r>
            <a:r>
              <a:rPr lang="en-US">
                <a:solidFill>
                  <a:srgbClr val="000000"/>
                </a:solidFill>
                <a:hlinkClick r:id="rId3"/>
              </a:rPr>
              <a:t>BG2Now</a:t>
            </a:r>
            <a:r>
              <a:rPr lang="en-US">
                <a:solidFill>
                  <a:srgbClr val="000000"/>
                </a:solidFill>
                <a:ea typeface="+mn-lt"/>
                <a:cs typeface="+mn-lt"/>
              </a:rPr>
              <a:t>)</a:t>
            </a:r>
            <a:endParaRPr lang="en-US" b="0" i="0" u="none" strike="noStrike" kern="1200" cap="none" spc="0" normalizeH="0" baseline="0" noProof="0">
              <a:ln>
                <a:noFill/>
              </a:ln>
              <a:solidFill>
                <a:srgbClr val="000000"/>
              </a:solidFill>
              <a:effectLst/>
              <a:uLnTx/>
              <a:uFillTx/>
              <a:ea typeface="Calibri"/>
              <a:cs typeface="Calibri"/>
            </a:endParaRPr>
          </a:p>
          <a:p>
            <a:pPr marR="0" lvl="0" algn="l" defTabSz="914400" rtl="0" eaLnBrk="1" fontAlgn="auto" latinLnBrk="0" hangingPunct="1">
              <a:lnSpc>
                <a:spcPct val="100000"/>
              </a:lnSpc>
              <a:spcBef>
                <a:spcPts val="0"/>
              </a:spcBef>
              <a:spcAft>
                <a:spcPts val="0"/>
              </a:spcAft>
              <a:buClrTx/>
              <a:buSzTx/>
              <a:tabLst/>
              <a:defRPr/>
            </a:pPr>
            <a:endParaRPr lang="en-US">
              <a:solidFill>
                <a:srgbClr val="000000"/>
              </a:solidFill>
              <a:ea typeface="Calibri" panose="020F0502020204030204"/>
              <a:cs typeface="Calibri" panose="020F0502020204030204"/>
            </a:endParaRPr>
          </a:p>
          <a:p>
            <a:pPr>
              <a:defRPr/>
            </a:pPr>
            <a:r>
              <a:rPr lang="en-US" b="1">
                <a:solidFill>
                  <a:srgbClr val="000000"/>
                </a:solidFill>
              </a:rPr>
              <a:t>How to Get Involved</a:t>
            </a:r>
            <a:r>
              <a:rPr kumimoji="0" lang="en-US" b="1" i="0" u="none" strike="noStrike" kern="1200" cap="none" spc="0" normalizeH="0" baseline="0" noProof="0">
                <a:ln>
                  <a:noFill/>
                </a:ln>
                <a:solidFill>
                  <a:srgbClr val="000000"/>
                </a:solidFill>
                <a:effectLst/>
                <a:uLnTx/>
                <a:uFillTx/>
                <a:ea typeface="+mn-ea"/>
                <a:cs typeface="+mn-cs"/>
              </a:rPr>
              <a:t>:</a:t>
            </a:r>
            <a:endParaRPr lang="en-US" b="1" i="0" u="none" strike="noStrike" kern="1200" cap="none" spc="0" normalizeH="0" baseline="0" noProof="0">
              <a:ln>
                <a:noFill/>
              </a:ln>
              <a:solidFill>
                <a:srgbClr val="000000"/>
              </a:solidFill>
              <a:effectLst/>
              <a:uLnTx/>
              <a:uFillTx/>
              <a:ea typeface="Calibri"/>
              <a:cs typeface="Calibri"/>
            </a:endParaRPr>
          </a:p>
          <a:p>
            <a:pPr marL="285750" indent="-285750">
              <a:buFont typeface="Arial" panose="020B0604020202020204" pitchFamily="34" charset="0"/>
              <a:buChar char="•"/>
              <a:defRPr/>
            </a:pPr>
            <a:r>
              <a:rPr lang="en-US" b="1">
                <a:solidFill>
                  <a:srgbClr val="000000"/>
                </a:solidFill>
              </a:rPr>
              <a:t>Scan</a:t>
            </a:r>
            <a:r>
              <a:rPr lang="en-US">
                <a:solidFill>
                  <a:srgbClr val="000000"/>
                </a:solidFill>
              </a:rPr>
              <a:t> the </a:t>
            </a:r>
            <a:r>
              <a:rPr lang="en-US"/>
              <a:t>QR Code </a:t>
            </a:r>
            <a:r>
              <a:rPr lang="en-US">
                <a:solidFill>
                  <a:srgbClr val="000000"/>
                </a:solidFill>
              </a:rPr>
              <a:t>to learn more about Small Business Concessions Programs at DEN!</a:t>
            </a:r>
            <a:endParaRPr lang="en-US" b="1">
              <a:solidFill>
                <a:srgbClr val="E35B2A"/>
              </a:solidFill>
            </a:endParaRPr>
          </a:p>
          <a:p>
            <a:pPr marL="285750" indent="-285750">
              <a:buFont typeface="Arial" panose="020B0604020202020204" pitchFamily="34" charset="0"/>
              <a:buChar char="•"/>
              <a:defRPr/>
            </a:pPr>
            <a:endParaRPr lang="en-US" b="1">
              <a:solidFill>
                <a:srgbClr val="E35B2A"/>
              </a:solidFill>
              <a:ea typeface="Calibri"/>
              <a:cs typeface="Calibri"/>
            </a:endParaRPr>
          </a:p>
        </p:txBody>
      </p:sp>
      <p:pic>
        <p:nvPicPr>
          <p:cNvPr id="3" name="Picture 2" descr="QR Code redirecting to https://www.flydenver.com/business-and-community/acdbe/">
            <a:extLst>
              <a:ext uri="{FF2B5EF4-FFF2-40B4-BE49-F238E27FC236}">
                <a16:creationId xmlns:a16="http://schemas.microsoft.com/office/drawing/2014/main" id="{1756433A-65FF-507D-A78A-BE29DA77C0AE}"/>
              </a:ext>
            </a:extLst>
          </p:cNvPr>
          <p:cNvPicPr>
            <a:picLocks noChangeAspect="1"/>
          </p:cNvPicPr>
          <p:nvPr/>
        </p:nvPicPr>
        <p:blipFill>
          <a:blip r:embed="rId4"/>
          <a:stretch>
            <a:fillRect/>
          </a:stretch>
        </p:blipFill>
        <p:spPr>
          <a:xfrm>
            <a:off x="10167160" y="4750899"/>
            <a:ext cx="2090207" cy="2109745"/>
          </a:xfrm>
          <a:prstGeom prst="rect">
            <a:avLst/>
          </a:prstGeom>
        </p:spPr>
      </p:pic>
    </p:spTree>
    <p:extLst>
      <p:ext uri="{BB962C8B-B14F-4D97-AF65-F5344CB8AC3E}">
        <p14:creationId xmlns:p14="http://schemas.microsoft.com/office/powerpoint/2010/main" val="40442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F3F87-2682-BC79-88D6-0B0F3176E8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ECC51E-6175-12C3-39FB-D1B66F4A48AF}"/>
              </a:ext>
            </a:extLst>
          </p:cNvPr>
          <p:cNvSpPr>
            <a:spLocks noGrp="1"/>
          </p:cNvSpPr>
          <p:nvPr>
            <p:ph type="title" idx="4294967295"/>
          </p:nvPr>
        </p:nvSpPr>
        <p:spPr>
          <a:xfrm>
            <a:off x="787797" y="585851"/>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440099"/>
                </a:solidFill>
                <a:effectLst/>
                <a:uLnTx/>
                <a:uFillTx/>
                <a:latin typeface="+mn-lt"/>
                <a:ea typeface="Calibri"/>
                <a:cs typeface="Calibri"/>
              </a:rPr>
              <a:t>Audience Poll #2</a:t>
            </a:r>
            <a:endParaRPr kumimoji="0" lang="en-US" sz="2800" b="0" i="0" u="none" strike="noStrike" kern="1200" cap="none" spc="0" normalizeH="0" baseline="0" noProof="0" dirty="0">
              <a:ln>
                <a:noFill/>
              </a:ln>
              <a:solidFill>
                <a:srgbClr val="440099"/>
              </a:solidFill>
              <a:effectLst/>
              <a:uLnTx/>
              <a:uFillTx/>
              <a:latin typeface="+mn-lt"/>
              <a:ea typeface="+mn-ea"/>
              <a:cs typeface="+mn-cs"/>
            </a:endParaRPr>
          </a:p>
        </p:txBody>
      </p:sp>
      <p:sp>
        <p:nvSpPr>
          <p:cNvPr id="4" name="Text Placeholder 3">
            <a:extLst>
              <a:ext uri="{FF2B5EF4-FFF2-40B4-BE49-F238E27FC236}">
                <a16:creationId xmlns:a16="http://schemas.microsoft.com/office/drawing/2014/main" id="{709062CC-5389-8D6B-FBBA-C888E36AEB8A}"/>
              </a:ext>
            </a:extLst>
          </p:cNvPr>
          <p:cNvSpPr>
            <a:spLocks noGrp="1"/>
          </p:cNvSpPr>
          <p:nvPr>
            <p:ph type="body" sz="quarter" idx="13"/>
          </p:nvPr>
        </p:nvSpPr>
        <p:spPr>
          <a:xfrm>
            <a:off x="286618" y="1998214"/>
            <a:ext cx="9877645" cy="360843"/>
          </a:xfrm>
        </p:spPr>
        <p:txBody>
          <a:bodyPr lIns="91440" tIns="45720" rIns="91440" bIns="45720" anchor="t"/>
          <a:lstStyle/>
          <a:p>
            <a:r>
              <a:rPr lang="en-US" sz="2000" dirty="0">
                <a:solidFill>
                  <a:srgbClr val="440099"/>
                </a:solidFill>
                <a:ea typeface="+mn-lt"/>
                <a:cs typeface="+mn-lt"/>
              </a:rPr>
              <a:t>QUESTION: </a:t>
            </a:r>
            <a:r>
              <a:rPr lang="en-US" sz="2000" b="0" dirty="0">
                <a:solidFill>
                  <a:srgbClr val="440099"/>
                </a:solidFill>
                <a:ea typeface="+mn-lt"/>
                <a:cs typeface="+mn-lt"/>
              </a:rPr>
              <a:t>“Are you currently certified with the City &amp; County of Denver, and how confident are you in understanding certification benefits, NAICS codes, and proposal requirements?”</a:t>
            </a:r>
            <a:endParaRPr lang="en-US" sz="2000" dirty="0">
              <a:solidFill>
                <a:srgbClr val="440099"/>
              </a:solidFill>
            </a:endParaRPr>
          </a:p>
          <a:p>
            <a:pPr algn="l"/>
            <a:endParaRPr lang="en-US" dirty="0">
              <a:ea typeface="Calibri" panose="020F0502020204030204"/>
              <a:cs typeface="Calibri" panose="020F0502020204030204"/>
            </a:endParaRPr>
          </a:p>
          <a:p>
            <a:pPr algn="l"/>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502C28AC-2D31-00B3-457E-1E849B06118C}"/>
              </a:ext>
            </a:extLst>
          </p:cNvPr>
          <p:cNvSpPr>
            <a:spLocks noGrp="1"/>
          </p:cNvSpPr>
          <p:nvPr>
            <p:ph type="body" sz="quarter" idx="14"/>
          </p:nvPr>
        </p:nvSpPr>
        <p:spPr>
          <a:xfrm>
            <a:off x="1138238" y="2774600"/>
            <a:ext cx="9877425" cy="2738177"/>
          </a:xfrm>
        </p:spPr>
        <p:txBody>
          <a:bodyPr lIns="91440" tIns="45720" rIns="91440" bIns="45720" anchor="t"/>
          <a:lstStyle/>
          <a:p>
            <a:pPr algn="l"/>
            <a:r>
              <a:rPr lang="en-US" sz="2000" b="1">
                <a:solidFill>
                  <a:srgbClr val="440099"/>
                </a:solidFill>
                <a:ea typeface="Calibri"/>
                <a:cs typeface="Calibri"/>
              </a:rPr>
              <a:t>ANSWER:</a:t>
            </a:r>
            <a:endParaRPr lang="en-US" sz="2000">
              <a:solidFill>
                <a:srgbClr val="440099"/>
              </a:solidFill>
              <a:ea typeface="Calibri"/>
              <a:cs typeface="Calibri"/>
            </a:endParaRPr>
          </a:p>
          <a:p>
            <a:pPr marL="342900" indent="-342900" algn="l">
              <a:buAutoNum type="alphaUcPeriod"/>
            </a:pPr>
            <a:r>
              <a:rPr lang="en-US" sz="2000">
                <a:solidFill>
                  <a:srgbClr val="440099"/>
                </a:solidFill>
                <a:ea typeface="Calibri"/>
                <a:cs typeface="Calibri"/>
              </a:rPr>
              <a:t>Yes, certified and very confident</a:t>
            </a:r>
          </a:p>
          <a:p>
            <a:pPr marL="342900" indent="-342900" algn="l">
              <a:buAutoNum type="alphaUcPeriod"/>
            </a:pPr>
            <a:r>
              <a:rPr lang="en-US" sz="2000">
                <a:solidFill>
                  <a:srgbClr val="440099"/>
                </a:solidFill>
                <a:ea typeface="Calibri"/>
                <a:cs typeface="Calibri"/>
              </a:rPr>
              <a:t>Yes, certified but could use a refresher </a:t>
            </a:r>
          </a:p>
          <a:p>
            <a:pPr marL="342900" indent="-342900" algn="l">
              <a:buAutoNum type="alphaUcPeriod"/>
            </a:pPr>
            <a:r>
              <a:rPr lang="en-US" sz="2000">
                <a:solidFill>
                  <a:srgbClr val="440099"/>
                </a:solidFill>
                <a:ea typeface="Calibri"/>
                <a:cs typeface="Calibri"/>
              </a:rPr>
              <a:t>Not certified, but I'm familiar with the process </a:t>
            </a:r>
          </a:p>
          <a:p>
            <a:pPr marL="342900" indent="-342900" algn="l">
              <a:buAutoNum type="alphaUcPeriod"/>
            </a:pPr>
            <a:r>
              <a:rPr lang="en-US" sz="2000">
                <a:solidFill>
                  <a:srgbClr val="440099"/>
                </a:solidFill>
                <a:ea typeface="Calibri"/>
                <a:cs typeface="Calibri"/>
              </a:rPr>
              <a:t>Not certified and not familiar  </a:t>
            </a:r>
          </a:p>
          <a:p>
            <a:pPr marL="342900" indent="-342900" algn="l">
              <a:buAutoNum type="alphaUcPeriod"/>
            </a:pPr>
            <a:r>
              <a:rPr lang="en-US" sz="2000">
                <a:solidFill>
                  <a:srgbClr val="440099"/>
                </a:solidFill>
                <a:ea typeface="Calibri"/>
                <a:cs typeface="Calibri"/>
              </a:rPr>
              <a:t>Wait, I might need to start with "What is certification?"</a:t>
            </a:r>
            <a:endParaRPr lang="en-US" sz="2000">
              <a:solidFill>
                <a:srgbClr val="000000"/>
              </a:solidFill>
              <a:ea typeface="Calibri"/>
              <a:cs typeface="Calibri"/>
            </a:endParaRPr>
          </a:p>
          <a:p>
            <a:pPr marL="342900" indent="-342900" algn="l">
              <a:buAutoNum type="alphaUcPeriod"/>
            </a:pPr>
            <a:endParaRPr lang="en-US" sz="2000">
              <a:solidFill>
                <a:srgbClr val="440099"/>
              </a:solidFill>
              <a:ea typeface="Calibri"/>
              <a:cs typeface="Calibri"/>
            </a:endParaRPr>
          </a:p>
          <a:p>
            <a:pPr marL="342900" indent="-342900" algn="l">
              <a:buAutoNum type="alphaUcPeriod"/>
            </a:pPr>
            <a:endParaRPr lang="en-US" sz="2000">
              <a:solidFill>
                <a:srgbClr val="440099"/>
              </a:solidFill>
              <a:ea typeface="Calibri"/>
              <a:cs typeface="Calibri"/>
            </a:endParaRPr>
          </a:p>
          <a:p>
            <a:pPr algn="l"/>
            <a:endParaRPr lang="en-US" sz="2000">
              <a:solidFill>
                <a:srgbClr val="440099"/>
              </a:solidFill>
              <a:ea typeface="Calibri"/>
              <a:cs typeface="Calibri"/>
            </a:endParaRPr>
          </a:p>
        </p:txBody>
      </p:sp>
      <p:sp>
        <p:nvSpPr>
          <p:cNvPr id="6" name="Slide Number Placeholder 5">
            <a:extLst>
              <a:ext uri="{FF2B5EF4-FFF2-40B4-BE49-F238E27FC236}">
                <a16:creationId xmlns:a16="http://schemas.microsoft.com/office/drawing/2014/main" id="{BB4E84B3-96FC-2FE0-7D65-FE83E0A78D97}"/>
              </a:ext>
            </a:extLst>
          </p:cNvPr>
          <p:cNvSpPr>
            <a:spLocks noGrp="1"/>
          </p:cNvSpPr>
          <p:nvPr>
            <p:ph type="sldNum" sz="quarter" idx="4"/>
          </p:nvPr>
        </p:nvSpPr>
        <p:spPr/>
        <p:txBody>
          <a:bodyPr/>
          <a:lstStyle/>
          <a:p>
            <a:fld id="{A0C0DC58-A445-C343-8F88-378ECD56E0F4}" type="slidenum">
              <a:rPr lang="en-US" smtClean="0"/>
              <a:pPr/>
              <a:t>27</a:t>
            </a:fld>
            <a:endParaRPr lang="en-US"/>
          </a:p>
        </p:txBody>
      </p:sp>
    </p:spTree>
    <p:extLst>
      <p:ext uri="{BB962C8B-B14F-4D97-AF65-F5344CB8AC3E}">
        <p14:creationId xmlns:p14="http://schemas.microsoft.com/office/powerpoint/2010/main" val="96805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CFB01-9F6B-8F12-EEBF-CFCFDFBBA8EC}"/>
              </a:ext>
            </a:extLst>
          </p:cNvPr>
          <p:cNvSpPr>
            <a:spLocks noGrp="1"/>
          </p:cNvSpPr>
          <p:nvPr>
            <p:ph type="title" idx="4294967295"/>
          </p:nvPr>
        </p:nvSpPr>
        <p:spPr>
          <a:xfrm>
            <a:off x="809735" y="478501"/>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440099"/>
                </a:solidFill>
                <a:effectLst/>
                <a:uLnTx/>
                <a:uFillTx/>
                <a:latin typeface="+mn-lt"/>
                <a:ea typeface="Calibri"/>
                <a:cs typeface="Calibri"/>
              </a:rPr>
              <a:t>Benefits of Certification</a:t>
            </a:r>
          </a:p>
        </p:txBody>
      </p:sp>
      <p:sp>
        <p:nvSpPr>
          <p:cNvPr id="4" name="Text Placeholder 3">
            <a:extLst>
              <a:ext uri="{FF2B5EF4-FFF2-40B4-BE49-F238E27FC236}">
                <a16:creationId xmlns:a16="http://schemas.microsoft.com/office/drawing/2014/main" id="{CD587D4E-2470-88C3-2F4E-0AD06D35217F}"/>
              </a:ext>
            </a:extLst>
          </p:cNvPr>
          <p:cNvSpPr>
            <a:spLocks noGrp="1"/>
          </p:cNvSpPr>
          <p:nvPr>
            <p:ph type="body" sz="quarter" idx="12"/>
          </p:nvPr>
        </p:nvSpPr>
        <p:spPr>
          <a:xfrm>
            <a:off x="809733" y="1527956"/>
            <a:ext cx="9144582" cy="3852539"/>
          </a:xfrm>
        </p:spPr>
        <p:txBody>
          <a:bodyPr lIns="91440" tIns="45720" rIns="91440" bIns="45720" anchor="t"/>
          <a:lstStyle/>
          <a:p>
            <a:pPr algn="l">
              <a:lnSpc>
                <a:spcPct val="200000"/>
              </a:lnSpc>
              <a:spcBef>
                <a:spcPts val="0"/>
              </a:spcBef>
              <a:buClr>
                <a:srgbClr val="E35B2A"/>
              </a:buClr>
            </a:pPr>
            <a:r>
              <a:rPr lang="en-US" sz="2000" b="0">
                <a:solidFill>
                  <a:srgbClr val="440099"/>
                </a:solidFill>
                <a:ea typeface="Calibri"/>
                <a:cs typeface="Calibri"/>
              </a:rPr>
              <a:t>Certification sets a</a:t>
            </a:r>
            <a:r>
              <a:rPr lang="en-US" sz="2000">
                <a:solidFill>
                  <a:srgbClr val="440099"/>
                </a:solidFill>
                <a:ea typeface="Calibri"/>
                <a:cs typeface="Calibri"/>
              </a:rPr>
              <a:t> </a:t>
            </a:r>
            <a:r>
              <a:rPr lang="en-US" sz="2000" b="1">
                <a:solidFill>
                  <a:srgbClr val="440099"/>
                </a:solidFill>
                <a:ea typeface="Calibri"/>
                <a:cs typeface="Calibri"/>
              </a:rPr>
              <a:t>Competitive Edge</a:t>
            </a:r>
            <a:r>
              <a:rPr lang="en-US" sz="2000">
                <a:solidFill>
                  <a:srgbClr val="440099"/>
                </a:solidFill>
                <a:ea typeface="Calibri"/>
                <a:cs typeface="Calibri"/>
              </a:rPr>
              <a:t> </a:t>
            </a:r>
            <a:r>
              <a:rPr lang="en-US" sz="2000" b="0">
                <a:solidFill>
                  <a:srgbClr val="440099"/>
                </a:solidFill>
                <a:ea typeface="Calibri"/>
                <a:cs typeface="Calibri"/>
              </a:rPr>
              <a:t>through:</a:t>
            </a:r>
            <a:endParaRPr lang="en-US" sz="2000">
              <a:solidFill>
                <a:srgbClr val="440099"/>
              </a:solidFill>
              <a:ea typeface="Calibri"/>
              <a:cs typeface="Calibri"/>
            </a:endParaRPr>
          </a:p>
          <a:p>
            <a:pPr marL="1085850" lvl="1" indent="-342900">
              <a:lnSpc>
                <a:spcPct val="200000"/>
              </a:lnSpc>
              <a:spcBef>
                <a:spcPts val="0"/>
              </a:spcBef>
              <a:buClr>
                <a:srgbClr val="E35B2A"/>
              </a:buClr>
              <a:buFont typeface="Arial"/>
              <a:buChar char="•"/>
            </a:pPr>
            <a:r>
              <a:rPr lang="en-US" sz="2000">
                <a:solidFill>
                  <a:srgbClr val="440099"/>
                </a:solidFill>
                <a:ea typeface="Calibri"/>
                <a:cs typeface="Calibri"/>
              </a:rPr>
              <a:t> Increased </a:t>
            </a:r>
            <a:r>
              <a:rPr lang="en-US" sz="2000" b="1">
                <a:solidFill>
                  <a:srgbClr val="440099"/>
                </a:solidFill>
                <a:ea typeface="Calibri"/>
                <a:cs typeface="Calibri"/>
              </a:rPr>
              <a:t>Visibility</a:t>
            </a:r>
            <a:r>
              <a:rPr lang="en-US" sz="2000">
                <a:solidFill>
                  <a:srgbClr val="440099"/>
                </a:solidFill>
                <a:ea typeface="Calibri"/>
                <a:cs typeface="Calibri"/>
              </a:rPr>
              <a:t> and </a:t>
            </a:r>
            <a:r>
              <a:rPr lang="en-US" sz="2000" b="1">
                <a:solidFill>
                  <a:srgbClr val="440099"/>
                </a:solidFill>
                <a:ea typeface="Calibri"/>
                <a:cs typeface="Calibri"/>
              </a:rPr>
              <a:t>Access</a:t>
            </a:r>
            <a:r>
              <a:rPr lang="en-US" sz="2000">
                <a:solidFill>
                  <a:srgbClr val="440099"/>
                </a:solidFill>
                <a:ea typeface="Calibri"/>
                <a:cs typeface="Calibri"/>
              </a:rPr>
              <a:t> on Opportunities with ACDBE Requirements</a:t>
            </a:r>
          </a:p>
          <a:p>
            <a:pPr marL="1085850" lvl="1" indent="-342900">
              <a:lnSpc>
                <a:spcPct val="200000"/>
              </a:lnSpc>
              <a:spcBef>
                <a:spcPts val="0"/>
              </a:spcBef>
              <a:buClr>
                <a:srgbClr val="E35B2A"/>
              </a:buClr>
              <a:buFont typeface="Arial"/>
              <a:buChar char="•"/>
            </a:pPr>
            <a:r>
              <a:rPr lang="en-US" sz="2000">
                <a:solidFill>
                  <a:srgbClr val="440099"/>
                </a:solidFill>
                <a:ea typeface="Calibri"/>
                <a:cs typeface="Calibri"/>
              </a:rPr>
              <a:t> Eligibility for </a:t>
            </a:r>
            <a:r>
              <a:rPr lang="en-US" sz="2000" b="1">
                <a:solidFill>
                  <a:srgbClr val="440099"/>
                </a:solidFill>
                <a:ea typeface="Calibri"/>
                <a:cs typeface="Calibri"/>
              </a:rPr>
              <a:t>SBEC's </a:t>
            </a:r>
            <a:r>
              <a:rPr lang="en-US" sz="2000">
                <a:solidFill>
                  <a:srgbClr val="440099"/>
                </a:solidFill>
                <a:ea typeface="Calibri"/>
                <a:cs typeface="Calibri"/>
              </a:rPr>
              <a:t>to Prime Contracts</a:t>
            </a:r>
          </a:p>
          <a:p>
            <a:pPr marL="1085850" lvl="1" indent="-342900">
              <a:lnSpc>
                <a:spcPct val="200000"/>
              </a:lnSpc>
              <a:spcBef>
                <a:spcPts val="0"/>
              </a:spcBef>
              <a:buClr>
                <a:srgbClr val="E35B2A"/>
              </a:buClr>
              <a:buFont typeface="Arial"/>
              <a:buChar char="•"/>
            </a:pPr>
            <a:r>
              <a:rPr lang="en-US" sz="2000">
                <a:solidFill>
                  <a:srgbClr val="440099"/>
                </a:solidFill>
                <a:ea typeface="Calibri"/>
                <a:cs typeface="Calibri"/>
              </a:rPr>
              <a:t> Attracting Large Partners for </a:t>
            </a:r>
            <a:r>
              <a:rPr lang="en-US" sz="2000" b="1">
                <a:solidFill>
                  <a:srgbClr val="440099"/>
                </a:solidFill>
                <a:ea typeface="Calibri"/>
                <a:cs typeface="Calibri"/>
              </a:rPr>
              <a:t>Joint Ventures</a:t>
            </a:r>
          </a:p>
          <a:p>
            <a:pPr marL="1085850" lvl="1" indent="-342900">
              <a:lnSpc>
                <a:spcPct val="200000"/>
              </a:lnSpc>
              <a:spcBef>
                <a:spcPts val="0"/>
              </a:spcBef>
              <a:buClr>
                <a:srgbClr val="E35B2A"/>
              </a:buClr>
              <a:buFont typeface="Arial"/>
              <a:buChar char="•"/>
            </a:pPr>
            <a:r>
              <a:rPr lang="en-US" sz="2000">
                <a:solidFill>
                  <a:srgbClr val="440099"/>
                </a:solidFill>
                <a:ea typeface="Calibri"/>
                <a:cs typeface="Calibri"/>
              </a:rPr>
              <a:t> Access to Engaging </a:t>
            </a:r>
            <a:r>
              <a:rPr lang="en-US" sz="2000" b="1">
                <a:solidFill>
                  <a:srgbClr val="440099"/>
                </a:solidFill>
                <a:ea typeface="Calibri"/>
                <a:cs typeface="Calibri"/>
              </a:rPr>
              <a:t>Networking</a:t>
            </a:r>
            <a:r>
              <a:rPr lang="en-US" sz="2000" b="0">
                <a:solidFill>
                  <a:srgbClr val="440099"/>
                </a:solidFill>
                <a:ea typeface="Calibri"/>
                <a:cs typeface="Calibri"/>
              </a:rPr>
              <a:t> and </a:t>
            </a:r>
            <a:r>
              <a:rPr lang="en-US" sz="2000" b="1">
                <a:solidFill>
                  <a:srgbClr val="440099"/>
                </a:solidFill>
                <a:ea typeface="Calibri"/>
                <a:cs typeface="Calibri"/>
              </a:rPr>
              <a:t>Mentorship</a:t>
            </a:r>
            <a:r>
              <a:rPr lang="en-US" sz="2000" b="0">
                <a:solidFill>
                  <a:srgbClr val="440099"/>
                </a:solidFill>
                <a:ea typeface="Calibri"/>
                <a:cs typeface="Calibri"/>
              </a:rPr>
              <a:t> Opportunities</a:t>
            </a:r>
          </a:p>
          <a:p>
            <a:pPr algn="l">
              <a:lnSpc>
                <a:spcPct val="200000"/>
              </a:lnSpc>
              <a:spcBef>
                <a:spcPts val="0"/>
              </a:spcBef>
            </a:pPr>
            <a:endParaRPr lang="en-US" sz="2000">
              <a:ea typeface="Calibri"/>
              <a:cs typeface="Calibri"/>
            </a:endParaRPr>
          </a:p>
        </p:txBody>
      </p:sp>
    </p:spTree>
    <p:extLst>
      <p:ext uri="{BB962C8B-B14F-4D97-AF65-F5344CB8AC3E}">
        <p14:creationId xmlns:p14="http://schemas.microsoft.com/office/powerpoint/2010/main" val="399918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BF9F-CABD-69EF-114B-9325EB3E05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20AA5F-7879-0F02-B458-D6F1FBCF590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ACDBE Review Process – NAICS Codes</a:t>
            </a:r>
          </a:p>
        </p:txBody>
      </p:sp>
      <p:sp>
        <p:nvSpPr>
          <p:cNvPr id="6" name="TextBox 5">
            <a:extLst>
              <a:ext uri="{FF2B5EF4-FFF2-40B4-BE49-F238E27FC236}">
                <a16:creationId xmlns:a16="http://schemas.microsoft.com/office/drawing/2014/main" id="{9492B07D-2474-8E32-9AF8-5CEA14B7BBC3}"/>
              </a:ext>
            </a:extLst>
          </p:cNvPr>
          <p:cNvSpPr txBox="1"/>
          <p:nvPr/>
        </p:nvSpPr>
        <p:spPr>
          <a:xfrm>
            <a:off x="770439" y="1187721"/>
            <a:ext cx="9525706" cy="1754326"/>
          </a:xfrm>
          <a:prstGeom prst="rect">
            <a:avLst/>
          </a:prstGeom>
          <a:noFill/>
        </p:spPr>
        <p:txBody>
          <a:bodyPr wrap="square" lIns="91440" tIns="45720" rIns="91440" bIns="45720" anchor="t">
            <a:spAutoFit/>
          </a:bodyPr>
          <a:lstStyle/>
          <a:p>
            <a:r>
              <a:rPr lang="en-US">
                <a:solidFill>
                  <a:srgbClr val="440099"/>
                </a:solidFill>
              </a:rPr>
              <a:t>The </a:t>
            </a:r>
            <a:r>
              <a:rPr lang="en-US" b="1">
                <a:solidFill>
                  <a:srgbClr val="440099"/>
                </a:solidFill>
              </a:rPr>
              <a:t>North American Industry Classification System (NAICS) </a:t>
            </a:r>
            <a:r>
              <a:rPr lang="en-US">
                <a:solidFill>
                  <a:srgbClr val="440099"/>
                </a:solidFill>
              </a:rPr>
              <a:t>is the standard used by Federal statistical agencies in classifying business establishments for the purpose of collecting, analyzing, and publishing statistical data related to the U.S. business economy.</a:t>
            </a:r>
          </a:p>
          <a:p>
            <a:br>
              <a:rPr lang="en-US">
                <a:solidFill>
                  <a:srgbClr val="440099"/>
                </a:solidFill>
              </a:rPr>
            </a:br>
            <a:r>
              <a:rPr lang="en-US" kern="100">
                <a:solidFill>
                  <a:srgbClr val="440099"/>
                </a:solidFill>
                <a:ea typeface="Calibri"/>
                <a:cs typeface="Calibri"/>
              </a:rPr>
              <a:t>A NAICS Code is a </a:t>
            </a:r>
            <a:r>
              <a:rPr lang="en-US" b="1" kern="100">
                <a:solidFill>
                  <a:srgbClr val="440099"/>
                </a:solidFill>
                <a:ea typeface="Calibri"/>
                <a:cs typeface="Calibri"/>
              </a:rPr>
              <a:t>six‑digit code </a:t>
            </a:r>
            <a:r>
              <a:rPr lang="en-US" kern="100">
                <a:solidFill>
                  <a:srgbClr val="440099"/>
                </a:solidFill>
                <a:ea typeface="Calibri"/>
                <a:cs typeface="Calibri"/>
              </a:rPr>
              <a:t>used by federal, state, and local agencies to identify the </a:t>
            </a:r>
            <a:r>
              <a:rPr lang="en-US" b="1" kern="100">
                <a:solidFill>
                  <a:srgbClr val="440099"/>
                </a:solidFill>
                <a:ea typeface="Calibri"/>
                <a:cs typeface="Calibri"/>
              </a:rPr>
              <a:t>type of work</a:t>
            </a:r>
            <a:r>
              <a:rPr lang="en-US" kern="100">
                <a:solidFill>
                  <a:srgbClr val="440099"/>
                </a:solidFill>
                <a:ea typeface="Calibri"/>
                <a:cs typeface="Calibri"/>
              </a:rPr>
              <a:t> a business performs.</a:t>
            </a:r>
          </a:p>
        </p:txBody>
      </p:sp>
      <p:sp>
        <p:nvSpPr>
          <p:cNvPr id="5" name="Rectangle: Rounded Corners 4">
            <a:extLst>
              <a:ext uri="{FF2B5EF4-FFF2-40B4-BE49-F238E27FC236}">
                <a16:creationId xmlns:a16="http://schemas.microsoft.com/office/drawing/2014/main" id="{4DA9E742-4A17-BD45-CD7E-A80DF4BA20A8}"/>
              </a:ext>
            </a:extLst>
          </p:cNvPr>
          <p:cNvSpPr/>
          <p:nvPr/>
        </p:nvSpPr>
        <p:spPr>
          <a:xfrm>
            <a:off x="3505650" y="2982840"/>
            <a:ext cx="3278939" cy="117294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kern="100">
                <a:solidFill>
                  <a:srgbClr val="440099"/>
                </a:solidFill>
                <a:ea typeface="Calibri"/>
                <a:cs typeface="Calibri"/>
              </a:rPr>
              <a:t>How are NAICS codes used? </a:t>
            </a:r>
            <a:endParaRPr lang="en-US">
              <a:solidFill>
                <a:schemeClr val="tx1"/>
              </a:solidFill>
            </a:endParaRPr>
          </a:p>
        </p:txBody>
      </p:sp>
      <p:sp>
        <p:nvSpPr>
          <p:cNvPr id="8" name="Rectangle: Rounded Corners 7">
            <a:extLst>
              <a:ext uri="{FF2B5EF4-FFF2-40B4-BE49-F238E27FC236}">
                <a16:creationId xmlns:a16="http://schemas.microsoft.com/office/drawing/2014/main" id="{C57FDFB4-77EC-D112-DCF5-4416EC4C876B}"/>
              </a:ext>
            </a:extLst>
          </p:cNvPr>
          <p:cNvSpPr/>
          <p:nvPr/>
        </p:nvSpPr>
        <p:spPr>
          <a:xfrm>
            <a:off x="272221" y="5085591"/>
            <a:ext cx="2076450" cy="153044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kern="100">
                <a:solidFill>
                  <a:srgbClr val="440099"/>
                </a:solidFill>
                <a:ea typeface="Calibri"/>
                <a:cs typeface="Calibri"/>
              </a:rPr>
              <a:t>Determine small business size standards</a:t>
            </a:r>
          </a:p>
        </p:txBody>
      </p:sp>
      <p:sp>
        <p:nvSpPr>
          <p:cNvPr id="10" name="Rectangle: Rounded Corners 9">
            <a:extLst>
              <a:ext uri="{FF2B5EF4-FFF2-40B4-BE49-F238E27FC236}">
                <a16:creationId xmlns:a16="http://schemas.microsoft.com/office/drawing/2014/main" id="{EF8A2093-8257-1A1D-D6A4-243FFFDD7AAB}"/>
              </a:ext>
            </a:extLst>
          </p:cNvPr>
          <p:cNvSpPr/>
          <p:nvPr/>
        </p:nvSpPr>
        <p:spPr>
          <a:xfrm>
            <a:off x="2776394" y="5081169"/>
            <a:ext cx="2144485" cy="153044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kern="100">
                <a:solidFill>
                  <a:srgbClr val="440099"/>
                </a:solidFill>
                <a:ea typeface="Calibri"/>
                <a:cs typeface="Calibri"/>
              </a:rPr>
              <a:t>Identify a firm’s primary service / products</a:t>
            </a:r>
            <a:endParaRPr lang="en-US">
              <a:solidFill>
                <a:schemeClr val="tx1"/>
              </a:solidFill>
            </a:endParaRPr>
          </a:p>
        </p:txBody>
      </p:sp>
      <p:sp>
        <p:nvSpPr>
          <p:cNvPr id="11" name="Rectangle: Rounded Corners 10">
            <a:extLst>
              <a:ext uri="{FF2B5EF4-FFF2-40B4-BE49-F238E27FC236}">
                <a16:creationId xmlns:a16="http://schemas.microsoft.com/office/drawing/2014/main" id="{18B126F1-31D9-6BCC-BFB1-3CB24DFD3136}"/>
              </a:ext>
            </a:extLst>
          </p:cNvPr>
          <p:cNvSpPr/>
          <p:nvPr/>
        </p:nvSpPr>
        <p:spPr>
          <a:xfrm>
            <a:off x="5348603" y="5081169"/>
            <a:ext cx="2144485" cy="153044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kern="100">
                <a:solidFill>
                  <a:srgbClr val="440099"/>
                </a:solidFill>
                <a:ea typeface="Calibri"/>
                <a:cs typeface="Calibri"/>
              </a:rPr>
              <a:t>Determine eligible  opportunities  firms qualify for</a:t>
            </a:r>
            <a:endParaRPr lang="en-US">
              <a:solidFill>
                <a:schemeClr val="tx1"/>
              </a:solidFill>
            </a:endParaRPr>
          </a:p>
        </p:txBody>
      </p:sp>
      <p:cxnSp>
        <p:nvCxnSpPr>
          <p:cNvPr id="14" name="Straight Arrow Connector 13">
            <a:extLst>
              <a:ext uri="{FF2B5EF4-FFF2-40B4-BE49-F238E27FC236}">
                <a16:creationId xmlns:a16="http://schemas.microsoft.com/office/drawing/2014/main" id="{06819D3D-78BB-0939-7099-3CBE7707D254}"/>
              </a:ext>
              <a:ext uri="{C183D7F6-B498-43B3-948B-1728B52AA6E4}">
                <adec:decorative xmlns:adec="http://schemas.microsoft.com/office/drawing/2017/decorative" val="1"/>
              </a:ext>
            </a:extLst>
          </p:cNvPr>
          <p:cNvCxnSpPr>
            <a:cxnSpLocks/>
          </p:cNvCxnSpPr>
          <p:nvPr/>
        </p:nvCxnSpPr>
        <p:spPr>
          <a:xfrm>
            <a:off x="9072727" y="4162602"/>
            <a:ext cx="0" cy="722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95B31B-40EC-DBB9-143A-14B73B2F0716}"/>
              </a:ext>
              <a:ext uri="{C183D7F6-B498-43B3-948B-1728B52AA6E4}">
                <adec:decorative xmlns:adec="http://schemas.microsoft.com/office/drawing/2017/decorative" val="1"/>
              </a:ext>
            </a:extLst>
          </p:cNvPr>
          <p:cNvCxnSpPr>
            <a:cxnSpLocks/>
          </p:cNvCxnSpPr>
          <p:nvPr/>
        </p:nvCxnSpPr>
        <p:spPr>
          <a:xfrm flipH="1">
            <a:off x="1319645" y="4162602"/>
            <a:ext cx="77530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6C00892-C28F-C2F1-3B1A-B886B49B99B9}"/>
              </a:ext>
            </a:extLst>
          </p:cNvPr>
          <p:cNvSpPr/>
          <p:nvPr/>
        </p:nvSpPr>
        <p:spPr>
          <a:xfrm>
            <a:off x="7991285" y="5081169"/>
            <a:ext cx="2144485" cy="153044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kern="100">
                <a:solidFill>
                  <a:srgbClr val="440099"/>
                </a:solidFill>
                <a:ea typeface="Calibri"/>
                <a:cs typeface="Calibri"/>
              </a:rPr>
              <a:t>ACDBE Participation Credit</a:t>
            </a:r>
            <a:endParaRPr lang="en-US">
              <a:solidFill>
                <a:schemeClr val="tx1"/>
              </a:solidFill>
            </a:endParaRPr>
          </a:p>
        </p:txBody>
      </p:sp>
      <p:cxnSp>
        <p:nvCxnSpPr>
          <p:cNvPr id="19" name="Straight Arrow Connector 18">
            <a:extLst>
              <a:ext uri="{FF2B5EF4-FFF2-40B4-BE49-F238E27FC236}">
                <a16:creationId xmlns:a16="http://schemas.microsoft.com/office/drawing/2014/main" id="{26F8D9CB-E2FD-01D9-51A7-33C7335E9E0C}"/>
              </a:ext>
              <a:ext uri="{C183D7F6-B498-43B3-948B-1728B52AA6E4}">
                <adec:decorative xmlns:adec="http://schemas.microsoft.com/office/drawing/2017/decorative" val="1"/>
              </a:ext>
            </a:extLst>
          </p:cNvPr>
          <p:cNvCxnSpPr>
            <a:cxnSpLocks/>
          </p:cNvCxnSpPr>
          <p:nvPr/>
        </p:nvCxnSpPr>
        <p:spPr>
          <a:xfrm>
            <a:off x="6396664" y="4162602"/>
            <a:ext cx="0" cy="722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2419CC-8888-1630-4210-279809377E52}"/>
              </a:ext>
              <a:ext uri="{C183D7F6-B498-43B3-948B-1728B52AA6E4}">
                <adec:decorative xmlns:adec="http://schemas.microsoft.com/office/drawing/2017/decorative" val="1"/>
              </a:ext>
            </a:extLst>
          </p:cNvPr>
          <p:cNvCxnSpPr>
            <a:cxnSpLocks/>
          </p:cNvCxnSpPr>
          <p:nvPr/>
        </p:nvCxnSpPr>
        <p:spPr>
          <a:xfrm>
            <a:off x="3853294" y="4162602"/>
            <a:ext cx="0" cy="722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AB56B3-DBC3-5F14-8E87-C55013FC0A9C}"/>
              </a:ext>
              <a:ext uri="{C183D7F6-B498-43B3-948B-1728B52AA6E4}">
                <adec:decorative xmlns:adec="http://schemas.microsoft.com/office/drawing/2017/decorative" val="1"/>
              </a:ext>
            </a:extLst>
          </p:cNvPr>
          <p:cNvCxnSpPr>
            <a:cxnSpLocks/>
          </p:cNvCxnSpPr>
          <p:nvPr/>
        </p:nvCxnSpPr>
        <p:spPr>
          <a:xfrm>
            <a:off x="1319645" y="4162602"/>
            <a:ext cx="0" cy="722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31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841190-7D96-86CF-DEBA-2CD24B300636}"/>
              </a:ext>
              <a:ext uri="{C183D7F6-B498-43B3-948B-1728B52AA6E4}">
                <adec:decorative xmlns:adec="http://schemas.microsoft.com/office/drawing/2017/decorative" val="1"/>
              </a:ext>
            </a:extLst>
          </p:cNvPr>
          <p:cNvSpPr>
            <a:spLocks noGrp="1"/>
          </p:cNvSpPr>
          <p:nvPr>
            <p:ph type="title" idx="4294967295"/>
          </p:nvPr>
        </p:nvSpPr>
        <p:spPr>
          <a:xfrm>
            <a:off x="769938" y="437510"/>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Housekeeping</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8" name="Text Placeholder 7" descr="Housekeeping&#10;Who Is In The Audience?&#10;ACDBE Program Overview&#10;Q&amp;A&#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13"/>
          </p:nvPr>
        </p:nvSpPr>
        <p:spPr>
          <a:xfrm>
            <a:off x="1305719" y="1415160"/>
            <a:ext cx="9221311" cy="2545987"/>
          </a:xfrm>
        </p:spPr>
        <p:txBody>
          <a:bodyPr lIns="91440" tIns="45720" rIns="91440" bIns="45720" anchor="t"/>
          <a:lstStyle/>
          <a:p>
            <a:pPr marL="342900" indent="-342900">
              <a:lnSpc>
                <a:spcPct val="150000"/>
              </a:lnSpc>
              <a:buClr>
                <a:srgbClr val="E35B2A"/>
              </a:buClr>
              <a:buFont typeface="Arial" panose="020B0604020202020204" pitchFamily="34" charset="0"/>
              <a:buChar char="•"/>
            </a:pPr>
            <a:r>
              <a:rPr lang="en-US" sz="2000">
                <a:solidFill>
                  <a:srgbClr val="440099"/>
                </a:solidFill>
              </a:rPr>
              <a:t>This session is being </a:t>
            </a:r>
            <a:r>
              <a:rPr lang="en-US" sz="2000" b="1">
                <a:solidFill>
                  <a:srgbClr val="440099"/>
                </a:solidFill>
              </a:rPr>
              <a:t>recorded</a:t>
            </a:r>
          </a:p>
          <a:p>
            <a:pPr marL="342900" indent="-342900">
              <a:lnSpc>
                <a:spcPct val="150000"/>
              </a:lnSpc>
              <a:buClr>
                <a:srgbClr val="E35B2A"/>
              </a:buClr>
              <a:buFont typeface="Arial" panose="020B0604020202020204" pitchFamily="34" charset="0"/>
              <a:buChar char="•"/>
            </a:pPr>
            <a:r>
              <a:rPr lang="en-US" sz="2000">
                <a:solidFill>
                  <a:srgbClr val="440099"/>
                </a:solidFill>
              </a:rPr>
              <a:t>The</a:t>
            </a:r>
            <a:r>
              <a:rPr lang="en-US" sz="2000" b="0">
                <a:solidFill>
                  <a:srgbClr val="440099"/>
                </a:solidFill>
              </a:rPr>
              <a:t> </a:t>
            </a:r>
            <a:r>
              <a:rPr lang="en-US" sz="2000" b="1">
                <a:solidFill>
                  <a:srgbClr val="440099"/>
                </a:solidFill>
              </a:rPr>
              <a:t>recording</a:t>
            </a:r>
            <a:r>
              <a:rPr lang="en-US" sz="2000" b="0">
                <a:solidFill>
                  <a:srgbClr val="440099"/>
                </a:solidFill>
              </a:rPr>
              <a:t> and </a:t>
            </a:r>
            <a:r>
              <a:rPr lang="en-US" sz="2000" b="1">
                <a:solidFill>
                  <a:srgbClr val="440099"/>
                </a:solidFill>
              </a:rPr>
              <a:t>slide deck </a:t>
            </a:r>
            <a:r>
              <a:rPr lang="en-US" sz="2000" b="0">
                <a:solidFill>
                  <a:srgbClr val="440099"/>
                </a:solidFill>
              </a:rPr>
              <a:t>will be made available on our </a:t>
            </a:r>
            <a:r>
              <a:rPr lang="en-US" sz="2000" b="1">
                <a:solidFill>
                  <a:srgbClr val="440099"/>
                </a:solidFill>
              </a:rPr>
              <a:t>website</a:t>
            </a:r>
            <a:r>
              <a:rPr lang="en-US" sz="2000" b="0">
                <a:solidFill>
                  <a:srgbClr val="440099"/>
                </a:solidFill>
              </a:rPr>
              <a:t>.</a:t>
            </a:r>
          </a:p>
          <a:p>
            <a:pPr marL="342900" indent="-342900">
              <a:lnSpc>
                <a:spcPct val="150000"/>
              </a:lnSpc>
              <a:buClr>
                <a:srgbClr val="E35B2A"/>
              </a:buClr>
              <a:buFont typeface="Arial" panose="020B0604020202020204" pitchFamily="34" charset="0"/>
              <a:buChar char="•"/>
            </a:pPr>
            <a:r>
              <a:rPr lang="en-US" sz="2000">
                <a:solidFill>
                  <a:srgbClr val="440099"/>
                </a:solidFill>
              </a:rPr>
              <a:t>Please keep your </a:t>
            </a:r>
            <a:r>
              <a:rPr lang="en-US" sz="2000" b="1">
                <a:solidFill>
                  <a:srgbClr val="440099"/>
                </a:solidFill>
              </a:rPr>
              <a:t>cameras</a:t>
            </a:r>
            <a:r>
              <a:rPr lang="en-US" sz="2000">
                <a:solidFill>
                  <a:srgbClr val="440099"/>
                </a:solidFill>
              </a:rPr>
              <a:t> </a:t>
            </a:r>
            <a:r>
              <a:rPr lang="en-US" sz="2000" b="1">
                <a:solidFill>
                  <a:srgbClr val="440099"/>
                </a:solidFill>
              </a:rPr>
              <a:t>off</a:t>
            </a:r>
            <a:r>
              <a:rPr lang="en-US" sz="2000">
                <a:solidFill>
                  <a:srgbClr val="440099"/>
                </a:solidFill>
              </a:rPr>
              <a:t> and your </a:t>
            </a:r>
            <a:r>
              <a:rPr lang="en-US" sz="2000" b="1">
                <a:solidFill>
                  <a:srgbClr val="440099"/>
                </a:solidFill>
              </a:rPr>
              <a:t>mics</a:t>
            </a:r>
            <a:r>
              <a:rPr lang="en-US" sz="2000">
                <a:solidFill>
                  <a:srgbClr val="440099"/>
                </a:solidFill>
              </a:rPr>
              <a:t> </a:t>
            </a:r>
            <a:r>
              <a:rPr lang="en-US" sz="2000" b="1">
                <a:solidFill>
                  <a:srgbClr val="440099"/>
                </a:solidFill>
              </a:rPr>
              <a:t>muted</a:t>
            </a:r>
            <a:r>
              <a:rPr lang="en-US" sz="2000">
                <a:solidFill>
                  <a:srgbClr val="440099"/>
                </a:solidFill>
              </a:rPr>
              <a:t> until the Q&amp;A portion at the end of this session.</a:t>
            </a:r>
            <a:endParaRPr lang="en-US" sz="2000">
              <a:solidFill>
                <a:srgbClr val="440099"/>
              </a:solidFill>
              <a:ea typeface="Calibri"/>
              <a:cs typeface="Calibri"/>
            </a:endParaRPr>
          </a:p>
          <a:p>
            <a:pPr marL="342900" indent="-342900">
              <a:lnSpc>
                <a:spcPct val="150000"/>
              </a:lnSpc>
              <a:buClr>
                <a:srgbClr val="E35B2A"/>
              </a:buClr>
              <a:buFont typeface="Arial" panose="020B0604020202020204" pitchFamily="34" charset="0"/>
              <a:buChar char="•"/>
            </a:pPr>
            <a:r>
              <a:rPr lang="en-US" sz="2000">
                <a:solidFill>
                  <a:srgbClr val="440099"/>
                </a:solidFill>
                <a:cs typeface="Calibri"/>
              </a:rPr>
              <a:t>Please </a:t>
            </a:r>
            <a:r>
              <a:rPr lang="en-US" sz="2000" b="1">
                <a:solidFill>
                  <a:srgbClr val="440099"/>
                </a:solidFill>
                <a:cs typeface="Calibri"/>
              </a:rPr>
              <a:t>save your questions</a:t>
            </a:r>
            <a:r>
              <a:rPr lang="en-US" sz="2000">
                <a:solidFill>
                  <a:srgbClr val="440099"/>
                </a:solidFill>
                <a:cs typeface="Calibri"/>
              </a:rPr>
              <a:t> for the Q&amp;A portion at the </a:t>
            </a:r>
            <a:r>
              <a:rPr lang="en-US" sz="2000" b="1">
                <a:solidFill>
                  <a:srgbClr val="440099"/>
                </a:solidFill>
                <a:cs typeface="Calibri"/>
              </a:rPr>
              <a:t>end</a:t>
            </a:r>
            <a:r>
              <a:rPr lang="en-US" sz="2000">
                <a:solidFill>
                  <a:srgbClr val="440099"/>
                </a:solidFill>
                <a:cs typeface="Calibri"/>
              </a:rPr>
              <a:t> of the session. </a:t>
            </a:r>
          </a:p>
          <a:p>
            <a:pPr marL="1028700" lvl="1" indent="-342900">
              <a:lnSpc>
                <a:spcPct val="150000"/>
              </a:lnSpc>
              <a:buClr>
                <a:srgbClr val="E35B2A"/>
              </a:buClr>
            </a:pPr>
            <a:r>
              <a:rPr lang="en-US" sz="2000">
                <a:solidFill>
                  <a:srgbClr val="440099"/>
                </a:solidFill>
                <a:cs typeface="Calibri"/>
              </a:rPr>
              <a:t>At that time, you can come off mute or drop questions into the chat. </a:t>
            </a:r>
            <a:endParaRPr lang="en-US" sz="2000">
              <a:solidFill>
                <a:srgbClr val="440099"/>
              </a:solidFill>
              <a:ea typeface="Calibri"/>
              <a:cs typeface="Calibri"/>
            </a:endParaRPr>
          </a:p>
          <a:p>
            <a:pPr marL="342900" indent="-342900">
              <a:lnSpc>
                <a:spcPct val="150000"/>
              </a:lnSpc>
              <a:buClr>
                <a:srgbClr val="E35B2A"/>
              </a:buClr>
              <a:buFont typeface="Arial" panose="020B0604020202020204" pitchFamily="34" charset="0"/>
              <a:buChar char="•"/>
            </a:pPr>
            <a:r>
              <a:rPr lang="en-US" sz="2000" b="0">
                <a:solidFill>
                  <a:srgbClr val="440099"/>
                </a:solidFill>
              </a:rPr>
              <a:t>Who’s in the Audience? Drop your name and info in the chat!</a:t>
            </a:r>
            <a:endParaRPr lang="en-US" sz="2000" b="0">
              <a:solidFill>
                <a:srgbClr val="440099"/>
              </a:solidFill>
              <a:ea typeface="Calibri"/>
              <a:cs typeface="Calibri"/>
            </a:endParaRPr>
          </a:p>
        </p:txBody>
      </p:sp>
    </p:spTree>
    <p:extLst>
      <p:ext uri="{BB962C8B-B14F-4D97-AF65-F5344CB8AC3E}">
        <p14:creationId xmlns:p14="http://schemas.microsoft.com/office/powerpoint/2010/main" val="1890452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8395-94F5-E5AB-C03D-F9CF0EC9721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A665A5D-F52A-2772-35C6-0036F19BF9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43008" y="0"/>
            <a:ext cx="7548992" cy="6016752"/>
          </a:xfrm>
          <a:prstGeom prst="rect">
            <a:avLst/>
          </a:prstGeom>
        </p:spPr>
      </p:pic>
      <p:sp>
        <p:nvSpPr>
          <p:cNvPr id="2" name="Text Placeholder 1">
            <a:extLst>
              <a:ext uri="{FF2B5EF4-FFF2-40B4-BE49-F238E27FC236}">
                <a16:creationId xmlns:a16="http://schemas.microsoft.com/office/drawing/2014/main" id="{0F2D7E42-2B28-B6AD-A2E2-6946C25CEEC6}"/>
              </a:ext>
            </a:extLst>
          </p:cNvPr>
          <p:cNvSpPr>
            <a:spLocks noGrp="1"/>
          </p:cNvSpPr>
          <p:nvPr>
            <p:ph type="title" idx="4294967295"/>
          </p:nvPr>
        </p:nvSpPr>
        <p:spPr>
          <a:xfrm>
            <a:off x="762081" y="445276"/>
            <a:ext cx="4158060"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ACDBE RFP Review</a:t>
            </a:r>
          </a:p>
        </p:txBody>
      </p:sp>
      <p:pic>
        <p:nvPicPr>
          <p:cNvPr id="4" name="Picture 3">
            <a:extLst>
              <a:ext uri="{FF2B5EF4-FFF2-40B4-BE49-F238E27FC236}">
                <a16:creationId xmlns:a16="http://schemas.microsoft.com/office/drawing/2014/main" id="{2878BA5F-11EF-A58F-41B3-710C3EA0D3A0}"/>
              </a:ext>
              <a:ext uri="{C183D7F6-B498-43B3-948B-1728B52AA6E4}">
                <adec:decorative xmlns:adec="http://schemas.microsoft.com/office/drawing/2017/decorative" val="1"/>
              </a:ext>
            </a:extLst>
          </p:cNvPr>
          <p:cNvPicPr preferRelativeResize="0">
            <a:picLocks/>
          </p:cNvPicPr>
          <p:nvPr/>
        </p:nvPicPr>
        <p:blipFill>
          <a:blip r:embed="rId4"/>
          <a:stretch>
            <a:fillRect/>
          </a:stretch>
        </p:blipFill>
        <p:spPr>
          <a:xfrm>
            <a:off x="6096042" y="4796573"/>
            <a:ext cx="6095958" cy="2061427"/>
          </a:xfrm>
          <a:prstGeom prst="rect">
            <a:avLst/>
          </a:prstGeom>
        </p:spPr>
      </p:pic>
      <p:pic>
        <p:nvPicPr>
          <p:cNvPr id="7" name="Picture 6">
            <a:extLst>
              <a:ext uri="{FF2B5EF4-FFF2-40B4-BE49-F238E27FC236}">
                <a16:creationId xmlns:a16="http://schemas.microsoft.com/office/drawing/2014/main" id="{7B3DF03B-6C2E-86F0-BB29-81ABC1B5049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5745" y="1482220"/>
            <a:ext cx="3536442" cy="4732785"/>
          </a:xfrm>
          <a:prstGeom prst="rect">
            <a:avLst/>
          </a:prstGeom>
        </p:spPr>
      </p:pic>
    </p:spTree>
    <p:extLst>
      <p:ext uri="{BB962C8B-B14F-4D97-AF65-F5344CB8AC3E}">
        <p14:creationId xmlns:p14="http://schemas.microsoft.com/office/powerpoint/2010/main" val="1019601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DDD44-101D-19C4-7593-995EC57EFF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6F9A6C-0F36-6459-30CA-84452956ABAA}"/>
              </a:ext>
            </a:extLst>
          </p:cNvPr>
          <p:cNvSpPr>
            <a:spLocks noGrp="1"/>
          </p:cNvSpPr>
          <p:nvPr>
            <p:ph type="title" idx="4294967295"/>
          </p:nvPr>
        </p:nvSpPr>
        <p:spPr>
          <a:xfrm>
            <a:off x="597489" y="464023"/>
            <a:ext cx="4158060"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SBEC RFP Review</a:t>
            </a:r>
          </a:p>
        </p:txBody>
      </p:sp>
      <p:pic>
        <p:nvPicPr>
          <p:cNvPr id="11" name="Picture 10" descr="An image of the title page of a Request for Proposal document with the words &quot;Requests for Proposals, A West Subcore 1, SBEC Specialty Coffee Kiosk, RFP 202476575&quot;">
            <a:extLst>
              <a:ext uri="{FF2B5EF4-FFF2-40B4-BE49-F238E27FC236}">
                <a16:creationId xmlns:a16="http://schemas.microsoft.com/office/drawing/2014/main" id="{CCF5F849-47C5-CA8F-4352-2205161C8CD6}"/>
              </a:ext>
            </a:extLst>
          </p:cNvPr>
          <p:cNvPicPr>
            <a:picLocks noChangeAspect="1"/>
          </p:cNvPicPr>
          <p:nvPr/>
        </p:nvPicPr>
        <p:blipFill>
          <a:blip r:embed="rId3"/>
          <a:stretch>
            <a:fillRect/>
          </a:stretch>
        </p:blipFill>
        <p:spPr>
          <a:xfrm>
            <a:off x="416093" y="1208365"/>
            <a:ext cx="3994542" cy="5185612"/>
          </a:xfrm>
          <a:prstGeom prst="rect">
            <a:avLst/>
          </a:prstGeom>
        </p:spPr>
      </p:pic>
      <p:pic>
        <p:nvPicPr>
          <p:cNvPr id="17" name="Picture 16" descr="An image of the introduction page of a Request for Proposal document with the concept descriptions and requirements hightlighted.">
            <a:extLst>
              <a:ext uri="{FF2B5EF4-FFF2-40B4-BE49-F238E27FC236}">
                <a16:creationId xmlns:a16="http://schemas.microsoft.com/office/drawing/2014/main" id="{60A9B8F1-4A48-3E8B-ABB3-B37417A9AFFB}"/>
              </a:ext>
            </a:extLst>
          </p:cNvPr>
          <p:cNvPicPr>
            <a:picLocks noChangeAspect="1"/>
          </p:cNvPicPr>
          <p:nvPr/>
        </p:nvPicPr>
        <p:blipFill>
          <a:blip r:embed="rId4"/>
          <a:stretch>
            <a:fillRect/>
          </a:stretch>
        </p:blipFill>
        <p:spPr>
          <a:xfrm>
            <a:off x="5387789" y="-4752"/>
            <a:ext cx="6884892" cy="5429857"/>
          </a:xfrm>
          <a:prstGeom prst="rect">
            <a:avLst/>
          </a:prstGeom>
        </p:spPr>
      </p:pic>
      <p:pic>
        <p:nvPicPr>
          <p:cNvPr id="15" name="Picture 14" descr="An image of the SBEC certification requirements for SBEC opportunities ">
            <a:extLst>
              <a:ext uri="{FF2B5EF4-FFF2-40B4-BE49-F238E27FC236}">
                <a16:creationId xmlns:a16="http://schemas.microsoft.com/office/drawing/2014/main" id="{4E37BB32-5439-9030-DBAE-B44CC7D66A36}"/>
              </a:ext>
            </a:extLst>
          </p:cNvPr>
          <p:cNvPicPr>
            <a:picLocks noChangeAspect="1"/>
          </p:cNvPicPr>
          <p:nvPr/>
        </p:nvPicPr>
        <p:blipFill>
          <a:blip r:embed="rId5"/>
          <a:stretch>
            <a:fillRect/>
          </a:stretch>
        </p:blipFill>
        <p:spPr>
          <a:xfrm>
            <a:off x="6824708" y="5307106"/>
            <a:ext cx="5361709" cy="1550894"/>
          </a:xfrm>
          <a:prstGeom prst="rect">
            <a:avLst/>
          </a:prstGeom>
        </p:spPr>
      </p:pic>
    </p:spTree>
    <p:extLst>
      <p:ext uri="{BB962C8B-B14F-4D97-AF65-F5344CB8AC3E}">
        <p14:creationId xmlns:p14="http://schemas.microsoft.com/office/powerpoint/2010/main" val="3521387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E44928-A569-8C3A-B243-E6924C70DA7A}"/>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ACDBE Submittal Requirements </a:t>
            </a:r>
          </a:p>
        </p:txBody>
      </p:sp>
      <p:sp>
        <p:nvSpPr>
          <p:cNvPr id="6" name="TextBox 5">
            <a:extLst>
              <a:ext uri="{FF2B5EF4-FFF2-40B4-BE49-F238E27FC236}">
                <a16:creationId xmlns:a16="http://schemas.microsoft.com/office/drawing/2014/main" id="{9BB4B461-8FB2-53A2-F67E-3A84D7845BE6}"/>
              </a:ext>
            </a:extLst>
          </p:cNvPr>
          <p:cNvSpPr txBox="1"/>
          <p:nvPr/>
        </p:nvSpPr>
        <p:spPr>
          <a:xfrm>
            <a:off x="770439" y="1217889"/>
            <a:ext cx="10577724" cy="5733364"/>
          </a:xfrm>
          <a:prstGeom prst="rect">
            <a:avLst/>
          </a:prstGeom>
          <a:noFill/>
        </p:spPr>
        <p:txBody>
          <a:bodyPr wrap="square" lIns="91440" tIns="45720" rIns="91440" bIns="45720" anchor="t">
            <a:spAutoFit/>
          </a:bodyPr>
          <a:lstStyle/>
          <a:p>
            <a:pPr marR="91440" algn="just">
              <a:lnSpc>
                <a:spcPct val="107000"/>
              </a:lnSpc>
              <a:spcAft>
                <a:spcPts val="800"/>
              </a:spcAft>
              <a:buClr>
                <a:srgbClr val="B74D13"/>
              </a:buClr>
            </a:pPr>
            <a:r>
              <a:rPr lang="en-US" sz="2000" b="1" kern="100">
                <a:solidFill>
                  <a:srgbClr val="440099"/>
                </a:solidFill>
                <a:latin typeface="Calibri"/>
                <a:ea typeface="Calibri"/>
                <a:cs typeface="Calibri"/>
              </a:rPr>
              <a:t>Required Forms:</a:t>
            </a:r>
            <a:endParaRPr lang="en-US" sz="2000" b="1">
              <a:ea typeface="Calibri" panose="020F0502020204030204"/>
              <a:cs typeface="Calibri" panose="020F0502020204030204"/>
            </a:endParaRPr>
          </a:p>
          <a:p>
            <a:pPr marL="285750" marR="91440" indent="-285750" algn="just">
              <a:lnSpc>
                <a:spcPct val="107000"/>
              </a:lnSpc>
              <a:spcAft>
                <a:spcPts val="800"/>
              </a:spcAft>
              <a:buClr>
                <a:srgbClr val="B74D13"/>
              </a:buClr>
              <a:buFont typeface="Arial" panose="020B0604020202020204" pitchFamily="34" charset="0"/>
              <a:buChar char="•"/>
            </a:pPr>
            <a:r>
              <a:rPr lang="en-US" sz="2000" kern="100">
                <a:solidFill>
                  <a:srgbClr val="440099"/>
                </a:solidFill>
                <a:latin typeface="Calibri"/>
                <a:ea typeface="Calibri"/>
                <a:cs typeface="Calibri"/>
              </a:rPr>
              <a:t>ACDBE</a:t>
            </a:r>
            <a:r>
              <a:rPr lang="en-US" sz="2000" kern="100">
                <a:solidFill>
                  <a:srgbClr val="440099"/>
                </a:solidFill>
                <a:effectLst/>
                <a:latin typeface="Calibri"/>
                <a:ea typeface="Calibri"/>
                <a:cs typeface="Calibri"/>
              </a:rPr>
              <a:t> Letter of Intent (LOI)</a:t>
            </a:r>
            <a:endParaRPr lang="en-US" sz="2000">
              <a:solidFill>
                <a:srgbClr val="440099"/>
              </a:solidFill>
              <a:ea typeface="Calibri"/>
              <a:cs typeface="Calibri"/>
            </a:endParaRPr>
          </a:p>
          <a:p>
            <a:pPr marL="285750" marR="91440" indent="-285750" algn="just">
              <a:lnSpc>
                <a:spcPct val="107000"/>
              </a:lnSpc>
              <a:spcBef>
                <a:spcPts val="0"/>
              </a:spcBef>
              <a:spcAft>
                <a:spcPts val="800"/>
              </a:spcAft>
              <a:buClr>
                <a:srgbClr val="B74D13"/>
              </a:buClr>
              <a:buFont typeface="Arial" panose="020B0604020202020204" pitchFamily="34" charset="0"/>
              <a:buChar char="•"/>
            </a:pPr>
            <a:r>
              <a:rPr lang="en-US" sz="2000" kern="100">
                <a:solidFill>
                  <a:srgbClr val="440099"/>
                </a:solidFill>
                <a:effectLst/>
                <a:latin typeface="Calibri"/>
                <a:ea typeface="Calibri"/>
                <a:cs typeface="Calibri"/>
              </a:rPr>
              <a:t>ACDBE Commitment Form </a:t>
            </a:r>
          </a:p>
          <a:p>
            <a:pPr marL="285750" marR="91440" indent="-285750" algn="just">
              <a:lnSpc>
                <a:spcPct val="107000"/>
              </a:lnSpc>
              <a:spcBef>
                <a:spcPts val="0"/>
              </a:spcBef>
              <a:spcAft>
                <a:spcPts val="800"/>
              </a:spcAft>
              <a:buClr>
                <a:srgbClr val="B74D13"/>
              </a:buClr>
              <a:buFont typeface="Arial" panose="020B0604020202020204" pitchFamily="34" charset="0"/>
              <a:buChar char="•"/>
            </a:pPr>
            <a:r>
              <a:rPr lang="en-US" sz="2000" kern="100">
                <a:solidFill>
                  <a:srgbClr val="440099"/>
                </a:solidFill>
                <a:latin typeface="Calibri"/>
                <a:ea typeface="Calibri"/>
                <a:cs typeface="Calibri"/>
              </a:rPr>
              <a:t>P</a:t>
            </a:r>
            <a:r>
              <a:rPr lang="en-US" sz="2000" kern="100">
                <a:solidFill>
                  <a:srgbClr val="440099"/>
                </a:solidFill>
                <a:effectLst/>
                <a:latin typeface="Calibri"/>
                <a:ea typeface="Calibri"/>
                <a:cs typeface="Calibri"/>
              </a:rPr>
              <a:t>roof of Current ACDBE Certification in the appropriate NAICS Code </a:t>
            </a:r>
          </a:p>
          <a:p>
            <a:pPr marR="91440" algn="just">
              <a:lnSpc>
                <a:spcPct val="107000"/>
              </a:lnSpc>
              <a:spcAft>
                <a:spcPts val="800"/>
              </a:spcAft>
            </a:pPr>
            <a:endParaRPr lang="en-US" sz="1200" kern="100">
              <a:solidFill>
                <a:srgbClr val="440099"/>
              </a:solidFill>
              <a:latin typeface="Calibri"/>
              <a:ea typeface="Calibri"/>
              <a:cs typeface="Calibri"/>
            </a:endParaRPr>
          </a:p>
          <a:p>
            <a:pPr marR="91440" algn="just">
              <a:lnSpc>
                <a:spcPct val="107000"/>
              </a:lnSpc>
              <a:spcAft>
                <a:spcPts val="800"/>
              </a:spcAft>
              <a:buClr>
                <a:srgbClr val="B74D13"/>
              </a:buClr>
            </a:pPr>
            <a:r>
              <a:rPr lang="en-US" sz="2000" b="1" kern="100">
                <a:solidFill>
                  <a:srgbClr val="440099"/>
                </a:solidFill>
                <a:latin typeface="Calibri"/>
                <a:ea typeface="Calibri"/>
                <a:cs typeface="Calibri"/>
              </a:rPr>
              <a:t>Joint Venture (JV) forms:</a:t>
            </a:r>
            <a:r>
              <a:rPr lang="en-US" sz="2000" kern="100">
                <a:solidFill>
                  <a:srgbClr val="440099"/>
                </a:solidFill>
                <a:latin typeface="Calibri"/>
                <a:ea typeface="Calibri"/>
                <a:cs typeface="Calibri"/>
              </a:rPr>
              <a:t> </a:t>
            </a:r>
            <a:r>
              <a:rPr lang="en-US" i="1" kern="100">
                <a:solidFill>
                  <a:srgbClr val="440099"/>
                </a:solidFill>
                <a:latin typeface="Calibri"/>
                <a:ea typeface="Calibri"/>
                <a:cs typeface="Calibri"/>
              </a:rPr>
              <a:t>(include WITH the </a:t>
            </a:r>
            <a:r>
              <a:rPr lang="en-US" i="1" u="sng" kern="100">
                <a:solidFill>
                  <a:srgbClr val="440099"/>
                </a:solidFill>
                <a:latin typeface="Calibri"/>
                <a:ea typeface="Calibri"/>
                <a:cs typeface="Calibri"/>
              </a:rPr>
              <a:t>required</a:t>
            </a:r>
            <a:r>
              <a:rPr lang="en-US" i="1" kern="100">
                <a:solidFill>
                  <a:srgbClr val="440099"/>
                </a:solidFill>
                <a:latin typeface="Calibri"/>
                <a:ea typeface="Calibri"/>
                <a:cs typeface="Calibri"/>
              </a:rPr>
              <a:t> forms above)</a:t>
            </a:r>
          </a:p>
          <a:p>
            <a:pPr marL="285750" marR="91440" indent="-285750" algn="just">
              <a:lnSpc>
                <a:spcPct val="107000"/>
              </a:lnSpc>
              <a:spcBef>
                <a:spcPts val="0"/>
              </a:spcBef>
              <a:spcAft>
                <a:spcPts val="800"/>
              </a:spcAft>
              <a:buClr>
                <a:srgbClr val="B74D13"/>
              </a:buClr>
              <a:buFont typeface="Arial" panose="020B0604020202020204" pitchFamily="34" charset="0"/>
              <a:buChar char="•"/>
            </a:pPr>
            <a:r>
              <a:rPr lang="en-US" sz="2000" kern="100">
                <a:solidFill>
                  <a:srgbClr val="440099"/>
                </a:solidFill>
                <a:effectLst/>
                <a:latin typeface="Calibri"/>
                <a:ea typeface="Calibri"/>
                <a:cs typeface="Calibri"/>
              </a:rPr>
              <a:t>ACDBE JV Eligibility &amp; Affidavit Form </a:t>
            </a:r>
          </a:p>
          <a:p>
            <a:pPr marL="285750" marR="91440" indent="-285750" algn="just">
              <a:lnSpc>
                <a:spcPct val="107000"/>
              </a:lnSpc>
              <a:spcAft>
                <a:spcPts val="800"/>
              </a:spcAft>
              <a:buClr>
                <a:srgbClr val="B74D13"/>
              </a:buClr>
              <a:buFont typeface="Arial" panose="020B0604020202020204" pitchFamily="34" charset="0"/>
              <a:buChar char="•"/>
            </a:pPr>
            <a:r>
              <a:rPr lang="en-US" sz="2000" kern="100">
                <a:solidFill>
                  <a:srgbClr val="440099"/>
                </a:solidFill>
                <a:effectLst/>
                <a:latin typeface="Calibri"/>
                <a:ea typeface="Calibri"/>
                <a:cs typeface="Calibri"/>
              </a:rPr>
              <a:t>JV Agreement (e.g</a:t>
            </a:r>
            <a:r>
              <a:rPr lang="en-US" sz="2000" kern="100">
                <a:solidFill>
                  <a:srgbClr val="440099"/>
                </a:solidFill>
                <a:latin typeface="Calibri"/>
                <a:ea typeface="Calibri"/>
                <a:cs typeface="Calibri"/>
              </a:rPr>
              <a:t>. </a:t>
            </a:r>
            <a:r>
              <a:rPr lang="en-US" sz="2000" kern="100">
                <a:solidFill>
                  <a:srgbClr val="440099"/>
                </a:solidFill>
                <a:effectLst/>
                <a:latin typeface="Calibri"/>
                <a:ea typeface="Calibri"/>
                <a:cs typeface="Calibri"/>
              </a:rPr>
              <a:t>Operating Agreement, Partnership Agreements, etc.) </a:t>
            </a:r>
          </a:p>
          <a:p>
            <a:pPr marR="91440" algn="just">
              <a:lnSpc>
                <a:spcPct val="107000"/>
              </a:lnSpc>
              <a:spcBef>
                <a:spcPts val="0"/>
              </a:spcBef>
              <a:spcAft>
                <a:spcPts val="800"/>
              </a:spcAft>
              <a:buClr>
                <a:srgbClr val="B74D13"/>
              </a:buClr>
            </a:pPr>
            <a:endParaRPr lang="en-US" sz="1200" kern="100">
              <a:solidFill>
                <a:srgbClr val="440099"/>
              </a:solidFill>
              <a:latin typeface="Calibri"/>
              <a:ea typeface="Calibri"/>
              <a:cs typeface="Calibri"/>
            </a:endParaRPr>
          </a:p>
          <a:p>
            <a:pPr marR="91440" algn="just">
              <a:lnSpc>
                <a:spcPct val="107000"/>
              </a:lnSpc>
              <a:spcAft>
                <a:spcPts val="800"/>
              </a:spcAft>
              <a:buClr>
                <a:srgbClr val="B74D13"/>
              </a:buClr>
            </a:pPr>
            <a:r>
              <a:rPr lang="en-US" sz="2000" b="1" kern="100">
                <a:solidFill>
                  <a:srgbClr val="440099"/>
                </a:solidFill>
                <a:latin typeface="Calibri"/>
                <a:ea typeface="Calibri"/>
                <a:cs typeface="Calibri"/>
              </a:rPr>
              <a:t>Unique Situations: </a:t>
            </a:r>
            <a:r>
              <a:rPr lang="en-US" i="1" kern="100">
                <a:solidFill>
                  <a:srgbClr val="440099"/>
                </a:solidFill>
                <a:latin typeface="Calibri"/>
                <a:ea typeface="Calibri"/>
                <a:cs typeface="Calibri"/>
              </a:rPr>
              <a:t>(include WITH the </a:t>
            </a:r>
            <a:r>
              <a:rPr lang="en-US" i="1" u="sng" kern="100">
                <a:solidFill>
                  <a:srgbClr val="440099"/>
                </a:solidFill>
                <a:latin typeface="Calibri"/>
                <a:ea typeface="Calibri"/>
                <a:cs typeface="Calibri"/>
              </a:rPr>
              <a:t>required</a:t>
            </a:r>
            <a:r>
              <a:rPr lang="en-US" i="1" kern="100">
                <a:solidFill>
                  <a:srgbClr val="440099"/>
                </a:solidFill>
                <a:latin typeface="Calibri"/>
                <a:ea typeface="Calibri"/>
                <a:cs typeface="Calibri"/>
              </a:rPr>
              <a:t> forms above)</a:t>
            </a:r>
            <a:endParaRPr lang="en-US" b="1" i="1" kern="100">
              <a:solidFill>
                <a:srgbClr val="440099"/>
              </a:solidFill>
              <a:latin typeface="Calibri"/>
              <a:ea typeface="Calibri"/>
              <a:cs typeface="Calibri"/>
            </a:endParaRPr>
          </a:p>
          <a:p>
            <a:pPr marL="285750" marR="91440" indent="-285750" algn="just">
              <a:lnSpc>
                <a:spcPct val="107000"/>
              </a:lnSpc>
              <a:spcAft>
                <a:spcPts val="800"/>
              </a:spcAft>
              <a:buClr>
                <a:srgbClr val="B74D13"/>
              </a:buClr>
              <a:buFont typeface="Arial" panose="020B0604020202020204" pitchFamily="34" charset="0"/>
              <a:buChar char="•"/>
            </a:pPr>
            <a:r>
              <a:rPr lang="en-US" sz="2000" kern="100">
                <a:solidFill>
                  <a:srgbClr val="440099"/>
                </a:solidFill>
                <a:effectLst/>
                <a:latin typeface="Calibri"/>
                <a:ea typeface="Calibri"/>
                <a:cs typeface="Calibri"/>
              </a:rPr>
              <a:t>Sublease Agreement with </a:t>
            </a:r>
            <a:r>
              <a:rPr lang="en-US" sz="2000" kern="100">
                <a:solidFill>
                  <a:srgbClr val="440099"/>
                </a:solidFill>
                <a:latin typeface="Calibri"/>
                <a:ea typeface="Calibri"/>
                <a:cs typeface="Calibri"/>
              </a:rPr>
              <a:t>ACDBEs</a:t>
            </a:r>
            <a:r>
              <a:rPr lang="en-US" sz="2000" kern="100">
                <a:solidFill>
                  <a:srgbClr val="440099"/>
                </a:solidFill>
                <a:effectLst/>
                <a:latin typeface="Calibri"/>
                <a:ea typeface="Calibri"/>
                <a:cs typeface="Calibri"/>
              </a:rPr>
              <a:t> – </a:t>
            </a:r>
            <a:r>
              <a:rPr lang="en-US" i="1" kern="100">
                <a:solidFill>
                  <a:srgbClr val="440099"/>
                </a:solidFill>
                <a:latin typeface="Calibri"/>
                <a:ea typeface="Calibri"/>
                <a:cs typeface="Calibri"/>
              </a:rPr>
              <a:t>subleases</a:t>
            </a:r>
            <a:r>
              <a:rPr lang="en-US" i="1" kern="100">
                <a:solidFill>
                  <a:srgbClr val="440099"/>
                </a:solidFill>
                <a:effectLst/>
                <a:latin typeface="Calibri"/>
                <a:ea typeface="Calibri"/>
                <a:cs typeface="Calibri"/>
              </a:rPr>
              <a:t> only (prior approval by DEN</a:t>
            </a:r>
            <a:r>
              <a:rPr lang="en-US" i="1" kern="100">
                <a:solidFill>
                  <a:srgbClr val="440099"/>
                </a:solidFill>
                <a:latin typeface="Calibri"/>
                <a:ea typeface="Calibri"/>
                <a:cs typeface="Calibri"/>
              </a:rPr>
              <a:t> required</a:t>
            </a:r>
            <a:r>
              <a:rPr lang="en-US" i="1" kern="100">
                <a:solidFill>
                  <a:srgbClr val="440099"/>
                </a:solidFill>
                <a:effectLst/>
                <a:latin typeface="Calibri"/>
                <a:ea typeface="Calibri"/>
                <a:cs typeface="Calibri"/>
              </a:rPr>
              <a:t>)</a:t>
            </a:r>
          </a:p>
          <a:p>
            <a:pPr marL="285750" marR="91440" indent="-285750" algn="just">
              <a:lnSpc>
                <a:spcPct val="107000"/>
              </a:lnSpc>
              <a:spcAft>
                <a:spcPts val="800"/>
              </a:spcAft>
              <a:buClr>
                <a:srgbClr val="B74D13"/>
              </a:buClr>
              <a:buFont typeface="Arial" panose="020B0604020202020204" pitchFamily="34" charset="0"/>
              <a:buChar char="•"/>
            </a:pPr>
            <a:r>
              <a:rPr lang="en-US" sz="2000" kern="100">
                <a:solidFill>
                  <a:srgbClr val="440099"/>
                </a:solidFill>
                <a:effectLst/>
                <a:latin typeface="Calibri"/>
                <a:ea typeface="Calibri"/>
                <a:cs typeface="Calibri"/>
              </a:rPr>
              <a:t>ACDBE Good Faith Efforts </a:t>
            </a:r>
            <a:r>
              <a:rPr lang="en-US" sz="2000" kern="100">
                <a:solidFill>
                  <a:srgbClr val="440099"/>
                </a:solidFill>
                <a:latin typeface="Calibri"/>
                <a:ea typeface="Calibri"/>
                <a:cs typeface="Calibri"/>
              </a:rPr>
              <a:t>(GFE) </a:t>
            </a:r>
            <a:r>
              <a:rPr lang="en-US" sz="2000" kern="100">
                <a:solidFill>
                  <a:srgbClr val="440099"/>
                </a:solidFill>
                <a:effectLst/>
                <a:latin typeface="Calibri"/>
                <a:ea typeface="Calibri"/>
                <a:cs typeface="Calibri"/>
              </a:rPr>
              <a:t>Checklist – </a:t>
            </a:r>
            <a:r>
              <a:rPr lang="en-US" i="1" kern="100">
                <a:solidFill>
                  <a:srgbClr val="440099"/>
                </a:solidFill>
                <a:effectLst/>
                <a:latin typeface="Calibri"/>
                <a:ea typeface="Calibri"/>
                <a:cs typeface="Calibri"/>
              </a:rPr>
              <a:t>only if the goal </a:t>
            </a:r>
            <a:r>
              <a:rPr lang="en-US" i="1" kern="100">
                <a:solidFill>
                  <a:srgbClr val="440099"/>
                </a:solidFill>
                <a:latin typeface="Calibri"/>
                <a:ea typeface="Calibri"/>
                <a:cs typeface="Calibri"/>
              </a:rPr>
              <a:t>will </a:t>
            </a:r>
            <a:r>
              <a:rPr lang="en-US" b="1" i="1" u="sng" kern="100">
                <a:solidFill>
                  <a:srgbClr val="440099"/>
                </a:solidFill>
                <a:latin typeface="Calibri"/>
                <a:ea typeface="Calibri"/>
                <a:cs typeface="Calibri"/>
              </a:rPr>
              <a:t>NOT</a:t>
            </a:r>
            <a:r>
              <a:rPr lang="en-US" i="1" kern="100">
                <a:solidFill>
                  <a:srgbClr val="440099"/>
                </a:solidFill>
                <a:latin typeface="Calibri"/>
                <a:ea typeface="Calibri"/>
                <a:cs typeface="Calibri"/>
              </a:rPr>
              <a:t> be met</a:t>
            </a:r>
          </a:p>
          <a:p>
            <a:pPr marR="91440" algn="just">
              <a:lnSpc>
                <a:spcPct val="107000"/>
              </a:lnSpc>
              <a:spcAft>
                <a:spcPts val="800"/>
              </a:spcAft>
              <a:buClr>
                <a:srgbClr val="B74D13"/>
              </a:buClr>
            </a:pPr>
            <a:endParaRPr lang="en-US" sz="700" i="1" kern="100">
              <a:solidFill>
                <a:srgbClr val="440099"/>
              </a:solidFill>
              <a:latin typeface="Calibri"/>
              <a:ea typeface="Calibri"/>
              <a:cs typeface="Calibri"/>
            </a:endParaRPr>
          </a:p>
          <a:p>
            <a:pPr marR="91440" algn="ctr">
              <a:lnSpc>
                <a:spcPct val="107000"/>
              </a:lnSpc>
              <a:spcAft>
                <a:spcPts val="800"/>
              </a:spcAft>
              <a:buClr>
                <a:srgbClr val="B74D13"/>
              </a:buClr>
            </a:pPr>
            <a:r>
              <a:rPr lang="en-US" sz="3200" b="1" kern="100">
                <a:solidFill>
                  <a:srgbClr val="440099"/>
                </a:solidFill>
                <a:latin typeface="Calibri"/>
                <a:ea typeface="Calibri"/>
                <a:cs typeface="Calibri"/>
                <a:hlinkClick r:id="rId3"/>
              </a:rPr>
              <a:t>Current ACDBE Forms</a:t>
            </a:r>
            <a:endParaRPr lang="en-US" sz="3200" i="1" kern="100">
              <a:solidFill>
                <a:srgbClr val="440099"/>
              </a:solidFill>
              <a:latin typeface="Calibri"/>
              <a:ea typeface="Calibri"/>
              <a:cs typeface="Calibri"/>
            </a:endParaRPr>
          </a:p>
        </p:txBody>
      </p:sp>
    </p:spTree>
    <p:extLst>
      <p:ext uri="{BB962C8B-B14F-4D97-AF65-F5344CB8AC3E}">
        <p14:creationId xmlns:p14="http://schemas.microsoft.com/office/powerpoint/2010/main" val="1553508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FFC0FF-761D-73D3-351C-6E514DC214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CCB3BE-3F25-BD4D-FADB-1DB58F2771FF}"/>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440099"/>
                </a:solidFill>
                <a:effectLst/>
                <a:uLnTx/>
                <a:uFillTx/>
                <a:latin typeface="+mn-lt"/>
                <a:ea typeface="+mn-ea"/>
                <a:cs typeface="+mn-cs"/>
              </a:rPr>
              <a:t>SBEC Program / Submittal Requirements </a:t>
            </a:r>
          </a:p>
        </p:txBody>
      </p:sp>
      <p:sp>
        <p:nvSpPr>
          <p:cNvPr id="6" name="TextBox 5">
            <a:extLst>
              <a:ext uri="{FF2B5EF4-FFF2-40B4-BE49-F238E27FC236}">
                <a16:creationId xmlns:a16="http://schemas.microsoft.com/office/drawing/2014/main" id="{89B67FE8-E42E-ACC7-33C1-F17EE6CB0F5C}"/>
              </a:ext>
            </a:extLst>
          </p:cNvPr>
          <p:cNvSpPr txBox="1"/>
          <p:nvPr/>
        </p:nvSpPr>
        <p:spPr>
          <a:xfrm>
            <a:off x="653899" y="1397184"/>
            <a:ext cx="5128335" cy="4855240"/>
          </a:xfrm>
          <a:prstGeom prst="rect">
            <a:avLst/>
          </a:prstGeom>
          <a:noFill/>
        </p:spPr>
        <p:txBody>
          <a:bodyPr wrap="square" lIns="91440" tIns="45720" rIns="91440" bIns="45720" anchor="t">
            <a:spAutoFit/>
          </a:bodyPr>
          <a:lstStyle/>
          <a:p>
            <a:pPr marR="91440">
              <a:lnSpc>
                <a:spcPct val="107000"/>
              </a:lnSpc>
              <a:spcAft>
                <a:spcPts val="800"/>
              </a:spcAft>
              <a:buClr>
                <a:srgbClr val="B74D13"/>
              </a:buClr>
            </a:pPr>
            <a:r>
              <a:rPr lang="en-US" b="1" kern="100">
                <a:solidFill>
                  <a:srgbClr val="440099"/>
                </a:solidFill>
                <a:ea typeface="Calibri"/>
                <a:cs typeface="Calibri"/>
              </a:rPr>
              <a:t>Small Business Enterprise Concessionaire:</a:t>
            </a:r>
            <a:endParaRPr lang="en-US" b="1">
              <a:ea typeface="Calibri" panose="020F0502020204030204"/>
              <a:cs typeface="Calibri" panose="020F0502020204030204"/>
            </a:endParaRPr>
          </a:p>
          <a:p>
            <a:pPr marL="285750" marR="91440"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Locally funded</a:t>
            </a:r>
          </a:p>
          <a:p>
            <a:pPr marL="285750" marR="91440"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Governed by the Denver Revised Municipal Code (DRMC)</a:t>
            </a:r>
          </a:p>
          <a:p>
            <a:pPr marL="742950" marR="91440" lvl="1"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Chapter 28: Article 7</a:t>
            </a:r>
            <a:endParaRPr lang="en-US">
              <a:solidFill>
                <a:srgbClr val="440099"/>
              </a:solidFill>
              <a:ea typeface="Calibri"/>
              <a:cs typeface="Calibri"/>
            </a:endParaRPr>
          </a:p>
          <a:p>
            <a:pPr marL="285750" marR="91440"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What is it?</a:t>
            </a:r>
          </a:p>
          <a:p>
            <a:pPr marL="742950" marR="91440" lvl="1"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A Defined Pool set aside for firms SBEC-certified with CCD in the applicable scope  of work</a:t>
            </a:r>
          </a:p>
          <a:p>
            <a:pPr marL="742950" marR="91440" lvl="1"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Race-and gender-neutral</a:t>
            </a:r>
          </a:p>
          <a:p>
            <a:pPr marL="285750" marR="91440"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Certification:</a:t>
            </a:r>
          </a:p>
          <a:p>
            <a:pPr marL="742950" marR="91440" lvl="1"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Division of Small Business (DSBO)</a:t>
            </a:r>
          </a:p>
          <a:p>
            <a:pPr marL="742950" marR="91440" lvl="1" indent="-285750">
              <a:lnSpc>
                <a:spcPct val="107000"/>
              </a:lnSpc>
              <a:spcAft>
                <a:spcPts val="800"/>
              </a:spcAft>
              <a:buClr>
                <a:srgbClr val="B74D13"/>
              </a:buClr>
              <a:buFont typeface="Arial" panose="020B0604020202020204" pitchFamily="34" charset="0"/>
              <a:buChar char="•"/>
            </a:pPr>
            <a:r>
              <a:rPr lang="en-US" kern="100">
                <a:solidFill>
                  <a:srgbClr val="440099"/>
                </a:solidFill>
                <a:ea typeface="Calibri"/>
                <a:cs typeface="Calibri"/>
              </a:rPr>
              <a:t>Must meet SBA size standards</a:t>
            </a:r>
          </a:p>
        </p:txBody>
      </p:sp>
      <p:sp>
        <p:nvSpPr>
          <p:cNvPr id="3" name="TextBox 2">
            <a:extLst>
              <a:ext uri="{FF2B5EF4-FFF2-40B4-BE49-F238E27FC236}">
                <a16:creationId xmlns:a16="http://schemas.microsoft.com/office/drawing/2014/main" id="{DFCDBEA6-05DD-EB74-62EB-3A291147A276}"/>
              </a:ext>
            </a:extLst>
          </p:cNvPr>
          <p:cNvSpPr txBox="1"/>
          <p:nvPr/>
        </p:nvSpPr>
        <p:spPr>
          <a:xfrm>
            <a:off x="5907743" y="1397184"/>
            <a:ext cx="5809655" cy="3196709"/>
          </a:xfrm>
          <a:prstGeom prst="rect">
            <a:avLst/>
          </a:prstGeom>
          <a:noFill/>
        </p:spPr>
        <p:txBody>
          <a:bodyPr wrap="square" lIns="91440" tIns="45720" rIns="91440" bIns="45720" anchor="t">
            <a:spAutoFit/>
          </a:bodyPr>
          <a:lstStyle/>
          <a:p>
            <a:pPr marR="91440" algn="just">
              <a:lnSpc>
                <a:spcPct val="107000"/>
              </a:lnSpc>
              <a:spcAft>
                <a:spcPts val="800"/>
              </a:spcAft>
              <a:buClr>
                <a:srgbClr val="B74D13"/>
              </a:buClr>
            </a:pPr>
            <a:r>
              <a:rPr lang="en-US" b="1" kern="100">
                <a:solidFill>
                  <a:srgbClr val="440099"/>
                </a:solidFill>
                <a:latin typeface="Calibri"/>
                <a:ea typeface="Calibri"/>
                <a:cs typeface="Calibri"/>
              </a:rPr>
              <a:t>Submittal Requirements:</a:t>
            </a:r>
            <a:endParaRPr lang="en-US" b="1">
              <a:ea typeface="Calibri" panose="020F0502020204030204"/>
              <a:cs typeface="Calibri" panose="020F0502020204030204"/>
            </a:endParaRPr>
          </a:p>
          <a:p>
            <a:pPr marL="285750" marR="91440" indent="-285750" algn="just">
              <a:lnSpc>
                <a:spcPct val="107000"/>
              </a:lnSpc>
              <a:spcAft>
                <a:spcPts val="800"/>
              </a:spcAft>
              <a:buClr>
                <a:srgbClr val="B74D13"/>
              </a:buClr>
              <a:buFont typeface="Arial" panose="020B0604020202020204" pitchFamily="34" charset="0"/>
              <a:buChar char="•"/>
            </a:pPr>
            <a:r>
              <a:rPr lang="en-US" kern="100">
                <a:solidFill>
                  <a:srgbClr val="440099"/>
                </a:solidFill>
                <a:latin typeface="Calibri"/>
                <a:ea typeface="Calibri"/>
                <a:cs typeface="Calibri"/>
              </a:rPr>
              <a:t>Proof of Current SBEC Certification</a:t>
            </a:r>
          </a:p>
          <a:p>
            <a:pPr marL="285750" marR="91440" indent="-285750" algn="just">
              <a:lnSpc>
                <a:spcPct val="107000"/>
              </a:lnSpc>
              <a:spcAft>
                <a:spcPts val="800"/>
              </a:spcAft>
              <a:buClr>
                <a:srgbClr val="B74D13"/>
              </a:buClr>
              <a:buFont typeface="Arial" panose="020B0604020202020204" pitchFamily="34" charset="0"/>
              <a:buChar char="•"/>
            </a:pPr>
            <a:r>
              <a:rPr lang="en-US" i="1" kern="100">
                <a:solidFill>
                  <a:srgbClr val="440099"/>
                </a:solidFill>
                <a:ea typeface="Calibri"/>
                <a:cs typeface="Calibri"/>
              </a:rPr>
              <a:t>JV Agreement (e.g. Operating Agreement, </a:t>
            </a:r>
          </a:p>
          <a:p>
            <a:pPr marR="91440" algn="just">
              <a:lnSpc>
                <a:spcPct val="107000"/>
              </a:lnSpc>
              <a:spcAft>
                <a:spcPts val="800"/>
              </a:spcAft>
              <a:buClr>
                <a:srgbClr val="B74D13"/>
              </a:buClr>
            </a:pPr>
            <a:r>
              <a:rPr lang="en-US" i="1" kern="100">
                <a:solidFill>
                  <a:srgbClr val="440099"/>
                </a:solidFill>
                <a:ea typeface="Calibri"/>
                <a:cs typeface="Calibri"/>
              </a:rPr>
              <a:t>      Partnership Agreements, etc.) </a:t>
            </a:r>
          </a:p>
          <a:p>
            <a:pPr marR="91440" algn="just">
              <a:lnSpc>
                <a:spcPct val="107000"/>
              </a:lnSpc>
              <a:spcAft>
                <a:spcPts val="800"/>
              </a:spcAft>
            </a:pPr>
            <a:endParaRPr lang="en-US" sz="1200" kern="100">
              <a:solidFill>
                <a:srgbClr val="440099"/>
              </a:solidFill>
              <a:latin typeface="Calibri"/>
              <a:ea typeface="Calibri"/>
              <a:cs typeface="Calibri"/>
            </a:endParaRPr>
          </a:p>
          <a:p>
            <a:pPr marL="0" marR="91440" lvl="0" indent="0" algn="just" defTabSz="914400" rtl="0" eaLnBrk="1" fontAlgn="auto" latinLnBrk="0" hangingPunct="1">
              <a:lnSpc>
                <a:spcPct val="107000"/>
              </a:lnSpc>
              <a:spcBef>
                <a:spcPts val="0"/>
              </a:spcBef>
              <a:spcAft>
                <a:spcPts val="800"/>
              </a:spcAft>
              <a:buClr>
                <a:srgbClr val="B74D13"/>
              </a:buClr>
              <a:buSzTx/>
              <a:buFontTx/>
              <a:buNone/>
              <a:tabLst/>
              <a:defRPr/>
            </a:pPr>
            <a:r>
              <a:rPr kumimoji="0" lang="en-US" sz="1800" b="1" i="0" u="none" strike="noStrike" kern="100" cap="none" spc="0" normalizeH="0" baseline="0" noProof="0">
                <a:ln>
                  <a:noFill/>
                </a:ln>
                <a:solidFill>
                  <a:srgbClr val="440099"/>
                </a:solidFill>
                <a:effectLst/>
                <a:uLnTx/>
                <a:uFillTx/>
                <a:latin typeface="Calibri"/>
                <a:ea typeface="Calibri"/>
                <a:cs typeface="Calibri"/>
              </a:rPr>
              <a:t>Compliance:</a:t>
            </a:r>
            <a:endPar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91440" lvl="0" indent="-285750" algn="just" defTabSz="914400" rtl="0" eaLnBrk="1" fontAlgn="auto" latinLnBrk="0" hangingPunct="1">
              <a:lnSpc>
                <a:spcPct val="107000"/>
              </a:lnSpc>
              <a:spcBef>
                <a:spcPts val="0"/>
              </a:spcBef>
              <a:spcAft>
                <a:spcPts val="800"/>
              </a:spcAft>
              <a:buClr>
                <a:srgbClr val="B74D13"/>
              </a:buClr>
              <a:buSzTx/>
              <a:buFont typeface="Arial" panose="020B0604020202020204" pitchFamily="34" charset="0"/>
              <a:buChar char="•"/>
              <a:tabLst/>
              <a:defRPr/>
            </a:pPr>
            <a:r>
              <a:rPr kumimoji="0" lang="en-US" sz="1800" b="0" i="0" u="none" strike="noStrike" kern="100" cap="none" spc="0" normalizeH="0" baseline="0" noProof="0">
                <a:ln>
                  <a:noFill/>
                </a:ln>
                <a:solidFill>
                  <a:srgbClr val="440099"/>
                </a:solidFill>
                <a:effectLst/>
                <a:uLnTx/>
                <a:uFillTx/>
                <a:latin typeface="Calibri"/>
                <a:ea typeface="Calibri"/>
                <a:cs typeface="Calibri"/>
              </a:rPr>
              <a:t>Monitored by DEN’s ACDBE Team</a:t>
            </a:r>
            <a:endParaRPr kumimoji="0" lang="en-US" sz="1800" b="0" i="0" u="none" strike="noStrike" kern="1200" cap="none" spc="0" normalizeH="0" baseline="0" noProof="0">
              <a:ln>
                <a:noFill/>
              </a:ln>
              <a:solidFill>
                <a:srgbClr val="440099"/>
              </a:solidFill>
              <a:effectLst/>
              <a:uLnTx/>
              <a:uFillTx/>
              <a:latin typeface="Calibri" panose="020F0502020204030204"/>
              <a:ea typeface="Calibri"/>
              <a:cs typeface="Calibri"/>
            </a:endParaRPr>
          </a:p>
          <a:p>
            <a:pPr marR="91440" algn="just">
              <a:lnSpc>
                <a:spcPct val="107000"/>
              </a:lnSpc>
              <a:spcBef>
                <a:spcPts val="0"/>
              </a:spcBef>
              <a:spcAft>
                <a:spcPts val="800"/>
              </a:spcAft>
              <a:buClr>
                <a:srgbClr val="B74D13"/>
              </a:buClr>
            </a:pPr>
            <a:endParaRPr lang="en-US" sz="1200" kern="100">
              <a:solidFill>
                <a:srgbClr val="440099"/>
              </a:solidFill>
              <a:latin typeface="Calibri"/>
              <a:ea typeface="Calibri"/>
              <a:cs typeface="Calibri"/>
            </a:endParaRPr>
          </a:p>
          <a:p>
            <a:pPr marR="91440" algn="just">
              <a:lnSpc>
                <a:spcPct val="107000"/>
              </a:lnSpc>
              <a:spcAft>
                <a:spcPts val="800"/>
              </a:spcAft>
              <a:buClr>
                <a:srgbClr val="B74D13"/>
              </a:buClr>
            </a:pPr>
            <a:endParaRPr lang="en-US" sz="700" i="1" kern="100">
              <a:solidFill>
                <a:srgbClr val="440099"/>
              </a:solidFill>
              <a:latin typeface="Calibri"/>
              <a:ea typeface="Calibri"/>
              <a:cs typeface="Calibri"/>
            </a:endParaRPr>
          </a:p>
        </p:txBody>
      </p:sp>
      <p:cxnSp>
        <p:nvCxnSpPr>
          <p:cNvPr id="5" name="Straight Connector 4">
            <a:extLst>
              <a:ext uri="{FF2B5EF4-FFF2-40B4-BE49-F238E27FC236}">
                <a16:creationId xmlns:a16="http://schemas.microsoft.com/office/drawing/2014/main" id="{9DCF7FAE-6492-364C-584F-F846D150AA0A}"/>
              </a:ext>
              <a:ext uri="{C183D7F6-B498-43B3-948B-1728B52AA6E4}">
                <adec:decorative xmlns:adec="http://schemas.microsoft.com/office/drawing/2017/decorative" val="1"/>
              </a:ext>
            </a:extLst>
          </p:cNvPr>
          <p:cNvCxnSpPr>
            <a:cxnSpLocks/>
          </p:cNvCxnSpPr>
          <p:nvPr/>
        </p:nvCxnSpPr>
        <p:spPr>
          <a:xfrm>
            <a:off x="5692589" y="1559858"/>
            <a:ext cx="0" cy="4788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07E6-1008-4FDC-47B1-572ACA7813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F23DAE-82A6-0B24-3025-C035822ED30A}"/>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Proposal Cures</a:t>
            </a:r>
          </a:p>
        </p:txBody>
      </p:sp>
      <p:sp>
        <p:nvSpPr>
          <p:cNvPr id="6" name="TextBox 5">
            <a:extLst>
              <a:ext uri="{FF2B5EF4-FFF2-40B4-BE49-F238E27FC236}">
                <a16:creationId xmlns:a16="http://schemas.microsoft.com/office/drawing/2014/main" id="{E6955BF9-E5AA-0AE8-8FBF-12072FA41AAF}"/>
              </a:ext>
            </a:extLst>
          </p:cNvPr>
          <p:cNvSpPr txBox="1"/>
          <p:nvPr/>
        </p:nvSpPr>
        <p:spPr>
          <a:xfrm>
            <a:off x="770439" y="1428177"/>
            <a:ext cx="9464571" cy="4191660"/>
          </a:xfrm>
          <a:prstGeom prst="rect">
            <a:avLst/>
          </a:prstGeom>
          <a:noFill/>
        </p:spPr>
        <p:txBody>
          <a:bodyPr wrap="square" lIns="91440" tIns="45720" rIns="91440" bIns="45720" anchor="t">
            <a:spAutoFit/>
          </a:bodyPr>
          <a:lstStyle/>
          <a:p>
            <a:pPr marR="91440" algn="just">
              <a:lnSpc>
                <a:spcPct val="107000"/>
              </a:lnSpc>
              <a:spcAft>
                <a:spcPts val="800"/>
              </a:spcAft>
            </a:pPr>
            <a:r>
              <a:rPr lang="en-US" sz="2000" b="1" kern="100">
                <a:solidFill>
                  <a:srgbClr val="440099"/>
                </a:solidFill>
                <a:ea typeface="Calibri"/>
                <a:cs typeface="Calibri"/>
              </a:rPr>
              <a:t>What is a Cure?</a:t>
            </a:r>
          </a:p>
          <a:p>
            <a:pPr marR="91440" algn="just">
              <a:lnSpc>
                <a:spcPct val="107000"/>
              </a:lnSpc>
              <a:spcAft>
                <a:spcPts val="800"/>
              </a:spcAft>
            </a:pPr>
            <a:r>
              <a:rPr lang="en-US" sz="2000" kern="100">
                <a:solidFill>
                  <a:srgbClr val="440099"/>
                </a:solidFill>
                <a:ea typeface="Calibri"/>
                <a:cs typeface="Calibri"/>
              </a:rPr>
              <a:t>A cure is an opportunity for a proposer to correct minor, fixable deficiencies in their submitted proposal after the initial submission but before responsiveness is finalized.</a:t>
            </a:r>
          </a:p>
          <a:p>
            <a:pPr marR="91440" algn="just">
              <a:lnSpc>
                <a:spcPct val="107000"/>
              </a:lnSpc>
              <a:spcAft>
                <a:spcPts val="800"/>
              </a:spcAft>
            </a:pPr>
            <a:r>
              <a:rPr lang="en-US" sz="2000" kern="100">
                <a:solidFill>
                  <a:srgbClr val="440099"/>
                </a:solidFill>
                <a:ea typeface="Calibri"/>
                <a:cs typeface="Calibri"/>
              </a:rPr>
              <a:t>		</a:t>
            </a:r>
            <a:r>
              <a:rPr lang="en-US" sz="2000" b="1" kern="100">
                <a:solidFill>
                  <a:srgbClr val="440099"/>
                </a:solidFill>
                <a:ea typeface="Calibri"/>
                <a:cs typeface="Calibri"/>
              </a:rPr>
              <a:t>Curable:</a:t>
            </a:r>
            <a:endParaRPr lang="en-US" sz="2000" b="1" kern="100">
              <a:solidFill>
                <a:srgbClr val="440099"/>
              </a:solidFill>
              <a:effectLst/>
              <a:ea typeface="Calibri" panose="020F0502020204030204" pitchFamily="34" charset="0"/>
              <a:cs typeface="Calibri" panose="020F0502020204030204" pitchFamily="34" charset="0"/>
            </a:endParaRPr>
          </a:p>
          <a:p>
            <a:pPr marL="2171700" marR="91440" lvl="4" indent="-342900" algn="just">
              <a:lnSpc>
                <a:spcPct val="107000"/>
              </a:lnSpc>
              <a:spcAft>
                <a:spcPts val="800"/>
              </a:spcAft>
              <a:buClr>
                <a:srgbClr val="E35B2A"/>
              </a:buClr>
              <a:buFont typeface="Arial"/>
              <a:buChar char="•"/>
            </a:pPr>
            <a:r>
              <a:rPr lang="en-US" sz="2000" kern="100">
                <a:solidFill>
                  <a:srgbClr val="440099"/>
                </a:solidFill>
                <a:ea typeface="Calibri"/>
                <a:cs typeface="Calibri"/>
              </a:rPr>
              <a:t>Missing information or signatures on submitted forms</a:t>
            </a:r>
          </a:p>
          <a:p>
            <a:pPr marR="91440" algn="just">
              <a:lnSpc>
                <a:spcPct val="107000"/>
              </a:lnSpc>
              <a:spcAft>
                <a:spcPts val="800"/>
              </a:spcAft>
            </a:pPr>
            <a:r>
              <a:rPr lang="en-US" sz="2000" kern="100">
                <a:solidFill>
                  <a:srgbClr val="440099"/>
                </a:solidFill>
                <a:ea typeface="Calibri"/>
                <a:cs typeface="Calibri"/>
              </a:rPr>
              <a:t>		</a:t>
            </a:r>
            <a:r>
              <a:rPr lang="en-US" sz="2000" b="1" kern="100">
                <a:solidFill>
                  <a:srgbClr val="440099"/>
                </a:solidFill>
                <a:ea typeface="Calibri"/>
                <a:cs typeface="Calibri"/>
              </a:rPr>
              <a:t>Non-Curable:</a:t>
            </a:r>
            <a:endParaRPr lang="en-US" sz="2000" b="1" kern="100">
              <a:solidFill>
                <a:srgbClr val="440099"/>
              </a:solidFill>
              <a:ea typeface="Calibri" panose="020F0502020204030204" pitchFamily="34" charset="0"/>
              <a:cs typeface="Calibri" panose="020F0502020204030204" pitchFamily="34" charset="0"/>
            </a:endParaRPr>
          </a:p>
          <a:p>
            <a:pPr marL="2171700" marR="91440" lvl="4" indent="-342900" algn="just">
              <a:lnSpc>
                <a:spcPct val="107000"/>
              </a:lnSpc>
              <a:spcAft>
                <a:spcPts val="800"/>
              </a:spcAft>
              <a:buClr>
                <a:srgbClr val="E35B2A"/>
              </a:buClr>
              <a:buFont typeface="Arial"/>
              <a:buChar char="•"/>
            </a:pPr>
            <a:r>
              <a:rPr lang="en-US" sz="2000" kern="100">
                <a:solidFill>
                  <a:srgbClr val="440099"/>
                </a:solidFill>
                <a:ea typeface="Calibri"/>
                <a:cs typeface="Calibri"/>
              </a:rPr>
              <a:t>Firm is not certified at time of proposal submission</a:t>
            </a:r>
          </a:p>
          <a:p>
            <a:pPr marL="2171700" marR="91440" lvl="4" indent="-342900" algn="just">
              <a:lnSpc>
                <a:spcPct val="107000"/>
              </a:lnSpc>
              <a:spcAft>
                <a:spcPts val="800"/>
              </a:spcAft>
              <a:buClr>
                <a:srgbClr val="E35B2A"/>
              </a:buClr>
              <a:buFont typeface="Arial"/>
              <a:buChar char="•"/>
            </a:pPr>
            <a:r>
              <a:rPr lang="en-US" sz="2000" kern="100">
                <a:solidFill>
                  <a:srgbClr val="440099"/>
                </a:solidFill>
                <a:ea typeface="Calibri"/>
                <a:cs typeface="Calibri"/>
              </a:rPr>
              <a:t>Firm not certified in applicable NAICS Code</a:t>
            </a:r>
          </a:p>
          <a:p>
            <a:pPr marL="2171700" marR="91440" lvl="4" indent="-342900" algn="just">
              <a:lnSpc>
                <a:spcPct val="107000"/>
              </a:lnSpc>
              <a:spcAft>
                <a:spcPts val="800"/>
              </a:spcAft>
              <a:buClr>
                <a:srgbClr val="E35B2A"/>
              </a:buClr>
              <a:buFont typeface="Arial"/>
              <a:buChar char="•"/>
            </a:pPr>
            <a:r>
              <a:rPr lang="en-US" sz="2000" kern="100">
                <a:solidFill>
                  <a:srgbClr val="440099"/>
                </a:solidFill>
                <a:ea typeface="Calibri"/>
                <a:cs typeface="Calibri"/>
              </a:rPr>
              <a:t>Missing required forms</a:t>
            </a:r>
          </a:p>
          <a:p>
            <a:pPr marL="800100" marR="91440" lvl="1" indent="-342900" algn="just">
              <a:lnSpc>
                <a:spcPct val="107000"/>
              </a:lnSpc>
              <a:spcAft>
                <a:spcPts val="800"/>
              </a:spcAft>
              <a:buClr>
                <a:srgbClr val="E35B2A"/>
              </a:buClr>
              <a:buFont typeface="Arial"/>
              <a:buChar char="•"/>
            </a:pPr>
            <a:endParaRPr lang="en-US" sz="2000" kern="100">
              <a:solidFill>
                <a:srgbClr val="440099"/>
              </a:solidFill>
              <a:ea typeface="Calibri"/>
              <a:cs typeface="Calibri"/>
            </a:endParaRPr>
          </a:p>
        </p:txBody>
      </p:sp>
      <p:pic>
        <p:nvPicPr>
          <p:cNvPr id="3076" name="Picture 4">
            <a:extLst>
              <a:ext uri="{FF2B5EF4-FFF2-40B4-BE49-F238E27FC236}">
                <a16:creationId xmlns:a16="http://schemas.microsoft.com/office/drawing/2014/main" id="{A5379F00-2BC5-8290-52E4-224BEE825C1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80" y="352400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58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583841-E171-B6C6-B112-DFD3FF087D36}"/>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Before Submitting Your Proposal…</a:t>
            </a:r>
          </a:p>
        </p:txBody>
      </p:sp>
      <p:sp>
        <p:nvSpPr>
          <p:cNvPr id="6" name="TextBox 5">
            <a:extLst>
              <a:ext uri="{FF2B5EF4-FFF2-40B4-BE49-F238E27FC236}">
                <a16:creationId xmlns:a16="http://schemas.microsoft.com/office/drawing/2014/main" id="{B90B3CB2-68C0-DFCE-0751-87EBF689FF0C}"/>
              </a:ext>
            </a:extLst>
          </p:cNvPr>
          <p:cNvSpPr txBox="1"/>
          <p:nvPr/>
        </p:nvSpPr>
        <p:spPr>
          <a:xfrm>
            <a:off x="770439" y="1460123"/>
            <a:ext cx="9617679" cy="3430426"/>
          </a:xfrm>
          <a:prstGeom prst="rect">
            <a:avLst/>
          </a:prstGeom>
          <a:noFill/>
        </p:spPr>
        <p:txBody>
          <a:bodyPr wrap="square" lIns="91440" tIns="45720" rIns="91440" bIns="45720" anchor="t">
            <a:spAutoFit/>
          </a:bodyPr>
          <a:lstStyle/>
          <a:p>
            <a:pPr marR="91440" algn="just">
              <a:lnSpc>
                <a:spcPct val="107000"/>
              </a:lnSpc>
              <a:spcAft>
                <a:spcPts val="800"/>
              </a:spcAft>
            </a:pPr>
            <a:r>
              <a:rPr lang="en-US" sz="2000" i="1" kern="100">
                <a:solidFill>
                  <a:srgbClr val="440099"/>
                </a:solidFill>
                <a:ea typeface="Calibri"/>
                <a:cs typeface="Calibri"/>
              </a:rPr>
              <a:t>Ask yourself:</a:t>
            </a:r>
            <a:endParaRPr lang="en-US" sz="2000" i="1" kern="100">
              <a:solidFill>
                <a:srgbClr val="440099"/>
              </a:solidFill>
              <a:effectLst/>
              <a:ea typeface="Calibri" panose="020F0502020204030204" pitchFamily="34" charset="0"/>
              <a:cs typeface="Calibri" panose="020F0502020204030204" pitchFamily="34" charset="0"/>
            </a:endParaRPr>
          </a:p>
          <a:p>
            <a:pPr marL="800100" marR="91440" lvl="1" indent="-342900" algn="just">
              <a:lnSpc>
                <a:spcPct val="107000"/>
              </a:lnSpc>
              <a:spcAft>
                <a:spcPts val="800"/>
              </a:spcAft>
              <a:buClr>
                <a:srgbClr val="E35B2A"/>
              </a:buClr>
              <a:buFont typeface="Arial"/>
              <a:buChar char="•"/>
            </a:pPr>
            <a:r>
              <a:rPr lang="en-US" sz="2000" kern="100">
                <a:solidFill>
                  <a:srgbClr val="440099"/>
                </a:solidFill>
                <a:ea typeface="Calibri"/>
                <a:cs typeface="Calibri"/>
              </a:rPr>
              <a:t>Is there a Joint Venture involved?</a:t>
            </a:r>
          </a:p>
          <a:p>
            <a:pPr marL="800100" marR="91440" lvl="1" indent="-342900" algn="just">
              <a:lnSpc>
                <a:spcPct val="107000"/>
              </a:lnSpc>
              <a:spcAft>
                <a:spcPts val="800"/>
              </a:spcAft>
              <a:buClr>
                <a:srgbClr val="E35B2A"/>
              </a:buClr>
              <a:buFont typeface="Arial"/>
              <a:buChar char="•"/>
            </a:pPr>
            <a:r>
              <a:rPr lang="en-US" sz="2000" kern="100">
                <a:solidFill>
                  <a:srgbClr val="440099"/>
                </a:solidFill>
                <a:ea typeface="Calibri"/>
                <a:cs typeface="Calibri"/>
              </a:rPr>
              <a:t>Am I currently certified in the applicable NAICs code for the scope of work?</a:t>
            </a:r>
          </a:p>
          <a:p>
            <a:pPr marL="800100" marR="91440" lvl="1" indent="-342900" algn="just">
              <a:lnSpc>
                <a:spcPct val="107000"/>
              </a:lnSpc>
              <a:spcAft>
                <a:spcPts val="800"/>
              </a:spcAft>
              <a:buClr>
                <a:srgbClr val="E35B2A"/>
              </a:buClr>
              <a:buFont typeface="Arial"/>
              <a:buChar char="•"/>
            </a:pPr>
            <a:r>
              <a:rPr lang="en-US" sz="2000" kern="100">
                <a:solidFill>
                  <a:srgbClr val="440099"/>
                </a:solidFill>
                <a:ea typeface="Calibri"/>
                <a:cs typeface="Calibri"/>
              </a:rPr>
              <a:t>Did I fill out all the required forms? </a:t>
            </a:r>
          </a:p>
          <a:p>
            <a:pPr marL="800100" marR="91440" lvl="1" indent="-342900" algn="just">
              <a:lnSpc>
                <a:spcPct val="107000"/>
              </a:lnSpc>
              <a:spcAft>
                <a:spcPts val="800"/>
              </a:spcAft>
              <a:buClr>
                <a:srgbClr val="E35B2A"/>
              </a:buClr>
              <a:buFont typeface="Arial"/>
              <a:buChar char="•"/>
            </a:pPr>
            <a:r>
              <a:rPr lang="en-US" sz="2000" kern="100">
                <a:solidFill>
                  <a:srgbClr val="440099"/>
                </a:solidFill>
                <a:ea typeface="Calibri"/>
                <a:cs typeface="Calibri"/>
              </a:rPr>
              <a:t>Are the forms filled out completely and accurately? </a:t>
            </a:r>
          </a:p>
          <a:p>
            <a:pPr marL="800100" marR="91440" lvl="1" indent="-342900" algn="just">
              <a:lnSpc>
                <a:spcPct val="107000"/>
              </a:lnSpc>
              <a:spcAft>
                <a:spcPts val="800"/>
              </a:spcAft>
              <a:buClr>
                <a:srgbClr val="E35B2A"/>
              </a:buClr>
              <a:buFont typeface="Arial"/>
              <a:buChar char="•"/>
            </a:pPr>
            <a:r>
              <a:rPr lang="en-US" sz="2000" kern="100">
                <a:solidFill>
                  <a:srgbClr val="440099"/>
                </a:solidFill>
                <a:ea typeface="Calibri"/>
                <a:cs typeface="Calibri"/>
              </a:rPr>
              <a:t>Are all forms signed and dated?</a:t>
            </a:r>
          </a:p>
          <a:p>
            <a:pPr marR="91440" lvl="1" algn="just">
              <a:lnSpc>
                <a:spcPct val="107000"/>
              </a:lnSpc>
              <a:spcAft>
                <a:spcPts val="800"/>
              </a:spcAft>
            </a:pPr>
            <a:endParaRPr lang="en-US" sz="2000" kern="100">
              <a:solidFill>
                <a:srgbClr val="440099"/>
              </a:solidFill>
              <a:ea typeface="Calibri"/>
              <a:cs typeface="Calibri"/>
            </a:endParaRPr>
          </a:p>
          <a:p>
            <a:pPr marR="91440" lvl="1">
              <a:lnSpc>
                <a:spcPct val="107000"/>
              </a:lnSpc>
              <a:spcAft>
                <a:spcPts val="800"/>
              </a:spcAft>
            </a:pPr>
            <a:r>
              <a:rPr lang="en-US" sz="2000" kern="100">
                <a:solidFill>
                  <a:srgbClr val="440099"/>
                </a:solidFill>
                <a:ea typeface="Calibri"/>
                <a:cs typeface="Calibri"/>
              </a:rPr>
              <a:t>		Review the </a:t>
            </a:r>
            <a:r>
              <a:rPr lang="en-US" sz="2000" kern="100">
                <a:solidFill>
                  <a:srgbClr val="440099"/>
                </a:solidFill>
                <a:ea typeface="Calibri"/>
                <a:cs typeface="Calibri"/>
                <a:hlinkClick r:id="rId3"/>
              </a:rPr>
              <a:t>FAA Joint Venture Guidance Document</a:t>
            </a:r>
            <a:endParaRPr lang="en-US" sz="2000" b="1" strike="sngStrike" kern="100">
              <a:solidFill>
                <a:srgbClr val="440099"/>
              </a:solidFill>
              <a:ea typeface="Calibri"/>
              <a:cs typeface="Calibri"/>
            </a:endParaRPr>
          </a:p>
        </p:txBody>
      </p:sp>
      <p:pic>
        <p:nvPicPr>
          <p:cNvPr id="4098" name="Picture 2" descr="Disadvantaged Business Enterprise (DBE) and Airport Concessions  Disadvantaged Business Enterprise (ACDBE)">
            <a:extLst>
              <a:ext uri="{FF2B5EF4-FFF2-40B4-BE49-F238E27FC236}">
                <a16:creationId xmlns:a16="http://schemas.microsoft.com/office/drawing/2014/main" id="{7FB769BF-4A56-FB8D-3FDB-309A2BF22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310" y="4408862"/>
            <a:ext cx="989015" cy="989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470C0A-5721-8677-6820-07C86A53498F}"/>
              </a:ext>
            </a:extLst>
          </p:cNvPr>
          <p:cNvSpPr txBox="1"/>
          <p:nvPr/>
        </p:nvSpPr>
        <p:spPr>
          <a:xfrm>
            <a:off x="976355" y="5874515"/>
            <a:ext cx="8282569" cy="407035"/>
          </a:xfrm>
          <a:prstGeom prst="rect">
            <a:avLst/>
          </a:prstGeom>
          <a:noFill/>
        </p:spPr>
        <p:txBody>
          <a:bodyPr wrap="square">
            <a:spAutoFit/>
          </a:bodyPr>
          <a:lstStyle/>
          <a:p>
            <a:pPr marR="91440" algn="ctr">
              <a:lnSpc>
                <a:spcPct val="107000"/>
              </a:lnSpc>
              <a:spcAft>
                <a:spcPts val="800"/>
              </a:spcAft>
            </a:pPr>
            <a:r>
              <a:rPr lang="en-US" sz="2000" kern="100">
                <a:solidFill>
                  <a:srgbClr val="440099"/>
                </a:solidFill>
                <a:effectLst/>
                <a:latin typeface="Calibri"/>
                <a:ea typeface="Calibri"/>
                <a:cs typeface="Calibri"/>
              </a:rPr>
              <a:t>Joint Ventures must </a:t>
            </a:r>
            <a:r>
              <a:rPr lang="en-US" sz="2000" kern="100">
                <a:solidFill>
                  <a:srgbClr val="440099"/>
                </a:solidFill>
                <a:latin typeface="Calibri"/>
                <a:ea typeface="Calibri"/>
                <a:cs typeface="Calibri"/>
              </a:rPr>
              <a:t>be </a:t>
            </a:r>
            <a:r>
              <a:rPr lang="en-US" sz="2000" b="1" kern="100">
                <a:solidFill>
                  <a:srgbClr val="440099"/>
                </a:solidFill>
                <a:latin typeface="Calibri"/>
                <a:ea typeface="Calibri"/>
                <a:cs typeface="Calibri"/>
              </a:rPr>
              <a:t>reviewed</a:t>
            </a:r>
            <a:r>
              <a:rPr lang="en-US" sz="2000" kern="100">
                <a:solidFill>
                  <a:srgbClr val="440099"/>
                </a:solidFill>
                <a:latin typeface="Calibri"/>
                <a:ea typeface="Calibri"/>
                <a:cs typeface="Calibri"/>
              </a:rPr>
              <a:t> and </a:t>
            </a:r>
            <a:r>
              <a:rPr lang="en-US" sz="2000" b="1" kern="100">
                <a:solidFill>
                  <a:srgbClr val="440099"/>
                </a:solidFill>
                <a:latin typeface="Calibri"/>
                <a:ea typeface="Calibri"/>
                <a:cs typeface="Calibri"/>
              </a:rPr>
              <a:t>approved</a:t>
            </a:r>
            <a:r>
              <a:rPr lang="en-US" sz="2000" kern="100">
                <a:solidFill>
                  <a:srgbClr val="440099"/>
                </a:solidFill>
                <a:latin typeface="Calibri"/>
                <a:ea typeface="Calibri"/>
                <a:cs typeface="Calibri"/>
              </a:rPr>
              <a:t> before contract execution!</a:t>
            </a:r>
            <a:endParaRPr lang="en-US" sz="2000" kern="100">
              <a:solidFill>
                <a:srgbClr val="FF0000"/>
              </a:solidFill>
              <a:effectLst/>
              <a:latin typeface="Calibri"/>
              <a:ea typeface="Calibri"/>
              <a:cs typeface="Calibri"/>
            </a:endParaRPr>
          </a:p>
        </p:txBody>
      </p:sp>
    </p:spTree>
    <p:extLst>
      <p:ext uri="{BB962C8B-B14F-4D97-AF65-F5344CB8AC3E}">
        <p14:creationId xmlns:p14="http://schemas.microsoft.com/office/powerpoint/2010/main" val="596011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7A43B-B489-446E-AA0A-DBEDE34E6C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B7E774-1A00-20F3-DBE4-BBB8BE5CE47A}"/>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ACDBE Tips &amp; Tricks</a:t>
            </a:r>
          </a:p>
        </p:txBody>
      </p:sp>
      <p:sp>
        <p:nvSpPr>
          <p:cNvPr id="6" name="TextBox 5">
            <a:extLst>
              <a:ext uri="{FF2B5EF4-FFF2-40B4-BE49-F238E27FC236}">
                <a16:creationId xmlns:a16="http://schemas.microsoft.com/office/drawing/2014/main" id="{9F4F862C-1648-AE98-3B05-06924E91EF13}"/>
              </a:ext>
            </a:extLst>
          </p:cNvPr>
          <p:cNvSpPr txBox="1"/>
          <p:nvPr/>
        </p:nvSpPr>
        <p:spPr>
          <a:xfrm>
            <a:off x="3482938" y="1303026"/>
            <a:ext cx="6649885" cy="671915"/>
          </a:xfrm>
          <a:prstGeom prst="rect">
            <a:avLst/>
          </a:prstGeom>
          <a:noFill/>
        </p:spPr>
        <p:txBody>
          <a:bodyPr wrap="square" lIns="91440" tIns="45720" rIns="91440" bIns="45720" anchor="t">
            <a:spAutoFit/>
          </a:bodyPr>
          <a:lstStyle/>
          <a:p>
            <a:pPr marR="91440" algn="just">
              <a:lnSpc>
                <a:spcPct val="107000"/>
              </a:lnSpc>
              <a:spcAft>
                <a:spcPts val="800"/>
              </a:spcAft>
            </a:pPr>
            <a:r>
              <a:rPr lang="en-US" i="1" kern="100">
                <a:solidFill>
                  <a:srgbClr val="440099"/>
                </a:solidFill>
                <a:latin typeface="Calibri"/>
                <a:ea typeface="Calibri"/>
                <a:cs typeface="Calibri"/>
              </a:rPr>
              <a:t>Tip:</a:t>
            </a:r>
            <a:r>
              <a:rPr lang="en-US" kern="100">
                <a:solidFill>
                  <a:srgbClr val="440099"/>
                </a:solidFill>
                <a:latin typeface="Calibri"/>
                <a:ea typeface="Calibri"/>
                <a:cs typeface="Calibri"/>
              </a:rPr>
              <a:t>	The ACDBE RFP Proposal review process results in a 	responsive / non-responsive determination.</a:t>
            </a:r>
          </a:p>
        </p:txBody>
      </p:sp>
      <p:pic>
        <p:nvPicPr>
          <p:cNvPr id="2050" name="Picture 2" descr="Tips &amp; Tricks - KoolSmartLearning">
            <a:extLst>
              <a:ext uri="{FF2B5EF4-FFF2-40B4-BE49-F238E27FC236}">
                <a16:creationId xmlns:a16="http://schemas.microsoft.com/office/drawing/2014/main" id="{40A7F221-082A-99F7-BCB2-914F3B21A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39" y="2649153"/>
            <a:ext cx="1683686" cy="17581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A8FBB3EE-1B3F-A1E9-0A97-177644A69D82}"/>
              </a:ext>
              <a:ext uri="{C183D7F6-B498-43B3-948B-1728B52AA6E4}">
                <adec:decorative xmlns:adec="http://schemas.microsoft.com/office/drawing/2017/decorative" val="1"/>
              </a:ext>
            </a:extLst>
          </p:cNvPr>
          <p:cNvCxnSpPr>
            <a:cxnSpLocks/>
          </p:cNvCxnSpPr>
          <p:nvPr/>
        </p:nvCxnSpPr>
        <p:spPr>
          <a:xfrm flipV="1">
            <a:off x="2208067" y="1922318"/>
            <a:ext cx="992333" cy="5196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78B65D7C-C11A-4502-803C-71FF55D0905E}"/>
              </a:ext>
              <a:ext uri="{C183D7F6-B498-43B3-948B-1728B52AA6E4}">
                <adec:decorative xmlns:adec="http://schemas.microsoft.com/office/drawing/2017/decorative" val="1"/>
              </a:ext>
            </a:extLst>
          </p:cNvPr>
          <p:cNvCxnSpPr>
            <a:cxnSpLocks/>
          </p:cNvCxnSpPr>
          <p:nvPr/>
        </p:nvCxnSpPr>
        <p:spPr>
          <a:xfrm>
            <a:off x="2587336" y="3580872"/>
            <a:ext cx="61306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AF5D1683-9677-C3B5-EDA3-ADB43C96DF5F}"/>
              </a:ext>
              <a:ext uri="{C183D7F6-B498-43B3-948B-1728B52AA6E4}">
                <adec:decorative xmlns:adec="http://schemas.microsoft.com/office/drawing/2017/decorative" val="1"/>
              </a:ext>
            </a:extLst>
          </p:cNvPr>
          <p:cNvCxnSpPr>
            <a:cxnSpLocks/>
          </p:cNvCxnSpPr>
          <p:nvPr/>
        </p:nvCxnSpPr>
        <p:spPr>
          <a:xfrm>
            <a:off x="2024564" y="4609420"/>
            <a:ext cx="1125544" cy="440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835D5111-FB12-3B84-5391-A642B761688C}"/>
              </a:ext>
            </a:extLst>
          </p:cNvPr>
          <p:cNvSpPr txBox="1"/>
          <p:nvPr/>
        </p:nvSpPr>
        <p:spPr>
          <a:xfrm>
            <a:off x="3482937" y="1974941"/>
            <a:ext cx="6649885" cy="671915"/>
          </a:xfrm>
          <a:prstGeom prst="rect">
            <a:avLst/>
          </a:prstGeom>
          <a:noFill/>
        </p:spPr>
        <p:txBody>
          <a:bodyPr wrap="square" lIns="91440" tIns="45720" rIns="91440" bIns="45720" anchor="t">
            <a:spAutoFit/>
          </a:bodyPr>
          <a:lstStyle/>
          <a:p>
            <a:pPr marR="91440" algn="just">
              <a:lnSpc>
                <a:spcPct val="107000"/>
              </a:lnSpc>
              <a:spcAft>
                <a:spcPts val="800"/>
              </a:spcAft>
            </a:pPr>
            <a:r>
              <a:rPr lang="en-US" i="1" kern="100">
                <a:solidFill>
                  <a:srgbClr val="440099"/>
                </a:solidFill>
                <a:latin typeface="Calibri"/>
                <a:ea typeface="Calibri"/>
                <a:cs typeface="Calibri"/>
              </a:rPr>
              <a:t>Trick:	Prepare a checklist of all required ACDBE forms to ensure 	a complete proposal submission.</a:t>
            </a:r>
          </a:p>
        </p:txBody>
      </p:sp>
      <p:sp>
        <p:nvSpPr>
          <p:cNvPr id="7" name="TextBox 5">
            <a:extLst>
              <a:ext uri="{FF2B5EF4-FFF2-40B4-BE49-F238E27FC236}">
                <a16:creationId xmlns:a16="http://schemas.microsoft.com/office/drawing/2014/main" id="{9F4F862C-1648-AE98-3B05-06924E91EF13}"/>
              </a:ext>
            </a:extLst>
          </p:cNvPr>
          <p:cNvSpPr txBox="1"/>
          <p:nvPr/>
        </p:nvSpPr>
        <p:spPr>
          <a:xfrm>
            <a:off x="3482937" y="2829518"/>
            <a:ext cx="6649720" cy="963021"/>
          </a:xfrm>
          <a:prstGeom prst="rect">
            <a:avLst/>
          </a:prstGeom>
          <a:noFill/>
        </p:spPr>
        <p:txBody>
          <a:bodyPr wrap="square" lIns="91440" tIns="45720" rIns="91440" bIns="45720" anchor="t">
            <a:spAutoFit/>
          </a:bodyPr>
          <a:lstStyle/>
          <a:p>
            <a:pPr marL="0" marR="91440" algn="just">
              <a:lnSpc>
                <a:spcPct val="106000"/>
              </a:lnSpc>
              <a:spcAft>
                <a:spcPts val="800"/>
              </a:spcAft>
              <a:buNone/>
            </a:pPr>
            <a:r>
              <a:rPr lang="en-US" sz="1800" i="1" kern="100">
                <a:solidFill>
                  <a:srgbClr val="440099"/>
                </a:solidFill>
                <a:effectLst/>
                <a:latin typeface="Calibri" panose="020F0502020204030204" pitchFamily="34" charset="0"/>
                <a:ea typeface="Calibri" panose="020F0502020204030204" pitchFamily="34" charset="0"/>
                <a:cs typeface="Times New Roman" panose="02020603050405020304" pitchFamily="18" charset="0"/>
              </a:rPr>
              <a:t>Tip:	Confirm that each participating ACDBE firm or partner 	holds active certification with the City &amp; County of Denver 	at proposal submission.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5">
            <a:extLst>
              <a:ext uri="{FF2B5EF4-FFF2-40B4-BE49-F238E27FC236}">
                <a16:creationId xmlns:a16="http://schemas.microsoft.com/office/drawing/2014/main" id="{9F4F862C-1648-AE98-3B05-06924E91EF13}"/>
              </a:ext>
            </a:extLst>
          </p:cNvPr>
          <p:cNvSpPr txBox="1"/>
          <p:nvPr/>
        </p:nvSpPr>
        <p:spPr>
          <a:xfrm>
            <a:off x="3482937" y="3792539"/>
            <a:ext cx="6649720" cy="963021"/>
          </a:xfrm>
          <a:prstGeom prst="rect">
            <a:avLst/>
          </a:prstGeom>
          <a:noFill/>
        </p:spPr>
        <p:txBody>
          <a:bodyPr wrap="square" lIns="91440" tIns="45720" rIns="91440" bIns="45720" anchor="t">
            <a:spAutoFit/>
          </a:bodyPr>
          <a:lstStyle/>
          <a:p>
            <a:pPr marL="0" marR="91440">
              <a:lnSpc>
                <a:spcPct val="106000"/>
              </a:lnSpc>
              <a:spcAft>
                <a:spcPts val="800"/>
              </a:spcAft>
              <a:buNone/>
            </a:pPr>
            <a:r>
              <a:rPr lang="en-US" sz="1800" i="1" kern="100">
                <a:solidFill>
                  <a:srgbClr val="440099"/>
                </a:solidFill>
                <a:effectLst/>
                <a:latin typeface="Calibri" panose="020F0502020204030204" pitchFamily="34" charset="0"/>
                <a:ea typeface="Calibri" panose="020F0502020204030204" pitchFamily="34" charset="0"/>
                <a:cs typeface="Times New Roman" panose="02020603050405020304" pitchFamily="18" charset="0"/>
              </a:rPr>
              <a:t>Trick:	Review ACDBE firm(s) certification letter in advance to 	ensure NAICS Codes correspond to the 	scope of the 	proposal’s concept.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9F4F862C-1648-AE98-3B05-06924E91EF13}"/>
              </a:ext>
            </a:extLst>
          </p:cNvPr>
          <p:cNvSpPr txBox="1"/>
          <p:nvPr/>
        </p:nvSpPr>
        <p:spPr>
          <a:xfrm>
            <a:off x="3482937" y="4938223"/>
            <a:ext cx="6649720" cy="669414"/>
          </a:xfrm>
          <a:prstGeom prst="rect">
            <a:avLst/>
          </a:prstGeom>
          <a:noFill/>
        </p:spPr>
        <p:txBody>
          <a:bodyPr wrap="square" lIns="91440" tIns="45720" rIns="91440" bIns="45720" anchor="t">
            <a:spAutoFit/>
          </a:bodyPr>
          <a:lstStyle/>
          <a:p>
            <a:pPr marL="0" marR="91440" algn="just">
              <a:lnSpc>
                <a:spcPct val="106000"/>
              </a:lnSpc>
              <a:spcAft>
                <a:spcPts val="800"/>
              </a:spcAft>
              <a:buNone/>
            </a:pPr>
            <a:r>
              <a:rPr lang="en-US" i="1" kern="100">
                <a:solidFill>
                  <a:srgbClr val="440099"/>
                </a:solidFill>
                <a:effectLst/>
                <a:latin typeface="Calibri" panose="020F0502020204030204" pitchFamily="34" charset="0"/>
                <a:ea typeface="Calibri" panose="020F0502020204030204" pitchFamily="34" charset="0"/>
                <a:cs typeface="Times New Roman" panose="02020603050405020304" pitchFamily="18" charset="0"/>
              </a:rPr>
              <a:t>Tip:	Make connections with Prime Concessionaires and 	potential partners and begin building relationships early.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5">
            <a:extLst>
              <a:ext uri="{FF2B5EF4-FFF2-40B4-BE49-F238E27FC236}">
                <a16:creationId xmlns:a16="http://schemas.microsoft.com/office/drawing/2014/main" id="{D0D37C83-1DE2-E69D-FEB5-8C9A1F4A3561}"/>
              </a:ext>
            </a:extLst>
          </p:cNvPr>
          <p:cNvSpPr txBox="1"/>
          <p:nvPr/>
        </p:nvSpPr>
        <p:spPr>
          <a:xfrm>
            <a:off x="3482937" y="5692083"/>
            <a:ext cx="6649720" cy="669414"/>
          </a:xfrm>
          <a:prstGeom prst="rect">
            <a:avLst/>
          </a:prstGeom>
          <a:noFill/>
        </p:spPr>
        <p:txBody>
          <a:bodyPr wrap="square" lIns="91440" tIns="45720" rIns="91440" bIns="45720" anchor="t">
            <a:spAutoFit/>
          </a:bodyPr>
          <a:lstStyle/>
          <a:p>
            <a:pPr marL="0" marR="91440">
              <a:lnSpc>
                <a:spcPct val="106000"/>
              </a:lnSpc>
              <a:spcAft>
                <a:spcPts val="800"/>
              </a:spcAft>
              <a:buNone/>
            </a:pPr>
            <a:r>
              <a:rPr lang="en-US" sz="1800" i="1" kern="100">
                <a:solidFill>
                  <a:srgbClr val="440099"/>
                </a:solidFill>
                <a:effectLst/>
                <a:latin typeface="Calibri" panose="020F0502020204030204" pitchFamily="34" charset="0"/>
                <a:ea typeface="Calibri" panose="020F0502020204030204" pitchFamily="34" charset="0"/>
                <a:cs typeface="Times New Roman" panose="02020603050405020304" pitchFamily="18" charset="0"/>
              </a:rPr>
              <a:t>Trick:	Attend networking, Pre-Proposal and Taking</a:t>
            </a:r>
            <a:r>
              <a:rPr lang="en-US" i="1" kern="100">
                <a:solidFill>
                  <a:srgbClr val="440099"/>
                </a:solidFill>
                <a:latin typeface="Calibri" panose="020F0502020204030204" pitchFamily="34" charset="0"/>
                <a:ea typeface="Calibri" panose="020F0502020204030204" pitchFamily="34" charset="0"/>
                <a:cs typeface="Times New Roman" panose="02020603050405020304" pitchFamily="18" charset="0"/>
              </a:rPr>
              <a:t> </a:t>
            </a:r>
            <a:r>
              <a:rPr lang="en-US" sz="1800" i="1" kern="100">
                <a:solidFill>
                  <a:srgbClr val="440099"/>
                </a:solidFill>
                <a:effectLst/>
                <a:latin typeface="Calibri" panose="020F0502020204030204" pitchFamily="34" charset="0"/>
                <a:ea typeface="Calibri" panose="020F0502020204030204" pitchFamily="34" charset="0"/>
                <a:cs typeface="Times New Roman" panose="02020603050405020304" pitchFamily="18" charset="0"/>
              </a:rPr>
              <a:t>Flight 	events to build connections.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245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E92EBD-443F-B3B0-B8B9-CF66E173CB9F}"/>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DEN Concessions Resources</a:t>
            </a:r>
          </a:p>
        </p:txBody>
      </p:sp>
      <p:sp>
        <p:nvSpPr>
          <p:cNvPr id="6" name="TextBox 5">
            <a:extLst>
              <a:ext uri="{FF2B5EF4-FFF2-40B4-BE49-F238E27FC236}">
                <a16:creationId xmlns:a16="http://schemas.microsoft.com/office/drawing/2014/main" id="{660C69D4-69FC-C78D-87CB-EC32F940C5F3}"/>
              </a:ext>
            </a:extLst>
          </p:cNvPr>
          <p:cNvSpPr txBox="1"/>
          <p:nvPr/>
        </p:nvSpPr>
        <p:spPr>
          <a:xfrm>
            <a:off x="286201" y="1610475"/>
            <a:ext cx="10157598" cy="4093428"/>
          </a:xfrm>
          <a:prstGeom prst="rect">
            <a:avLst/>
          </a:prstGeom>
          <a:noFill/>
        </p:spPr>
        <p:txBody>
          <a:bodyPr wrap="square" lIns="91440" tIns="45720" rIns="91440" bIns="45720" anchor="t">
            <a:spAutoFit/>
          </a:bodyPr>
          <a:lstStyle/>
          <a:p>
            <a:pPr marL="0" marR="18415" lvl="1" algn="ctr" fontAlgn="base">
              <a:spcBef>
                <a:spcPct val="0"/>
              </a:spcBef>
              <a:spcAft>
                <a:spcPct val="0"/>
              </a:spcAft>
              <a:buClr>
                <a:srgbClr val="B74D13"/>
              </a:buClr>
            </a:pPr>
            <a:endParaRPr lang="en-US" sz="2000">
              <a:solidFill>
                <a:srgbClr val="FF0000"/>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Denver International Airport – DEN Contract Procurement</a:t>
            </a: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E-mail: </a:t>
            </a:r>
            <a:r>
              <a:rPr lang="en-US" sz="2000">
                <a:solidFill>
                  <a:srgbClr val="3B1D85"/>
                </a:solidFill>
                <a:hlinkClick r:id="rId3"/>
              </a:rPr>
              <a:t>Contract.Procurement@flydenver.com</a:t>
            </a:r>
            <a:endParaRPr lang="en-US" sz="2000">
              <a:solidFill>
                <a:srgbClr val="3B1D85"/>
              </a:solidFill>
              <a:ea typeface="Calibri"/>
              <a:cs typeface="Calibri"/>
            </a:endParaRPr>
          </a:p>
          <a:p>
            <a:pPr marL="0" marR="18415" lvl="1" algn="ctr" fontAlgn="base">
              <a:spcBef>
                <a:spcPct val="0"/>
              </a:spcBef>
              <a:spcAft>
                <a:spcPct val="0"/>
              </a:spcAft>
              <a:buClr>
                <a:srgbClr val="B74D13"/>
              </a:buClr>
            </a:pP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For more information about the Contract Procurement, please visit:</a:t>
            </a:r>
            <a:endParaRPr lang="en-US" sz="2000">
              <a:solidFill>
                <a:srgbClr val="3B1D85"/>
              </a:solidFill>
              <a:ea typeface="Calibri"/>
              <a:cs typeface="Calibri"/>
            </a:endParaRPr>
          </a:p>
          <a:p>
            <a:pPr marL="0" marR="18415" lvl="1" algn="ctr">
              <a:spcBef>
                <a:spcPct val="0"/>
              </a:spcBef>
              <a:spcAft>
                <a:spcPct val="0"/>
              </a:spcAft>
            </a:pPr>
            <a:r>
              <a:rPr lang="en-US" sz="2000">
                <a:solidFill>
                  <a:srgbClr val="3B1D85"/>
                </a:solidFill>
                <a:ea typeface="+mn-lt"/>
                <a:cs typeface="+mn-lt"/>
                <a:hlinkClick r:id="rId4"/>
              </a:rPr>
              <a:t>https://www.flydenver.com/business-and-community/procurement/opportunities/</a:t>
            </a:r>
            <a:endParaRPr lang="en-US" sz="2000">
              <a:solidFill>
                <a:srgbClr val="3B1D85"/>
              </a:solidFill>
              <a:ea typeface="+mn-lt"/>
              <a:cs typeface="+mn-lt"/>
            </a:endParaRPr>
          </a:p>
          <a:p>
            <a:pPr marL="0" marR="18415" lvl="1" algn="ctr" fontAlgn="base">
              <a:spcBef>
                <a:spcPct val="0"/>
              </a:spcBef>
              <a:spcAft>
                <a:spcPct val="0"/>
              </a:spcAft>
              <a:buClr>
                <a:srgbClr val="B74D13"/>
              </a:buClr>
            </a:pPr>
            <a:endParaRPr lang="en-US" sz="2000">
              <a:solidFill>
                <a:srgbClr val="3B1D85"/>
              </a:solidFill>
            </a:endParaRPr>
          </a:p>
          <a:p>
            <a:pPr marL="0" marR="18415" lvl="1" algn="ctr" fontAlgn="base">
              <a:spcBef>
                <a:spcPct val="0"/>
              </a:spcBef>
              <a:spcAft>
                <a:spcPct val="0"/>
              </a:spcAft>
              <a:buClr>
                <a:srgbClr val="B74D13"/>
              </a:buClr>
            </a:pPr>
            <a:r>
              <a:rPr lang="en-US" sz="2000">
                <a:solidFill>
                  <a:srgbClr val="3B1D85"/>
                </a:solidFill>
              </a:rPr>
              <a:t>Denver International Airport – DEN Concessions</a:t>
            </a: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E-mail: </a:t>
            </a:r>
            <a:r>
              <a:rPr lang="en-US" sz="2000">
                <a:solidFill>
                  <a:srgbClr val="3B1D85"/>
                </a:solidFill>
                <a:hlinkClick r:id="rId5"/>
              </a:rPr>
              <a:t>Concessions@flydenver.com</a:t>
            </a:r>
            <a:endParaRPr lang="en-US" sz="2000">
              <a:solidFill>
                <a:srgbClr val="3B1D85"/>
              </a:solidFill>
              <a:ea typeface="Calibri"/>
              <a:cs typeface="Calibri"/>
            </a:endParaRPr>
          </a:p>
          <a:p>
            <a:pPr marL="0" marR="18415" lvl="1" algn="ctr" fontAlgn="base">
              <a:spcBef>
                <a:spcPct val="0"/>
              </a:spcBef>
              <a:spcAft>
                <a:spcPct val="0"/>
              </a:spcAft>
              <a:buClr>
                <a:srgbClr val="B74D13"/>
              </a:buClr>
            </a:pPr>
            <a:endParaRPr lang="en-US" sz="2000">
              <a:solidFill>
                <a:srgbClr val="3B1D85"/>
              </a:solidFill>
              <a:ea typeface="Calibri"/>
              <a:cs typeface="Calibri"/>
            </a:endParaRPr>
          </a:p>
          <a:p>
            <a:pPr marL="0" marR="18415" lvl="1" algn="ctr" fontAlgn="base">
              <a:spcBef>
                <a:spcPct val="0"/>
              </a:spcBef>
              <a:spcAft>
                <a:spcPct val="0"/>
              </a:spcAft>
              <a:buClr>
                <a:srgbClr val="B74D13"/>
              </a:buClr>
            </a:pPr>
            <a:r>
              <a:rPr lang="en-US" sz="2000">
                <a:solidFill>
                  <a:srgbClr val="3B1D85"/>
                </a:solidFill>
              </a:rPr>
              <a:t>For more information about the Concession opportunities, please visit:</a:t>
            </a:r>
            <a:endParaRPr lang="en-US" sz="2000">
              <a:solidFill>
                <a:srgbClr val="3B1D85"/>
              </a:solidFill>
              <a:ea typeface="Calibri"/>
              <a:cs typeface="Calibri"/>
            </a:endParaRPr>
          </a:p>
          <a:p>
            <a:pPr marL="0" marR="18415" lvl="1" algn="ctr">
              <a:spcBef>
                <a:spcPct val="0"/>
              </a:spcBef>
              <a:spcAft>
                <a:spcPct val="0"/>
              </a:spcAft>
            </a:pPr>
            <a:r>
              <a:rPr lang="en-US" sz="2000">
                <a:solidFill>
                  <a:srgbClr val="3B1D85"/>
                </a:solidFill>
                <a:ea typeface="+mn-lt"/>
                <a:cs typeface="+mn-lt"/>
                <a:hlinkClick r:id="rId6"/>
              </a:rPr>
              <a:t>https://www.flydenver.com/business-and-community/procurement/opportunities/concessions/</a:t>
            </a:r>
            <a:endParaRPr lang="en-US" sz="2000">
              <a:solidFill>
                <a:srgbClr val="3B1D85"/>
              </a:solidFill>
              <a:ea typeface="+mn-lt"/>
              <a:cs typeface="+mn-lt"/>
            </a:endParaRPr>
          </a:p>
          <a:p>
            <a:pPr marL="0" marR="18415" lvl="1" algn="ctr">
              <a:spcBef>
                <a:spcPct val="0"/>
              </a:spcBef>
              <a:spcAft>
                <a:spcPct val="0"/>
              </a:spcAft>
            </a:pPr>
            <a:endParaRPr lang="en-US" sz="2000">
              <a:solidFill>
                <a:srgbClr val="3B1D85"/>
              </a:solidFill>
              <a:ea typeface="Calibri"/>
              <a:cs typeface="Calibri"/>
            </a:endParaRPr>
          </a:p>
        </p:txBody>
      </p:sp>
      <p:sp>
        <p:nvSpPr>
          <p:cNvPr id="3" name="Text Placeholder 2">
            <a:extLst>
              <a:ext uri="{FF2B5EF4-FFF2-40B4-BE49-F238E27FC236}">
                <a16:creationId xmlns:a16="http://schemas.microsoft.com/office/drawing/2014/main" id="{DEE9C2F0-B7E1-AAA8-672A-A94B2E6D99A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42162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EE2D1-DEF7-5634-FA90-5BCBB3FA5B0E}"/>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8BBC13BB-24A7-BD09-F92F-BCC5F3C35717}"/>
              </a:ext>
              <a:ext uri="{C183D7F6-B498-43B3-948B-1728B52AA6E4}">
                <adec:decorative xmlns:adec="http://schemas.microsoft.com/office/drawing/2017/decorative" val="0"/>
              </a:ext>
            </a:extLst>
          </p:cNvPr>
          <p:cNvSpPr>
            <a:spLocks noGrp="1"/>
          </p:cNvSpPr>
          <p:nvPr>
            <p:ph type="title" idx="4294967295"/>
          </p:nvPr>
        </p:nvSpPr>
        <p:spPr>
          <a:xfrm>
            <a:off x="281220" y="455752"/>
            <a:ext cx="10046244"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solidFill>
                  <a:srgbClr val="440099"/>
                </a:solidFill>
                <a:latin typeface="+mn-lt"/>
                <a:ea typeface="+mn-ea"/>
                <a:cs typeface="+mn-cs"/>
              </a:rPr>
              <a:t>Outreach Historical Training Records</a:t>
            </a:r>
            <a:endParaRPr kumimoji="0" lang="en-US" sz="4000" b="0" i="0" u="none" strike="noStrike" kern="1200" cap="none" spc="0" normalizeH="0" baseline="0" noProof="0">
              <a:ln>
                <a:noFill/>
              </a:ln>
              <a:solidFill>
                <a:srgbClr val="440099"/>
              </a:solidFill>
              <a:effectLst/>
              <a:uLnTx/>
              <a:uFillTx/>
              <a:latin typeface="+mn-lt"/>
              <a:ea typeface="+mn-ea"/>
              <a:cs typeface="+mn-cs"/>
            </a:endParaRPr>
          </a:p>
        </p:txBody>
      </p:sp>
      <p:sp>
        <p:nvSpPr>
          <p:cNvPr id="12" name="Rectangle 1">
            <a:extLst>
              <a:ext uri="{FF2B5EF4-FFF2-40B4-BE49-F238E27FC236}">
                <a16:creationId xmlns:a16="http://schemas.microsoft.com/office/drawing/2014/main" id="{89A7D843-FCDE-DFCB-06D6-32C03153B7DC}"/>
              </a:ext>
              <a:ext uri="{C183D7F6-B498-43B3-948B-1728B52AA6E4}">
                <adec:decorative xmlns:adec="http://schemas.microsoft.com/office/drawing/2017/decorative" val="1"/>
              </a:ext>
            </a:extLst>
          </p:cNvPr>
          <p:cNvSpPr>
            <a:spLocks noGrp="1" noChangeArrowheads="1"/>
          </p:cNvSpPr>
          <p:nvPr>
            <p:ph type="body" sz="quarter" idx="13"/>
          </p:nvPr>
        </p:nvSpPr>
        <p:spPr bwMode="auto">
          <a:xfrm>
            <a:off x="1378315" y="1254225"/>
            <a:ext cx="86947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hlinkClick r:id="rId3"/>
              </a:rPr>
              <a:t>https://www.flydenver.com/business-and-community/outreach-and-engagement/#pastevents</a:t>
            </a:r>
            <a:r>
              <a:rPr kumimoji="0" lang="en-US" altLang="en-US" sz="1200" b="0" i="0" u="none" strike="noStrike" cap="none" normalizeH="0" baseline="0">
                <a:ln>
                  <a:noFill/>
                </a:ln>
                <a:solidFill>
                  <a:schemeClr val="tx1"/>
                </a:solidFill>
                <a:effectLst/>
                <a:latin typeface="Arial" panose="020B0604020202020204" pitchFamily="34" charset="0"/>
              </a:rPr>
              <a:t>.</a:t>
            </a:r>
          </a:p>
        </p:txBody>
      </p:sp>
      <p:pic>
        <p:nvPicPr>
          <p:cNvPr id="4" name="Picture 3">
            <a:extLst>
              <a:ext uri="{FF2B5EF4-FFF2-40B4-BE49-F238E27FC236}">
                <a16:creationId xmlns:a16="http://schemas.microsoft.com/office/drawing/2014/main" id="{A5BFC8CF-0C86-EDE9-53AD-6C2FEDA494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1220" y="1573138"/>
            <a:ext cx="8694737" cy="3378647"/>
          </a:xfrm>
          <a:prstGeom prst="rect">
            <a:avLst/>
          </a:prstGeom>
        </p:spPr>
      </p:pic>
      <p:pic>
        <p:nvPicPr>
          <p:cNvPr id="8" name="Picture 7">
            <a:extLst>
              <a:ext uri="{FF2B5EF4-FFF2-40B4-BE49-F238E27FC236}">
                <a16:creationId xmlns:a16="http://schemas.microsoft.com/office/drawing/2014/main" id="{7986585F-5264-21D2-246A-B22123C66A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8978" y="5641001"/>
            <a:ext cx="3109350" cy="1056974"/>
          </a:xfrm>
          <a:prstGeom prst="rect">
            <a:avLst/>
          </a:prstGeom>
        </p:spPr>
      </p:pic>
      <p:pic>
        <p:nvPicPr>
          <p:cNvPr id="10" name="Picture 9">
            <a:extLst>
              <a:ext uri="{FF2B5EF4-FFF2-40B4-BE49-F238E27FC236}">
                <a16:creationId xmlns:a16="http://schemas.microsoft.com/office/drawing/2014/main" id="{9FFDAE16-F016-F0BC-CB90-E0C80F70DA0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36512" y="5314254"/>
            <a:ext cx="4607860" cy="1414631"/>
          </a:xfrm>
          <a:prstGeom prst="rect">
            <a:avLst/>
          </a:prstGeom>
        </p:spPr>
      </p:pic>
      <p:sp>
        <p:nvSpPr>
          <p:cNvPr id="13" name="Arrow: Down 12">
            <a:extLst>
              <a:ext uri="{FF2B5EF4-FFF2-40B4-BE49-F238E27FC236}">
                <a16:creationId xmlns:a16="http://schemas.microsoft.com/office/drawing/2014/main" id="{8DB88169-AC33-18A8-1704-4913219D8A3A}"/>
              </a:ext>
              <a:ext uri="{C183D7F6-B498-43B3-948B-1728B52AA6E4}">
                <adec:decorative xmlns:adec="http://schemas.microsoft.com/office/drawing/2017/decorative" val="1"/>
              </a:ext>
            </a:extLst>
          </p:cNvPr>
          <p:cNvSpPr/>
          <p:nvPr/>
        </p:nvSpPr>
        <p:spPr>
          <a:xfrm>
            <a:off x="2015735" y="5086586"/>
            <a:ext cx="295835" cy="419614"/>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4FE1033A-F25C-141A-D0A3-B478C7AA44D0}"/>
              </a:ext>
              <a:ext uri="{C183D7F6-B498-43B3-948B-1728B52AA6E4}">
                <adec:decorative xmlns:adec="http://schemas.microsoft.com/office/drawing/2017/decorative" val="1"/>
              </a:ext>
            </a:extLst>
          </p:cNvPr>
          <p:cNvSpPr/>
          <p:nvPr/>
        </p:nvSpPr>
        <p:spPr>
          <a:xfrm rot="16200000">
            <a:off x="4669125" y="5811763"/>
            <a:ext cx="295835" cy="419614"/>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369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65727-C7EA-7B4F-BBCC-AC536EABB2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15A782-F0ED-1F91-B8CD-D6CBC89016BD}"/>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Lauren Helfman| Contract Administrator</a:t>
            </a:r>
          </a:p>
        </p:txBody>
      </p:sp>
      <p:sp>
        <p:nvSpPr>
          <p:cNvPr id="6" name="Rectangle 5">
            <a:extLst>
              <a:ext uri="{FF2B5EF4-FFF2-40B4-BE49-F238E27FC236}">
                <a16:creationId xmlns:a16="http://schemas.microsoft.com/office/drawing/2014/main" id="{11546F98-D103-FABC-38B3-9DACA21E83CC}"/>
              </a:ext>
            </a:extLst>
          </p:cNvPr>
          <p:cNvSpPr/>
          <p:nvPr/>
        </p:nvSpPr>
        <p:spPr>
          <a:xfrm>
            <a:off x="770439" y="1560027"/>
            <a:ext cx="7881474" cy="967957"/>
          </a:xfrm>
          <a:prstGeom prst="rect">
            <a:avLst/>
          </a:prstGeom>
        </p:spPr>
        <p:txBody>
          <a:bodyPr wrap="square" lIns="91440" tIns="45720" rIns="91440" bIns="45720" anchor="t">
            <a:spAutoFit/>
          </a:bodyPr>
          <a:lstStyle/>
          <a:p>
            <a:pPr marL="182245" indent="-182245">
              <a:lnSpc>
                <a:spcPct val="150000"/>
              </a:lnSpc>
              <a:buClr>
                <a:srgbClr val="B74D13"/>
              </a:buClr>
              <a:buFont typeface="Arial,Sans-Serif" panose="020B0604020202020204" pitchFamily="34" charset="0"/>
              <a:buChar char="•"/>
            </a:pPr>
            <a:r>
              <a:rPr lang="en-US" sz="2000">
                <a:solidFill>
                  <a:srgbClr val="440099"/>
                </a:solidFill>
                <a:ea typeface="Calibri"/>
                <a:cs typeface="Calibri"/>
              </a:rPr>
              <a:t>Concessions Master Plan</a:t>
            </a:r>
            <a:endParaRPr lang="en-US" sz="2000">
              <a:solidFill>
                <a:srgbClr val="000000"/>
              </a:solidFill>
              <a:ea typeface="Calibri"/>
              <a:cs typeface="Calibri"/>
            </a:endParaRPr>
          </a:p>
          <a:p>
            <a:pPr marL="182245" indent="-182245">
              <a:lnSpc>
                <a:spcPct val="150000"/>
              </a:lnSpc>
              <a:buClr>
                <a:srgbClr val="B74D13"/>
              </a:buClr>
              <a:buFont typeface="Arial" panose="020B0604020202020204" pitchFamily="34" charset="0"/>
              <a:buChar char="•"/>
            </a:pPr>
            <a:r>
              <a:rPr lang="en-US" sz="2000">
                <a:solidFill>
                  <a:srgbClr val="440099"/>
                </a:solidFill>
                <a:ea typeface="Cambria"/>
                <a:cs typeface="Times New Roman"/>
              </a:rPr>
              <a:t>Q&amp;A</a:t>
            </a:r>
          </a:p>
        </p:txBody>
      </p:sp>
      <p:pic>
        <p:nvPicPr>
          <p:cNvPr id="4" name="Picture 3" descr="Headshot photo of Lauren Helfman.">
            <a:extLst>
              <a:ext uri="{FF2B5EF4-FFF2-40B4-BE49-F238E27FC236}">
                <a16:creationId xmlns:a16="http://schemas.microsoft.com/office/drawing/2014/main" id="{F588694B-4C67-DD9A-1006-50DA7A849AC5}"/>
              </a:ext>
            </a:extLst>
          </p:cNvPr>
          <p:cNvPicPr>
            <a:picLocks noChangeAspect="1"/>
          </p:cNvPicPr>
          <p:nvPr/>
        </p:nvPicPr>
        <p:blipFill>
          <a:blip r:embed="rId3"/>
          <a:stretch>
            <a:fillRect/>
          </a:stretch>
        </p:blipFill>
        <p:spPr>
          <a:xfrm>
            <a:off x="5410115" y="1445712"/>
            <a:ext cx="3590925" cy="4581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526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4" y="0"/>
            <a:ext cx="12160671"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EDD6B-B63F-CBF8-E1C5-92E5CD4F2E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869EFD-F812-6193-8140-6486CB9708B8}"/>
              </a:ext>
            </a:extLst>
          </p:cNvPr>
          <p:cNvSpPr>
            <a:spLocks noGrp="1"/>
          </p:cNvSpPr>
          <p:nvPr>
            <p:ph type="title" idx="4294967295"/>
          </p:nvPr>
        </p:nvSpPr>
        <p:spPr>
          <a:xfrm>
            <a:off x="806085" y="540131"/>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440099"/>
                </a:solidFill>
                <a:effectLst/>
                <a:uLnTx/>
                <a:uFillTx/>
                <a:latin typeface="+mn-lt"/>
                <a:ea typeface="Calibri"/>
                <a:cs typeface="Calibri"/>
              </a:rPr>
              <a:t>Audience Poll #3</a:t>
            </a:r>
            <a:endParaRPr kumimoji="0" lang="en-US" sz="2800" b="0" i="0" u="none" strike="noStrike" kern="1200" cap="none" spc="0" normalizeH="0" baseline="0" noProof="0" dirty="0">
              <a:ln>
                <a:noFill/>
              </a:ln>
              <a:solidFill>
                <a:srgbClr val="440099"/>
              </a:solidFill>
              <a:effectLst/>
              <a:uLnTx/>
              <a:uFillTx/>
              <a:latin typeface="+mn-lt"/>
              <a:ea typeface="+mn-ea"/>
              <a:cs typeface="+mn-cs"/>
            </a:endParaRPr>
          </a:p>
        </p:txBody>
      </p:sp>
      <p:sp>
        <p:nvSpPr>
          <p:cNvPr id="4" name="Text Placeholder 3">
            <a:extLst>
              <a:ext uri="{FF2B5EF4-FFF2-40B4-BE49-F238E27FC236}">
                <a16:creationId xmlns:a16="http://schemas.microsoft.com/office/drawing/2014/main" id="{EF260550-2520-8301-CA1C-98A0A6E54AFF}"/>
              </a:ext>
            </a:extLst>
          </p:cNvPr>
          <p:cNvSpPr>
            <a:spLocks noGrp="1"/>
          </p:cNvSpPr>
          <p:nvPr>
            <p:ph type="body" sz="quarter" idx="13"/>
          </p:nvPr>
        </p:nvSpPr>
        <p:spPr>
          <a:xfrm>
            <a:off x="286618" y="1998214"/>
            <a:ext cx="9877645" cy="360843"/>
          </a:xfrm>
        </p:spPr>
        <p:txBody>
          <a:bodyPr lIns="91440" tIns="45720" rIns="91440" bIns="45720" anchor="t"/>
          <a:lstStyle/>
          <a:p>
            <a:r>
              <a:rPr lang="en-US" sz="2000" dirty="0">
                <a:solidFill>
                  <a:srgbClr val="440099"/>
                </a:solidFill>
                <a:ea typeface="+mn-lt"/>
                <a:cs typeface="+mn-lt"/>
              </a:rPr>
              <a:t>QUESTION: </a:t>
            </a:r>
            <a:r>
              <a:rPr lang="en-US" sz="2000" b="0" dirty="0">
                <a:solidFill>
                  <a:srgbClr val="440099"/>
                </a:solidFill>
                <a:ea typeface="+mn-lt"/>
                <a:cs typeface="+mn-lt"/>
              </a:rPr>
              <a:t>“Based on what you know, what do you think is the primary purpose of DEN's Concessions Master Plan?”</a:t>
            </a:r>
            <a:endParaRPr lang="en-US" sz="2000" dirty="0">
              <a:solidFill>
                <a:srgbClr val="440099"/>
              </a:solidFill>
            </a:endParaRPr>
          </a:p>
          <a:p>
            <a:pPr algn="l"/>
            <a:endParaRPr lang="en-US" dirty="0">
              <a:ea typeface="Calibri" panose="020F0502020204030204"/>
              <a:cs typeface="Calibri" panose="020F0502020204030204"/>
            </a:endParaRPr>
          </a:p>
          <a:p>
            <a:pPr algn="l"/>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EA313AA6-2FF7-63DA-010A-4334C40942DF}"/>
              </a:ext>
            </a:extLst>
          </p:cNvPr>
          <p:cNvSpPr>
            <a:spLocks noGrp="1"/>
          </p:cNvSpPr>
          <p:nvPr>
            <p:ph type="body" sz="quarter" idx="14"/>
          </p:nvPr>
        </p:nvSpPr>
        <p:spPr>
          <a:xfrm>
            <a:off x="1138238" y="2774600"/>
            <a:ext cx="9877425" cy="2738177"/>
          </a:xfrm>
        </p:spPr>
        <p:txBody>
          <a:bodyPr lIns="91440" tIns="45720" rIns="91440" bIns="45720" anchor="t"/>
          <a:lstStyle/>
          <a:p>
            <a:pPr algn="l"/>
            <a:r>
              <a:rPr lang="en-US" sz="2000" b="1" dirty="0">
                <a:solidFill>
                  <a:srgbClr val="440099"/>
                </a:solidFill>
                <a:ea typeface="Calibri"/>
                <a:cs typeface="Calibri"/>
              </a:rPr>
              <a:t>ANSWER:</a:t>
            </a:r>
            <a:endParaRPr lang="en-US" sz="2000" dirty="0">
              <a:solidFill>
                <a:srgbClr val="440099"/>
              </a:solidFill>
              <a:ea typeface="Calibri"/>
              <a:cs typeface="Calibri"/>
            </a:endParaRPr>
          </a:p>
          <a:p>
            <a:pPr marL="342900" indent="-342900" algn="l">
              <a:buAutoNum type="alphaUcPeriod"/>
            </a:pPr>
            <a:r>
              <a:rPr lang="en-US" sz="2000" dirty="0">
                <a:solidFill>
                  <a:srgbClr val="440099"/>
                </a:solidFill>
                <a:ea typeface="Calibri"/>
                <a:cs typeface="Calibri"/>
              </a:rPr>
              <a:t>To guide long-term planning and development of concessions across the airport</a:t>
            </a:r>
          </a:p>
          <a:p>
            <a:pPr marL="342900" indent="-342900" algn="l">
              <a:buAutoNum type="alphaUcPeriod"/>
            </a:pPr>
            <a:r>
              <a:rPr lang="en-US" sz="2000" dirty="0">
                <a:solidFill>
                  <a:srgbClr val="440099"/>
                </a:solidFill>
                <a:ea typeface="Calibri"/>
                <a:cs typeface="Calibri"/>
              </a:rPr>
              <a:t>To increase the number of retail and dining options only</a:t>
            </a:r>
            <a:endParaRPr lang="en-US" sz="2000" dirty="0">
              <a:solidFill>
                <a:srgbClr val="440099"/>
              </a:solidFill>
              <a:ea typeface="Calibri"/>
              <a:cs typeface="Calibri"/>
              <a:hlinkClick r:id="" action="ppaction://noaction">
                <a:extLst>
                  <a:ext uri="{A12FA001-AC4F-418D-AE19-62706E023703}">
                    <ahyp:hlinkClr xmlns:ahyp="http://schemas.microsoft.com/office/drawing/2018/hyperlinkcolor" val="tx"/>
                  </a:ext>
                </a:extLst>
              </a:hlinkClick>
            </a:endParaRPr>
          </a:p>
          <a:p>
            <a:pPr marL="342900" indent="-342900" algn="l">
              <a:buAutoNum type="alphaUcPeriod"/>
            </a:pPr>
            <a:r>
              <a:rPr lang="en-US" sz="2000" dirty="0">
                <a:solidFill>
                  <a:srgbClr val="440099"/>
                </a:solidFill>
                <a:ea typeface="Calibri"/>
                <a:cs typeface="Calibri"/>
              </a:rPr>
              <a:t>To manage current concession contracts only</a:t>
            </a:r>
          </a:p>
          <a:p>
            <a:pPr marL="342900" indent="-342900" algn="l">
              <a:buAutoNum type="alphaUcPeriod"/>
            </a:pPr>
            <a:r>
              <a:rPr lang="en-US" sz="2000" dirty="0">
                <a:solidFill>
                  <a:srgbClr val="440099"/>
                </a:solidFill>
                <a:ea typeface="Calibri"/>
                <a:cs typeface="Calibri"/>
              </a:rPr>
              <a:t> To make sure no traveler is ever more than 5 minute away from coffee</a:t>
            </a:r>
            <a:endParaRPr lang="en-US" sz="2000" dirty="0">
              <a:solidFill>
                <a:srgbClr val="000000"/>
              </a:solidFill>
              <a:ea typeface="Calibri"/>
              <a:cs typeface="Calibri"/>
            </a:endParaRPr>
          </a:p>
          <a:p>
            <a:pPr marL="342900" indent="-342900" algn="l">
              <a:buAutoNum type="alphaUcPeriod"/>
            </a:pPr>
            <a:r>
              <a:rPr lang="en-US" sz="2000" dirty="0">
                <a:solidFill>
                  <a:srgbClr val="440099"/>
                </a:solidFill>
                <a:ea typeface="Calibri"/>
                <a:cs typeface="Calibri"/>
              </a:rPr>
              <a:t>Not sure/unfamiliar</a:t>
            </a:r>
            <a:endParaRPr lang="en-US" sz="2000" dirty="0">
              <a:solidFill>
                <a:srgbClr val="000000"/>
              </a:solidFill>
              <a:ea typeface="Calibri"/>
              <a:cs typeface="Calibri"/>
            </a:endParaRPr>
          </a:p>
          <a:p>
            <a:pPr marL="342900" indent="-342900" algn="l">
              <a:buAutoNum type="alphaUcPeriod"/>
            </a:pPr>
            <a:endParaRPr lang="en-US" sz="2000" dirty="0">
              <a:solidFill>
                <a:srgbClr val="440099"/>
              </a:solidFill>
              <a:ea typeface="Calibri"/>
              <a:cs typeface="Calibri"/>
            </a:endParaRPr>
          </a:p>
          <a:p>
            <a:pPr marL="342900" indent="-342900" algn="l">
              <a:buAutoNum type="alphaUcPeriod"/>
            </a:pPr>
            <a:endParaRPr lang="en-US" sz="2000" dirty="0">
              <a:solidFill>
                <a:srgbClr val="440099"/>
              </a:solidFill>
              <a:ea typeface="Calibri"/>
              <a:cs typeface="Calibri"/>
            </a:endParaRPr>
          </a:p>
          <a:p>
            <a:pPr algn="l"/>
            <a:endParaRPr lang="en-US" sz="2000" dirty="0">
              <a:solidFill>
                <a:srgbClr val="440099"/>
              </a:solidFill>
              <a:ea typeface="Calibri"/>
              <a:cs typeface="Calibri"/>
            </a:endParaRPr>
          </a:p>
        </p:txBody>
      </p:sp>
      <p:sp>
        <p:nvSpPr>
          <p:cNvPr id="6" name="Slide Number Placeholder 5">
            <a:extLst>
              <a:ext uri="{FF2B5EF4-FFF2-40B4-BE49-F238E27FC236}">
                <a16:creationId xmlns:a16="http://schemas.microsoft.com/office/drawing/2014/main" id="{3A6EFF6C-37F5-B004-7091-6F5BAA4502D1}"/>
              </a:ext>
            </a:extLst>
          </p:cNvPr>
          <p:cNvSpPr>
            <a:spLocks noGrp="1"/>
          </p:cNvSpPr>
          <p:nvPr>
            <p:ph type="sldNum" sz="quarter" idx="4"/>
          </p:nvPr>
        </p:nvSpPr>
        <p:spPr/>
        <p:txBody>
          <a:bodyPr/>
          <a:lstStyle/>
          <a:p>
            <a:fld id="{A0C0DC58-A445-C343-8F88-378ECD56E0F4}" type="slidenum">
              <a:rPr lang="en-US" smtClean="0"/>
              <a:pPr/>
              <a:t>40</a:t>
            </a:fld>
            <a:endParaRPr lang="en-US"/>
          </a:p>
        </p:txBody>
      </p:sp>
    </p:spTree>
    <p:extLst>
      <p:ext uri="{BB962C8B-B14F-4D97-AF65-F5344CB8AC3E}">
        <p14:creationId xmlns:p14="http://schemas.microsoft.com/office/powerpoint/2010/main" val="13572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3" name="Google Shape;211;p27">
            <a:extLst>
              <a:ext uri="{FF2B5EF4-FFF2-40B4-BE49-F238E27FC236}">
                <a16:creationId xmlns:a16="http://schemas.microsoft.com/office/drawing/2014/main" id="{927B3761-68B3-6F9D-0A17-6D3BE43571B5}"/>
              </a:ext>
              <a:ext uri="{C183D7F6-B498-43B3-948B-1728B52AA6E4}">
                <adec:decorative xmlns:adec="http://schemas.microsoft.com/office/drawing/2017/decorative" val="1"/>
              </a:ext>
            </a:extLst>
          </p:cNvPr>
          <p:cNvSpPr/>
          <p:nvPr/>
        </p:nvSpPr>
        <p:spPr>
          <a:xfrm>
            <a:off x="0" y="1536971"/>
            <a:ext cx="12192000" cy="1695963"/>
          </a:xfrm>
          <a:prstGeom prst="rect">
            <a:avLst/>
          </a:prstGeom>
          <a:solidFill>
            <a:srgbClr val="3B1D85">
              <a:alpha val="85000"/>
            </a:srgbClr>
          </a:solidFill>
          <a:ln>
            <a:noFill/>
          </a:ln>
        </p:spPr>
        <p:txBody>
          <a:bodyPr spcFirstLastPara="1" wrap="square" lIns="121900" tIns="60933" rIns="121900" bIns="60933" anchor="ctr" anchorCtr="0">
            <a:noAutofit/>
          </a:bodyPr>
          <a:lstStyle/>
          <a:p>
            <a:pPr algn="ctr"/>
            <a:endParaRPr sz="2401">
              <a:solidFill>
                <a:schemeClr val="lt1"/>
              </a:solidFill>
              <a:latin typeface="Calibri"/>
              <a:ea typeface="Calibri"/>
              <a:cs typeface="Calibri"/>
              <a:sym typeface="Calibri"/>
            </a:endParaRPr>
          </a:p>
        </p:txBody>
      </p:sp>
      <p:sp>
        <p:nvSpPr>
          <p:cNvPr id="21" name="Text Placeholder 20">
            <a:extLst>
              <a:ext uri="{FF2B5EF4-FFF2-40B4-BE49-F238E27FC236}">
                <a16:creationId xmlns:a16="http://schemas.microsoft.com/office/drawing/2014/main" id="{7195B09D-6FEC-3931-2AE9-AA447DF0D33D}"/>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IMPACT OF GROWTH</a:t>
            </a:r>
          </a:p>
        </p:txBody>
      </p:sp>
      <p:sp>
        <p:nvSpPr>
          <p:cNvPr id="4" name="Google Shape;212;p27">
            <a:extLst>
              <a:ext uri="{FF2B5EF4-FFF2-40B4-BE49-F238E27FC236}">
                <a16:creationId xmlns:a16="http://schemas.microsoft.com/office/drawing/2014/main" id="{7089DE61-23C5-957A-8452-93A050E02964}"/>
              </a:ext>
            </a:extLst>
          </p:cNvPr>
          <p:cNvSpPr txBox="1"/>
          <p:nvPr/>
        </p:nvSpPr>
        <p:spPr>
          <a:xfrm>
            <a:off x="558800" y="1565326"/>
            <a:ext cx="11249744" cy="1587613"/>
          </a:xfrm>
          <a:prstGeom prst="rect">
            <a:avLst/>
          </a:prstGeom>
          <a:noFill/>
          <a:ln>
            <a:noFill/>
          </a:ln>
        </p:spPr>
        <p:txBody>
          <a:bodyPr spcFirstLastPara="1" wrap="square" lIns="0" tIns="0" rIns="0" bIns="0" anchor="t" anchorCtr="0">
            <a:noAutofit/>
          </a:bodyPr>
          <a:lstStyle/>
          <a:p>
            <a:pPr marL="243834" indent="-243834">
              <a:buClr>
                <a:srgbClr val="E0592A"/>
              </a:buClr>
              <a:buSzPct val="100000"/>
              <a:buFont typeface="Arial"/>
              <a:buChar char="•"/>
            </a:pPr>
            <a:r>
              <a:rPr lang="en-US" altLang="en-US" sz="2667">
                <a:solidFill>
                  <a:schemeClr val="lt1"/>
                </a:solidFill>
                <a:latin typeface="Calibri"/>
                <a:cs typeface="Calibri"/>
              </a:rPr>
              <a:t>Crowding, long lines and lack of options hurting revenue performance</a:t>
            </a:r>
          </a:p>
          <a:p>
            <a:pPr marL="243834" indent="-243834">
              <a:buClr>
                <a:srgbClr val="E0592A"/>
              </a:buClr>
              <a:buSzPct val="100000"/>
              <a:buFont typeface="Arial"/>
              <a:buChar char="•"/>
            </a:pPr>
            <a:r>
              <a:rPr lang="en-US" sz="2667">
                <a:solidFill>
                  <a:schemeClr val="lt1"/>
                </a:solidFill>
                <a:latin typeface="Calibri"/>
                <a:cs typeface="Calibri"/>
              </a:rPr>
              <a:t>Passenger movement becoming more difficult​</a:t>
            </a:r>
            <a:endParaRPr lang="en-US" sz="2667"/>
          </a:p>
          <a:p>
            <a:pPr marL="243834" indent="-243834">
              <a:buClr>
                <a:srgbClr val="E0592A"/>
              </a:buClr>
              <a:buSzPct val="100000"/>
              <a:buFont typeface="Arial"/>
              <a:buChar char="•"/>
            </a:pPr>
            <a:r>
              <a:rPr lang="en-US" sz="2667">
                <a:solidFill>
                  <a:schemeClr val="lt1"/>
                </a:solidFill>
                <a:latin typeface="Calibri"/>
                <a:cs typeface="Calibri"/>
              </a:rPr>
              <a:t>Concessions are undersized for passenger volumes​</a:t>
            </a:r>
            <a:endParaRPr sz="2667"/>
          </a:p>
          <a:p>
            <a:pPr marL="243834" indent="-243834">
              <a:buClr>
                <a:srgbClr val="E0592A"/>
              </a:buClr>
              <a:buSzPct val="100000"/>
              <a:buFont typeface="Arial"/>
              <a:buChar char="•"/>
            </a:pPr>
            <a:r>
              <a:rPr lang="en-US" sz="2667">
                <a:solidFill>
                  <a:schemeClr val="lt1"/>
                </a:solidFill>
                <a:latin typeface="Calibri"/>
                <a:cs typeface="Calibri"/>
              </a:rPr>
              <a:t>Decrease in customer satisfaction when our guests cannot get their needs met</a:t>
            </a:r>
          </a:p>
          <a:p>
            <a:pPr marL="243834" indent="-243834">
              <a:buClr>
                <a:srgbClr val="E0592A"/>
              </a:buClr>
              <a:buSzPct val="100000"/>
              <a:buFont typeface="Arial"/>
              <a:buChar char="•"/>
            </a:pPr>
            <a:endParaRPr sz="2667">
              <a:solidFill>
                <a:srgbClr val="F2F2F2"/>
              </a:solidFill>
              <a:latin typeface="Calibri"/>
              <a:ea typeface="Calibri"/>
              <a:cs typeface="Calibri"/>
              <a:sym typeface="Calibri"/>
            </a:endParaRPr>
          </a:p>
        </p:txBody>
      </p:sp>
      <p:sp>
        <p:nvSpPr>
          <p:cNvPr id="202" name="Google Shape;202;p26"/>
          <p:cNvSpPr txBox="1">
            <a:spLocks noGrp="1"/>
          </p:cNvSpPr>
          <p:nvPr>
            <p:ph type="sldNum" sz="quarter" idx="4294967295"/>
          </p:nvPr>
        </p:nvSpPr>
        <p:spPr>
          <a:xfrm>
            <a:off x="9347200" y="6356351"/>
            <a:ext cx="2844800" cy="366183"/>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9pPr>
          </a:lstStyle>
          <a:p>
            <a:fld id="{00000000-1234-1234-1234-123412341234}" type="slidenum">
              <a:rPr lang="en-US" smtClean="0"/>
              <a:pPr/>
              <a:t>41</a:t>
            </a:fld>
            <a:endParaRPr/>
          </a:p>
        </p:txBody>
      </p:sp>
      <p:pic>
        <p:nvPicPr>
          <p:cNvPr id="9" name="Picture 8">
            <a:extLst>
              <a:ext uri="{FF2B5EF4-FFF2-40B4-BE49-F238E27FC236}">
                <a16:creationId xmlns:a16="http://schemas.microsoft.com/office/drawing/2014/main" id="{C1DCEA4B-E81C-8D49-5B8F-4B4E20D582C3}"/>
              </a:ext>
              <a:ext uri="{C183D7F6-B498-43B3-948B-1728B52AA6E4}">
                <adec:decorative xmlns:adec="http://schemas.microsoft.com/office/drawing/2017/decorative" val="1"/>
              </a:ext>
            </a:extLst>
          </p:cNvPr>
          <p:cNvPicPr>
            <a:picLocks noChangeAspect="1"/>
          </p:cNvPicPr>
          <p:nvPr/>
        </p:nvPicPr>
        <p:blipFill rotWithShape="1">
          <a:blip r:embed="rId3"/>
          <a:srcRect l="12170" t="37611" r="12785" b="17979"/>
          <a:stretch/>
        </p:blipFill>
        <p:spPr>
          <a:xfrm>
            <a:off x="0" y="3232936"/>
            <a:ext cx="12192000" cy="3605712"/>
          </a:xfrm>
          <a:prstGeom prst="rect">
            <a:avLst/>
          </a:prstGeom>
        </p:spPr>
      </p:pic>
    </p:spTree>
    <p:extLst>
      <p:ext uri="{BB962C8B-B14F-4D97-AF65-F5344CB8AC3E}">
        <p14:creationId xmlns:p14="http://schemas.microsoft.com/office/powerpoint/2010/main" val="1070029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9595A-C4E3-9F56-FF79-AC56A40146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D7DFDC-2759-0AF8-8AEE-B75811004378}"/>
              </a:ext>
            </a:extLst>
          </p:cNvPr>
          <p:cNvSpPr>
            <a:spLocks noGrp="1"/>
          </p:cNvSpPr>
          <p:nvPr>
            <p:ph type="title" idx="4294967295"/>
          </p:nvPr>
        </p:nvSpPr>
        <p:spPr>
          <a:xfrm>
            <a:off x="793403" y="550597"/>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OUR SOLUTION: Concessions Master Plan</a:t>
            </a:r>
          </a:p>
        </p:txBody>
      </p:sp>
      <p:sp>
        <p:nvSpPr>
          <p:cNvPr id="4" name="Text Placeholder 3">
            <a:extLst>
              <a:ext uri="{FF2B5EF4-FFF2-40B4-BE49-F238E27FC236}">
                <a16:creationId xmlns:a16="http://schemas.microsoft.com/office/drawing/2014/main" id="{67005AD3-EE35-F7F7-6152-6F1F6CDA73E7}"/>
              </a:ext>
              <a:ext uri="{C183D7F6-B498-43B3-948B-1728B52AA6E4}">
                <adec:decorative xmlns:adec="http://schemas.microsoft.com/office/drawing/2017/decorative" val="1"/>
              </a:ext>
            </a:extLst>
          </p:cNvPr>
          <p:cNvSpPr>
            <a:spLocks noGrp="1"/>
          </p:cNvSpPr>
          <p:nvPr>
            <p:ph type="body" sz="quarter" idx="13"/>
          </p:nvPr>
        </p:nvSpPr>
        <p:spPr>
          <a:xfrm>
            <a:off x="286618" y="1998214"/>
            <a:ext cx="9877645" cy="360843"/>
          </a:xfrm>
        </p:spPr>
        <p:txBody>
          <a:bodyPr lIns="91440" tIns="45720" rIns="91440" bIns="45720" anchor="t"/>
          <a:lstStyle/>
          <a:p>
            <a:pPr algn="l"/>
            <a:endParaRPr lang="en-US">
              <a:ea typeface="Calibri" panose="020F0502020204030204"/>
              <a:cs typeface="Calibri" panose="020F0502020204030204"/>
            </a:endParaRPr>
          </a:p>
          <a:p>
            <a:pPr algn="l"/>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3" name="Rectangle 2">
            <a:extLst>
              <a:ext uri="{FF2B5EF4-FFF2-40B4-BE49-F238E27FC236}">
                <a16:creationId xmlns:a16="http://schemas.microsoft.com/office/drawing/2014/main" id="{C613CDF1-CFF0-C257-BC22-A6D5C5CB7A44}"/>
              </a:ext>
            </a:extLst>
          </p:cNvPr>
          <p:cNvSpPr/>
          <p:nvPr/>
        </p:nvSpPr>
        <p:spPr>
          <a:xfrm>
            <a:off x="0" y="1345223"/>
            <a:ext cx="12231156" cy="840319"/>
          </a:xfrm>
          <a:prstGeom prst="rect">
            <a:avLst/>
          </a:prstGeom>
          <a:solidFill>
            <a:srgbClr val="E05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399">
              <a:buClr>
                <a:srgbClr val="E0592A"/>
              </a:buClr>
              <a:buSzPts val="1400"/>
            </a:pPr>
            <a:r>
              <a:rPr lang="en-US" sz="2400">
                <a:solidFill>
                  <a:schemeClr val="bg1"/>
                </a:solidFill>
                <a:ea typeface="Calibri"/>
                <a:cs typeface="Calibri"/>
                <a:sym typeface="Calibri"/>
              </a:rPr>
              <a:t>A road map to efficiently meet airport growth and serve 100 million passengers.</a:t>
            </a:r>
          </a:p>
        </p:txBody>
      </p:sp>
      <p:sp>
        <p:nvSpPr>
          <p:cNvPr id="5" name="Text Placeholder 4">
            <a:extLst>
              <a:ext uri="{FF2B5EF4-FFF2-40B4-BE49-F238E27FC236}">
                <a16:creationId xmlns:a16="http://schemas.microsoft.com/office/drawing/2014/main" id="{9C400220-1389-44BC-C807-FA4195D21901}"/>
              </a:ext>
            </a:extLst>
          </p:cNvPr>
          <p:cNvSpPr>
            <a:spLocks noGrp="1"/>
          </p:cNvSpPr>
          <p:nvPr>
            <p:ph type="body" sz="quarter" idx="14"/>
          </p:nvPr>
        </p:nvSpPr>
        <p:spPr>
          <a:xfrm>
            <a:off x="90981" y="2333399"/>
            <a:ext cx="5729175" cy="2599518"/>
          </a:xfrm>
        </p:spPr>
        <p:txBody>
          <a:bodyPr lIns="91440" tIns="45720" rIns="91440" bIns="45720" anchor="t"/>
          <a:lstStyle/>
          <a:p>
            <a:pPr marL="25399" algn="l">
              <a:buClr>
                <a:srgbClr val="E0592A"/>
              </a:buClr>
              <a:buSzPts val="1400"/>
            </a:pPr>
            <a:r>
              <a:rPr lang="en-US" sz="2000" b="1">
                <a:solidFill>
                  <a:srgbClr val="3B1D85"/>
                </a:solidFill>
                <a:ea typeface="Calibri"/>
                <a:cs typeface="Calibri"/>
                <a:sym typeface="Calibri"/>
              </a:rPr>
              <a:t>Master Plan Functions</a:t>
            </a:r>
          </a:p>
          <a:p>
            <a:pPr marL="243834" indent="-243834" algn="l">
              <a:buClr>
                <a:srgbClr val="E0592A"/>
              </a:buClr>
              <a:buSzPts val="1400"/>
              <a:buFont typeface="Arial" panose="020B0604020202020204" pitchFamily="34" charset="0"/>
              <a:buChar char="•"/>
            </a:pPr>
            <a:r>
              <a:rPr lang="en-US" sz="2000">
                <a:solidFill>
                  <a:srgbClr val="3B1D85"/>
                </a:solidFill>
                <a:ea typeface="Calibri"/>
                <a:cs typeface="Calibri"/>
                <a:sym typeface="Calibri"/>
              </a:rPr>
              <a:t>Adding square footage </a:t>
            </a:r>
          </a:p>
          <a:p>
            <a:pPr marL="243834" indent="-243834" algn="l">
              <a:buClr>
                <a:srgbClr val="E0592A"/>
              </a:buClr>
              <a:buSzPts val="1400"/>
              <a:buFont typeface="Arial" panose="020B0604020202020204" pitchFamily="34" charset="0"/>
              <a:buChar char="•"/>
            </a:pPr>
            <a:r>
              <a:rPr lang="en-US" sz="2000">
                <a:solidFill>
                  <a:srgbClr val="3B1D85"/>
                </a:solidFill>
                <a:ea typeface="Calibri"/>
                <a:cs typeface="Calibri"/>
                <a:sym typeface="Calibri"/>
              </a:rPr>
              <a:t>Transforming layout of current space</a:t>
            </a:r>
          </a:p>
          <a:p>
            <a:pPr marL="243834" indent="-243834" algn="l">
              <a:buClr>
                <a:srgbClr val="E0592A"/>
              </a:buClr>
              <a:buSzPts val="1400"/>
              <a:buFont typeface="Arial" panose="020B0604020202020204" pitchFamily="34" charset="0"/>
              <a:buChar char="•"/>
            </a:pPr>
            <a:r>
              <a:rPr lang="en-US" sz="2000">
                <a:solidFill>
                  <a:srgbClr val="3B1D85"/>
                </a:solidFill>
                <a:ea typeface="Calibri"/>
                <a:cs typeface="Calibri"/>
                <a:sym typeface="Calibri"/>
              </a:rPr>
              <a:t>Outlines core commercial planning principles</a:t>
            </a:r>
          </a:p>
          <a:p>
            <a:pPr marL="243834" indent="-243834" algn="l">
              <a:buClr>
                <a:srgbClr val="E0592A"/>
              </a:buClr>
              <a:buSzPts val="1400"/>
              <a:buFont typeface="Arial" panose="020B0604020202020204" pitchFamily="34" charset="0"/>
              <a:buChar char="•"/>
            </a:pPr>
            <a:r>
              <a:rPr lang="en-US" sz="2000">
                <a:solidFill>
                  <a:srgbClr val="3B1D85"/>
                </a:solidFill>
                <a:ea typeface="Calibri"/>
                <a:cs typeface="Calibri"/>
                <a:sym typeface="Calibri"/>
              </a:rPr>
              <a:t>Strategy for each category</a:t>
            </a:r>
          </a:p>
          <a:p>
            <a:pPr marL="243834" indent="-243834" algn="l">
              <a:buClr>
                <a:srgbClr val="E0592A"/>
              </a:buClr>
              <a:buSzPts val="1400"/>
              <a:buFont typeface="Arial" panose="020B0604020202020204" pitchFamily="34" charset="0"/>
              <a:buChar char="•"/>
            </a:pPr>
            <a:r>
              <a:rPr lang="en-US" sz="2000">
                <a:solidFill>
                  <a:srgbClr val="3B1D85"/>
                </a:solidFill>
                <a:ea typeface="Calibri"/>
                <a:cs typeface="Calibri"/>
                <a:sym typeface="Calibri"/>
              </a:rPr>
              <a:t>Commercial plans that reflect and support small, local, and ACDBE businesses</a:t>
            </a:r>
          </a:p>
          <a:p>
            <a:pPr marL="243834" indent="-243834" algn="l">
              <a:buClr>
                <a:srgbClr val="E0592A"/>
              </a:buClr>
              <a:buSzPts val="1400"/>
              <a:buFont typeface="Arial" panose="020B0604020202020204" pitchFamily="34" charset="0"/>
              <a:buChar char="•"/>
            </a:pPr>
            <a:endParaRPr lang="en-US" sz="2000">
              <a:solidFill>
                <a:srgbClr val="3B1D85"/>
              </a:solidFill>
              <a:ea typeface="Calibri"/>
              <a:cs typeface="Calibri"/>
              <a:sym typeface="Calibri"/>
            </a:endParaRPr>
          </a:p>
        </p:txBody>
      </p:sp>
      <p:sp>
        <p:nvSpPr>
          <p:cNvPr id="10" name="TextBox 9">
            <a:extLst>
              <a:ext uri="{FF2B5EF4-FFF2-40B4-BE49-F238E27FC236}">
                <a16:creationId xmlns:a16="http://schemas.microsoft.com/office/drawing/2014/main" id="{BE5640D5-5A31-F1B3-300C-EA75E57C1E96}"/>
              </a:ext>
            </a:extLst>
          </p:cNvPr>
          <p:cNvSpPr txBox="1"/>
          <p:nvPr/>
        </p:nvSpPr>
        <p:spPr>
          <a:xfrm>
            <a:off x="5729177" y="2333399"/>
            <a:ext cx="4850892" cy="1938992"/>
          </a:xfrm>
          <a:prstGeom prst="rect">
            <a:avLst/>
          </a:prstGeom>
          <a:noFill/>
        </p:spPr>
        <p:txBody>
          <a:bodyPr wrap="square">
            <a:spAutoFit/>
          </a:bodyPr>
          <a:lstStyle/>
          <a:p>
            <a:pPr marL="24765">
              <a:buClr>
                <a:srgbClr val="E0592A"/>
              </a:buClr>
              <a:buSzPts val="1400"/>
            </a:pPr>
            <a:r>
              <a:rPr lang="en-US" sz="2000" b="1">
                <a:solidFill>
                  <a:srgbClr val="3B1D85"/>
                </a:solidFill>
                <a:ea typeface="Calibri"/>
                <a:cs typeface="Calibri"/>
                <a:sym typeface="Calibri"/>
              </a:rPr>
              <a:t>Master Plan Goals</a:t>
            </a:r>
            <a:endParaRPr lang="en-US" sz="2000"/>
          </a:p>
          <a:p>
            <a:pPr marL="243205" indent="-217805">
              <a:buClr>
                <a:srgbClr val="E0592A"/>
              </a:buClr>
              <a:buSzPts val="1400"/>
              <a:buFont typeface="Arial"/>
              <a:buChar char="•"/>
            </a:pPr>
            <a:r>
              <a:rPr lang="en-US" sz="2000">
                <a:solidFill>
                  <a:srgbClr val="3B1D85"/>
                </a:solidFill>
                <a:ea typeface="Calibri"/>
                <a:cs typeface="Calibri"/>
                <a:sym typeface="Calibri"/>
              </a:rPr>
              <a:t>Create a true “DEN | Colorado </a:t>
            </a:r>
            <a:r>
              <a:rPr lang="en-US" sz="2000">
                <a:solidFill>
                  <a:srgbClr val="440099"/>
                </a:solidFill>
                <a:ea typeface="Calibri"/>
                <a:cs typeface="Calibri"/>
                <a:sym typeface="Calibri"/>
              </a:rPr>
              <a:t>Experience”</a:t>
            </a:r>
            <a:endParaRPr lang="en-US" sz="2000">
              <a:solidFill>
                <a:srgbClr val="440099"/>
              </a:solidFill>
              <a:ea typeface="Calibri"/>
              <a:cs typeface="Calibri"/>
            </a:endParaRPr>
          </a:p>
          <a:p>
            <a:pPr marL="243205" indent="-217805">
              <a:buClr>
                <a:srgbClr val="E0592A"/>
              </a:buClr>
              <a:buSzPts val="1400"/>
              <a:buFont typeface="Arial"/>
              <a:buChar char="•"/>
            </a:pPr>
            <a:r>
              <a:rPr lang="en-US" sz="2000">
                <a:solidFill>
                  <a:srgbClr val="3B1D85"/>
                </a:solidFill>
                <a:ea typeface="Calibri"/>
                <a:cs typeface="Calibri"/>
                <a:sym typeface="Calibri"/>
              </a:rPr>
              <a:t>Make Every Moment Count</a:t>
            </a:r>
            <a:endParaRPr lang="en-US" sz="2000">
              <a:solidFill>
                <a:srgbClr val="3B1D85"/>
              </a:solidFill>
              <a:ea typeface="Calibri"/>
              <a:cs typeface="Calibri"/>
            </a:endParaRPr>
          </a:p>
          <a:p>
            <a:pPr marL="243205" indent="-217805">
              <a:buClr>
                <a:srgbClr val="E0592A"/>
              </a:buClr>
              <a:buSzPts val="1400"/>
              <a:buFont typeface="Arial"/>
              <a:buChar char="•"/>
            </a:pPr>
            <a:r>
              <a:rPr lang="en-US" sz="2000">
                <a:solidFill>
                  <a:srgbClr val="3B1D85"/>
                </a:solidFill>
                <a:ea typeface="Calibri"/>
                <a:cs typeface="Calibri"/>
                <a:sym typeface="Calibri"/>
              </a:rPr>
              <a:t>Operational Excellence</a:t>
            </a:r>
            <a:endParaRPr lang="en-US" sz="2000">
              <a:solidFill>
                <a:srgbClr val="3B1D85"/>
              </a:solidFill>
              <a:ea typeface="Calibri"/>
              <a:cs typeface="Calibri"/>
            </a:endParaRPr>
          </a:p>
          <a:p>
            <a:pPr marL="243205" indent="-217805">
              <a:buClr>
                <a:srgbClr val="E0592A"/>
              </a:buClr>
              <a:buSzPts val="1400"/>
              <a:buFont typeface="Arial"/>
              <a:buChar char="•"/>
            </a:pPr>
            <a:r>
              <a:rPr lang="en-US" sz="2000">
                <a:solidFill>
                  <a:srgbClr val="3B1D85"/>
                </a:solidFill>
                <a:ea typeface="Calibri"/>
                <a:cs typeface="Calibri"/>
                <a:sym typeface="Calibri"/>
              </a:rPr>
              <a:t>Drive Commercial Performance</a:t>
            </a:r>
            <a:endParaRPr lang="en-US" sz="2000">
              <a:solidFill>
                <a:srgbClr val="3B1D85"/>
              </a:solidFill>
              <a:ea typeface="Calibri"/>
              <a:cs typeface="Calibri"/>
            </a:endParaRPr>
          </a:p>
          <a:p>
            <a:pPr marL="25399">
              <a:buClr>
                <a:srgbClr val="E0592A"/>
              </a:buClr>
              <a:buSzPts val="1400"/>
            </a:pPr>
            <a:endParaRPr lang="en-US" sz="2000">
              <a:solidFill>
                <a:srgbClr val="3B1D85"/>
              </a:solidFill>
              <a:ea typeface="Calibri"/>
              <a:cs typeface="Calibri"/>
              <a:sym typeface="Calibri"/>
            </a:endParaRPr>
          </a:p>
        </p:txBody>
      </p:sp>
      <p:sp>
        <p:nvSpPr>
          <p:cNvPr id="6" name="Slide Number Placeholder 5">
            <a:extLst>
              <a:ext uri="{FF2B5EF4-FFF2-40B4-BE49-F238E27FC236}">
                <a16:creationId xmlns:a16="http://schemas.microsoft.com/office/drawing/2014/main" id="{F136EA3E-DC4E-56A0-9E65-399FDB131ECA}"/>
              </a:ext>
            </a:extLst>
          </p:cNvPr>
          <p:cNvSpPr>
            <a:spLocks noGrp="1"/>
          </p:cNvSpPr>
          <p:nvPr>
            <p:ph type="sldNum" sz="quarter" idx="4"/>
          </p:nvPr>
        </p:nvSpPr>
        <p:spPr/>
        <p:txBody>
          <a:bodyPr/>
          <a:lstStyle/>
          <a:p>
            <a:fld id="{A0C0DC58-A445-C343-8F88-378ECD56E0F4}" type="slidenum">
              <a:rPr lang="en-US" smtClean="0"/>
              <a:pPr/>
              <a:t>42</a:t>
            </a:fld>
            <a:endParaRPr lang="en-US"/>
          </a:p>
        </p:txBody>
      </p:sp>
      <p:grpSp>
        <p:nvGrpSpPr>
          <p:cNvPr id="11" name="Group 10">
            <a:extLst>
              <a:ext uri="{FF2B5EF4-FFF2-40B4-BE49-F238E27FC236}">
                <a16:creationId xmlns:a16="http://schemas.microsoft.com/office/drawing/2014/main" id="{90F5C837-A292-7E67-6E20-38FE46954F37}"/>
              </a:ext>
              <a:ext uri="{C183D7F6-B498-43B3-948B-1728B52AA6E4}">
                <adec:decorative xmlns:adec="http://schemas.microsoft.com/office/drawing/2017/decorative" val="1"/>
              </a:ext>
            </a:extLst>
          </p:cNvPr>
          <p:cNvGrpSpPr/>
          <p:nvPr/>
        </p:nvGrpSpPr>
        <p:grpSpPr>
          <a:xfrm>
            <a:off x="5" y="5080775"/>
            <a:ext cx="12231151" cy="1777225"/>
            <a:chOff x="0" y="3224542"/>
            <a:chExt cx="8561742" cy="1557008"/>
          </a:xfrm>
        </p:grpSpPr>
        <p:pic>
          <p:nvPicPr>
            <p:cNvPr id="12" name="Picture 11" descr="Sun shining through the clouds&#10;&#10;Description automatically generated">
              <a:extLst>
                <a:ext uri="{FF2B5EF4-FFF2-40B4-BE49-F238E27FC236}">
                  <a16:creationId xmlns:a16="http://schemas.microsoft.com/office/drawing/2014/main" id="{9684CB23-A101-006B-A4B3-27A0E019EB5F}"/>
                </a:ext>
              </a:extLst>
            </p:cNvPr>
            <p:cNvPicPr>
              <a:picLocks noChangeAspect="1"/>
            </p:cNvPicPr>
            <p:nvPr/>
          </p:nvPicPr>
          <p:blipFill rotWithShape="1">
            <a:blip r:embed="rId3"/>
            <a:srcRect t="27110" b="8230"/>
            <a:stretch/>
          </p:blipFill>
          <p:spPr>
            <a:xfrm>
              <a:off x="0" y="3224542"/>
              <a:ext cx="4280871" cy="1557008"/>
            </a:xfrm>
            <a:prstGeom prst="rect">
              <a:avLst/>
            </a:prstGeom>
          </p:spPr>
        </p:pic>
        <p:pic>
          <p:nvPicPr>
            <p:cNvPr id="13" name="Picture 12" descr="A large airport terminal with a large screen&#10;&#10;Description automatically generated with medium confidence">
              <a:extLst>
                <a:ext uri="{FF2B5EF4-FFF2-40B4-BE49-F238E27FC236}">
                  <a16:creationId xmlns:a16="http://schemas.microsoft.com/office/drawing/2014/main" id="{9BF8FE5D-E050-E230-89DF-431EB89240F7}"/>
                </a:ext>
              </a:extLst>
            </p:cNvPr>
            <p:cNvPicPr>
              <a:picLocks noChangeAspect="1"/>
            </p:cNvPicPr>
            <p:nvPr/>
          </p:nvPicPr>
          <p:blipFill rotWithShape="1">
            <a:blip r:embed="rId4"/>
            <a:srcRect l="5660"/>
            <a:stretch/>
          </p:blipFill>
          <p:spPr>
            <a:xfrm>
              <a:off x="4280872" y="3225073"/>
              <a:ext cx="2202565" cy="1556477"/>
            </a:xfrm>
            <a:prstGeom prst="rect">
              <a:avLst/>
            </a:prstGeom>
          </p:spPr>
        </p:pic>
        <p:pic>
          <p:nvPicPr>
            <p:cNvPr id="14" name="Picture 13" descr="A large white hall with people walking around&#10;&#10;Description automatically generated">
              <a:extLst>
                <a:ext uri="{FF2B5EF4-FFF2-40B4-BE49-F238E27FC236}">
                  <a16:creationId xmlns:a16="http://schemas.microsoft.com/office/drawing/2014/main" id="{08A26D40-1E18-759E-80F7-38E588B384C9}"/>
                </a:ext>
              </a:extLst>
            </p:cNvPr>
            <p:cNvPicPr>
              <a:picLocks noChangeAspect="1"/>
            </p:cNvPicPr>
            <p:nvPr/>
          </p:nvPicPr>
          <p:blipFill rotWithShape="1">
            <a:blip r:embed="rId5"/>
            <a:srcRect r="11013"/>
            <a:stretch/>
          </p:blipFill>
          <p:spPr>
            <a:xfrm>
              <a:off x="6483436" y="3224543"/>
              <a:ext cx="2078306" cy="1557007"/>
            </a:xfrm>
            <a:prstGeom prst="rect">
              <a:avLst/>
            </a:prstGeom>
          </p:spPr>
        </p:pic>
      </p:grpSp>
      <p:cxnSp>
        <p:nvCxnSpPr>
          <p:cNvPr id="15" name="Straight Connector 14">
            <a:extLst>
              <a:ext uri="{FF2B5EF4-FFF2-40B4-BE49-F238E27FC236}">
                <a16:creationId xmlns:a16="http://schemas.microsoft.com/office/drawing/2014/main" id="{31B6991C-87F1-4CF0-4A58-25525E6BC0D4}"/>
              </a:ext>
              <a:ext uri="{C183D7F6-B498-43B3-948B-1728B52AA6E4}">
                <adec:decorative xmlns:adec="http://schemas.microsoft.com/office/drawing/2017/decorative" val="1"/>
              </a:ext>
            </a:extLst>
          </p:cNvPr>
          <p:cNvCxnSpPr>
            <a:cxnSpLocks/>
          </p:cNvCxnSpPr>
          <p:nvPr/>
        </p:nvCxnSpPr>
        <p:spPr>
          <a:xfrm flipV="1">
            <a:off x="5715922" y="2359057"/>
            <a:ext cx="0" cy="25129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70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0F58E-8A2D-9826-00F3-B1D170808C8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027180-EC80-9947-3E85-0A09B979C2A1}"/>
              </a:ext>
            </a:extLst>
          </p:cNvPr>
          <p:cNvSpPr>
            <a:spLocks noGrp="1"/>
          </p:cNvSpPr>
          <p:nvPr>
            <p:ph type="title" idx="4294967295"/>
          </p:nvPr>
        </p:nvSpPr>
        <p:spPr>
          <a:xfrm>
            <a:off x="504333" y="521843"/>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CORE PLANNING PRINCIPLES</a:t>
            </a:r>
          </a:p>
        </p:txBody>
      </p:sp>
      <p:sp>
        <p:nvSpPr>
          <p:cNvPr id="4" name="Text Placeholder 3">
            <a:extLst>
              <a:ext uri="{FF2B5EF4-FFF2-40B4-BE49-F238E27FC236}">
                <a16:creationId xmlns:a16="http://schemas.microsoft.com/office/drawing/2014/main" id="{BEFA3F5F-D4C7-8571-24F5-5792511E47E4}"/>
              </a:ext>
              <a:ext uri="{C183D7F6-B498-43B3-948B-1728B52AA6E4}">
                <adec:decorative xmlns:adec="http://schemas.microsoft.com/office/drawing/2017/decorative" val="1"/>
              </a:ext>
            </a:extLst>
          </p:cNvPr>
          <p:cNvSpPr>
            <a:spLocks noGrp="1"/>
          </p:cNvSpPr>
          <p:nvPr>
            <p:ph type="body" sz="quarter" idx="13"/>
          </p:nvPr>
        </p:nvSpPr>
        <p:spPr>
          <a:xfrm>
            <a:off x="286618" y="1998214"/>
            <a:ext cx="9877645" cy="360843"/>
          </a:xfrm>
        </p:spPr>
        <p:txBody>
          <a:bodyPr lIns="91440" tIns="45720" rIns="91440" bIns="45720" anchor="t"/>
          <a:lstStyle/>
          <a:p>
            <a:pPr algn="l"/>
            <a:endParaRPr lang="en-US">
              <a:ea typeface="Calibri" panose="020F0502020204030204"/>
              <a:cs typeface="Calibri" panose="020F0502020204030204"/>
            </a:endParaRPr>
          </a:p>
          <a:p>
            <a:pPr algn="l"/>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06E24A31-6012-995D-A68D-92A6CE1F6790}"/>
              </a:ext>
              <a:ext uri="{C183D7F6-B498-43B3-948B-1728B52AA6E4}">
                <adec:decorative xmlns:adec="http://schemas.microsoft.com/office/drawing/2017/decorative" val="1"/>
              </a:ext>
            </a:extLst>
          </p:cNvPr>
          <p:cNvSpPr>
            <a:spLocks noGrp="1"/>
          </p:cNvSpPr>
          <p:nvPr>
            <p:ph type="body" sz="quarter" idx="14"/>
          </p:nvPr>
        </p:nvSpPr>
        <p:spPr>
          <a:xfrm>
            <a:off x="1138238" y="2774600"/>
            <a:ext cx="9877425" cy="2738177"/>
          </a:xfrm>
        </p:spPr>
        <p:txBody>
          <a:bodyPr lIns="91440" tIns="45720" rIns="91440" bIns="45720" anchor="t"/>
          <a:lstStyle/>
          <a:p>
            <a:pPr marL="342900" indent="-342900" algn="l">
              <a:buAutoNum type="alphaUcPeriod"/>
            </a:pPr>
            <a:endParaRPr lang="en-US" sz="2000">
              <a:solidFill>
                <a:srgbClr val="440099"/>
              </a:solidFill>
              <a:ea typeface="Calibri"/>
              <a:cs typeface="Calibri"/>
            </a:endParaRPr>
          </a:p>
          <a:p>
            <a:pPr marL="342900" indent="-342900" algn="l">
              <a:buAutoNum type="alphaUcPeriod"/>
            </a:pPr>
            <a:endParaRPr lang="en-US" sz="2000">
              <a:solidFill>
                <a:srgbClr val="440099"/>
              </a:solidFill>
              <a:ea typeface="Calibri"/>
              <a:cs typeface="Calibri"/>
            </a:endParaRPr>
          </a:p>
          <a:p>
            <a:pPr algn="l"/>
            <a:endParaRPr lang="en-US" sz="2000">
              <a:solidFill>
                <a:srgbClr val="440099"/>
              </a:solidFill>
              <a:ea typeface="Calibri"/>
              <a:cs typeface="Calibri"/>
            </a:endParaRPr>
          </a:p>
        </p:txBody>
      </p:sp>
      <p:sp>
        <p:nvSpPr>
          <p:cNvPr id="6" name="Slide Number Placeholder 5">
            <a:extLst>
              <a:ext uri="{FF2B5EF4-FFF2-40B4-BE49-F238E27FC236}">
                <a16:creationId xmlns:a16="http://schemas.microsoft.com/office/drawing/2014/main" id="{1D26CCA0-ED35-F797-91E7-5A6CB40281C3}"/>
              </a:ext>
            </a:extLst>
          </p:cNvPr>
          <p:cNvSpPr>
            <a:spLocks noGrp="1"/>
          </p:cNvSpPr>
          <p:nvPr>
            <p:ph type="sldNum" sz="quarter" idx="4"/>
          </p:nvPr>
        </p:nvSpPr>
        <p:spPr/>
        <p:txBody>
          <a:bodyPr/>
          <a:lstStyle/>
          <a:p>
            <a:fld id="{A0C0DC58-A445-C343-8F88-378ECD56E0F4}" type="slidenum">
              <a:rPr lang="en-US" smtClean="0"/>
              <a:pPr/>
              <a:t>43</a:t>
            </a:fld>
            <a:endParaRPr lang="en-US"/>
          </a:p>
        </p:txBody>
      </p:sp>
      <p:grpSp>
        <p:nvGrpSpPr>
          <p:cNvPr id="3" name="Group 2">
            <a:extLst>
              <a:ext uri="{FF2B5EF4-FFF2-40B4-BE49-F238E27FC236}">
                <a16:creationId xmlns:a16="http://schemas.microsoft.com/office/drawing/2014/main" id="{CAD24F97-F595-EBD4-5C35-87E866BE7ADD}"/>
              </a:ext>
              <a:ext uri="{C183D7F6-B498-43B3-948B-1728B52AA6E4}">
                <adec:decorative xmlns:adec="http://schemas.microsoft.com/office/drawing/2017/decorative" val="1"/>
              </a:ext>
            </a:extLst>
          </p:cNvPr>
          <p:cNvGrpSpPr/>
          <p:nvPr/>
        </p:nvGrpSpPr>
        <p:grpSpPr>
          <a:xfrm>
            <a:off x="656592" y="-492982"/>
            <a:ext cx="9357548" cy="9273340"/>
            <a:chOff x="1380836" y="-519705"/>
            <a:chExt cx="9357548" cy="9273340"/>
          </a:xfrm>
        </p:grpSpPr>
        <p:sp>
          <p:nvSpPr>
            <p:cNvPr id="7" name="Oval 6">
              <a:extLst>
                <a:ext uri="{FF2B5EF4-FFF2-40B4-BE49-F238E27FC236}">
                  <a16:creationId xmlns:a16="http://schemas.microsoft.com/office/drawing/2014/main" id="{933381E3-DFBC-55C2-86E6-76AB1F239F64}"/>
                </a:ext>
              </a:extLst>
            </p:cNvPr>
            <p:cNvSpPr/>
            <p:nvPr/>
          </p:nvSpPr>
          <p:spPr>
            <a:xfrm flipH="1">
              <a:off x="1465041" y="-519705"/>
              <a:ext cx="9273343" cy="9273340"/>
            </a:xfrm>
            <a:prstGeom prst="ellipse">
              <a:avLst/>
            </a:prstGeom>
            <a:solidFill>
              <a:srgbClr val="8D9EBC">
                <a:alpha val="10000"/>
              </a:srgb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1BD39F0-973C-1C60-09AC-7A8BD6BFD219}"/>
                </a:ext>
              </a:extLst>
            </p:cNvPr>
            <p:cNvCxnSpPr>
              <a:cxnSpLocks/>
              <a:stCxn id="30" idx="6"/>
              <a:endCxn id="24" idx="3"/>
            </p:cNvCxnSpPr>
            <p:nvPr/>
          </p:nvCxnSpPr>
          <p:spPr>
            <a:xfrm flipH="1" flipV="1">
              <a:off x="3843883" y="2981348"/>
              <a:ext cx="365334" cy="3134"/>
            </a:xfrm>
            <a:prstGeom prst="line">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3CCE6B-9474-DFD1-B37D-C1232D9B702C}"/>
                </a:ext>
              </a:extLst>
            </p:cNvPr>
            <p:cNvCxnSpPr>
              <a:cxnSpLocks/>
              <a:stCxn id="32" idx="2"/>
              <a:endCxn id="19" idx="1"/>
            </p:cNvCxnSpPr>
            <p:nvPr/>
          </p:nvCxnSpPr>
          <p:spPr>
            <a:xfrm flipV="1">
              <a:off x="7946133" y="2981348"/>
              <a:ext cx="350907" cy="3134"/>
            </a:xfrm>
            <a:prstGeom prst="line">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028C802A-6A42-9749-8269-B88135F52611}"/>
                </a:ext>
              </a:extLst>
            </p:cNvPr>
            <p:cNvCxnSpPr>
              <a:cxnSpLocks/>
              <a:stCxn id="22" idx="0"/>
              <a:endCxn id="28" idx="6"/>
            </p:cNvCxnSpPr>
            <p:nvPr/>
          </p:nvCxnSpPr>
          <p:spPr>
            <a:xfrm rot="5400000" flipH="1" flipV="1">
              <a:off x="3813408" y="4916999"/>
              <a:ext cx="347555" cy="1552729"/>
            </a:xfrm>
            <a:prstGeom prst="bentConnector2">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11F7EF4F-663C-8F34-9C62-434A4D32864D}"/>
                </a:ext>
              </a:extLst>
            </p:cNvPr>
            <p:cNvCxnSpPr>
              <a:cxnSpLocks/>
              <a:stCxn id="18" idx="2"/>
              <a:endCxn id="26" idx="0"/>
            </p:cNvCxnSpPr>
            <p:nvPr/>
          </p:nvCxnSpPr>
          <p:spPr>
            <a:xfrm rot="5400000">
              <a:off x="5986908" y="1663352"/>
              <a:ext cx="260811" cy="5183"/>
            </a:xfrm>
            <a:prstGeom prst="bentConnector3">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5963F79-957D-B36C-7F43-18B5E0964622}"/>
                </a:ext>
              </a:extLst>
            </p:cNvPr>
            <p:cNvCxnSpPr>
              <a:cxnSpLocks/>
              <a:stCxn id="20" idx="1"/>
              <a:endCxn id="31" idx="2"/>
            </p:cNvCxnSpPr>
            <p:nvPr/>
          </p:nvCxnSpPr>
          <p:spPr>
            <a:xfrm rot="10800000" flipV="1">
              <a:off x="8213683" y="4421758"/>
              <a:ext cx="344840" cy="1068"/>
            </a:xfrm>
            <a:prstGeom prst="bentConnector3">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FF8B01B2-F609-44DC-0135-4DDA7F5A0933}"/>
                </a:ext>
              </a:extLst>
            </p:cNvPr>
            <p:cNvCxnSpPr>
              <a:cxnSpLocks/>
              <a:stCxn id="27" idx="2"/>
              <a:endCxn id="21" idx="0"/>
            </p:cNvCxnSpPr>
            <p:nvPr/>
          </p:nvCxnSpPr>
          <p:spPr>
            <a:xfrm>
              <a:off x="7401945" y="5519585"/>
              <a:ext cx="1347914" cy="347555"/>
            </a:xfrm>
            <a:prstGeom prst="bentConnector2">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E00BB152-0324-122D-6E60-22CE52BBB7E0}"/>
                </a:ext>
              </a:extLst>
            </p:cNvPr>
            <p:cNvCxnSpPr>
              <a:cxnSpLocks/>
              <a:stCxn id="23" idx="3"/>
              <a:endCxn id="29" idx="6"/>
            </p:cNvCxnSpPr>
            <p:nvPr/>
          </p:nvCxnSpPr>
          <p:spPr>
            <a:xfrm>
              <a:off x="3637389" y="4422825"/>
              <a:ext cx="268148" cy="1"/>
            </a:xfrm>
            <a:prstGeom prst="bentConnector3">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AA32A10-4B94-E7D0-E684-D12E0C988B3F}"/>
                </a:ext>
              </a:extLst>
            </p:cNvPr>
            <p:cNvSpPr/>
            <p:nvPr/>
          </p:nvSpPr>
          <p:spPr>
            <a:xfrm>
              <a:off x="4449127" y="2390309"/>
              <a:ext cx="3297658" cy="3283300"/>
            </a:xfrm>
            <a:prstGeom prst="ellipse">
              <a:avLst/>
            </a:prstGeom>
            <a:noFill/>
            <a:ln w="57150">
              <a:solidFill>
                <a:srgbClr val="798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0E83E9A-CF04-1B78-4F9B-83288DD5CFD0}"/>
                </a:ext>
              </a:extLst>
            </p:cNvPr>
            <p:cNvSpPr/>
            <p:nvPr/>
          </p:nvSpPr>
          <p:spPr>
            <a:xfrm flipH="1">
              <a:off x="4466886" y="2403957"/>
              <a:ext cx="3269653" cy="3269652"/>
            </a:xfrm>
            <a:prstGeom prst="ellipse">
              <a:avLst/>
            </a:prstGeom>
            <a:solidFill>
              <a:srgbClr val="8D9EBC">
                <a:alpha val="39831"/>
              </a:srgb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Google Shape;248;p31">
              <a:extLst>
                <a:ext uri="{FF2B5EF4-FFF2-40B4-BE49-F238E27FC236}">
                  <a16:creationId xmlns:a16="http://schemas.microsoft.com/office/drawing/2014/main" id="{83B65A64-8251-20E6-BFC9-ABC01801FBBD}"/>
                </a:ext>
              </a:extLst>
            </p:cNvPr>
            <p:cNvSpPr/>
            <p:nvPr/>
          </p:nvSpPr>
          <p:spPr>
            <a:xfrm>
              <a:off x="5057566" y="970723"/>
              <a:ext cx="2211039" cy="1183243"/>
            </a:xfrm>
            <a:prstGeom prst="rect">
              <a:avLst/>
            </a:prstGeom>
            <a:noFill/>
            <a:ln>
              <a:noFill/>
            </a:ln>
          </p:spPr>
          <p:txBody>
            <a:bodyPr spcFirstLastPara="1" wrap="square" lIns="121900" tIns="121900" rIns="121900" bIns="121900"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249;p31">
              <a:extLst>
                <a:ext uri="{FF2B5EF4-FFF2-40B4-BE49-F238E27FC236}">
                  <a16:creationId xmlns:a16="http://schemas.microsoft.com/office/drawing/2014/main" id="{F23370C5-B108-644F-0310-6C8118BE3929}"/>
                </a:ext>
              </a:extLst>
            </p:cNvPr>
            <p:cNvSpPr txBox="1"/>
            <p:nvPr/>
          </p:nvSpPr>
          <p:spPr>
            <a:xfrm>
              <a:off x="4356325" y="1001848"/>
              <a:ext cx="3527158" cy="53369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stStyle>
            <a:p>
              <a:pPr marL="0" marR="0" lvl="0" indent="0" algn="ct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Each concourse should have its own personality and characteristics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19" name="Google Shape;252;p31">
              <a:extLst>
                <a:ext uri="{FF2B5EF4-FFF2-40B4-BE49-F238E27FC236}">
                  <a16:creationId xmlns:a16="http://schemas.microsoft.com/office/drawing/2014/main" id="{540844D9-1F8B-0070-EB27-B8DAF57289C8}"/>
                </a:ext>
              </a:extLst>
            </p:cNvPr>
            <p:cNvSpPr txBox="1"/>
            <p:nvPr/>
          </p:nvSpPr>
          <p:spPr>
            <a:xfrm>
              <a:off x="8297040" y="2692188"/>
              <a:ext cx="1901060" cy="57831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endPar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endParaRPr>
            </a:p>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Commercial zoning in the center cores and sub cores </a:t>
              </a:r>
            </a:p>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endPar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0" name="Google Shape;255;p31">
              <a:extLst>
                <a:ext uri="{FF2B5EF4-FFF2-40B4-BE49-F238E27FC236}">
                  <a16:creationId xmlns:a16="http://schemas.microsoft.com/office/drawing/2014/main" id="{28A9A9A5-FAD7-9BE8-4F93-A31467472F6C}"/>
                </a:ext>
              </a:extLst>
            </p:cNvPr>
            <p:cNvSpPr txBox="1"/>
            <p:nvPr/>
          </p:nvSpPr>
          <p:spPr>
            <a:xfrm>
              <a:off x="8558523" y="4075357"/>
              <a:ext cx="2168436" cy="692802"/>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Plan should add more seating in and around the commercial areas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1" name="Google Shape;258;p31">
              <a:extLst>
                <a:ext uri="{FF2B5EF4-FFF2-40B4-BE49-F238E27FC236}">
                  <a16:creationId xmlns:a16="http://schemas.microsoft.com/office/drawing/2014/main" id="{55AD15B6-8864-5F55-F231-8323B52DBBDA}"/>
                </a:ext>
              </a:extLst>
            </p:cNvPr>
            <p:cNvSpPr txBox="1"/>
            <p:nvPr/>
          </p:nvSpPr>
          <p:spPr>
            <a:xfrm>
              <a:off x="7542917" y="5867140"/>
              <a:ext cx="2413883" cy="76474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Design should encourage passengers to dwell in commercial spaces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2" name="Google Shape;261;p31">
              <a:extLst>
                <a:ext uri="{FF2B5EF4-FFF2-40B4-BE49-F238E27FC236}">
                  <a16:creationId xmlns:a16="http://schemas.microsoft.com/office/drawing/2014/main" id="{ED6402F1-0F5A-23EC-A337-21694699DFC3}"/>
                </a:ext>
              </a:extLst>
            </p:cNvPr>
            <p:cNvSpPr txBox="1"/>
            <p:nvPr/>
          </p:nvSpPr>
          <p:spPr>
            <a:xfrm>
              <a:off x="1841500" y="5867140"/>
              <a:ext cx="2738641" cy="76474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Master Plan should support the needs of small, local, and ACDBE businesses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3" name="Google Shape;264;p31">
              <a:extLst>
                <a:ext uri="{FF2B5EF4-FFF2-40B4-BE49-F238E27FC236}">
                  <a16:creationId xmlns:a16="http://schemas.microsoft.com/office/drawing/2014/main" id="{D5A62B48-E8E7-3CE7-C359-A11B1866C940}"/>
                </a:ext>
              </a:extLst>
            </p:cNvPr>
            <p:cNvSpPr txBox="1"/>
            <p:nvPr/>
          </p:nvSpPr>
          <p:spPr>
            <a:xfrm>
              <a:off x="1380836" y="4076342"/>
              <a:ext cx="2256553" cy="69296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Views and natural light should be leveraged wherever possible</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4" name="Google Shape;267;p31">
              <a:extLst>
                <a:ext uri="{FF2B5EF4-FFF2-40B4-BE49-F238E27FC236}">
                  <a16:creationId xmlns:a16="http://schemas.microsoft.com/office/drawing/2014/main" id="{F4ED0367-F09C-A023-4883-4D1A0D358A4A}"/>
                </a:ext>
              </a:extLst>
            </p:cNvPr>
            <p:cNvSpPr txBox="1"/>
            <p:nvPr/>
          </p:nvSpPr>
          <p:spPr>
            <a:xfrm>
              <a:off x="1993900" y="2692188"/>
              <a:ext cx="1849983" cy="57831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Passenger flow &amp; journey should be intuitive</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5" name="Google Shape;252;p31">
              <a:extLst>
                <a:ext uri="{FF2B5EF4-FFF2-40B4-BE49-F238E27FC236}">
                  <a16:creationId xmlns:a16="http://schemas.microsoft.com/office/drawing/2014/main" id="{C6F1BACE-DFF3-4BEB-3EE6-E7999E1A1980}"/>
                </a:ext>
              </a:extLst>
            </p:cNvPr>
            <p:cNvSpPr txBox="1"/>
            <p:nvPr/>
          </p:nvSpPr>
          <p:spPr>
            <a:xfrm>
              <a:off x="5009807" y="3676314"/>
              <a:ext cx="2172387" cy="128991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Concessions Master </a:t>
              </a:r>
            </a:p>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Plan</a:t>
              </a:r>
              <a:endParaRPr kumimoji="0" sz="3200" b="1"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6" name="Oval 25">
              <a:extLst>
                <a:ext uri="{FF2B5EF4-FFF2-40B4-BE49-F238E27FC236}">
                  <a16:creationId xmlns:a16="http://schemas.microsoft.com/office/drawing/2014/main" id="{8EA5DD93-7901-807B-BB17-60347A3BFCD2}"/>
                </a:ext>
              </a:extLst>
            </p:cNvPr>
            <p:cNvSpPr/>
            <p:nvPr/>
          </p:nvSpPr>
          <p:spPr>
            <a:xfrm flipH="1">
              <a:off x="5520549" y="1796349"/>
              <a:ext cx="1188345" cy="1188345"/>
            </a:xfrm>
            <a:prstGeom prst="ellipse">
              <a:avLst/>
            </a:prstGeom>
            <a:solidFill>
              <a:schemeClr val="bg1"/>
            </a:solidFill>
            <a:ln w="57150">
              <a:solidFill>
                <a:srgbClr val="3B1D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CBE5162E-8FC8-3008-E368-EA7E12EA3180}"/>
                </a:ext>
              </a:extLst>
            </p:cNvPr>
            <p:cNvSpPr/>
            <p:nvPr/>
          </p:nvSpPr>
          <p:spPr>
            <a:xfrm flipH="1">
              <a:off x="6213600" y="4925412"/>
              <a:ext cx="1188345" cy="1188345"/>
            </a:xfrm>
            <a:prstGeom prst="ellipse">
              <a:avLst/>
            </a:prstGeom>
            <a:solidFill>
              <a:schemeClr val="bg1"/>
            </a:solidFill>
            <a:ln w="57150">
              <a:solidFill>
                <a:srgbClr val="4D52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841967E-9653-1CEC-C886-6134D4F7D2A2}"/>
                </a:ext>
              </a:extLst>
            </p:cNvPr>
            <p:cNvSpPr/>
            <p:nvPr/>
          </p:nvSpPr>
          <p:spPr>
            <a:xfrm flipH="1">
              <a:off x="4763550" y="4925412"/>
              <a:ext cx="1188345" cy="1188345"/>
            </a:xfrm>
            <a:prstGeom prst="ellipse">
              <a:avLst/>
            </a:prstGeom>
            <a:solidFill>
              <a:schemeClr val="bg1"/>
            </a:solidFill>
            <a:ln w="57150">
              <a:solidFill>
                <a:srgbClr val="8D9E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6D6C2EF-01CE-29CD-79A3-2D8E4306D52F}"/>
                </a:ext>
              </a:extLst>
            </p:cNvPr>
            <p:cNvSpPr/>
            <p:nvPr/>
          </p:nvSpPr>
          <p:spPr>
            <a:xfrm flipH="1">
              <a:off x="3905537" y="3828653"/>
              <a:ext cx="1188345" cy="1188345"/>
            </a:xfrm>
            <a:prstGeom prst="ellipse">
              <a:avLst/>
            </a:prstGeom>
            <a:solidFill>
              <a:schemeClr val="bg1"/>
            </a:solidFill>
            <a:ln w="57150">
              <a:solidFill>
                <a:srgbClr val="E05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0619D7C9-C341-DDDD-5871-6634DD9EA813}"/>
                </a:ext>
              </a:extLst>
            </p:cNvPr>
            <p:cNvSpPr/>
            <p:nvPr/>
          </p:nvSpPr>
          <p:spPr>
            <a:xfrm flipH="1">
              <a:off x="4209217" y="2390309"/>
              <a:ext cx="1188345" cy="1188345"/>
            </a:xfrm>
            <a:prstGeom prst="ellipse">
              <a:avLst/>
            </a:prstGeom>
            <a:solidFill>
              <a:schemeClr val="bg1"/>
            </a:solidFill>
            <a:ln w="57150">
              <a:solidFill>
                <a:schemeClr val="accent2">
                  <a:lumMod val="75000"/>
                  <a:alpha val="85094"/>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709515BC-A266-74A0-7BC8-F8270D62702B}"/>
                </a:ext>
              </a:extLst>
            </p:cNvPr>
            <p:cNvSpPr/>
            <p:nvPr/>
          </p:nvSpPr>
          <p:spPr>
            <a:xfrm flipH="1">
              <a:off x="7025338" y="3828653"/>
              <a:ext cx="1188345" cy="1188345"/>
            </a:xfrm>
            <a:prstGeom prst="ellipse">
              <a:avLst/>
            </a:prstGeom>
            <a:solidFill>
              <a:schemeClr val="bg1"/>
            </a:solidFill>
            <a:ln w="57150">
              <a:solidFill>
                <a:srgbClr val="D1A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66D96912-FEDF-6DF7-8360-96EB203A6858}"/>
                </a:ext>
              </a:extLst>
            </p:cNvPr>
            <p:cNvSpPr/>
            <p:nvPr/>
          </p:nvSpPr>
          <p:spPr>
            <a:xfrm flipH="1">
              <a:off x="6757788" y="2390309"/>
              <a:ext cx="1188345" cy="1188345"/>
            </a:xfrm>
            <a:prstGeom prst="ellipse">
              <a:avLst/>
            </a:prstGeom>
            <a:solidFill>
              <a:schemeClr val="bg1"/>
            </a:solidFill>
            <a:ln w="57150">
              <a:solidFill>
                <a:srgbClr val="3B1D85">
                  <a:alpha val="7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Google Shape;249;p31">
              <a:extLst>
                <a:ext uri="{FF2B5EF4-FFF2-40B4-BE49-F238E27FC236}">
                  <a16:creationId xmlns:a16="http://schemas.microsoft.com/office/drawing/2014/main" id="{578FAFB0-705D-2468-8255-82EF08E4937D}"/>
                </a:ext>
              </a:extLst>
            </p:cNvPr>
            <p:cNvSpPr txBox="1"/>
            <p:nvPr/>
          </p:nvSpPr>
          <p:spPr>
            <a:xfrm>
              <a:off x="5813363" y="2085811"/>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3B1D85"/>
                  </a:solidFill>
                  <a:effectLst/>
                  <a:uLnTx/>
                  <a:uFillTx/>
                  <a:latin typeface="Calibri"/>
                  <a:ea typeface="Calibri"/>
                  <a:cs typeface="Calibri"/>
                  <a:sym typeface="Calibri"/>
                </a:rPr>
                <a:t>1</a:t>
              </a:r>
              <a:endParaRPr kumimoji="0" sz="4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34" name="Google Shape;249;p31">
              <a:extLst>
                <a:ext uri="{FF2B5EF4-FFF2-40B4-BE49-F238E27FC236}">
                  <a16:creationId xmlns:a16="http://schemas.microsoft.com/office/drawing/2014/main" id="{9638FF08-D894-8CE6-63A0-F5575CD849C3}"/>
                </a:ext>
              </a:extLst>
            </p:cNvPr>
            <p:cNvSpPr txBox="1"/>
            <p:nvPr/>
          </p:nvSpPr>
          <p:spPr>
            <a:xfrm>
              <a:off x="7069666" y="2670953"/>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3B1D85">
                      <a:alpha val="78000"/>
                    </a:srgbClr>
                  </a:solidFill>
                  <a:effectLst/>
                  <a:uLnTx/>
                  <a:uFillTx/>
                  <a:latin typeface="Calibri"/>
                  <a:ea typeface="Calibri"/>
                  <a:cs typeface="Calibri"/>
                  <a:sym typeface="Calibri"/>
                </a:rPr>
                <a:t>2</a:t>
              </a:r>
              <a:endParaRPr kumimoji="0" sz="4800" b="0" i="0" u="none" strike="noStrike" kern="1200" cap="none" spc="0" normalizeH="0" baseline="0" noProof="0">
                <a:ln>
                  <a:noFill/>
                </a:ln>
                <a:solidFill>
                  <a:srgbClr val="3B1D85">
                    <a:alpha val="78000"/>
                  </a:srgbClr>
                </a:solidFill>
                <a:effectLst/>
                <a:uLnTx/>
                <a:uFillTx/>
                <a:latin typeface="Calibri"/>
                <a:ea typeface="Calibri"/>
                <a:cs typeface="Calibri"/>
                <a:sym typeface="Calibri"/>
              </a:endParaRPr>
            </a:p>
          </p:txBody>
        </p:sp>
        <p:sp>
          <p:nvSpPr>
            <p:cNvPr id="35" name="Google Shape;249;p31">
              <a:extLst>
                <a:ext uri="{FF2B5EF4-FFF2-40B4-BE49-F238E27FC236}">
                  <a16:creationId xmlns:a16="http://schemas.microsoft.com/office/drawing/2014/main" id="{84444A76-17DF-BD02-5731-5CB864745ED5}"/>
                </a:ext>
              </a:extLst>
            </p:cNvPr>
            <p:cNvSpPr txBox="1"/>
            <p:nvPr/>
          </p:nvSpPr>
          <p:spPr>
            <a:xfrm>
              <a:off x="7332814" y="4133591"/>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D1ABFF"/>
                  </a:solidFill>
                  <a:effectLst/>
                  <a:uLnTx/>
                  <a:uFillTx/>
                  <a:latin typeface="Calibri"/>
                  <a:ea typeface="Calibri"/>
                  <a:cs typeface="Calibri"/>
                  <a:sym typeface="Calibri"/>
                </a:rPr>
                <a:t>3</a:t>
              </a:r>
              <a:endParaRPr kumimoji="0" sz="4800" b="0" i="0" u="none" strike="noStrike" kern="1200" cap="none" spc="0" normalizeH="0" baseline="0" noProof="0">
                <a:ln>
                  <a:noFill/>
                </a:ln>
                <a:solidFill>
                  <a:srgbClr val="D1ABFF"/>
                </a:solidFill>
                <a:effectLst/>
                <a:uLnTx/>
                <a:uFillTx/>
                <a:latin typeface="Calibri"/>
                <a:ea typeface="Calibri"/>
                <a:cs typeface="Calibri"/>
                <a:sym typeface="Calibri"/>
              </a:endParaRPr>
            </a:p>
          </p:txBody>
        </p:sp>
        <p:sp>
          <p:nvSpPr>
            <p:cNvPr id="36" name="Google Shape;249;p31">
              <a:extLst>
                <a:ext uri="{FF2B5EF4-FFF2-40B4-BE49-F238E27FC236}">
                  <a16:creationId xmlns:a16="http://schemas.microsoft.com/office/drawing/2014/main" id="{D2EA874B-52B6-18D1-3F77-153BC05F1F3D}"/>
                </a:ext>
              </a:extLst>
            </p:cNvPr>
            <p:cNvSpPr txBox="1"/>
            <p:nvPr/>
          </p:nvSpPr>
          <p:spPr>
            <a:xfrm>
              <a:off x="6501112" y="5221909"/>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4D5254"/>
                  </a:solidFill>
                  <a:effectLst/>
                  <a:uLnTx/>
                  <a:uFillTx/>
                  <a:latin typeface="Calibri"/>
                  <a:ea typeface="Calibri"/>
                  <a:cs typeface="Calibri"/>
                  <a:sym typeface="Calibri"/>
                </a:rPr>
                <a:t>4</a:t>
              </a:r>
              <a:endParaRPr kumimoji="0" sz="4800" b="0" i="0" u="none" strike="noStrike" kern="1200" cap="none" spc="0" normalizeH="0" baseline="0" noProof="0">
                <a:ln>
                  <a:noFill/>
                </a:ln>
                <a:solidFill>
                  <a:srgbClr val="4D5254"/>
                </a:solidFill>
                <a:effectLst/>
                <a:uLnTx/>
                <a:uFillTx/>
                <a:latin typeface="Calibri"/>
                <a:ea typeface="Calibri"/>
                <a:cs typeface="Calibri"/>
                <a:sym typeface="Calibri"/>
              </a:endParaRPr>
            </a:p>
          </p:txBody>
        </p:sp>
        <p:sp>
          <p:nvSpPr>
            <p:cNvPr id="37" name="Google Shape;249;p31">
              <a:extLst>
                <a:ext uri="{FF2B5EF4-FFF2-40B4-BE49-F238E27FC236}">
                  <a16:creationId xmlns:a16="http://schemas.microsoft.com/office/drawing/2014/main" id="{C83F63E0-E59F-8B8C-C742-D5F54C514267}"/>
                </a:ext>
              </a:extLst>
            </p:cNvPr>
            <p:cNvSpPr txBox="1"/>
            <p:nvPr/>
          </p:nvSpPr>
          <p:spPr>
            <a:xfrm>
              <a:off x="5057566" y="5246893"/>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8D9EBC"/>
                  </a:solidFill>
                  <a:effectLst/>
                  <a:uLnTx/>
                  <a:uFillTx/>
                  <a:latin typeface="Calibri"/>
                  <a:ea typeface="Calibri"/>
                  <a:cs typeface="Calibri"/>
                  <a:sym typeface="Calibri"/>
                </a:rPr>
                <a:t>5</a:t>
              </a:r>
              <a:endParaRPr kumimoji="0" sz="4800" b="0" i="0" u="none" strike="noStrike" kern="1200" cap="none" spc="0" normalizeH="0" baseline="0" noProof="0">
                <a:ln>
                  <a:noFill/>
                </a:ln>
                <a:solidFill>
                  <a:srgbClr val="8D9EBC"/>
                </a:solidFill>
                <a:effectLst/>
                <a:uLnTx/>
                <a:uFillTx/>
                <a:latin typeface="Calibri"/>
                <a:ea typeface="Calibri"/>
                <a:cs typeface="Calibri"/>
                <a:sym typeface="Calibri"/>
              </a:endParaRPr>
            </a:p>
          </p:txBody>
        </p:sp>
        <p:sp>
          <p:nvSpPr>
            <p:cNvPr id="38" name="Google Shape;249;p31">
              <a:extLst>
                <a:ext uri="{FF2B5EF4-FFF2-40B4-BE49-F238E27FC236}">
                  <a16:creationId xmlns:a16="http://schemas.microsoft.com/office/drawing/2014/main" id="{FF843F14-991D-8295-61BF-FE359A70599D}"/>
                </a:ext>
              </a:extLst>
            </p:cNvPr>
            <p:cNvSpPr txBox="1"/>
            <p:nvPr/>
          </p:nvSpPr>
          <p:spPr>
            <a:xfrm>
              <a:off x="4166426" y="4133591"/>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E0592A"/>
                  </a:solidFill>
                  <a:effectLst/>
                  <a:uLnTx/>
                  <a:uFillTx/>
                  <a:latin typeface="Calibri"/>
                  <a:ea typeface="Calibri"/>
                  <a:cs typeface="Calibri"/>
                  <a:sym typeface="Calibri"/>
                </a:rPr>
                <a:t>6</a:t>
              </a:r>
              <a:endParaRPr kumimoji="0" sz="4800" b="0" i="0" u="none" strike="noStrike" kern="1200" cap="none" spc="0" normalizeH="0" baseline="0" noProof="0">
                <a:ln>
                  <a:noFill/>
                </a:ln>
                <a:solidFill>
                  <a:srgbClr val="E0592A"/>
                </a:solidFill>
                <a:effectLst/>
                <a:uLnTx/>
                <a:uFillTx/>
                <a:latin typeface="Calibri"/>
                <a:ea typeface="Calibri"/>
                <a:cs typeface="Calibri"/>
                <a:sym typeface="Calibri"/>
              </a:endParaRPr>
            </a:p>
          </p:txBody>
        </p:sp>
        <p:sp>
          <p:nvSpPr>
            <p:cNvPr id="39" name="Google Shape;249;p31">
              <a:extLst>
                <a:ext uri="{FF2B5EF4-FFF2-40B4-BE49-F238E27FC236}">
                  <a16:creationId xmlns:a16="http://schemas.microsoft.com/office/drawing/2014/main" id="{D7E7A7D4-0DCC-0822-5F58-ECAA5B48C372}"/>
                </a:ext>
              </a:extLst>
            </p:cNvPr>
            <p:cNvSpPr txBox="1"/>
            <p:nvPr/>
          </p:nvSpPr>
          <p:spPr>
            <a:xfrm>
              <a:off x="4502031" y="2692188"/>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ED7D31">
                      <a:lumMod val="75000"/>
                    </a:srgbClr>
                  </a:solidFill>
                  <a:effectLst/>
                  <a:uLnTx/>
                  <a:uFillTx/>
                  <a:latin typeface="Calibri"/>
                  <a:ea typeface="Calibri"/>
                  <a:cs typeface="Calibri"/>
                  <a:sym typeface="Calibri"/>
                </a:rPr>
                <a:t>7</a:t>
              </a:r>
              <a:endParaRPr kumimoji="0" sz="4800" b="0" i="0" u="none" strike="noStrike" kern="1200" cap="none" spc="0" normalizeH="0" baseline="0" noProof="0">
                <a:ln>
                  <a:noFill/>
                </a:ln>
                <a:solidFill>
                  <a:srgbClr val="ED7D31">
                    <a:lumMod val="75000"/>
                  </a:srgbClr>
                </a:solidFill>
                <a:effectLst/>
                <a:uLnTx/>
                <a:uFillTx/>
                <a:latin typeface="Calibri"/>
                <a:ea typeface="Calibri"/>
                <a:cs typeface="Calibri"/>
                <a:sym typeface="Calibri"/>
              </a:endParaRPr>
            </a:p>
          </p:txBody>
        </p:sp>
        <p:pic>
          <p:nvPicPr>
            <p:cNvPr id="40" name="Picture 39">
              <a:extLst>
                <a:ext uri="{FF2B5EF4-FFF2-40B4-BE49-F238E27FC236}">
                  <a16:creationId xmlns:a16="http://schemas.microsoft.com/office/drawing/2014/main" id="{7A1A1771-6876-1153-A352-9CE25D832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799" y="3029332"/>
              <a:ext cx="947668" cy="595513"/>
            </a:xfrm>
            <a:prstGeom prst="rect">
              <a:avLst/>
            </a:prstGeom>
          </p:spPr>
        </p:pic>
      </p:grpSp>
    </p:spTree>
    <p:extLst>
      <p:ext uri="{BB962C8B-B14F-4D97-AF65-F5344CB8AC3E}">
        <p14:creationId xmlns:p14="http://schemas.microsoft.com/office/powerpoint/2010/main" val="84300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Google Shape;211;p27">
            <a:extLst>
              <a:ext uri="{FF2B5EF4-FFF2-40B4-BE49-F238E27FC236}">
                <a16:creationId xmlns:a16="http://schemas.microsoft.com/office/drawing/2014/main" id="{B8ABA6D1-9CAB-1026-230F-89BE862DA43A}"/>
              </a:ext>
              <a:ext uri="{C183D7F6-B498-43B3-948B-1728B52AA6E4}">
                <adec:decorative xmlns:adec="http://schemas.microsoft.com/office/drawing/2017/decorative" val="1"/>
              </a:ext>
            </a:extLst>
          </p:cNvPr>
          <p:cNvSpPr/>
          <p:nvPr/>
        </p:nvSpPr>
        <p:spPr>
          <a:xfrm>
            <a:off x="0" y="1221030"/>
            <a:ext cx="12192000" cy="839223"/>
          </a:xfrm>
          <a:prstGeom prst="rect">
            <a:avLst/>
          </a:prstGeom>
          <a:solidFill>
            <a:srgbClr val="E0592A"/>
          </a:solidFill>
          <a:ln>
            <a:noFill/>
          </a:ln>
        </p:spPr>
        <p:txBody>
          <a:bodyPr spcFirstLastPara="1" wrap="square" lIns="121900" tIns="60933" rIns="121900" bIns="60933" anchor="ctr" anchorCtr="0">
            <a:noAutofit/>
          </a:bodyPr>
          <a:lstStyle/>
          <a:p>
            <a:pPr algn="ctr" defTabSz="609585"/>
            <a:endParaRPr sz="2401">
              <a:solidFill>
                <a:prstClr val="white"/>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62ED6559-DD41-ACBA-5E48-311A651504A9}"/>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COMMERCIAL PRINCIPLES</a:t>
            </a:r>
          </a:p>
        </p:txBody>
      </p:sp>
      <p:sp>
        <p:nvSpPr>
          <p:cNvPr id="275" name="Google Shape;275;p32"/>
          <p:cNvSpPr/>
          <p:nvPr/>
        </p:nvSpPr>
        <p:spPr>
          <a:xfrm>
            <a:off x="558801" y="1489325"/>
            <a:ext cx="10961729" cy="621248"/>
          </a:xfrm>
          <a:prstGeom prst="rect">
            <a:avLst/>
          </a:prstGeom>
          <a:noFill/>
          <a:ln>
            <a:noFill/>
          </a:ln>
        </p:spPr>
        <p:txBody>
          <a:bodyPr spcFirstLastPara="1" wrap="square" lIns="0" tIns="0" rIns="0" bIns="0" anchor="t" anchorCtr="0">
            <a:noAutofit/>
          </a:bodyPr>
          <a:lstStyle/>
          <a:p>
            <a:pPr defTabSz="609585">
              <a:buClr>
                <a:srgbClr val="E0592A"/>
              </a:buClr>
            </a:pPr>
            <a:r>
              <a:rPr lang="en-US" sz="2667">
                <a:solidFill>
                  <a:prstClr val="white"/>
                </a:solidFill>
                <a:latin typeface="Calibri"/>
                <a:ea typeface="Calibri"/>
                <a:cs typeface="Calibri"/>
                <a:sym typeface="Calibri"/>
              </a:rPr>
              <a:t>DRIVERS OF EXPERIENCE AND COMMERCIAL PERFORMANCE</a:t>
            </a:r>
            <a:endParaRPr lang="en-US" sz="2400">
              <a:solidFill>
                <a:prstClr val="white"/>
              </a:solidFill>
              <a:latin typeface="Calibri" panose="020F0502020204030204"/>
            </a:endParaRPr>
          </a:p>
        </p:txBody>
      </p:sp>
      <p:sp>
        <p:nvSpPr>
          <p:cNvPr id="3" name="Google Shape;275;p32">
            <a:extLst>
              <a:ext uri="{FF2B5EF4-FFF2-40B4-BE49-F238E27FC236}">
                <a16:creationId xmlns:a16="http://schemas.microsoft.com/office/drawing/2014/main" id="{9E744150-6A5D-4251-846A-373290646E47}"/>
              </a:ext>
            </a:extLst>
          </p:cNvPr>
          <p:cNvSpPr/>
          <p:nvPr/>
        </p:nvSpPr>
        <p:spPr>
          <a:xfrm>
            <a:off x="1727652" y="2168188"/>
            <a:ext cx="2462337" cy="1177097"/>
          </a:xfrm>
          <a:prstGeom prst="rect">
            <a:avLst/>
          </a:prstGeom>
          <a:noFill/>
          <a:ln>
            <a:noFill/>
          </a:ln>
        </p:spPr>
        <p:txBody>
          <a:bodyPr spcFirstLastPara="1" wrap="square" lIns="0" tIns="0" rIns="0" bIns="0" anchor="t" anchorCtr="0">
            <a:noAutofit/>
          </a:bodyPr>
          <a:lstStyle/>
          <a:p>
            <a:pPr defTabSz="609585">
              <a:lnSpc>
                <a:spcPts val="2667"/>
              </a:lnSpc>
              <a:buClr>
                <a:srgbClr val="E0592A"/>
              </a:buClr>
              <a:buSzPts val="1800"/>
            </a:pPr>
            <a:r>
              <a:rPr lang="en-US" sz="2667" b="1">
                <a:solidFill>
                  <a:srgbClr val="3B1D85"/>
                </a:solidFill>
                <a:latin typeface="Calibri"/>
                <a:ea typeface="Calibri"/>
                <a:cs typeface="Calibri"/>
                <a:sym typeface="Calibri"/>
              </a:rPr>
              <a:t>Flow, dwell, journey</a:t>
            </a:r>
          </a:p>
          <a:p>
            <a:pPr defTabSz="609585">
              <a:buClr>
                <a:srgbClr val="E0592A"/>
              </a:buClr>
              <a:buSzPts val="1800"/>
            </a:pPr>
            <a:r>
              <a:rPr lang="en-US" sz="2133">
                <a:solidFill>
                  <a:srgbClr val="3B1D85"/>
                </a:solidFill>
                <a:latin typeface="Calibri"/>
                <a:ea typeface="Calibri"/>
                <a:cs typeface="Calibri"/>
                <a:sym typeface="Calibri"/>
              </a:rPr>
              <a:t>Manage flow, </a:t>
            </a:r>
            <a:br>
              <a:rPr lang="en-US" sz="2133">
                <a:solidFill>
                  <a:srgbClr val="3B1D85"/>
                </a:solidFill>
                <a:latin typeface="Calibri"/>
                <a:ea typeface="Calibri"/>
                <a:cs typeface="Calibri"/>
                <a:sym typeface="Calibri"/>
              </a:rPr>
            </a:br>
            <a:r>
              <a:rPr lang="en-US" sz="2133">
                <a:solidFill>
                  <a:srgbClr val="3B1D85"/>
                </a:solidFill>
                <a:latin typeface="Calibri"/>
                <a:ea typeface="Calibri"/>
                <a:cs typeface="Calibri"/>
                <a:sym typeface="Calibri"/>
              </a:rPr>
              <a:t>orientation, and dwell</a:t>
            </a:r>
            <a:endParaRPr lang="en-US" sz="2133">
              <a:solidFill>
                <a:srgbClr val="3B1D85"/>
              </a:solidFill>
              <a:latin typeface="Calibri" panose="020F0502020204030204"/>
            </a:endParaRPr>
          </a:p>
        </p:txBody>
      </p:sp>
      <p:sp>
        <p:nvSpPr>
          <p:cNvPr id="5" name="Google Shape;275;p32">
            <a:extLst>
              <a:ext uri="{FF2B5EF4-FFF2-40B4-BE49-F238E27FC236}">
                <a16:creationId xmlns:a16="http://schemas.microsoft.com/office/drawing/2014/main" id="{87DA7DBD-3839-BACE-C2FD-E4D8829C89BC}"/>
              </a:ext>
            </a:extLst>
          </p:cNvPr>
          <p:cNvSpPr/>
          <p:nvPr/>
        </p:nvSpPr>
        <p:spPr>
          <a:xfrm>
            <a:off x="5232889" y="2168187"/>
            <a:ext cx="2377124" cy="1348991"/>
          </a:xfrm>
          <a:prstGeom prst="rect">
            <a:avLst/>
          </a:prstGeom>
          <a:noFill/>
          <a:ln>
            <a:noFill/>
          </a:ln>
        </p:spPr>
        <p:txBody>
          <a:bodyPr spcFirstLastPara="1" wrap="square" lIns="0" tIns="0" rIns="0" bIns="0" anchor="t" anchorCtr="0">
            <a:noAutofit/>
          </a:bodyPr>
          <a:lstStyle/>
          <a:p>
            <a:pPr defTabSz="609585">
              <a:buClr>
                <a:srgbClr val="E0592A"/>
              </a:buClr>
              <a:buSzPts val="1800"/>
            </a:pPr>
            <a:r>
              <a:rPr lang="en-US" sz="2667" b="1">
                <a:solidFill>
                  <a:srgbClr val="3B1D85"/>
                </a:solidFill>
                <a:latin typeface="Calibri"/>
                <a:ea typeface="Calibri"/>
                <a:cs typeface="Calibri"/>
                <a:sym typeface="Calibri"/>
              </a:rPr>
              <a:t>Layout &amp; design</a:t>
            </a:r>
          </a:p>
          <a:p>
            <a:pPr defTabSz="609585">
              <a:buClr>
                <a:srgbClr val="E0592A"/>
              </a:buClr>
              <a:buSzPts val="1800"/>
            </a:pPr>
            <a:r>
              <a:rPr lang="en-US" sz="2133">
                <a:solidFill>
                  <a:srgbClr val="3B1D85"/>
                </a:solidFill>
                <a:latin typeface="Calibri"/>
                <a:ea typeface="Calibri"/>
                <a:cs typeface="Calibri"/>
                <a:sym typeface="Calibri"/>
              </a:rPr>
              <a:t>Configure </a:t>
            </a:r>
            <a:br>
              <a:rPr lang="en-US" sz="2133">
                <a:solidFill>
                  <a:srgbClr val="3B1D85"/>
                </a:solidFill>
                <a:latin typeface="Calibri"/>
                <a:ea typeface="Calibri"/>
                <a:cs typeface="Calibri"/>
                <a:sym typeface="Calibri"/>
              </a:rPr>
            </a:br>
            <a:r>
              <a:rPr lang="en-US" sz="2133">
                <a:solidFill>
                  <a:srgbClr val="3B1D85"/>
                </a:solidFill>
                <a:latin typeface="Calibri"/>
                <a:ea typeface="Calibri"/>
                <a:cs typeface="Calibri"/>
                <a:sym typeface="Calibri"/>
              </a:rPr>
              <a:t>the space to optimize value potential</a:t>
            </a:r>
            <a:endParaRPr lang="en-US" sz="2133">
              <a:solidFill>
                <a:srgbClr val="3B1D85"/>
              </a:solidFill>
              <a:latin typeface="Calibri" panose="020F0502020204030204"/>
            </a:endParaRPr>
          </a:p>
        </p:txBody>
      </p:sp>
      <p:sp>
        <p:nvSpPr>
          <p:cNvPr id="6" name="Google Shape;275;p32">
            <a:extLst>
              <a:ext uri="{FF2B5EF4-FFF2-40B4-BE49-F238E27FC236}">
                <a16:creationId xmlns:a16="http://schemas.microsoft.com/office/drawing/2014/main" id="{7231A1FE-1AD8-9851-DB36-A00E5C389FAD}"/>
              </a:ext>
            </a:extLst>
          </p:cNvPr>
          <p:cNvSpPr/>
          <p:nvPr/>
        </p:nvSpPr>
        <p:spPr>
          <a:xfrm>
            <a:off x="8878535" y="2198890"/>
            <a:ext cx="2601445" cy="1490757"/>
          </a:xfrm>
          <a:prstGeom prst="rect">
            <a:avLst/>
          </a:prstGeom>
          <a:noFill/>
          <a:ln>
            <a:noFill/>
          </a:ln>
        </p:spPr>
        <p:txBody>
          <a:bodyPr spcFirstLastPara="1" wrap="square" lIns="0" tIns="0" rIns="0" bIns="0" anchor="t" anchorCtr="0">
            <a:noAutofit/>
          </a:bodyPr>
          <a:lstStyle/>
          <a:p>
            <a:pPr defTabSz="609585">
              <a:lnSpc>
                <a:spcPts val="2667"/>
              </a:lnSpc>
              <a:buClr>
                <a:srgbClr val="E0592A"/>
              </a:buClr>
              <a:buSzPts val="1800"/>
            </a:pPr>
            <a:r>
              <a:rPr lang="en-US" sz="2650" b="1">
                <a:solidFill>
                  <a:srgbClr val="3B1D85"/>
                </a:solidFill>
                <a:latin typeface="Calibri"/>
                <a:ea typeface="Calibri"/>
                <a:cs typeface="Calibri"/>
                <a:sym typeface="Calibri"/>
              </a:rPr>
              <a:t>Environmen</a:t>
            </a:r>
            <a:r>
              <a:rPr lang="en-US" sz="2650" b="1">
                <a:solidFill>
                  <a:schemeClr val="bg1"/>
                </a:solidFill>
                <a:latin typeface="Calibri"/>
                <a:ea typeface="Calibri"/>
                <a:cs typeface="Calibri"/>
                <a:sym typeface="Calibri"/>
              </a:rPr>
              <a:t>t and </a:t>
            </a:r>
            <a:endParaRPr lang="en-US" sz="2650" b="1">
              <a:solidFill>
                <a:schemeClr val="bg1"/>
              </a:solidFill>
              <a:latin typeface="Calibri"/>
              <a:ea typeface="Calibri"/>
              <a:cs typeface="Calibri"/>
            </a:endParaRPr>
          </a:p>
          <a:p>
            <a:pPr defTabSz="609585">
              <a:lnSpc>
                <a:spcPts val="2667"/>
              </a:lnSpc>
              <a:buClr>
                <a:srgbClr val="E0592A"/>
              </a:buClr>
              <a:buSzPts val="1800"/>
            </a:pPr>
            <a:r>
              <a:rPr lang="en-US" sz="2650" b="1">
                <a:solidFill>
                  <a:srgbClr val="3B1D85"/>
                </a:solidFill>
                <a:latin typeface="Calibri"/>
                <a:ea typeface="Calibri"/>
                <a:cs typeface="Calibri"/>
                <a:sym typeface="Calibri"/>
              </a:rPr>
              <a:t>sense of plac</a:t>
            </a:r>
            <a:r>
              <a:rPr lang="en-US" sz="2650" b="1">
                <a:solidFill>
                  <a:schemeClr val="bg1"/>
                </a:solidFill>
                <a:latin typeface="Calibri"/>
                <a:ea typeface="Calibri"/>
                <a:cs typeface="Calibri"/>
                <a:sym typeface="Calibri"/>
              </a:rPr>
              <a:t>e</a:t>
            </a:r>
            <a:endParaRPr lang="en-US" sz="2650" b="1">
              <a:solidFill>
                <a:schemeClr val="bg1"/>
              </a:solidFill>
              <a:latin typeface="Calibri"/>
              <a:ea typeface="Calibri"/>
              <a:cs typeface="Calibri"/>
            </a:endParaRPr>
          </a:p>
          <a:p>
            <a:pPr defTabSz="609585">
              <a:buClr>
                <a:srgbClr val="E0592A"/>
              </a:buClr>
              <a:buSzPts val="1800"/>
            </a:pPr>
            <a:r>
              <a:rPr lang="en-US" sz="2100">
                <a:solidFill>
                  <a:srgbClr val="3B1D85"/>
                </a:solidFill>
                <a:latin typeface="Calibri"/>
                <a:ea typeface="Calibri"/>
                <a:cs typeface="Calibri"/>
                <a:sym typeface="Calibri"/>
              </a:rPr>
              <a:t>Create a unique </a:t>
            </a:r>
            <a:br>
              <a:rPr lang="en-US" sz="2100">
                <a:latin typeface="Calibri"/>
                <a:ea typeface="Calibri"/>
                <a:cs typeface="Calibri"/>
              </a:rPr>
            </a:br>
            <a:r>
              <a:rPr lang="en-US" sz="2100">
                <a:solidFill>
                  <a:srgbClr val="3B1D85"/>
                </a:solidFill>
                <a:latin typeface="Calibri"/>
                <a:ea typeface="Calibri"/>
                <a:cs typeface="Calibri"/>
                <a:sym typeface="Calibri"/>
              </a:rPr>
              <a:t>DEN experience</a:t>
            </a:r>
            <a:endParaRPr lang="en-US" sz="2100">
              <a:solidFill>
                <a:srgbClr val="3B1D85"/>
              </a:solidFill>
              <a:latin typeface="Calibri" panose="020F0502020204030204"/>
            </a:endParaRPr>
          </a:p>
        </p:txBody>
      </p:sp>
      <p:grpSp>
        <p:nvGrpSpPr>
          <p:cNvPr id="12" name="Group 11">
            <a:extLst>
              <a:ext uri="{FF2B5EF4-FFF2-40B4-BE49-F238E27FC236}">
                <a16:creationId xmlns:a16="http://schemas.microsoft.com/office/drawing/2014/main" id="{B5783F2F-6222-80D0-7415-0CEE5E7453BE}"/>
              </a:ext>
              <a:ext uri="{C183D7F6-B498-43B3-948B-1728B52AA6E4}">
                <adec:decorative xmlns:adec="http://schemas.microsoft.com/office/drawing/2017/decorative" val="1"/>
              </a:ext>
            </a:extLst>
          </p:cNvPr>
          <p:cNvGrpSpPr/>
          <p:nvPr/>
        </p:nvGrpSpPr>
        <p:grpSpPr>
          <a:xfrm>
            <a:off x="4205769" y="2314112"/>
            <a:ext cx="3593015" cy="1114889"/>
            <a:chOff x="3154326" y="1495647"/>
            <a:chExt cx="2694761" cy="1311348"/>
          </a:xfrm>
        </p:grpSpPr>
        <p:cxnSp>
          <p:nvCxnSpPr>
            <p:cNvPr id="10" name="Straight Connector 9">
              <a:extLst>
                <a:ext uri="{FF2B5EF4-FFF2-40B4-BE49-F238E27FC236}">
                  <a16:creationId xmlns:a16="http://schemas.microsoft.com/office/drawing/2014/main" id="{28079B11-74B3-1758-70E6-FE8398D75CBC}"/>
                </a:ext>
              </a:extLst>
            </p:cNvPr>
            <p:cNvCxnSpPr/>
            <p:nvPr/>
          </p:nvCxnSpPr>
          <p:spPr>
            <a:xfrm>
              <a:off x="5849087" y="1495647"/>
              <a:ext cx="0" cy="1311348"/>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523215-AF0C-482B-E70E-E3DA569080B3}"/>
                </a:ext>
              </a:extLst>
            </p:cNvPr>
            <p:cNvCxnSpPr/>
            <p:nvPr/>
          </p:nvCxnSpPr>
          <p:spPr>
            <a:xfrm>
              <a:off x="3154326" y="1495647"/>
              <a:ext cx="0" cy="1311348"/>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A7A4671E-1666-6E03-615D-2521022205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92793" y="2351916"/>
            <a:ext cx="528088" cy="592352"/>
          </a:xfrm>
          <a:prstGeom prst="rect">
            <a:avLst/>
          </a:prstGeom>
        </p:spPr>
      </p:pic>
      <p:pic>
        <p:nvPicPr>
          <p:cNvPr id="14" name="Picture 13">
            <a:extLst>
              <a:ext uri="{FF2B5EF4-FFF2-40B4-BE49-F238E27FC236}">
                <a16:creationId xmlns:a16="http://schemas.microsoft.com/office/drawing/2014/main" id="{7351B903-D58F-BEDA-6260-54FCEE81B4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70737" y="2269110"/>
            <a:ext cx="604992" cy="675159"/>
          </a:xfrm>
          <a:prstGeom prst="rect">
            <a:avLst/>
          </a:prstGeom>
        </p:spPr>
      </p:pic>
      <p:pic>
        <p:nvPicPr>
          <p:cNvPr id="15" name="Picture 14">
            <a:extLst>
              <a:ext uri="{FF2B5EF4-FFF2-40B4-BE49-F238E27FC236}">
                <a16:creationId xmlns:a16="http://schemas.microsoft.com/office/drawing/2014/main" id="{BECF943A-6199-7DDC-8E68-F9F89C55F5D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4334" y="2314112"/>
            <a:ext cx="770671" cy="614897"/>
          </a:xfrm>
          <a:prstGeom prst="rect">
            <a:avLst/>
          </a:prstGeom>
        </p:spPr>
      </p:pic>
      <p:pic>
        <p:nvPicPr>
          <p:cNvPr id="13" name="Picture 12">
            <a:extLst>
              <a:ext uri="{FF2B5EF4-FFF2-40B4-BE49-F238E27FC236}">
                <a16:creationId xmlns:a16="http://schemas.microsoft.com/office/drawing/2014/main" id="{96E61356-BE6F-4169-6095-9D7C67E30C9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3776" y="4030576"/>
            <a:ext cx="3584448" cy="2389632"/>
          </a:xfrm>
          <a:prstGeom prst="rect">
            <a:avLst/>
          </a:prstGeom>
        </p:spPr>
      </p:pic>
      <p:pic>
        <p:nvPicPr>
          <p:cNvPr id="18" name="Picture 17">
            <a:extLst>
              <a:ext uri="{FF2B5EF4-FFF2-40B4-BE49-F238E27FC236}">
                <a16:creationId xmlns:a16="http://schemas.microsoft.com/office/drawing/2014/main" id="{F8EAAA29-A695-FA1A-28C6-F14D66F0B0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768" y="4030576"/>
            <a:ext cx="3584448" cy="2389632"/>
          </a:xfrm>
          <a:prstGeom prst="rect">
            <a:avLst/>
          </a:prstGeom>
        </p:spPr>
      </p:pic>
      <p:pic>
        <p:nvPicPr>
          <p:cNvPr id="20" name="Picture 19">
            <a:extLst>
              <a:ext uri="{FF2B5EF4-FFF2-40B4-BE49-F238E27FC236}">
                <a16:creationId xmlns:a16="http://schemas.microsoft.com/office/drawing/2014/main" id="{11057924-21C6-7D2F-AB32-A847EF0FC8C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0784" y="4030576"/>
            <a:ext cx="3584448" cy="2389632"/>
          </a:xfrm>
          <a:prstGeom prst="rect">
            <a:avLst/>
          </a:prstGeom>
        </p:spPr>
      </p:pic>
    </p:spTree>
    <p:extLst>
      <p:ext uri="{BB962C8B-B14F-4D97-AF65-F5344CB8AC3E}">
        <p14:creationId xmlns:p14="http://schemas.microsoft.com/office/powerpoint/2010/main" val="3959336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85DC-5BA3-B189-122C-DF05F61D2E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899757-96E7-085E-508E-6077F7BFDC73}"/>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FUTURE VISION – EXAMPLE OF COMMERCIAL PRINCIPLES</a:t>
            </a:r>
          </a:p>
        </p:txBody>
      </p:sp>
      <p:pic>
        <p:nvPicPr>
          <p:cNvPr id="3" name="Picture 2">
            <a:extLst>
              <a:ext uri="{FF2B5EF4-FFF2-40B4-BE49-F238E27FC236}">
                <a16:creationId xmlns:a16="http://schemas.microsoft.com/office/drawing/2014/main" id="{B29D9FFB-0B36-8A96-19FF-DD47DDB8E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1870" y="-128799"/>
            <a:ext cx="12729047" cy="7122062"/>
          </a:xfrm>
          <a:prstGeom prst="rect">
            <a:avLst/>
          </a:prstGeom>
        </p:spPr>
      </p:pic>
      <p:sp>
        <p:nvSpPr>
          <p:cNvPr id="2" name="Title 1">
            <a:extLst>
              <a:ext uri="{FF2B5EF4-FFF2-40B4-BE49-F238E27FC236}">
                <a16:creationId xmlns:a16="http://schemas.microsoft.com/office/drawing/2014/main" id="{6F37F15D-F96B-3A0F-78C0-21F0ED6CE6CA}"/>
              </a:ext>
            </a:extLst>
          </p:cNvPr>
          <p:cNvSpPr>
            <a:spLocks noGrp="1"/>
          </p:cNvSpPr>
          <p:nvPr>
            <p:ph type="title" idx="4294967295"/>
          </p:nvPr>
        </p:nvSpPr>
        <p:spPr>
          <a:xfrm>
            <a:off x="838200" y="-1325563"/>
            <a:ext cx="10515600" cy="1325563"/>
          </a:xfrm>
          <a:prstGeom prst="rect">
            <a:avLst/>
          </a:prstGeom>
        </p:spPr>
        <p:txBody>
          <a:bodyPr anchor="b"/>
          <a:lstStyle/>
          <a:p>
            <a:r>
              <a:rPr lang="en-US" dirty="0"/>
              <a:t>Future Vision</a:t>
            </a:r>
          </a:p>
        </p:txBody>
      </p:sp>
    </p:spTree>
    <p:custDataLst>
      <p:tags r:id="rId1"/>
    </p:custDataLst>
    <p:extLst>
      <p:ext uri="{BB962C8B-B14F-4D97-AF65-F5344CB8AC3E}">
        <p14:creationId xmlns:p14="http://schemas.microsoft.com/office/powerpoint/2010/main" val="786945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47BAB594-0C15-9ADC-319F-2582C13C34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327AD8-F53F-0589-C3FD-80BB248367B4}"/>
              </a:ext>
            </a:extLst>
          </p:cNvPr>
          <p:cNvSpPr>
            <a:spLocks noGrp="1"/>
          </p:cNvSpPr>
          <p:nvPr>
            <p:ph type="title" idx="4294967295"/>
          </p:nvPr>
        </p:nvSpPr>
        <p:spPr>
          <a:xfrm>
            <a:off x="676035" y="496507"/>
            <a:ext cx="9372205"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CONCESSIONS MASTER PLAN ACHIEVEMENTS</a:t>
            </a:r>
          </a:p>
        </p:txBody>
      </p:sp>
      <p:pic>
        <p:nvPicPr>
          <p:cNvPr id="25" name="Picture 24">
            <a:extLst>
              <a:ext uri="{FF2B5EF4-FFF2-40B4-BE49-F238E27FC236}">
                <a16:creationId xmlns:a16="http://schemas.microsoft.com/office/drawing/2014/main" id="{0A62A16A-5A3B-99F7-24FE-30B6E494381E}"/>
              </a:ext>
              <a:ext uri="{C183D7F6-B498-43B3-948B-1728B52AA6E4}">
                <adec:decorative xmlns:adec="http://schemas.microsoft.com/office/drawing/2017/decorative" val="1"/>
              </a:ext>
            </a:extLst>
          </p:cNvPr>
          <p:cNvPicPr/>
          <p:nvPr/>
        </p:nvPicPr>
        <p:blipFill>
          <a:blip r:embed="rId3"/>
          <a:stretch>
            <a:fillRect/>
          </a:stretch>
        </p:blipFill>
        <p:spPr>
          <a:xfrm>
            <a:off x="641559" y="1745436"/>
            <a:ext cx="1314451" cy="1762125"/>
          </a:xfrm>
          <a:prstGeom prst="rect">
            <a:avLst/>
          </a:prstGeom>
        </p:spPr>
      </p:pic>
      <p:sp>
        <p:nvSpPr>
          <p:cNvPr id="29" name="Text Placeholder 17">
            <a:extLst>
              <a:ext uri="{FF2B5EF4-FFF2-40B4-BE49-F238E27FC236}">
                <a16:creationId xmlns:a16="http://schemas.microsoft.com/office/drawing/2014/main" id="{F0C0A429-1837-D307-A1D9-ABEE28EB5CAD}"/>
              </a:ext>
            </a:extLst>
          </p:cNvPr>
          <p:cNvSpPr txBox="1">
            <a:spLocks/>
          </p:cNvSpPr>
          <p:nvPr/>
        </p:nvSpPr>
        <p:spPr>
          <a:xfrm>
            <a:off x="10902" y="3462378"/>
            <a:ext cx="2868292" cy="1120283"/>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2133">
                <a:latin typeface="Calibri" panose="020F0502020204030204"/>
              </a:rPr>
              <a:t>Choice and interest in Retail and Food / Beverage</a:t>
            </a:r>
          </a:p>
        </p:txBody>
      </p:sp>
      <p:sp>
        <p:nvSpPr>
          <p:cNvPr id="33" name="Text Placeholder 21">
            <a:extLst>
              <a:ext uri="{FF2B5EF4-FFF2-40B4-BE49-F238E27FC236}">
                <a16:creationId xmlns:a16="http://schemas.microsoft.com/office/drawing/2014/main" id="{4235958F-AAEC-C7C5-3D6E-B255AB1C4152}"/>
              </a:ext>
            </a:extLst>
          </p:cNvPr>
          <p:cNvSpPr txBox="1">
            <a:spLocks/>
          </p:cNvSpPr>
          <p:nvPr/>
        </p:nvSpPr>
        <p:spPr>
          <a:xfrm>
            <a:off x="301815" y="4607201"/>
            <a:ext cx="2286463" cy="889941"/>
          </a:xfrm>
          <a:prstGeom prst="rect">
            <a:avLst/>
          </a:prstGeom>
        </p:spPr>
        <p:txBody>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1600">
                <a:latin typeface="Calibri" panose="020F0502020204030204"/>
              </a:rPr>
              <a:t>Adding choice = increase in satisfaction</a:t>
            </a:r>
          </a:p>
        </p:txBody>
      </p:sp>
      <p:sp>
        <p:nvSpPr>
          <p:cNvPr id="26" name="Text Placeholder 18">
            <a:extLst>
              <a:ext uri="{FF2B5EF4-FFF2-40B4-BE49-F238E27FC236}">
                <a16:creationId xmlns:a16="http://schemas.microsoft.com/office/drawing/2014/main" id="{14D42A87-DB70-8032-56AE-BCE81F09EDF8}"/>
              </a:ext>
            </a:extLst>
          </p:cNvPr>
          <p:cNvSpPr txBox="1">
            <a:spLocks/>
          </p:cNvSpPr>
          <p:nvPr/>
        </p:nvSpPr>
        <p:spPr>
          <a:xfrm>
            <a:off x="2885935" y="3429001"/>
            <a:ext cx="2559933" cy="839223"/>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2133">
                <a:latin typeface="Calibri" panose="020F0502020204030204"/>
              </a:rPr>
              <a:t>“Distinctly Colorado” Experience</a:t>
            </a:r>
          </a:p>
        </p:txBody>
      </p:sp>
      <p:sp>
        <p:nvSpPr>
          <p:cNvPr id="34" name="Text Placeholder 22">
            <a:extLst>
              <a:ext uri="{FF2B5EF4-FFF2-40B4-BE49-F238E27FC236}">
                <a16:creationId xmlns:a16="http://schemas.microsoft.com/office/drawing/2014/main" id="{E392868C-0650-F945-F226-9DA2EB9B1636}"/>
              </a:ext>
            </a:extLst>
          </p:cNvPr>
          <p:cNvSpPr txBox="1">
            <a:spLocks/>
          </p:cNvSpPr>
          <p:nvPr/>
        </p:nvSpPr>
        <p:spPr>
          <a:xfrm>
            <a:off x="3022670" y="4566311"/>
            <a:ext cx="2286463" cy="561291"/>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1600">
                <a:latin typeface="Calibri" panose="020F0502020204030204"/>
              </a:rPr>
              <a:t>Bringing more local and regional brands into the airport</a:t>
            </a:r>
          </a:p>
        </p:txBody>
      </p:sp>
      <p:sp>
        <p:nvSpPr>
          <p:cNvPr id="27" name="Text Placeholder 19">
            <a:extLst>
              <a:ext uri="{FF2B5EF4-FFF2-40B4-BE49-F238E27FC236}">
                <a16:creationId xmlns:a16="http://schemas.microsoft.com/office/drawing/2014/main" id="{EE5B5864-49DD-7CE8-ABE8-D754DDE16C87}"/>
              </a:ext>
            </a:extLst>
          </p:cNvPr>
          <p:cNvSpPr txBox="1">
            <a:spLocks/>
          </p:cNvSpPr>
          <p:nvPr/>
        </p:nvSpPr>
        <p:spPr>
          <a:xfrm>
            <a:off x="5600920" y="3494698"/>
            <a:ext cx="2274887" cy="1120283"/>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2133">
                <a:latin typeface="Calibri" panose="020F0502020204030204"/>
              </a:rPr>
              <a:t>Opportunities for small / medium businesses</a:t>
            </a:r>
          </a:p>
        </p:txBody>
      </p:sp>
      <p:sp>
        <p:nvSpPr>
          <p:cNvPr id="35" name="Text Placeholder 23">
            <a:extLst>
              <a:ext uri="{FF2B5EF4-FFF2-40B4-BE49-F238E27FC236}">
                <a16:creationId xmlns:a16="http://schemas.microsoft.com/office/drawing/2014/main" id="{A2BF0149-3B71-2409-829C-F7C5BB8EA04E}"/>
              </a:ext>
            </a:extLst>
          </p:cNvPr>
          <p:cNvSpPr txBox="1">
            <a:spLocks/>
          </p:cNvSpPr>
          <p:nvPr/>
        </p:nvSpPr>
        <p:spPr>
          <a:xfrm>
            <a:off x="5589344" y="4614981"/>
            <a:ext cx="2286463" cy="578319"/>
          </a:xfrm>
          <a:prstGeom prst="rect">
            <a:avLst/>
          </a:prstGeom>
        </p:spPr>
        <p:txBody>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1600">
                <a:latin typeface="Calibri" panose="020F0502020204030204"/>
              </a:rPr>
              <a:t>Creating space for entry into the DEN market</a:t>
            </a:r>
          </a:p>
        </p:txBody>
      </p:sp>
      <p:sp>
        <p:nvSpPr>
          <p:cNvPr id="28" name="Text Placeholder 20">
            <a:extLst>
              <a:ext uri="{FF2B5EF4-FFF2-40B4-BE49-F238E27FC236}">
                <a16:creationId xmlns:a16="http://schemas.microsoft.com/office/drawing/2014/main" id="{A4CA21D7-7C39-86DB-9D0D-5D5860D64248}"/>
              </a:ext>
            </a:extLst>
          </p:cNvPr>
          <p:cNvSpPr txBox="1">
            <a:spLocks/>
          </p:cNvSpPr>
          <p:nvPr/>
        </p:nvSpPr>
        <p:spPr>
          <a:xfrm>
            <a:off x="8310199" y="3261318"/>
            <a:ext cx="2403737" cy="1280188"/>
          </a:xfrm>
          <a:prstGeom prst="rect">
            <a:avLst/>
          </a:prstGeom>
        </p:spPr>
        <p:txBody>
          <a:bodyPr lIns="91440" tIns="45720" rIns="91440" bIns="45720" anchor="t">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2100">
                <a:latin typeface="Calibri" panose="020F0502020204030204"/>
              </a:rPr>
              <a:t>Balanced with larger packages for economy of scale</a:t>
            </a:r>
          </a:p>
        </p:txBody>
      </p:sp>
      <p:sp>
        <p:nvSpPr>
          <p:cNvPr id="36" name="Text Placeholder 24">
            <a:extLst>
              <a:ext uri="{FF2B5EF4-FFF2-40B4-BE49-F238E27FC236}">
                <a16:creationId xmlns:a16="http://schemas.microsoft.com/office/drawing/2014/main" id="{F39D8664-ABD8-A769-1A85-EB9C8AEEF453}"/>
              </a:ext>
            </a:extLst>
          </p:cNvPr>
          <p:cNvSpPr txBox="1">
            <a:spLocks/>
          </p:cNvSpPr>
          <p:nvPr/>
        </p:nvSpPr>
        <p:spPr>
          <a:xfrm>
            <a:off x="8368834" y="4358845"/>
            <a:ext cx="2286463" cy="991585"/>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defTabSz="914285">
              <a:spcBef>
                <a:spcPts val="1001"/>
              </a:spcBef>
              <a:buNone/>
            </a:pPr>
            <a:r>
              <a:rPr lang="en-US" sz="1600">
                <a:latin typeface="Calibri" panose="020F0502020204030204"/>
              </a:rPr>
              <a:t>Allows for large investments and delivers a world-class experience</a:t>
            </a:r>
          </a:p>
        </p:txBody>
      </p:sp>
      <p:pic>
        <p:nvPicPr>
          <p:cNvPr id="30" name="Picture 29">
            <a:extLst>
              <a:ext uri="{FF2B5EF4-FFF2-40B4-BE49-F238E27FC236}">
                <a16:creationId xmlns:a16="http://schemas.microsoft.com/office/drawing/2014/main" id="{0A41B14E-CA1F-77FE-A5B1-D89F98508470}"/>
              </a:ext>
              <a:ext uri="{C183D7F6-B498-43B3-948B-1728B52AA6E4}">
                <adec:decorative xmlns:adec="http://schemas.microsoft.com/office/drawing/2017/decorative" val="1"/>
              </a:ext>
            </a:extLst>
          </p:cNvPr>
          <p:cNvPicPr/>
          <p:nvPr/>
        </p:nvPicPr>
        <p:blipFill>
          <a:blip r:embed="rId4"/>
          <a:stretch>
            <a:fillRect/>
          </a:stretch>
        </p:blipFill>
        <p:spPr>
          <a:xfrm>
            <a:off x="3375327" y="2060995"/>
            <a:ext cx="1581151" cy="1123951"/>
          </a:xfrm>
          <a:prstGeom prst="rect">
            <a:avLst/>
          </a:prstGeom>
        </p:spPr>
      </p:pic>
      <p:pic>
        <p:nvPicPr>
          <p:cNvPr id="31" name="Picture 30">
            <a:extLst>
              <a:ext uri="{FF2B5EF4-FFF2-40B4-BE49-F238E27FC236}">
                <a16:creationId xmlns:a16="http://schemas.microsoft.com/office/drawing/2014/main" id="{EC01E26B-17FA-5427-8FE8-22C9809D148C}"/>
              </a:ext>
              <a:ext uri="{C183D7F6-B498-43B3-948B-1728B52AA6E4}">
                <adec:decorative xmlns:adec="http://schemas.microsoft.com/office/drawing/2017/decorative" val="1"/>
              </a:ext>
            </a:extLst>
          </p:cNvPr>
          <p:cNvPicPr/>
          <p:nvPr/>
        </p:nvPicPr>
        <p:blipFill>
          <a:blip r:embed="rId5"/>
          <a:stretch>
            <a:fillRect/>
          </a:stretch>
        </p:blipFill>
        <p:spPr>
          <a:xfrm>
            <a:off x="5898577" y="1942968"/>
            <a:ext cx="1679575" cy="1637161"/>
          </a:xfrm>
          <a:prstGeom prst="rect">
            <a:avLst/>
          </a:prstGeom>
        </p:spPr>
      </p:pic>
      <p:pic>
        <p:nvPicPr>
          <p:cNvPr id="32" name="Picture 31">
            <a:extLst>
              <a:ext uri="{FF2B5EF4-FFF2-40B4-BE49-F238E27FC236}">
                <a16:creationId xmlns:a16="http://schemas.microsoft.com/office/drawing/2014/main" id="{3789DCC6-F8F2-F9AE-32FA-4948F5F61F48}"/>
              </a:ext>
              <a:ext uri="{C183D7F6-B498-43B3-948B-1728B52AA6E4}">
                <adec:decorative xmlns:adec="http://schemas.microsoft.com/office/drawing/2017/decorative" val="1"/>
              </a:ext>
            </a:extLst>
          </p:cNvPr>
          <p:cNvPicPr/>
          <p:nvPr/>
        </p:nvPicPr>
        <p:blipFill>
          <a:blip r:embed="rId6"/>
          <a:stretch>
            <a:fillRect/>
          </a:stretch>
        </p:blipFill>
        <p:spPr>
          <a:xfrm>
            <a:off x="8721493" y="1745436"/>
            <a:ext cx="1581151" cy="1564593"/>
          </a:xfrm>
          <a:prstGeom prst="rect">
            <a:avLst/>
          </a:prstGeom>
        </p:spPr>
      </p:pic>
    </p:spTree>
    <p:extLst>
      <p:ext uri="{BB962C8B-B14F-4D97-AF65-F5344CB8AC3E}">
        <p14:creationId xmlns:p14="http://schemas.microsoft.com/office/powerpoint/2010/main" val="4098855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AF9E-C1F1-2EA5-B737-D1F7CA0843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E50F80-8F55-D53B-BB59-CFA3306B617F}"/>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Concourse A Profile</a:t>
            </a:r>
          </a:p>
        </p:txBody>
      </p:sp>
      <p:pic>
        <p:nvPicPr>
          <p:cNvPr id="5" name="Picture 4">
            <a:extLst>
              <a:ext uri="{FF2B5EF4-FFF2-40B4-BE49-F238E27FC236}">
                <a16:creationId xmlns:a16="http://schemas.microsoft.com/office/drawing/2014/main" id="{8179AF77-4DEC-70CF-D1C4-B5796404C4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73452" y="1376855"/>
            <a:ext cx="6257925" cy="4419600"/>
          </a:xfrm>
          <a:prstGeom prst="rect">
            <a:avLst/>
          </a:prstGeom>
        </p:spPr>
      </p:pic>
      <p:sp>
        <p:nvSpPr>
          <p:cNvPr id="6" name="object 5">
            <a:extLst>
              <a:ext uri="{FF2B5EF4-FFF2-40B4-BE49-F238E27FC236}">
                <a16:creationId xmlns:a16="http://schemas.microsoft.com/office/drawing/2014/main" id="{AFFC02C6-05FC-B8D3-8612-338F6F777675}"/>
              </a:ext>
            </a:extLst>
          </p:cNvPr>
          <p:cNvSpPr txBox="1"/>
          <p:nvPr/>
        </p:nvSpPr>
        <p:spPr>
          <a:xfrm>
            <a:off x="439245" y="2415262"/>
            <a:ext cx="5224145" cy="2980303"/>
          </a:xfrm>
          <a:prstGeom prst="rect">
            <a:avLst/>
          </a:prstGeom>
        </p:spPr>
        <p:txBody>
          <a:bodyPr vert="horz" wrap="square" lIns="0" tIns="1270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700" marR="5080" indent="-381000">
              <a:spcBef>
                <a:spcPts val="100"/>
              </a:spcBef>
              <a:buClr>
                <a:srgbClr val="DF582A"/>
              </a:buClr>
              <a:buSzPct val="75000"/>
              <a:buFont typeface="Arial"/>
              <a:buChar char="•"/>
              <a:tabLst>
                <a:tab pos="393700" algn="l"/>
              </a:tabLst>
            </a:pPr>
            <a:r>
              <a:rPr lang="en-US" sz="2400">
                <a:solidFill>
                  <a:srgbClr val="3A1D85"/>
                </a:solidFill>
                <a:latin typeface="Calibri"/>
                <a:cs typeface="Calibri"/>
              </a:rPr>
              <a:t>Busier than Chicago Midway Airport</a:t>
            </a:r>
          </a:p>
          <a:p>
            <a:pPr marL="393700" marR="5080" indent="-381000">
              <a:lnSpc>
                <a:spcPct val="100000"/>
              </a:lnSpc>
              <a:spcBef>
                <a:spcPts val="100"/>
              </a:spcBef>
              <a:buClr>
                <a:srgbClr val="DF582A"/>
              </a:buClr>
              <a:buSzPct val="75000"/>
              <a:buFont typeface="Arial"/>
              <a:buChar char="•"/>
              <a:tabLst>
                <a:tab pos="393700" algn="l"/>
              </a:tabLst>
            </a:pPr>
            <a:r>
              <a:rPr sz="2400">
                <a:solidFill>
                  <a:srgbClr val="3A1D85"/>
                </a:solidFill>
                <a:latin typeface="Calibri"/>
                <a:cs typeface="Calibri"/>
              </a:rPr>
              <a:t>Most</a:t>
            </a:r>
            <a:r>
              <a:rPr lang="en-US" sz="2400">
                <a:solidFill>
                  <a:srgbClr val="3A1D85"/>
                </a:solidFill>
                <a:latin typeface="Calibri"/>
                <a:cs typeface="Calibri"/>
              </a:rPr>
              <a:t> </a:t>
            </a:r>
            <a:r>
              <a:rPr sz="2400">
                <a:solidFill>
                  <a:srgbClr val="3A1D85"/>
                </a:solidFill>
                <a:latin typeface="Calibri"/>
                <a:cs typeface="Calibri"/>
              </a:rPr>
              <a:t>diverse</a:t>
            </a:r>
            <a:r>
              <a:rPr lang="en-US" sz="2400">
                <a:solidFill>
                  <a:srgbClr val="3A1D85"/>
                </a:solidFill>
                <a:latin typeface="Calibri"/>
                <a:cs typeface="Calibri"/>
              </a:rPr>
              <a:t> </a:t>
            </a:r>
            <a:r>
              <a:rPr sz="2400">
                <a:solidFill>
                  <a:srgbClr val="3A1D85"/>
                </a:solidFill>
                <a:latin typeface="Calibri"/>
                <a:cs typeface="Calibri"/>
              </a:rPr>
              <a:t>concourse</a:t>
            </a:r>
            <a:r>
              <a:rPr sz="2400" spc="330">
                <a:solidFill>
                  <a:srgbClr val="3A1D85"/>
                </a:solidFill>
                <a:latin typeface="Calibri"/>
                <a:cs typeface="Calibri"/>
              </a:rPr>
              <a:t> </a:t>
            </a:r>
            <a:r>
              <a:rPr sz="2400">
                <a:solidFill>
                  <a:srgbClr val="3A1D85"/>
                </a:solidFill>
                <a:latin typeface="Calibri"/>
                <a:cs typeface="Calibri"/>
              </a:rPr>
              <a:t>with</a:t>
            </a:r>
            <a:r>
              <a:rPr sz="2400" spc="330">
                <a:solidFill>
                  <a:srgbClr val="3A1D85"/>
                </a:solidFill>
                <a:latin typeface="Calibri"/>
                <a:cs typeface="Calibri"/>
              </a:rPr>
              <a:t> </a:t>
            </a:r>
            <a:r>
              <a:rPr sz="2400">
                <a:solidFill>
                  <a:srgbClr val="3A1D85"/>
                </a:solidFill>
                <a:latin typeface="Calibri"/>
                <a:cs typeface="Calibri"/>
              </a:rPr>
              <a:t>over</a:t>
            </a:r>
            <a:r>
              <a:rPr sz="2400" spc="340">
                <a:solidFill>
                  <a:srgbClr val="3A1D85"/>
                </a:solidFill>
                <a:latin typeface="Calibri"/>
                <a:cs typeface="Calibri"/>
              </a:rPr>
              <a:t> </a:t>
            </a:r>
            <a:r>
              <a:rPr sz="2400" spc="-25">
                <a:solidFill>
                  <a:srgbClr val="3A1D85"/>
                </a:solidFill>
                <a:latin typeface="Calibri"/>
                <a:cs typeface="Calibri"/>
              </a:rPr>
              <a:t>20 </a:t>
            </a:r>
            <a:r>
              <a:rPr sz="2400" spc="-10">
                <a:solidFill>
                  <a:srgbClr val="3A1D85"/>
                </a:solidFill>
                <a:latin typeface="Calibri"/>
                <a:cs typeface="Calibri"/>
              </a:rPr>
              <a:t>airlines</a:t>
            </a:r>
            <a:endParaRPr lang="en-US" sz="2400">
              <a:latin typeface="Calibri"/>
              <a:ea typeface="Calibri"/>
              <a:cs typeface="Calibri"/>
            </a:endParaRPr>
          </a:p>
          <a:p>
            <a:pPr marL="393065" indent="-380365">
              <a:lnSpc>
                <a:spcPct val="100000"/>
              </a:lnSpc>
              <a:buClr>
                <a:srgbClr val="DF582A"/>
              </a:buClr>
              <a:buSzPct val="75000"/>
              <a:buFont typeface="Arial"/>
              <a:buChar char="•"/>
              <a:tabLst>
                <a:tab pos="393065" algn="l"/>
              </a:tabLst>
            </a:pPr>
            <a:r>
              <a:rPr sz="2400">
                <a:solidFill>
                  <a:srgbClr val="3A1D85"/>
                </a:solidFill>
                <a:latin typeface="Calibri"/>
                <a:cs typeface="Calibri"/>
              </a:rPr>
              <a:t>Majority</a:t>
            </a:r>
            <a:r>
              <a:rPr sz="2400" spc="-65">
                <a:solidFill>
                  <a:srgbClr val="3A1D85"/>
                </a:solidFill>
                <a:latin typeface="Calibri"/>
                <a:cs typeface="Calibri"/>
              </a:rPr>
              <a:t> </a:t>
            </a:r>
            <a:r>
              <a:rPr sz="2400">
                <a:solidFill>
                  <a:srgbClr val="3A1D85"/>
                </a:solidFill>
                <a:latin typeface="Calibri"/>
                <a:cs typeface="Calibri"/>
              </a:rPr>
              <a:t>of</a:t>
            </a:r>
            <a:r>
              <a:rPr sz="2400" spc="-40">
                <a:solidFill>
                  <a:srgbClr val="3A1D85"/>
                </a:solidFill>
                <a:latin typeface="Calibri"/>
                <a:cs typeface="Calibri"/>
              </a:rPr>
              <a:t> </a:t>
            </a:r>
            <a:r>
              <a:rPr sz="2400" spc="-25">
                <a:solidFill>
                  <a:srgbClr val="3A1D85"/>
                </a:solidFill>
                <a:latin typeface="Calibri"/>
                <a:cs typeface="Calibri"/>
              </a:rPr>
              <a:t>DEN’s</a:t>
            </a:r>
            <a:r>
              <a:rPr sz="2400" spc="-50">
                <a:solidFill>
                  <a:srgbClr val="3A1D85"/>
                </a:solidFill>
                <a:latin typeface="Calibri"/>
                <a:cs typeface="Calibri"/>
              </a:rPr>
              <a:t> </a:t>
            </a:r>
            <a:r>
              <a:rPr sz="2400" spc="-10">
                <a:solidFill>
                  <a:srgbClr val="3A1D85"/>
                </a:solidFill>
                <a:latin typeface="Calibri"/>
                <a:cs typeface="Calibri"/>
              </a:rPr>
              <a:t>international</a:t>
            </a:r>
            <a:r>
              <a:rPr sz="2400" spc="-55">
                <a:solidFill>
                  <a:srgbClr val="3A1D85"/>
                </a:solidFill>
                <a:latin typeface="Calibri"/>
                <a:cs typeface="Calibri"/>
              </a:rPr>
              <a:t> </a:t>
            </a:r>
            <a:r>
              <a:rPr sz="2400" spc="-10">
                <a:solidFill>
                  <a:srgbClr val="3A1D85"/>
                </a:solidFill>
                <a:latin typeface="Calibri"/>
                <a:cs typeface="Calibri"/>
              </a:rPr>
              <a:t>traffic</a:t>
            </a:r>
            <a:endParaRPr sz="2400">
              <a:latin typeface="Calibri"/>
              <a:cs typeface="Calibri"/>
            </a:endParaRPr>
          </a:p>
          <a:p>
            <a:pPr marL="393065" indent="-380365">
              <a:lnSpc>
                <a:spcPct val="100000"/>
              </a:lnSpc>
              <a:buClr>
                <a:srgbClr val="DF582A"/>
              </a:buClr>
              <a:buSzPct val="75000"/>
              <a:buFont typeface="Arial"/>
              <a:buChar char="•"/>
              <a:tabLst>
                <a:tab pos="393065" algn="l"/>
              </a:tabLst>
            </a:pPr>
            <a:r>
              <a:rPr sz="2400">
                <a:solidFill>
                  <a:srgbClr val="3A1D85"/>
                </a:solidFill>
                <a:latin typeface="Calibri"/>
                <a:cs typeface="Calibri"/>
              </a:rPr>
              <a:t>Nearly</a:t>
            </a:r>
            <a:r>
              <a:rPr sz="2400" spc="-60">
                <a:solidFill>
                  <a:srgbClr val="3A1D85"/>
                </a:solidFill>
                <a:latin typeface="Calibri"/>
                <a:cs typeface="Calibri"/>
              </a:rPr>
              <a:t> </a:t>
            </a:r>
            <a:r>
              <a:rPr sz="2400">
                <a:solidFill>
                  <a:srgbClr val="3A1D85"/>
                </a:solidFill>
                <a:latin typeface="Calibri"/>
                <a:cs typeface="Calibri"/>
              </a:rPr>
              <a:t>22M</a:t>
            </a:r>
            <a:r>
              <a:rPr sz="2400" spc="-50">
                <a:solidFill>
                  <a:srgbClr val="3A1D85"/>
                </a:solidFill>
                <a:latin typeface="Calibri"/>
                <a:cs typeface="Calibri"/>
              </a:rPr>
              <a:t> </a:t>
            </a:r>
            <a:r>
              <a:rPr sz="2400">
                <a:solidFill>
                  <a:srgbClr val="3A1D85"/>
                </a:solidFill>
                <a:latin typeface="Calibri"/>
                <a:cs typeface="Calibri"/>
              </a:rPr>
              <a:t>total</a:t>
            </a:r>
            <a:r>
              <a:rPr sz="2400" spc="-70">
                <a:solidFill>
                  <a:srgbClr val="3A1D85"/>
                </a:solidFill>
                <a:latin typeface="Calibri"/>
                <a:cs typeface="Calibri"/>
              </a:rPr>
              <a:t> </a:t>
            </a:r>
            <a:r>
              <a:rPr sz="2400" spc="-10">
                <a:solidFill>
                  <a:srgbClr val="3A1D85"/>
                </a:solidFill>
                <a:latin typeface="Calibri"/>
                <a:cs typeface="Calibri"/>
              </a:rPr>
              <a:t>passengers</a:t>
            </a:r>
            <a:endParaRPr sz="2400">
              <a:latin typeface="Calibri"/>
              <a:cs typeface="Calibri"/>
            </a:endParaRPr>
          </a:p>
          <a:p>
            <a:pPr marL="393065" indent="-380365">
              <a:lnSpc>
                <a:spcPct val="100000"/>
              </a:lnSpc>
              <a:buClr>
                <a:srgbClr val="DF582A"/>
              </a:buClr>
              <a:buSzPct val="75000"/>
              <a:buFont typeface="Arial"/>
              <a:buChar char="•"/>
              <a:tabLst>
                <a:tab pos="393065" algn="l"/>
              </a:tabLst>
            </a:pPr>
            <a:r>
              <a:rPr sz="2400">
                <a:solidFill>
                  <a:srgbClr val="3A1D85"/>
                </a:solidFill>
                <a:latin typeface="Calibri"/>
                <a:cs typeface="Calibri"/>
              </a:rPr>
              <a:t>12</a:t>
            </a:r>
            <a:r>
              <a:rPr sz="2400" spc="-60">
                <a:solidFill>
                  <a:srgbClr val="3A1D85"/>
                </a:solidFill>
                <a:latin typeface="Calibri"/>
                <a:cs typeface="Calibri"/>
              </a:rPr>
              <a:t> </a:t>
            </a:r>
            <a:r>
              <a:rPr sz="2400">
                <a:solidFill>
                  <a:srgbClr val="3A1D85"/>
                </a:solidFill>
                <a:latin typeface="Calibri"/>
                <a:cs typeface="Calibri"/>
              </a:rPr>
              <a:t>gates</a:t>
            </a:r>
            <a:r>
              <a:rPr sz="2400" spc="-70">
                <a:solidFill>
                  <a:srgbClr val="3A1D85"/>
                </a:solidFill>
                <a:latin typeface="Calibri"/>
                <a:cs typeface="Calibri"/>
              </a:rPr>
              <a:t> </a:t>
            </a:r>
            <a:r>
              <a:rPr sz="2400">
                <a:solidFill>
                  <a:srgbClr val="3A1D85"/>
                </a:solidFill>
                <a:latin typeface="Calibri"/>
                <a:cs typeface="Calibri"/>
              </a:rPr>
              <a:t>added</a:t>
            </a:r>
            <a:r>
              <a:rPr sz="2400" spc="-50">
                <a:solidFill>
                  <a:srgbClr val="3A1D85"/>
                </a:solidFill>
                <a:latin typeface="Calibri"/>
                <a:cs typeface="Calibri"/>
              </a:rPr>
              <a:t> </a:t>
            </a:r>
            <a:r>
              <a:rPr sz="2400">
                <a:solidFill>
                  <a:srgbClr val="3A1D85"/>
                </a:solidFill>
                <a:latin typeface="Calibri"/>
                <a:cs typeface="Calibri"/>
              </a:rPr>
              <a:t>in</a:t>
            </a:r>
            <a:r>
              <a:rPr sz="2400" spc="-70">
                <a:solidFill>
                  <a:srgbClr val="3A1D85"/>
                </a:solidFill>
                <a:latin typeface="Calibri"/>
                <a:cs typeface="Calibri"/>
              </a:rPr>
              <a:t> </a:t>
            </a:r>
            <a:r>
              <a:rPr sz="2400">
                <a:solidFill>
                  <a:srgbClr val="3A1D85"/>
                </a:solidFill>
                <a:latin typeface="Calibri"/>
                <a:cs typeface="Calibri"/>
              </a:rPr>
              <a:t>A</a:t>
            </a:r>
            <a:r>
              <a:rPr sz="2400" spc="-50">
                <a:solidFill>
                  <a:srgbClr val="3A1D85"/>
                </a:solidFill>
                <a:latin typeface="Calibri"/>
                <a:cs typeface="Calibri"/>
              </a:rPr>
              <a:t> </a:t>
            </a:r>
            <a:r>
              <a:rPr sz="2400" spc="-10">
                <a:solidFill>
                  <a:srgbClr val="3A1D85"/>
                </a:solidFill>
                <a:latin typeface="Calibri"/>
                <a:cs typeface="Calibri"/>
              </a:rPr>
              <a:t>West</a:t>
            </a:r>
            <a:r>
              <a:rPr sz="2400" spc="-60">
                <a:solidFill>
                  <a:srgbClr val="3A1D85"/>
                </a:solidFill>
                <a:latin typeface="Calibri"/>
                <a:cs typeface="Calibri"/>
              </a:rPr>
              <a:t> </a:t>
            </a:r>
            <a:r>
              <a:rPr sz="2400" spc="-10">
                <a:solidFill>
                  <a:srgbClr val="3A1D85"/>
                </a:solidFill>
                <a:latin typeface="Calibri"/>
                <a:cs typeface="Calibri"/>
              </a:rPr>
              <a:t>Expansion</a:t>
            </a:r>
            <a:endParaRPr sz="2400">
              <a:latin typeface="Calibri"/>
              <a:cs typeface="Calibri"/>
            </a:endParaRPr>
          </a:p>
          <a:p>
            <a:pPr marL="393065" indent="-380365">
              <a:lnSpc>
                <a:spcPct val="100000"/>
              </a:lnSpc>
              <a:buClr>
                <a:srgbClr val="DF582A"/>
              </a:buClr>
              <a:buSzPct val="75000"/>
              <a:buFont typeface="Arial"/>
              <a:buChar char="•"/>
              <a:tabLst>
                <a:tab pos="393065" algn="l"/>
              </a:tabLst>
            </a:pPr>
            <a:r>
              <a:rPr sz="2400">
                <a:solidFill>
                  <a:srgbClr val="3A1D85"/>
                </a:solidFill>
                <a:latin typeface="Calibri"/>
                <a:cs typeface="Calibri"/>
              </a:rPr>
              <a:t>Long</a:t>
            </a:r>
            <a:r>
              <a:rPr sz="2400" spc="-50">
                <a:solidFill>
                  <a:srgbClr val="3A1D85"/>
                </a:solidFill>
                <a:latin typeface="Calibri"/>
                <a:cs typeface="Calibri"/>
              </a:rPr>
              <a:t> </a:t>
            </a:r>
            <a:r>
              <a:rPr sz="2400" spc="-10">
                <a:solidFill>
                  <a:srgbClr val="3A1D85"/>
                </a:solidFill>
                <a:latin typeface="Calibri"/>
                <a:cs typeface="Calibri"/>
              </a:rPr>
              <a:t>Operating</a:t>
            </a:r>
            <a:r>
              <a:rPr sz="2400" spc="-45">
                <a:solidFill>
                  <a:srgbClr val="3A1D85"/>
                </a:solidFill>
                <a:latin typeface="Calibri"/>
                <a:cs typeface="Calibri"/>
              </a:rPr>
              <a:t> </a:t>
            </a:r>
            <a:r>
              <a:rPr sz="2400" spc="-25">
                <a:solidFill>
                  <a:srgbClr val="3A1D85"/>
                </a:solidFill>
                <a:latin typeface="Calibri"/>
                <a:cs typeface="Calibri"/>
              </a:rPr>
              <a:t>Day</a:t>
            </a:r>
            <a:endParaRPr lang="en-US" sz="2400">
              <a:solidFill>
                <a:srgbClr val="000000"/>
              </a:solidFill>
              <a:latin typeface="Calibri"/>
              <a:ea typeface="Calibri"/>
              <a:cs typeface="Calibri"/>
            </a:endParaRPr>
          </a:p>
          <a:p>
            <a:pPr marL="12700">
              <a:buClr>
                <a:srgbClr val="DF582A"/>
              </a:buClr>
              <a:buSzPct val="75000"/>
              <a:tabLst>
                <a:tab pos="393065" algn="l"/>
              </a:tabLst>
            </a:pPr>
            <a:endParaRPr lang="en-US" sz="2400" spc="-25">
              <a:solidFill>
                <a:srgbClr val="3A1D85"/>
              </a:solidFill>
              <a:latin typeface="Calibri"/>
              <a:ea typeface="Calibri"/>
              <a:cs typeface="Calibri"/>
            </a:endParaRPr>
          </a:p>
        </p:txBody>
      </p:sp>
    </p:spTree>
    <p:extLst>
      <p:ext uri="{BB962C8B-B14F-4D97-AF65-F5344CB8AC3E}">
        <p14:creationId xmlns:p14="http://schemas.microsoft.com/office/powerpoint/2010/main" val="4139139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8455-C65E-A669-DEC0-A8B5694F48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A103A3-272E-D5BF-73ED-06A4837A592E}"/>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Concourse A Profile Cont.</a:t>
            </a:r>
          </a:p>
        </p:txBody>
      </p:sp>
      <p:pic>
        <p:nvPicPr>
          <p:cNvPr id="4" name="Picture 3">
            <a:extLst>
              <a:ext uri="{FF2B5EF4-FFF2-40B4-BE49-F238E27FC236}">
                <a16:creationId xmlns:a16="http://schemas.microsoft.com/office/drawing/2014/main" id="{8488A709-C375-643B-2DB3-3C40325A2E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40644" y="3434420"/>
            <a:ext cx="6038850" cy="2695575"/>
          </a:xfrm>
          <a:prstGeom prst="rect">
            <a:avLst/>
          </a:prstGeom>
        </p:spPr>
      </p:pic>
      <p:pic>
        <p:nvPicPr>
          <p:cNvPr id="3" name="Picture 2">
            <a:extLst>
              <a:ext uri="{FF2B5EF4-FFF2-40B4-BE49-F238E27FC236}">
                <a16:creationId xmlns:a16="http://schemas.microsoft.com/office/drawing/2014/main" id="{5CC201BE-F966-486D-F7BF-F3C824D4EB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0378" y="3800311"/>
            <a:ext cx="5505450" cy="2200275"/>
          </a:xfrm>
          <a:prstGeom prst="rect">
            <a:avLst/>
          </a:prstGeom>
        </p:spPr>
      </p:pic>
      <p:pic>
        <p:nvPicPr>
          <p:cNvPr id="5" name="Picture 4">
            <a:extLst>
              <a:ext uri="{FF2B5EF4-FFF2-40B4-BE49-F238E27FC236}">
                <a16:creationId xmlns:a16="http://schemas.microsoft.com/office/drawing/2014/main" id="{4A6DF4E0-2A32-70D5-57AC-4ED4BA6780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9550" y="1074683"/>
            <a:ext cx="11772900" cy="2133600"/>
          </a:xfrm>
          <a:prstGeom prst="rect">
            <a:avLst/>
          </a:prstGeom>
        </p:spPr>
      </p:pic>
    </p:spTree>
    <p:extLst>
      <p:ext uri="{BB962C8B-B14F-4D97-AF65-F5344CB8AC3E}">
        <p14:creationId xmlns:p14="http://schemas.microsoft.com/office/powerpoint/2010/main" val="3833437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A6AE9-8CC3-726C-22F4-9BB4D46331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B66076-77F3-9D7C-FA1C-AE24EA56178D}"/>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Concourse B Profile</a:t>
            </a:r>
          </a:p>
        </p:txBody>
      </p:sp>
      <p:pic>
        <p:nvPicPr>
          <p:cNvPr id="3" name="Picture 2">
            <a:extLst>
              <a:ext uri="{FF2B5EF4-FFF2-40B4-BE49-F238E27FC236}">
                <a16:creationId xmlns:a16="http://schemas.microsoft.com/office/drawing/2014/main" id="{F0BC904A-F810-BCB5-0767-EA782CD055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96127" y="1460446"/>
            <a:ext cx="6038850" cy="4410075"/>
          </a:xfrm>
          <a:prstGeom prst="rect">
            <a:avLst/>
          </a:prstGeom>
        </p:spPr>
      </p:pic>
      <p:sp>
        <p:nvSpPr>
          <p:cNvPr id="5" name="object 4">
            <a:extLst>
              <a:ext uri="{FF2B5EF4-FFF2-40B4-BE49-F238E27FC236}">
                <a16:creationId xmlns:a16="http://schemas.microsoft.com/office/drawing/2014/main" id="{A7CD99BB-E2D6-B658-FA25-B376A91FA8E7}"/>
              </a:ext>
            </a:extLst>
          </p:cNvPr>
          <p:cNvSpPr txBox="1">
            <a:spLocks noGrp="1"/>
          </p:cNvSpPr>
          <p:nvPr/>
        </p:nvSpPr>
        <p:spPr>
          <a:xfrm>
            <a:off x="221069" y="2606262"/>
            <a:ext cx="5441950" cy="2980303"/>
          </a:xfrm>
          <a:prstGeom prst="rect">
            <a:avLst/>
          </a:prstGeom>
        </p:spPr>
        <p:txBody>
          <a:bodyPr vert="horz" wrap="square" lIns="0" tIns="12700" rIns="0" bIns="0" rtlCol="0" anchor="t">
            <a:spAutoFit/>
          </a:bodyPr>
          <a:lstStyle>
            <a:lvl1pPr marL="0">
              <a:defRPr sz="2400" b="0" i="0">
                <a:solidFill>
                  <a:srgbClr val="3A1D85"/>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93065" indent="-380365">
              <a:spcBef>
                <a:spcPts val="100"/>
              </a:spcBef>
              <a:buClr>
                <a:srgbClr val="DF582A"/>
              </a:buClr>
              <a:buSzPct val="75000"/>
              <a:buFont typeface="Arial"/>
              <a:buChar char="•"/>
              <a:tabLst>
                <a:tab pos="393065" algn="l"/>
              </a:tabLst>
            </a:pPr>
            <a:r>
              <a:rPr lang="en-US"/>
              <a:t>Almost as busy as Detroit Metropolitan Airport </a:t>
            </a:r>
          </a:p>
          <a:p>
            <a:pPr marL="393065" indent="-380365">
              <a:lnSpc>
                <a:spcPct val="100000"/>
              </a:lnSpc>
              <a:spcBef>
                <a:spcPts val="100"/>
              </a:spcBef>
              <a:buClr>
                <a:srgbClr val="DF582A"/>
              </a:buClr>
              <a:buSzPct val="75000"/>
              <a:buFont typeface="Arial"/>
              <a:buChar char="•"/>
              <a:tabLst>
                <a:tab pos="393065" algn="l"/>
              </a:tabLst>
            </a:pPr>
            <a:r>
              <a:t>Used</a:t>
            </a:r>
            <a:r>
              <a:rPr lang="en-US"/>
              <a:t> </a:t>
            </a:r>
            <a:r>
              <a:t>entirely</a:t>
            </a:r>
            <a:r>
              <a:rPr lang="en-US"/>
              <a:t> </a:t>
            </a:r>
            <a:r>
              <a:t>by</a:t>
            </a:r>
            <a:r>
              <a:rPr lang="en-US"/>
              <a:t> </a:t>
            </a:r>
            <a:r>
              <a:t>United</a:t>
            </a:r>
            <a:r>
              <a:rPr lang="en-US"/>
              <a:t> </a:t>
            </a:r>
            <a:r>
              <a:rPr spc="-10"/>
              <a:t>Airlines</a:t>
            </a:r>
            <a:endParaRPr lang="en-US"/>
          </a:p>
          <a:p>
            <a:pPr marL="393065" indent="-380365">
              <a:lnSpc>
                <a:spcPct val="100000"/>
              </a:lnSpc>
              <a:buClr>
                <a:srgbClr val="DF582A"/>
              </a:buClr>
              <a:buSzPct val="75000"/>
              <a:buFont typeface="Arial"/>
              <a:buChar char="•"/>
              <a:tabLst>
                <a:tab pos="393065" algn="l"/>
              </a:tabLst>
            </a:pPr>
            <a:r>
              <a:t>High</a:t>
            </a:r>
            <a:r>
              <a:rPr spc="-55"/>
              <a:t> </a:t>
            </a:r>
            <a:r>
              <a:rPr spc="-10"/>
              <a:t>rate</a:t>
            </a:r>
            <a:r>
              <a:rPr spc="-55"/>
              <a:t> </a:t>
            </a:r>
            <a:r>
              <a:t>of</a:t>
            </a:r>
            <a:r>
              <a:rPr spc="-50"/>
              <a:t> </a:t>
            </a:r>
            <a:r>
              <a:rPr spc="-20"/>
              <a:t>transfer</a:t>
            </a:r>
            <a:r>
              <a:rPr spc="-50"/>
              <a:t> </a:t>
            </a:r>
            <a:r>
              <a:rPr spc="-10"/>
              <a:t>passengers</a:t>
            </a:r>
          </a:p>
          <a:p>
            <a:pPr marL="393065" indent="-380365">
              <a:lnSpc>
                <a:spcPct val="100000"/>
              </a:lnSpc>
              <a:buClr>
                <a:srgbClr val="DF582A"/>
              </a:buClr>
              <a:buSzPct val="75000"/>
              <a:buFont typeface="Arial"/>
              <a:buChar char="•"/>
              <a:tabLst>
                <a:tab pos="393065" algn="l"/>
              </a:tabLst>
            </a:pPr>
            <a:r>
              <a:t>Over</a:t>
            </a:r>
            <a:r>
              <a:rPr spc="-40"/>
              <a:t> </a:t>
            </a:r>
            <a:r>
              <a:t>31M</a:t>
            </a:r>
            <a:r>
              <a:rPr spc="-60"/>
              <a:t> </a:t>
            </a:r>
            <a:r>
              <a:t>total</a:t>
            </a:r>
            <a:r>
              <a:rPr spc="-60"/>
              <a:t> </a:t>
            </a:r>
            <a:r>
              <a:rPr spc="-10"/>
              <a:t>passengers</a:t>
            </a:r>
          </a:p>
          <a:p>
            <a:pPr marL="393700" marR="5080" indent="-381000">
              <a:lnSpc>
                <a:spcPct val="100000"/>
              </a:lnSpc>
              <a:buClr>
                <a:srgbClr val="DF582A"/>
              </a:buClr>
              <a:buSzPct val="75000"/>
              <a:buFont typeface="Arial"/>
              <a:buChar char="•"/>
              <a:tabLst>
                <a:tab pos="393700" algn="l"/>
                <a:tab pos="875030" algn="l"/>
                <a:tab pos="1699260" algn="l"/>
                <a:tab pos="2650490" algn="l"/>
                <a:tab pos="3143885" algn="l"/>
                <a:tab pos="3482340" algn="l"/>
                <a:tab pos="4285615" algn="l"/>
                <a:tab pos="4925695" algn="l"/>
              </a:tabLst>
            </a:pPr>
            <a:r>
              <a:rPr spc="-25"/>
              <a:t>11</a:t>
            </a:r>
            <a:r>
              <a:t>	</a:t>
            </a:r>
            <a:r>
              <a:rPr spc="-20"/>
              <a:t>gates</a:t>
            </a:r>
            <a:r>
              <a:t>	</a:t>
            </a:r>
            <a:r>
              <a:rPr spc="-20"/>
              <a:t>added</a:t>
            </a:r>
            <a:r>
              <a:t>	</a:t>
            </a:r>
            <a:r>
              <a:rPr spc="-25"/>
              <a:t>on</a:t>
            </a:r>
            <a:r>
              <a:t>	</a:t>
            </a:r>
            <a:r>
              <a:rPr spc="-50"/>
              <a:t>B</a:t>
            </a:r>
            <a:r>
              <a:t>	</a:t>
            </a:r>
            <a:r>
              <a:rPr spc="-20"/>
              <a:t>West</a:t>
            </a:r>
            <a:r>
              <a:t>	</a:t>
            </a:r>
            <a:r>
              <a:rPr spc="-25"/>
              <a:t>and</a:t>
            </a:r>
            <a:r>
              <a:t>	</a:t>
            </a:r>
            <a:r>
              <a:rPr spc="-40"/>
              <a:t>East </a:t>
            </a:r>
            <a:r>
              <a:rPr spc="-10"/>
              <a:t>Expansion</a:t>
            </a:r>
          </a:p>
          <a:p>
            <a:pPr marL="393065" indent="-380365">
              <a:lnSpc>
                <a:spcPct val="100000"/>
              </a:lnSpc>
              <a:buClr>
                <a:srgbClr val="DF582A"/>
              </a:buClr>
              <a:buSzPct val="75000"/>
              <a:buFont typeface="Arial"/>
              <a:buChar char="•"/>
              <a:tabLst>
                <a:tab pos="393065" algn="l"/>
              </a:tabLst>
            </a:pPr>
            <a:r>
              <a:t>Multiple</a:t>
            </a:r>
            <a:r>
              <a:rPr spc="-60"/>
              <a:t> </a:t>
            </a:r>
            <a:r>
              <a:t>large</a:t>
            </a:r>
            <a:r>
              <a:rPr spc="-55"/>
              <a:t> </a:t>
            </a:r>
            <a:r>
              <a:t>peak</a:t>
            </a:r>
            <a:r>
              <a:rPr spc="-65"/>
              <a:t> </a:t>
            </a:r>
            <a:r>
              <a:t>banks</a:t>
            </a:r>
            <a:r>
              <a:rPr spc="-60"/>
              <a:t> </a:t>
            </a:r>
            <a:r>
              <a:t>during</a:t>
            </a:r>
            <a:r>
              <a:rPr spc="-60"/>
              <a:t> </a:t>
            </a:r>
            <a:r>
              <a:t>the</a:t>
            </a:r>
            <a:r>
              <a:rPr spc="-50"/>
              <a:t> </a:t>
            </a:r>
            <a:r>
              <a:rPr spc="-25"/>
              <a:t>day</a:t>
            </a:r>
          </a:p>
        </p:txBody>
      </p:sp>
    </p:spTree>
    <p:extLst>
      <p:ext uri="{BB962C8B-B14F-4D97-AF65-F5344CB8AC3E}">
        <p14:creationId xmlns:p14="http://schemas.microsoft.com/office/powerpoint/2010/main" val="3734642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lIns="91440" tIns="45720" rIns="91440" bIns="45720" anchor="t"/>
          <a:lstStyle/>
          <a:p>
            <a:r>
              <a:rPr lang="en-US" sz="1800" b="1">
                <a:solidFill>
                  <a:srgbClr val="440099"/>
                </a:solidFill>
              </a:rPr>
              <a:t>Connect directly with DEN teams and learn about upcoming procurement opportunities.</a:t>
            </a:r>
          </a:p>
          <a:p>
            <a:endParaRPr lang="en-US" sz="1800" b="1">
              <a:solidFill>
                <a:srgbClr val="440099"/>
              </a:solidFill>
            </a:endParaRPr>
          </a:p>
          <a:p>
            <a:r>
              <a:rPr lang="en-US" sz="1800" b="1">
                <a:solidFill>
                  <a:srgbClr val="440099"/>
                </a:solidFill>
              </a:rPr>
              <a:t>When</a:t>
            </a:r>
            <a:br>
              <a:rPr lang="en-US" sz="1800">
                <a:solidFill>
                  <a:srgbClr val="440099"/>
                </a:solidFill>
              </a:rPr>
            </a:br>
            <a:r>
              <a:rPr lang="en-US" sz="1800">
                <a:solidFill>
                  <a:srgbClr val="440099"/>
                </a:solidFill>
              </a:rPr>
              <a:t>Held the 2nd Thursday of every month at 1 p.m.</a:t>
            </a:r>
            <a:br>
              <a:rPr lang="en-US" sz="1800">
                <a:solidFill>
                  <a:srgbClr val="440099"/>
                </a:solidFill>
              </a:rPr>
            </a:br>
            <a:r>
              <a:rPr lang="en-US" sz="1800" b="1">
                <a:solidFill>
                  <a:srgbClr val="440099"/>
                </a:solidFill>
              </a:rPr>
              <a:t>Next session: June 11, 2026</a:t>
            </a:r>
          </a:p>
          <a:p>
            <a:endParaRPr lang="en-US" sz="1800" b="1">
              <a:solidFill>
                <a:srgbClr val="440099"/>
              </a:solidFill>
            </a:endParaRPr>
          </a:p>
          <a:p>
            <a:r>
              <a:rPr lang="en-US" sz="1800" b="1">
                <a:solidFill>
                  <a:srgbClr val="440099"/>
                </a:solidFill>
              </a:rPr>
              <a:t>Register now: </a:t>
            </a:r>
          </a:p>
          <a:p>
            <a:r>
              <a:rPr lang="en-US" sz="1800">
                <a:solidFill>
                  <a:srgbClr val="440099"/>
                </a:solidFill>
              </a:rPr>
              <a:t>https://tinyurl.com/dobusinesswithden</a:t>
            </a:r>
            <a:endParaRPr lang="en-US" sz="1800">
              <a:solidFill>
                <a:srgbClr val="440099"/>
              </a:solidFill>
              <a:ea typeface="Calibri"/>
              <a:cs typeface="Calibri"/>
            </a:endParaRPr>
          </a:p>
          <a:p>
            <a:endParaRPr lang="en-US" b="1">
              <a:solidFill>
                <a:srgbClr val="440099"/>
              </a:solidFill>
            </a:endParaRPr>
          </a:p>
          <a:p>
            <a:endParaRPr lang="en-US" b="1">
              <a:solidFill>
                <a:srgbClr val="440099"/>
              </a:solidFill>
            </a:endParaRP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741057" y="-373626"/>
            <a:ext cx="3450943" cy="7313404"/>
          </a:xfrm>
        </p:spPr>
      </p:pic>
      <p:pic>
        <p:nvPicPr>
          <p:cNvPr id="27" name="Picture 2">
            <a:extLst>
              <a:ext uri="{FF2B5EF4-FFF2-40B4-BE49-F238E27FC236}">
                <a16:creationId xmlns:a16="http://schemas.microsoft.com/office/drawing/2014/main" id="{2CA07076-17AB-00E5-6AC1-BEF1779097D5}"/>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615152" y="4609070"/>
            <a:ext cx="2225200" cy="222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77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BF697-4553-D3D6-914E-6876463DBF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BA6BB8-F0F2-BD99-7182-A8B39AE90D67}"/>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Concourse B Profile Cont.</a:t>
            </a:r>
          </a:p>
        </p:txBody>
      </p:sp>
      <p:pic>
        <p:nvPicPr>
          <p:cNvPr id="3" name="Picture 2">
            <a:extLst>
              <a:ext uri="{FF2B5EF4-FFF2-40B4-BE49-F238E27FC236}">
                <a16:creationId xmlns:a16="http://schemas.microsoft.com/office/drawing/2014/main" id="{80B136EF-56FC-A2A9-5A2C-5CC5F81A29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307649"/>
            <a:ext cx="12021207" cy="2324563"/>
          </a:xfrm>
          <a:prstGeom prst="rect">
            <a:avLst/>
          </a:prstGeom>
        </p:spPr>
      </p:pic>
      <p:pic>
        <p:nvPicPr>
          <p:cNvPr id="4" name="Picture 3">
            <a:extLst>
              <a:ext uri="{FF2B5EF4-FFF2-40B4-BE49-F238E27FC236}">
                <a16:creationId xmlns:a16="http://schemas.microsoft.com/office/drawing/2014/main" id="{58B50DE5-A654-12C2-EF55-67FDCC1DE5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9550" y="3884230"/>
            <a:ext cx="5676900" cy="2400300"/>
          </a:xfrm>
          <a:prstGeom prst="rect">
            <a:avLst/>
          </a:prstGeom>
        </p:spPr>
      </p:pic>
      <p:pic>
        <p:nvPicPr>
          <p:cNvPr id="5" name="Picture 4">
            <a:extLst>
              <a:ext uri="{FF2B5EF4-FFF2-40B4-BE49-F238E27FC236}">
                <a16:creationId xmlns:a16="http://schemas.microsoft.com/office/drawing/2014/main" id="{05FAF4D6-A035-1AD6-771E-B69B4E885E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29970" y="3779291"/>
            <a:ext cx="6086475" cy="2505075"/>
          </a:xfrm>
          <a:prstGeom prst="rect">
            <a:avLst/>
          </a:prstGeom>
        </p:spPr>
      </p:pic>
    </p:spTree>
    <p:extLst>
      <p:ext uri="{BB962C8B-B14F-4D97-AF65-F5344CB8AC3E}">
        <p14:creationId xmlns:p14="http://schemas.microsoft.com/office/powerpoint/2010/main" val="1462753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DC84-9A89-C99B-C1FD-DA8AC72CC7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7A0BB2-87ED-648F-C4E3-DDABD180F42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Concourse C Profile</a:t>
            </a:r>
          </a:p>
        </p:txBody>
      </p:sp>
      <p:pic>
        <p:nvPicPr>
          <p:cNvPr id="3" name="Picture 2">
            <a:extLst>
              <a:ext uri="{FF2B5EF4-FFF2-40B4-BE49-F238E27FC236}">
                <a16:creationId xmlns:a16="http://schemas.microsoft.com/office/drawing/2014/main" id="{7CF802A0-8044-9C16-4C2E-A5C01E4D12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8292" y="1443695"/>
            <a:ext cx="5972175" cy="4391025"/>
          </a:xfrm>
          <a:prstGeom prst="rect">
            <a:avLst/>
          </a:prstGeom>
        </p:spPr>
      </p:pic>
      <p:sp>
        <p:nvSpPr>
          <p:cNvPr id="5" name="object 4">
            <a:extLst>
              <a:ext uri="{FF2B5EF4-FFF2-40B4-BE49-F238E27FC236}">
                <a16:creationId xmlns:a16="http://schemas.microsoft.com/office/drawing/2014/main" id="{EC682968-DFAE-2289-3A40-7FF222E18BB1}"/>
              </a:ext>
            </a:extLst>
          </p:cNvPr>
          <p:cNvSpPr txBox="1"/>
          <p:nvPr/>
        </p:nvSpPr>
        <p:spPr>
          <a:xfrm>
            <a:off x="570624" y="2867323"/>
            <a:ext cx="4711065" cy="1872307"/>
          </a:xfrm>
          <a:prstGeom prst="rect">
            <a:avLst/>
          </a:prstGeom>
        </p:spPr>
        <p:txBody>
          <a:bodyPr vert="horz" wrap="square" lIns="0" tIns="1270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065" indent="-380365">
              <a:spcBef>
                <a:spcPts val="100"/>
              </a:spcBef>
              <a:buClr>
                <a:srgbClr val="DF582A"/>
              </a:buClr>
              <a:buSzPct val="75000"/>
              <a:buFont typeface="Arial"/>
              <a:buChar char="•"/>
              <a:tabLst>
                <a:tab pos="393065" algn="l"/>
              </a:tabLst>
            </a:pPr>
            <a:r>
              <a:rPr lang="en-US" sz="2400">
                <a:solidFill>
                  <a:srgbClr val="3A1D85"/>
                </a:solidFill>
                <a:latin typeface="Calibri"/>
                <a:cs typeface="Calibri"/>
              </a:rPr>
              <a:t>Busier than Philadelphia International Airport</a:t>
            </a:r>
          </a:p>
          <a:p>
            <a:pPr marL="393065" indent="-380365">
              <a:lnSpc>
                <a:spcPct val="100000"/>
              </a:lnSpc>
              <a:spcBef>
                <a:spcPts val="100"/>
              </a:spcBef>
              <a:buClr>
                <a:srgbClr val="DF582A"/>
              </a:buClr>
              <a:buSzPct val="75000"/>
              <a:buFont typeface="Arial"/>
              <a:buChar char="•"/>
              <a:tabLst>
                <a:tab pos="393065" algn="l"/>
              </a:tabLst>
            </a:pPr>
            <a:r>
              <a:rPr sz="2400">
                <a:solidFill>
                  <a:srgbClr val="3A1D85"/>
                </a:solidFill>
                <a:latin typeface="Calibri"/>
                <a:cs typeface="Calibri"/>
              </a:rPr>
              <a:t>Primarily</a:t>
            </a:r>
            <a:r>
              <a:rPr lang="en-US" sz="2400">
                <a:solidFill>
                  <a:srgbClr val="3A1D85"/>
                </a:solidFill>
                <a:latin typeface="Calibri"/>
                <a:cs typeface="Calibri"/>
              </a:rPr>
              <a:t> </a:t>
            </a:r>
            <a:r>
              <a:rPr sz="2400">
                <a:solidFill>
                  <a:srgbClr val="3A1D85"/>
                </a:solidFill>
                <a:latin typeface="Calibri"/>
                <a:cs typeface="Calibri"/>
              </a:rPr>
              <a:t>used</a:t>
            </a:r>
            <a:r>
              <a:rPr lang="en-US" sz="2400">
                <a:solidFill>
                  <a:srgbClr val="3A1D85"/>
                </a:solidFill>
                <a:latin typeface="Calibri"/>
                <a:cs typeface="Calibri"/>
              </a:rPr>
              <a:t> </a:t>
            </a:r>
            <a:r>
              <a:rPr sz="2400">
                <a:solidFill>
                  <a:srgbClr val="3A1D85"/>
                </a:solidFill>
                <a:latin typeface="Calibri"/>
                <a:cs typeface="Calibri"/>
              </a:rPr>
              <a:t>by</a:t>
            </a:r>
            <a:r>
              <a:rPr lang="en-US" sz="2400">
                <a:solidFill>
                  <a:srgbClr val="3A1D85"/>
                </a:solidFill>
                <a:latin typeface="Calibri"/>
                <a:cs typeface="Calibri"/>
              </a:rPr>
              <a:t> South</a:t>
            </a:r>
            <a:r>
              <a:rPr sz="2400" spc="-10">
                <a:solidFill>
                  <a:srgbClr val="3A1D85"/>
                </a:solidFill>
                <a:latin typeface="Calibri"/>
                <a:cs typeface="Calibri"/>
              </a:rPr>
              <a:t>west</a:t>
            </a:r>
            <a:endParaRPr lang="en-US" sz="2400">
              <a:latin typeface="Calibri"/>
              <a:ea typeface="Calibri"/>
              <a:cs typeface="Calibri"/>
            </a:endParaRPr>
          </a:p>
          <a:p>
            <a:pPr marL="393065" indent="-380365">
              <a:lnSpc>
                <a:spcPct val="100000"/>
              </a:lnSpc>
              <a:buClr>
                <a:srgbClr val="DF582A"/>
              </a:buClr>
              <a:buSzPct val="75000"/>
              <a:buFont typeface="Arial"/>
              <a:buChar char="•"/>
              <a:tabLst>
                <a:tab pos="393065" algn="l"/>
              </a:tabLst>
            </a:pPr>
            <a:r>
              <a:rPr sz="2400">
                <a:solidFill>
                  <a:srgbClr val="3A1D85"/>
                </a:solidFill>
                <a:latin typeface="Calibri"/>
                <a:cs typeface="Calibri"/>
              </a:rPr>
              <a:t>Over</a:t>
            </a:r>
            <a:r>
              <a:rPr sz="2400" spc="-40">
                <a:solidFill>
                  <a:srgbClr val="3A1D85"/>
                </a:solidFill>
                <a:latin typeface="Calibri"/>
                <a:cs typeface="Calibri"/>
              </a:rPr>
              <a:t> </a:t>
            </a:r>
            <a:r>
              <a:rPr sz="2400">
                <a:solidFill>
                  <a:srgbClr val="3A1D85"/>
                </a:solidFill>
                <a:latin typeface="Calibri"/>
                <a:cs typeface="Calibri"/>
              </a:rPr>
              <a:t>29M</a:t>
            </a:r>
            <a:r>
              <a:rPr sz="2400" spc="-60">
                <a:solidFill>
                  <a:srgbClr val="3A1D85"/>
                </a:solidFill>
                <a:latin typeface="Calibri"/>
                <a:cs typeface="Calibri"/>
              </a:rPr>
              <a:t> </a:t>
            </a:r>
            <a:r>
              <a:rPr sz="2400">
                <a:solidFill>
                  <a:srgbClr val="3A1D85"/>
                </a:solidFill>
                <a:latin typeface="Calibri"/>
                <a:cs typeface="Calibri"/>
              </a:rPr>
              <a:t>total</a:t>
            </a:r>
            <a:r>
              <a:rPr sz="2400" spc="-60">
                <a:solidFill>
                  <a:srgbClr val="3A1D85"/>
                </a:solidFill>
                <a:latin typeface="Calibri"/>
                <a:cs typeface="Calibri"/>
              </a:rPr>
              <a:t> </a:t>
            </a:r>
            <a:r>
              <a:rPr sz="2400" spc="-10">
                <a:solidFill>
                  <a:srgbClr val="3A1D85"/>
                </a:solidFill>
                <a:latin typeface="Calibri"/>
                <a:cs typeface="Calibri"/>
              </a:rPr>
              <a:t>passengers</a:t>
            </a:r>
            <a:endParaRPr sz="2400">
              <a:latin typeface="Calibri"/>
              <a:cs typeface="Calibri"/>
            </a:endParaRPr>
          </a:p>
          <a:p>
            <a:pPr marL="393065" indent="-380365">
              <a:lnSpc>
                <a:spcPct val="100000"/>
              </a:lnSpc>
              <a:buClr>
                <a:srgbClr val="DF582A"/>
              </a:buClr>
              <a:buSzPct val="75000"/>
              <a:buFont typeface="Arial"/>
              <a:buChar char="•"/>
              <a:tabLst>
                <a:tab pos="393065" algn="l"/>
              </a:tabLst>
            </a:pPr>
            <a:r>
              <a:rPr sz="2400">
                <a:solidFill>
                  <a:srgbClr val="3A1D85"/>
                </a:solidFill>
                <a:latin typeface="Calibri"/>
                <a:cs typeface="Calibri"/>
              </a:rPr>
              <a:t>16</a:t>
            </a:r>
            <a:r>
              <a:rPr sz="2400" spc="-60">
                <a:solidFill>
                  <a:srgbClr val="3A1D85"/>
                </a:solidFill>
                <a:latin typeface="Calibri"/>
                <a:cs typeface="Calibri"/>
              </a:rPr>
              <a:t> </a:t>
            </a:r>
            <a:r>
              <a:rPr sz="2400">
                <a:solidFill>
                  <a:srgbClr val="3A1D85"/>
                </a:solidFill>
                <a:latin typeface="Calibri"/>
                <a:cs typeface="Calibri"/>
              </a:rPr>
              <a:t>gates</a:t>
            </a:r>
            <a:r>
              <a:rPr sz="2400" spc="-65">
                <a:solidFill>
                  <a:srgbClr val="3A1D85"/>
                </a:solidFill>
                <a:latin typeface="Calibri"/>
                <a:cs typeface="Calibri"/>
              </a:rPr>
              <a:t> </a:t>
            </a:r>
            <a:r>
              <a:rPr sz="2400">
                <a:solidFill>
                  <a:srgbClr val="3A1D85"/>
                </a:solidFill>
                <a:latin typeface="Calibri"/>
                <a:cs typeface="Calibri"/>
              </a:rPr>
              <a:t>added</a:t>
            </a:r>
            <a:r>
              <a:rPr sz="2400" spc="-50">
                <a:solidFill>
                  <a:srgbClr val="3A1D85"/>
                </a:solidFill>
                <a:latin typeface="Calibri"/>
                <a:cs typeface="Calibri"/>
              </a:rPr>
              <a:t> </a:t>
            </a:r>
            <a:r>
              <a:rPr sz="2400">
                <a:solidFill>
                  <a:srgbClr val="3A1D85"/>
                </a:solidFill>
                <a:latin typeface="Calibri"/>
                <a:cs typeface="Calibri"/>
              </a:rPr>
              <a:t>in</a:t>
            </a:r>
            <a:r>
              <a:rPr sz="2400" spc="-65">
                <a:solidFill>
                  <a:srgbClr val="3A1D85"/>
                </a:solidFill>
                <a:latin typeface="Calibri"/>
                <a:cs typeface="Calibri"/>
              </a:rPr>
              <a:t> </a:t>
            </a:r>
            <a:r>
              <a:rPr sz="2400">
                <a:solidFill>
                  <a:srgbClr val="3A1D85"/>
                </a:solidFill>
                <a:latin typeface="Calibri"/>
                <a:cs typeface="Calibri"/>
              </a:rPr>
              <a:t>C</a:t>
            </a:r>
            <a:r>
              <a:rPr sz="2400" spc="-60">
                <a:solidFill>
                  <a:srgbClr val="3A1D85"/>
                </a:solidFill>
                <a:latin typeface="Calibri"/>
                <a:cs typeface="Calibri"/>
              </a:rPr>
              <a:t> </a:t>
            </a:r>
            <a:r>
              <a:rPr sz="2400">
                <a:solidFill>
                  <a:srgbClr val="3A1D85"/>
                </a:solidFill>
                <a:latin typeface="Calibri"/>
                <a:cs typeface="Calibri"/>
              </a:rPr>
              <a:t>East</a:t>
            </a:r>
            <a:r>
              <a:rPr sz="2400" spc="-65">
                <a:solidFill>
                  <a:srgbClr val="3A1D85"/>
                </a:solidFill>
                <a:latin typeface="Calibri"/>
                <a:cs typeface="Calibri"/>
              </a:rPr>
              <a:t> </a:t>
            </a:r>
            <a:r>
              <a:rPr sz="2400" spc="-10">
                <a:solidFill>
                  <a:srgbClr val="3A1D85"/>
                </a:solidFill>
                <a:latin typeface="Calibri"/>
                <a:cs typeface="Calibri"/>
              </a:rPr>
              <a:t>Expansion</a:t>
            </a:r>
            <a:endParaRPr sz="2400">
              <a:latin typeface="Calibri"/>
              <a:cs typeface="Calibri"/>
            </a:endParaRPr>
          </a:p>
        </p:txBody>
      </p:sp>
    </p:spTree>
    <p:extLst>
      <p:ext uri="{BB962C8B-B14F-4D97-AF65-F5344CB8AC3E}">
        <p14:creationId xmlns:p14="http://schemas.microsoft.com/office/powerpoint/2010/main" val="950131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4EFA-F559-A6D8-4B2F-8A22BC7462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554F08-571A-F3EF-913E-32D3247B264D}"/>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Concourse C Profile Cont. </a:t>
            </a:r>
          </a:p>
        </p:txBody>
      </p:sp>
      <p:pic>
        <p:nvPicPr>
          <p:cNvPr id="3" name="Picture 2">
            <a:extLst>
              <a:ext uri="{FF2B5EF4-FFF2-40B4-BE49-F238E27FC236}">
                <a16:creationId xmlns:a16="http://schemas.microsoft.com/office/drawing/2014/main" id="{2A685A96-853B-2A4B-0B2E-B29C59B849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500" y="1190985"/>
            <a:ext cx="11811001" cy="2242948"/>
          </a:xfrm>
          <a:prstGeom prst="rect">
            <a:avLst/>
          </a:prstGeom>
        </p:spPr>
      </p:pic>
      <p:pic>
        <p:nvPicPr>
          <p:cNvPr id="4" name="Picture 3">
            <a:extLst>
              <a:ext uri="{FF2B5EF4-FFF2-40B4-BE49-F238E27FC236}">
                <a16:creationId xmlns:a16="http://schemas.microsoft.com/office/drawing/2014/main" id="{0F571F6A-3644-5CB5-09C9-C18E23C95B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3183" y="3940175"/>
            <a:ext cx="5448300" cy="2343150"/>
          </a:xfrm>
          <a:prstGeom prst="rect">
            <a:avLst/>
          </a:prstGeom>
        </p:spPr>
      </p:pic>
      <p:pic>
        <p:nvPicPr>
          <p:cNvPr id="5" name="Picture 4">
            <a:extLst>
              <a:ext uri="{FF2B5EF4-FFF2-40B4-BE49-F238E27FC236}">
                <a16:creationId xmlns:a16="http://schemas.microsoft.com/office/drawing/2014/main" id="{F781F31E-EC31-3E17-CC5C-2487B43937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0804" y="3860800"/>
            <a:ext cx="5991225" cy="2438400"/>
          </a:xfrm>
          <a:prstGeom prst="rect">
            <a:avLst/>
          </a:prstGeom>
        </p:spPr>
      </p:pic>
    </p:spTree>
    <p:extLst>
      <p:ext uri="{BB962C8B-B14F-4D97-AF65-F5344CB8AC3E}">
        <p14:creationId xmlns:p14="http://schemas.microsoft.com/office/powerpoint/2010/main" val="284391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E69B637-6145-3456-FCD8-3C74828E7AC0}"/>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C57B6433-8777-920F-91AF-0C47FBF1BDA2}"/>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dirty="0">
                <a:ln>
                  <a:noFill/>
                </a:ln>
                <a:solidFill>
                  <a:srgbClr val="440099"/>
                </a:solidFill>
                <a:effectLst/>
                <a:uLnTx/>
                <a:uFillTx/>
                <a:latin typeface="+mn-lt"/>
                <a:ea typeface="+mn-ea"/>
                <a:cs typeface="+mn-cs"/>
              </a:rPr>
              <a:t>CONCESSIONS 2025</a:t>
            </a:r>
          </a:p>
        </p:txBody>
      </p:sp>
      <p:sp>
        <p:nvSpPr>
          <p:cNvPr id="17" name="Text Placeholder 16">
            <a:extLst>
              <a:ext uri="{FF2B5EF4-FFF2-40B4-BE49-F238E27FC236}">
                <a16:creationId xmlns:a16="http://schemas.microsoft.com/office/drawing/2014/main" id="{40897674-C9CA-2D52-6BC7-4041B5CF288F}"/>
              </a:ext>
              <a:ext uri="{C183D7F6-B498-43B3-948B-1728B52AA6E4}">
                <adec:decorative xmlns:adec="http://schemas.microsoft.com/office/drawing/2017/decorative" val="1"/>
              </a:ext>
            </a:extLst>
          </p:cNvPr>
          <p:cNvSpPr>
            <a:spLocks noGrp="1"/>
          </p:cNvSpPr>
          <p:nvPr>
            <p:ph type="body" sz="quarter" idx="17"/>
          </p:nvPr>
        </p:nvSpPr>
        <p:spPr/>
        <p:txBody>
          <a:bodyPr/>
          <a:lstStyle/>
          <a:p>
            <a:endParaRPr lang="en-US"/>
          </a:p>
        </p:txBody>
      </p:sp>
      <p:sp>
        <p:nvSpPr>
          <p:cNvPr id="18" name="Text Placeholder 17">
            <a:extLst>
              <a:ext uri="{FF2B5EF4-FFF2-40B4-BE49-F238E27FC236}">
                <a16:creationId xmlns:a16="http://schemas.microsoft.com/office/drawing/2014/main" id="{ED9D212C-5092-5020-842F-C4F11281598C}"/>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sp>
        <p:nvSpPr>
          <p:cNvPr id="19" name="Text Placeholder 18">
            <a:extLst>
              <a:ext uri="{FF2B5EF4-FFF2-40B4-BE49-F238E27FC236}">
                <a16:creationId xmlns:a16="http://schemas.microsoft.com/office/drawing/2014/main" id="{AA2FCD62-6610-AB51-BA70-3C29E71964A6}"/>
              </a:ext>
              <a:ext uri="{C183D7F6-B498-43B3-948B-1728B52AA6E4}">
                <adec:decorative xmlns:adec="http://schemas.microsoft.com/office/drawing/2017/decorative" val="1"/>
              </a:ext>
            </a:extLst>
          </p:cNvPr>
          <p:cNvSpPr>
            <a:spLocks noGrp="1"/>
          </p:cNvSpPr>
          <p:nvPr>
            <p:ph type="body" sz="quarter" idx="19"/>
          </p:nvPr>
        </p:nvSpPr>
        <p:spPr/>
        <p:txBody>
          <a:bodyPr/>
          <a:lstStyle/>
          <a:p>
            <a:endParaRPr lang="en-US"/>
          </a:p>
        </p:txBody>
      </p:sp>
      <p:sp>
        <p:nvSpPr>
          <p:cNvPr id="20" name="Text Placeholder 19">
            <a:extLst>
              <a:ext uri="{FF2B5EF4-FFF2-40B4-BE49-F238E27FC236}">
                <a16:creationId xmlns:a16="http://schemas.microsoft.com/office/drawing/2014/main" id="{D7DE745A-F385-0166-62A7-55B7EC01E7C5}"/>
              </a:ext>
              <a:ext uri="{C183D7F6-B498-43B3-948B-1728B52AA6E4}">
                <adec:decorative xmlns:adec="http://schemas.microsoft.com/office/drawing/2017/decorative" val="1"/>
              </a:ext>
            </a:extLst>
          </p:cNvPr>
          <p:cNvSpPr>
            <a:spLocks noGrp="1"/>
          </p:cNvSpPr>
          <p:nvPr>
            <p:ph type="body" sz="quarter" idx="20"/>
          </p:nvPr>
        </p:nvSpPr>
        <p:spPr/>
        <p:txBody>
          <a:bodyPr/>
          <a:lstStyle/>
          <a:p>
            <a:endParaRPr lang="en-US"/>
          </a:p>
        </p:txBody>
      </p:sp>
      <p:sp>
        <p:nvSpPr>
          <p:cNvPr id="21" name="Text Placeholder 20">
            <a:extLst>
              <a:ext uri="{FF2B5EF4-FFF2-40B4-BE49-F238E27FC236}">
                <a16:creationId xmlns:a16="http://schemas.microsoft.com/office/drawing/2014/main" id="{502F3956-D644-FC5D-FEF8-0266D05BAA38}"/>
              </a:ext>
              <a:ext uri="{C183D7F6-B498-43B3-948B-1728B52AA6E4}">
                <adec:decorative xmlns:adec="http://schemas.microsoft.com/office/drawing/2017/decorative" val="1"/>
              </a:ext>
            </a:extLst>
          </p:cNvPr>
          <p:cNvSpPr>
            <a:spLocks noGrp="1"/>
          </p:cNvSpPr>
          <p:nvPr>
            <p:ph type="body" sz="quarter" idx="21"/>
          </p:nvPr>
        </p:nvSpPr>
        <p:spPr/>
        <p:txBody>
          <a:bodyPr/>
          <a:lstStyle/>
          <a:p>
            <a:endParaRPr lang="en-US"/>
          </a:p>
        </p:txBody>
      </p:sp>
      <p:sp>
        <p:nvSpPr>
          <p:cNvPr id="22" name="Text Placeholder 21">
            <a:extLst>
              <a:ext uri="{FF2B5EF4-FFF2-40B4-BE49-F238E27FC236}">
                <a16:creationId xmlns:a16="http://schemas.microsoft.com/office/drawing/2014/main" id="{2D8333A7-50A3-9F11-34A6-E89E96B82FF3}"/>
              </a:ext>
              <a:ext uri="{C183D7F6-B498-43B3-948B-1728B52AA6E4}">
                <adec:decorative xmlns:adec="http://schemas.microsoft.com/office/drawing/2017/decorative" val="1"/>
              </a:ext>
            </a:extLst>
          </p:cNvPr>
          <p:cNvSpPr>
            <a:spLocks noGrp="1"/>
          </p:cNvSpPr>
          <p:nvPr>
            <p:ph type="body" sz="quarter" idx="22"/>
          </p:nvPr>
        </p:nvSpPr>
        <p:spPr/>
        <p:txBody>
          <a:bodyPr/>
          <a:lstStyle/>
          <a:p>
            <a:endParaRPr lang="en-US"/>
          </a:p>
        </p:txBody>
      </p:sp>
      <p:sp>
        <p:nvSpPr>
          <p:cNvPr id="23" name="Text Placeholder 22">
            <a:extLst>
              <a:ext uri="{FF2B5EF4-FFF2-40B4-BE49-F238E27FC236}">
                <a16:creationId xmlns:a16="http://schemas.microsoft.com/office/drawing/2014/main" id="{D8ACE652-61B7-8AB5-F3B8-7BF32BCCAC6B}"/>
              </a:ext>
              <a:ext uri="{C183D7F6-B498-43B3-948B-1728B52AA6E4}">
                <adec:decorative xmlns:adec="http://schemas.microsoft.com/office/drawing/2017/decorative" val="1"/>
              </a:ext>
            </a:extLst>
          </p:cNvPr>
          <p:cNvSpPr>
            <a:spLocks noGrp="1"/>
          </p:cNvSpPr>
          <p:nvPr>
            <p:ph type="body" sz="quarter" idx="23"/>
          </p:nvPr>
        </p:nvSpPr>
        <p:spPr/>
        <p:txBody>
          <a:bodyPr/>
          <a:lstStyle/>
          <a:p>
            <a:endParaRPr lang="en-US"/>
          </a:p>
        </p:txBody>
      </p:sp>
      <p:sp>
        <p:nvSpPr>
          <p:cNvPr id="24" name="Text Placeholder 23">
            <a:extLst>
              <a:ext uri="{FF2B5EF4-FFF2-40B4-BE49-F238E27FC236}">
                <a16:creationId xmlns:a16="http://schemas.microsoft.com/office/drawing/2014/main" id="{99BD0A27-7F17-0151-F4A0-8381EEBA9EE9}"/>
              </a:ext>
              <a:ext uri="{C183D7F6-B498-43B3-948B-1728B52AA6E4}">
                <adec:decorative xmlns:adec="http://schemas.microsoft.com/office/drawing/2017/decorative" val="1"/>
              </a:ext>
            </a:extLst>
          </p:cNvPr>
          <p:cNvSpPr>
            <a:spLocks noGrp="1"/>
          </p:cNvSpPr>
          <p:nvPr>
            <p:ph type="body" sz="quarter" idx="24"/>
          </p:nvPr>
        </p:nvSpPr>
        <p:spPr/>
        <p:txBody>
          <a:bodyPr/>
          <a:lstStyle/>
          <a:p>
            <a:endParaRPr lang="en-US"/>
          </a:p>
        </p:txBody>
      </p:sp>
      <p:sp>
        <p:nvSpPr>
          <p:cNvPr id="342" name="Google Shape;342;p41">
            <a:extLst>
              <a:ext uri="{FF2B5EF4-FFF2-40B4-BE49-F238E27FC236}">
                <a16:creationId xmlns:a16="http://schemas.microsoft.com/office/drawing/2014/main" id="{149525FA-3AE9-4FE1-DFA2-FB382FA530F4}"/>
              </a:ext>
              <a:ext uri="{C183D7F6-B498-43B3-948B-1728B52AA6E4}">
                <adec:decorative xmlns:adec="http://schemas.microsoft.com/office/drawing/2017/decorative" val="1"/>
              </a:ext>
            </a:extLst>
          </p:cNvPr>
          <p:cNvSpPr txBox="1">
            <a:spLocks noGrp="1"/>
          </p:cNvSpPr>
          <p:nvPr>
            <p:ph type="sldNum" sz="quarter" idx="4294967295"/>
          </p:nvPr>
        </p:nvSpPr>
        <p:spPr>
          <a:xfrm>
            <a:off x="9347200" y="6356351"/>
            <a:ext cx="2844800" cy="366183"/>
          </a:xfrm>
          <a:prstGeom prst="rect">
            <a:avLst/>
          </a:prstGeom>
          <a:noFill/>
          <a:ln>
            <a:noFill/>
          </a:ln>
        </p:spPr>
        <p:txBody>
          <a:bodyPr spcFirstLastPara="1" wrap="square" lIns="91425" tIns="45700" rIns="91425" bIns="45700" anchor="ctr" anchorCtr="0">
            <a:noAutofit/>
          </a:bodyPr>
          <a:lstStyle>
            <a:defPPr>
              <a:defRPr lang="en-US"/>
            </a:defPPr>
            <a:lvl1pPr marL="0" lvl="0" indent="0" algn="r" defTabSz="914377" rtl="0" eaLnBrk="1" latinLnBrk="0" hangingPunct="1">
              <a:spcBef>
                <a:spcPts val="0"/>
              </a:spcBef>
              <a:buNone/>
              <a:defRPr sz="1401" kern="1200">
                <a:solidFill>
                  <a:srgbClr val="3B1D85"/>
                </a:solidFill>
                <a:latin typeface="Calibri"/>
                <a:ea typeface="Calibri"/>
                <a:cs typeface="Calibri"/>
                <a:sym typeface="Calibri"/>
              </a:defRPr>
            </a:lvl1pPr>
            <a:lvl2pPr marL="0" lvl="1" indent="0" algn="r" defTabSz="914377" rtl="0" eaLnBrk="1" latinLnBrk="0" hangingPunct="1">
              <a:spcBef>
                <a:spcPts val="0"/>
              </a:spcBef>
              <a:buNone/>
              <a:defRPr sz="1401" kern="1200">
                <a:solidFill>
                  <a:srgbClr val="3B1D85"/>
                </a:solidFill>
                <a:latin typeface="Calibri"/>
                <a:ea typeface="Calibri"/>
                <a:cs typeface="Calibri"/>
                <a:sym typeface="Calibri"/>
              </a:defRPr>
            </a:lvl2pPr>
            <a:lvl3pPr marL="0" lvl="2" indent="0" algn="r" defTabSz="914377" rtl="0" eaLnBrk="1" latinLnBrk="0" hangingPunct="1">
              <a:spcBef>
                <a:spcPts val="0"/>
              </a:spcBef>
              <a:buNone/>
              <a:defRPr sz="1401" kern="1200">
                <a:solidFill>
                  <a:srgbClr val="3B1D85"/>
                </a:solidFill>
                <a:latin typeface="Calibri"/>
                <a:ea typeface="Calibri"/>
                <a:cs typeface="Calibri"/>
                <a:sym typeface="Calibri"/>
              </a:defRPr>
            </a:lvl3pPr>
            <a:lvl4pPr marL="0" lvl="3" indent="0" algn="r" defTabSz="914377" rtl="0" eaLnBrk="1" latinLnBrk="0" hangingPunct="1">
              <a:spcBef>
                <a:spcPts val="0"/>
              </a:spcBef>
              <a:buNone/>
              <a:defRPr sz="1401" kern="1200">
                <a:solidFill>
                  <a:srgbClr val="3B1D85"/>
                </a:solidFill>
                <a:latin typeface="Calibri"/>
                <a:ea typeface="Calibri"/>
                <a:cs typeface="Calibri"/>
                <a:sym typeface="Calibri"/>
              </a:defRPr>
            </a:lvl4pPr>
            <a:lvl5pPr marL="0" lvl="4" indent="0" algn="r" defTabSz="914377" rtl="0" eaLnBrk="1" latinLnBrk="0" hangingPunct="1">
              <a:spcBef>
                <a:spcPts val="0"/>
              </a:spcBef>
              <a:buNone/>
              <a:defRPr sz="1401" kern="1200">
                <a:solidFill>
                  <a:srgbClr val="3B1D85"/>
                </a:solidFill>
                <a:latin typeface="Calibri"/>
                <a:ea typeface="Calibri"/>
                <a:cs typeface="Calibri"/>
                <a:sym typeface="Calibri"/>
              </a:defRPr>
            </a:lvl5pPr>
            <a:lvl6pPr marL="0" lvl="5" indent="0" algn="r" defTabSz="914377" rtl="0" eaLnBrk="1" latinLnBrk="0" hangingPunct="1">
              <a:spcBef>
                <a:spcPts val="0"/>
              </a:spcBef>
              <a:buNone/>
              <a:defRPr sz="1401" kern="1200">
                <a:solidFill>
                  <a:srgbClr val="3B1D85"/>
                </a:solidFill>
                <a:latin typeface="Calibri"/>
                <a:ea typeface="Calibri"/>
                <a:cs typeface="Calibri"/>
                <a:sym typeface="Calibri"/>
              </a:defRPr>
            </a:lvl6pPr>
            <a:lvl7pPr marL="0" lvl="6" indent="0" algn="r" defTabSz="914377" rtl="0" eaLnBrk="1" latinLnBrk="0" hangingPunct="1">
              <a:spcBef>
                <a:spcPts val="0"/>
              </a:spcBef>
              <a:buNone/>
              <a:defRPr sz="1401" kern="1200">
                <a:solidFill>
                  <a:srgbClr val="3B1D85"/>
                </a:solidFill>
                <a:latin typeface="Calibri"/>
                <a:ea typeface="Calibri"/>
                <a:cs typeface="Calibri"/>
                <a:sym typeface="Calibri"/>
              </a:defRPr>
            </a:lvl7pPr>
            <a:lvl8pPr marL="0" lvl="7" indent="0" algn="r" defTabSz="914377" rtl="0" eaLnBrk="1" latinLnBrk="0" hangingPunct="1">
              <a:spcBef>
                <a:spcPts val="0"/>
              </a:spcBef>
              <a:buNone/>
              <a:defRPr sz="1401" kern="1200">
                <a:solidFill>
                  <a:srgbClr val="3B1D85"/>
                </a:solidFill>
                <a:latin typeface="Calibri"/>
                <a:ea typeface="Calibri"/>
                <a:cs typeface="Calibri"/>
                <a:sym typeface="Calibri"/>
              </a:defRPr>
            </a:lvl8pPr>
            <a:lvl9pPr marL="0" lvl="8" indent="0" algn="r" defTabSz="914377" rtl="0" eaLnBrk="1" latinLnBrk="0" hangingPunct="1">
              <a:spcBef>
                <a:spcPts val="0"/>
              </a:spcBef>
              <a:buNone/>
              <a:defRPr sz="1401" kern="1200">
                <a:solidFill>
                  <a:srgbClr val="3B1D85"/>
                </a:solidFill>
                <a:latin typeface="Calibri"/>
                <a:ea typeface="Calibri"/>
                <a:cs typeface="Calibri"/>
                <a:sym typeface="Calibri"/>
              </a:defRPr>
            </a:lvl9pPr>
          </a:lstStyle>
          <a:p>
            <a:pPr defTabSz="609555"/>
            <a:fld id="{00000000-1234-1234-1234-123412341234}" type="slidenum">
              <a:rPr lang="en-US"/>
              <a:pPr defTabSz="609555"/>
              <a:t>53</a:t>
            </a:fld>
            <a:endParaRPr>
              <a:solidFill>
                <a:prstClr val="black"/>
              </a:solidFill>
            </a:endParaRPr>
          </a:p>
        </p:txBody>
      </p:sp>
      <p:pic>
        <p:nvPicPr>
          <p:cNvPr id="347" name="Google Shape;347;p41">
            <a:extLst>
              <a:ext uri="{FF2B5EF4-FFF2-40B4-BE49-F238E27FC236}">
                <a16:creationId xmlns:a16="http://schemas.microsoft.com/office/drawing/2014/main" id="{C44D2A8B-2D06-AC56-46EF-A4E6879E47E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 y="2926080"/>
            <a:ext cx="6252113" cy="3931341"/>
          </a:xfrm>
          <a:prstGeom prst="rect">
            <a:avLst/>
          </a:prstGeom>
          <a:noFill/>
          <a:ln>
            <a:noFill/>
          </a:ln>
        </p:spPr>
      </p:pic>
      <p:pic>
        <p:nvPicPr>
          <p:cNvPr id="348" name="Google Shape;348;p41">
            <a:extLst>
              <a:ext uri="{FF2B5EF4-FFF2-40B4-BE49-F238E27FC236}">
                <a16:creationId xmlns:a16="http://schemas.microsoft.com/office/drawing/2014/main" id="{9EBF0D54-12B0-3893-732A-C98465D173C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52117" y="2926079"/>
            <a:ext cx="5939887" cy="3938016"/>
          </a:xfrm>
          <a:prstGeom prst="rect">
            <a:avLst/>
          </a:prstGeom>
          <a:noFill/>
          <a:ln>
            <a:noFill/>
          </a:ln>
        </p:spPr>
      </p:pic>
      <p:grpSp>
        <p:nvGrpSpPr>
          <p:cNvPr id="15" name="Group 14">
            <a:extLst>
              <a:ext uri="{FF2B5EF4-FFF2-40B4-BE49-F238E27FC236}">
                <a16:creationId xmlns:a16="http://schemas.microsoft.com/office/drawing/2014/main" id="{22923D96-B6C5-E10D-D6BB-5C17C3CABDEA}"/>
              </a:ext>
              <a:ext uri="{C183D7F6-B498-43B3-948B-1728B52AA6E4}">
                <adec:decorative xmlns:adec="http://schemas.microsoft.com/office/drawing/2017/decorative" val="1"/>
              </a:ext>
            </a:extLst>
          </p:cNvPr>
          <p:cNvGrpSpPr/>
          <p:nvPr/>
        </p:nvGrpSpPr>
        <p:grpSpPr>
          <a:xfrm>
            <a:off x="558800" y="1123316"/>
            <a:ext cx="10961728" cy="1493940"/>
            <a:chOff x="419100" y="874289"/>
            <a:chExt cx="8221296" cy="1120455"/>
          </a:xfrm>
        </p:grpSpPr>
        <p:sp>
          <p:nvSpPr>
            <p:cNvPr id="344" name="Google Shape;344;p41">
              <a:extLst>
                <a:ext uri="{FF2B5EF4-FFF2-40B4-BE49-F238E27FC236}">
                  <a16:creationId xmlns:a16="http://schemas.microsoft.com/office/drawing/2014/main" id="{824D2948-4190-A729-674C-2636EAD760A0}"/>
                </a:ext>
              </a:extLst>
            </p:cNvPr>
            <p:cNvSpPr txBox="1"/>
            <p:nvPr/>
          </p:nvSpPr>
          <p:spPr>
            <a:xfrm>
              <a:off x="419100" y="879294"/>
              <a:ext cx="1873837" cy="1115450"/>
            </a:xfrm>
            <a:prstGeom prst="rect">
              <a:avLst/>
            </a:prstGeom>
            <a:noFill/>
            <a:ln>
              <a:noFill/>
            </a:ln>
          </p:spPr>
          <p:txBody>
            <a:bodyPr spcFirstLastPara="1" wrap="square" lIns="0" tIns="0" rIns="0" bIns="0" anchor="t" anchorCtr="0">
              <a:spAutoFit/>
            </a:bodyPr>
            <a:lstStyle/>
            <a:p>
              <a:pPr algn="ctr" defTabSz="609555">
                <a:lnSpc>
                  <a:spcPct val="114000"/>
                </a:lnSpc>
                <a:buClr>
                  <a:srgbClr val="E0592A"/>
                </a:buClr>
                <a:buSzPts val="1800"/>
              </a:pPr>
              <a:r>
                <a:rPr lang="en-US" sz="4267" b="1">
                  <a:solidFill>
                    <a:srgbClr val="E0592A"/>
                  </a:solidFill>
                  <a:latin typeface="Calibri"/>
                  <a:ea typeface="Calibri"/>
                  <a:cs typeface="Calibri"/>
                  <a:sym typeface="Calibri"/>
                </a:rPr>
                <a:t>200+</a:t>
              </a:r>
              <a:r>
                <a:rPr lang="en-US" sz="4267" b="1">
                  <a:solidFill>
                    <a:srgbClr val="8D9EBC"/>
                  </a:solidFill>
                  <a:latin typeface="Calibri"/>
                  <a:ea typeface="Calibri"/>
                  <a:cs typeface="Calibri"/>
                  <a:sym typeface="Calibri"/>
                </a:rPr>
                <a:t> </a:t>
              </a:r>
            </a:p>
            <a:p>
              <a:pPr algn="ctr" defTabSz="609555">
                <a:buClr>
                  <a:srgbClr val="E0592A"/>
                </a:buClr>
                <a:buSzPts val="1800"/>
              </a:pPr>
              <a:r>
                <a:rPr lang="en-US" sz="2400">
                  <a:solidFill>
                    <a:srgbClr val="3B1D85"/>
                  </a:solidFill>
                  <a:latin typeface="Calibri"/>
                  <a:ea typeface="Calibri"/>
                  <a:cs typeface="Calibri"/>
                  <a:sym typeface="Calibri"/>
                </a:rPr>
                <a:t>Shopping and </a:t>
              </a:r>
              <a:br>
                <a:rPr lang="en-US" sz="2400">
                  <a:solidFill>
                    <a:srgbClr val="3B1D85"/>
                  </a:solidFill>
                  <a:latin typeface="Calibri"/>
                  <a:ea typeface="Calibri"/>
                  <a:cs typeface="Calibri"/>
                  <a:sym typeface="Calibri"/>
                </a:rPr>
              </a:br>
              <a:r>
                <a:rPr lang="en-US" sz="2400">
                  <a:solidFill>
                    <a:srgbClr val="3B1D85"/>
                  </a:solidFill>
                  <a:latin typeface="Calibri"/>
                  <a:ea typeface="Calibri"/>
                  <a:cs typeface="Calibri"/>
                  <a:sym typeface="Calibri"/>
                </a:rPr>
                <a:t>dining options</a:t>
              </a:r>
              <a:endParaRPr lang="en-US" sz="2400">
                <a:solidFill>
                  <a:srgbClr val="3B1D85"/>
                </a:solidFill>
                <a:latin typeface="Calibri" panose="020F0502020204030204"/>
              </a:endParaRPr>
            </a:p>
          </p:txBody>
        </p:sp>
        <p:sp>
          <p:nvSpPr>
            <p:cNvPr id="3" name="Google Shape;344;p41">
              <a:extLst>
                <a:ext uri="{FF2B5EF4-FFF2-40B4-BE49-F238E27FC236}">
                  <a16:creationId xmlns:a16="http://schemas.microsoft.com/office/drawing/2014/main" id="{3FCCE812-4972-4FFE-B9B6-A64100976FB2}"/>
                </a:ext>
              </a:extLst>
            </p:cNvPr>
            <p:cNvSpPr txBox="1"/>
            <p:nvPr/>
          </p:nvSpPr>
          <p:spPr>
            <a:xfrm>
              <a:off x="2583354" y="874289"/>
              <a:ext cx="1703566" cy="838451"/>
            </a:xfrm>
            <a:prstGeom prst="rect">
              <a:avLst/>
            </a:prstGeom>
            <a:noFill/>
            <a:ln>
              <a:noFill/>
            </a:ln>
          </p:spPr>
          <p:txBody>
            <a:bodyPr spcFirstLastPara="1" wrap="square" lIns="0" tIns="0" rIns="0" bIns="0" anchor="t" anchorCtr="0">
              <a:spAutoFit/>
            </a:bodyPr>
            <a:lstStyle/>
            <a:p>
              <a:pPr algn="ctr" defTabSz="609555">
                <a:lnSpc>
                  <a:spcPct val="114000"/>
                </a:lnSpc>
                <a:buClr>
                  <a:srgbClr val="E0592A"/>
                </a:buClr>
                <a:buSzPts val="1800"/>
              </a:pPr>
              <a:r>
                <a:rPr lang="en-US" sz="4267" b="1">
                  <a:solidFill>
                    <a:srgbClr val="E0592A"/>
                  </a:solidFill>
                  <a:latin typeface="Calibri"/>
                  <a:ea typeface="Calibri"/>
                  <a:cs typeface="Calibri"/>
                  <a:sym typeface="Calibri"/>
                </a:rPr>
                <a:t>~250k SF</a:t>
              </a:r>
            </a:p>
            <a:p>
              <a:pPr algn="ctr" defTabSz="609555">
                <a:buClr>
                  <a:srgbClr val="E0592A"/>
                </a:buClr>
                <a:buSzPts val="1800"/>
              </a:pPr>
              <a:r>
                <a:rPr lang="en-US" sz="2400">
                  <a:solidFill>
                    <a:srgbClr val="3B1D85"/>
                  </a:solidFill>
                  <a:latin typeface="Calibri"/>
                  <a:ea typeface="Calibri"/>
                  <a:cs typeface="Calibri"/>
                  <a:sym typeface="Calibri"/>
                </a:rPr>
                <a:t>Concession space</a:t>
              </a:r>
              <a:endParaRPr lang="en-US" sz="2400">
                <a:solidFill>
                  <a:srgbClr val="3B1D85"/>
                </a:solidFill>
                <a:latin typeface="Calibri" panose="020F0502020204030204"/>
              </a:endParaRPr>
            </a:p>
          </p:txBody>
        </p:sp>
        <p:sp>
          <p:nvSpPr>
            <p:cNvPr id="4" name="Google Shape;344;p41">
              <a:extLst>
                <a:ext uri="{FF2B5EF4-FFF2-40B4-BE49-F238E27FC236}">
                  <a16:creationId xmlns:a16="http://schemas.microsoft.com/office/drawing/2014/main" id="{79E20981-E5EB-06A6-3712-0C44F4B4667C}"/>
                </a:ext>
              </a:extLst>
            </p:cNvPr>
            <p:cNvSpPr txBox="1"/>
            <p:nvPr/>
          </p:nvSpPr>
          <p:spPr>
            <a:xfrm>
              <a:off x="4689085" y="879294"/>
              <a:ext cx="1873837" cy="1115450"/>
            </a:xfrm>
            <a:prstGeom prst="rect">
              <a:avLst/>
            </a:prstGeom>
            <a:noFill/>
            <a:ln>
              <a:noFill/>
            </a:ln>
          </p:spPr>
          <p:txBody>
            <a:bodyPr spcFirstLastPara="1" wrap="square" lIns="0" tIns="0" rIns="0" bIns="0" anchor="t" anchorCtr="0">
              <a:spAutoFit/>
            </a:bodyPr>
            <a:lstStyle/>
            <a:p>
              <a:pPr algn="ctr" defTabSz="609555">
                <a:lnSpc>
                  <a:spcPct val="114000"/>
                </a:lnSpc>
                <a:buClr>
                  <a:srgbClr val="E0592A"/>
                </a:buClr>
                <a:buSzPts val="1800"/>
              </a:pPr>
              <a:r>
                <a:rPr lang="en-US" sz="4267" b="1">
                  <a:solidFill>
                    <a:srgbClr val="E0592A"/>
                  </a:solidFill>
                  <a:latin typeface="Calibri"/>
                  <a:ea typeface="Calibri"/>
                  <a:cs typeface="Calibri"/>
                  <a:sym typeface="Calibri"/>
                </a:rPr>
                <a:t>$665M</a:t>
              </a:r>
              <a:endParaRPr lang="en-US" sz="4267" b="1">
                <a:solidFill>
                  <a:srgbClr val="3B1D85"/>
                </a:solidFill>
                <a:latin typeface="Calibri"/>
                <a:ea typeface="Calibri"/>
                <a:cs typeface="Calibri"/>
                <a:sym typeface="Calibri"/>
              </a:endParaRPr>
            </a:p>
            <a:p>
              <a:pPr algn="ctr" defTabSz="609555">
                <a:buClr>
                  <a:srgbClr val="E0592A"/>
                </a:buClr>
                <a:buSzPts val="1800"/>
              </a:pPr>
              <a:r>
                <a:rPr lang="en-US" sz="2400">
                  <a:solidFill>
                    <a:srgbClr val="3B1D85"/>
                  </a:solidFill>
                  <a:latin typeface="Calibri"/>
                  <a:ea typeface="Calibri"/>
                  <a:cs typeface="Calibri"/>
                  <a:sym typeface="Calibri"/>
                </a:rPr>
                <a:t>Gross</a:t>
              </a:r>
            </a:p>
            <a:p>
              <a:pPr algn="ctr" defTabSz="609555">
                <a:buClr>
                  <a:srgbClr val="E0592A"/>
                </a:buClr>
                <a:buSzPts val="1800"/>
              </a:pPr>
              <a:r>
                <a:rPr lang="en-US" sz="2400">
                  <a:solidFill>
                    <a:srgbClr val="3B1D85"/>
                  </a:solidFill>
                  <a:latin typeface="Calibri"/>
                  <a:ea typeface="Calibri"/>
                  <a:cs typeface="Calibri"/>
                  <a:sym typeface="Calibri"/>
                </a:rPr>
                <a:t>sales in 2025</a:t>
              </a:r>
              <a:endParaRPr lang="en-US" sz="2400">
                <a:solidFill>
                  <a:srgbClr val="3B1D85"/>
                </a:solidFill>
                <a:latin typeface="Calibri" panose="020F0502020204030204"/>
              </a:endParaRPr>
            </a:p>
          </p:txBody>
        </p:sp>
        <p:sp>
          <p:nvSpPr>
            <p:cNvPr id="5" name="Google Shape;344;p41">
              <a:extLst>
                <a:ext uri="{FF2B5EF4-FFF2-40B4-BE49-F238E27FC236}">
                  <a16:creationId xmlns:a16="http://schemas.microsoft.com/office/drawing/2014/main" id="{24C648B7-2F07-5337-84A4-4F8F7E3E74E5}"/>
                </a:ext>
              </a:extLst>
            </p:cNvPr>
            <p:cNvSpPr txBox="1"/>
            <p:nvPr/>
          </p:nvSpPr>
          <p:spPr>
            <a:xfrm>
              <a:off x="6860715" y="880481"/>
              <a:ext cx="1779681" cy="838451"/>
            </a:xfrm>
            <a:prstGeom prst="rect">
              <a:avLst/>
            </a:prstGeom>
            <a:noFill/>
            <a:ln>
              <a:noFill/>
            </a:ln>
          </p:spPr>
          <p:txBody>
            <a:bodyPr spcFirstLastPara="1" wrap="square" lIns="0" tIns="0" rIns="0" bIns="0" anchor="t" anchorCtr="0">
              <a:spAutoFit/>
            </a:bodyPr>
            <a:lstStyle/>
            <a:p>
              <a:pPr algn="ctr" defTabSz="609555">
                <a:lnSpc>
                  <a:spcPct val="114000"/>
                </a:lnSpc>
                <a:buClr>
                  <a:srgbClr val="E0592A"/>
                </a:buClr>
                <a:buSzPts val="1800"/>
              </a:pPr>
              <a:r>
                <a:rPr lang="en-US" sz="4267" b="1">
                  <a:solidFill>
                    <a:srgbClr val="E0592A"/>
                  </a:solidFill>
                  <a:latin typeface="Calibri"/>
                  <a:ea typeface="Calibri"/>
                  <a:cs typeface="Calibri"/>
                  <a:sym typeface="Calibri"/>
                </a:rPr>
                <a:t>$16.13 </a:t>
              </a:r>
            </a:p>
            <a:p>
              <a:pPr algn="ctr" defTabSz="609555">
                <a:buClr>
                  <a:srgbClr val="E0592A"/>
                </a:buClr>
                <a:buSzPts val="1800"/>
              </a:pPr>
              <a:r>
                <a:rPr lang="en-US" sz="2400">
                  <a:solidFill>
                    <a:srgbClr val="3B1D85"/>
                  </a:solidFill>
                  <a:latin typeface="Calibri"/>
                  <a:ea typeface="Calibri"/>
                  <a:cs typeface="Calibri"/>
                  <a:sym typeface="Calibri"/>
                </a:rPr>
                <a:t>SPE for 2025</a:t>
              </a:r>
            </a:p>
          </p:txBody>
        </p:sp>
        <p:cxnSp>
          <p:nvCxnSpPr>
            <p:cNvPr id="6" name="Straight Connector 5">
              <a:extLst>
                <a:ext uri="{FF2B5EF4-FFF2-40B4-BE49-F238E27FC236}">
                  <a16:creationId xmlns:a16="http://schemas.microsoft.com/office/drawing/2014/main" id="{B9B1BA30-4E39-2F2A-1B11-0A4D940D7418}"/>
                </a:ext>
              </a:extLst>
            </p:cNvPr>
            <p:cNvCxnSpPr>
              <a:cxnSpLocks/>
            </p:cNvCxnSpPr>
            <p:nvPr/>
          </p:nvCxnSpPr>
          <p:spPr>
            <a:xfrm>
              <a:off x="238125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BD8582-C39D-24D1-A486-B166FF171B84}"/>
                </a:ext>
              </a:extLst>
            </p:cNvPr>
            <p:cNvCxnSpPr>
              <a:cxnSpLocks/>
            </p:cNvCxnSpPr>
            <p:nvPr/>
          </p:nvCxnSpPr>
          <p:spPr>
            <a:xfrm>
              <a:off x="451220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FA72F1-030B-DCF9-B50F-51FB1BBC9AA8}"/>
                </a:ext>
              </a:extLst>
            </p:cNvPr>
            <p:cNvCxnSpPr>
              <a:cxnSpLocks/>
            </p:cNvCxnSpPr>
            <p:nvPr/>
          </p:nvCxnSpPr>
          <p:spPr>
            <a:xfrm>
              <a:off x="667162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sp>
        <p:nvSpPr>
          <p:cNvPr id="2" name="Google Shape;273;p32">
            <a:extLst>
              <a:ext uri="{FF2B5EF4-FFF2-40B4-BE49-F238E27FC236}">
                <a16:creationId xmlns:a16="http://schemas.microsoft.com/office/drawing/2014/main" id="{794D49E6-67A6-1ED8-2A27-DD218FE37FDF}"/>
              </a:ext>
              <a:ext uri="{C183D7F6-B498-43B3-948B-1728B52AA6E4}">
                <adec:decorative xmlns:adec="http://schemas.microsoft.com/office/drawing/2017/decorative" val="1"/>
              </a:ext>
            </a:extLst>
          </p:cNvPr>
          <p:cNvSpPr txBox="1">
            <a:spLocks/>
          </p:cNvSpPr>
          <p:nvPr/>
        </p:nvSpPr>
        <p:spPr>
          <a:xfrm>
            <a:off x="8675729" y="6356352"/>
            <a:ext cx="2844800" cy="365125"/>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9pPr>
          </a:lstStyle>
          <a:p>
            <a:pPr defTabSz="609555"/>
            <a:fld id="{00000000-1234-1234-1234-123412341234}" type="slidenum">
              <a:rPr lang="en-US" sz="1401">
                <a:solidFill>
                  <a:prstClr val="white">
                    <a:lumMod val="95000"/>
                  </a:prstClr>
                </a:solidFill>
              </a:rPr>
              <a:pPr defTabSz="609555"/>
              <a:t>53</a:t>
            </a:fld>
            <a:endParaRPr lang="en-US" sz="1401">
              <a:solidFill>
                <a:prstClr val="white">
                  <a:lumMod val="95000"/>
                </a:prstClr>
              </a:solidFill>
            </a:endParaRPr>
          </a:p>
        </p:txBody>
      </p:sp>
      <p:sp>
        <p:nvSpPr>
          <p:cNvPr id="16" name="Text Placeholder 15">
            <a:extLst>
              <a:ext uri="{FF2B5EF4-FFF2-40B4-BE49-F238E27FC236}">
                <a16:creationId xmlns:a16="http://schemas.microsoft.com/office/drawing/2014/main" id="{F34FAB50-9992-8C43-70B1-99F282F4CCF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065630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940E-181F-3DF6-3181-6D929CED7C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BEE2F7-9910-3895-E541-22F76D2CE6C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Program Performance and Updates</a:t>
            </a:r>
            <a:endParaRPr kumimoji="0" lang="en-US" sz="2800" b="0" i="0" u="none" strike="noStrike" kern="1200" cap="none" spc="0" normalizeH="0" baseline="0" noProof="0" dirty="0">
              <a:ln>
                <a:noFill/>
              </a:ln>
              <a:solidFill>
                <a:srgbClr val="440099"/>
              </a:solidFill>
              <a:effectLst/>
              <a:uLnTx/>
              <a:uFillTx/>
              <a:latin typeface="+mn-lt"/>
              <a:ea typeface="Calibri"/>
              <a:cs typeface="Calibri"/>
            </a:endParaRPr>
          </a:p>
        </p:txBody>
      </p:sp>
      <p:sp>
        <p:nvSpPr>
          <p:cNvPr id="3" name="object 4">
            <a:extLst>
              <a:ext uri="{FF2B5EF4-FFF2-40B4-BE49-F238E27FC236}">
                <a16:creationId xmlns:a16="http://schemas.microsoft.com/office/drawing/2014/main" id="{E0D797DD-F25B-DBE1-029C-AE7713F89D5B}"/>
              </a:ext>
            </a:extLst>
          </p:cNvPr>
          <p:cNvSpPr txBox="1"/>
          <p:nvPr/>
        </p:nvSpPr>
        <p:spPr>
          <a:xfrm>
            <a:off x="1054121" y="1522918"/>
            <a:ext cx="9787255" cy="4522392"/>
          </a:xfrm>
          <a:prstGeom prst="rect">
            <a:avLst/>
          </a:prstGeom>
        </p:spPr>
        <p:txBody>
          <a:bodyPr vert="horz" wrap="square" lIns="0" tIns="12763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5"/>
              </a:spcBef>
            </a:pPr>
            <a:r>
              <a:rPr sz="2400">
                <a:solidFill>
                  <a:srgbClr val="440099"/>
                </a:solidFill>
                <a:latin typeface="Calibri"/>
                <a:cs typeface="Calibri"/>
              </a:rPr>
              <a:t>GROSS</a:t>
            </a:r>
            <a:r>
              <a:rPr sz="2400" spc="-55">
                <a:solidFill>
                  <a:srgbClr val="440099"/>
                </a:solidFill>
                <a:latin typeface="Calibri"/>
                <a:cs typeface="Calibri"/>
              </a:rPr>
              <a:t> </a:t>
            </a:r>
            <a:r>
              <a:rPr sz="2400">
                <a:solidFill>
                  <a:srgbClr val="440099"/>
                </a:solidFill>
                <a:latin typeface="Calibri"/>
                <a:cs typeface="Calibri"/>
              </a:rPr>
              <a:t>PROGRAM</a:t>
            </a:r>
            <a:r>
              <a:rPr sz="2400" spc="-65">
                <a:solidFill>
                  <a:srgbClr val="440099"/>
                </a:solidFill>
                <a:latin typeface="Calibri"/>
                <a:cs typeface="Calibri"/>
              </a:rPr>
              <a:t> </a:t>
            </a:r>
            <a:r>
              <a:rPr sz="2400" spc="-10">
                <a:solidFill>
                  <a:srgbClr val="440099"/>
                </a:solidFill>
                <a:latin typeface="Calibri"/>
                <a:cs typeface="Calibri"/>
              </a:rPr>
              <a:t>SALES</a:t>
            </a:r>
            <a:endParaRPr sz="2400">
              <a:latin typeface="Calibri"/>
              <a:cs typeface="Calibri"/>
            </a:endParaRPr>
          </a:p>
          <a:p>
            <a:pPr marL="299085" indent="-286385">
              <a:spcBef>
                <a:spcPts val="1019"/>
              </a:spcBef>
              <a:buClr>
                <a:srgbClr val="C3D730"/>
              </a:buClr>
              <a:buSzPct val="110000"/>
              <a:buFont typeface="Arial"/>
              <a:buChar char="•"/>
              <a:tabLst>
                <a:tab pos="299085" algn="l"/>
              </a:tabLst>
            </a:pPr>
            <a:r>
              <a:rPr lang="en-US" sz="2000">
                <a:solidFill>
                  <a:srgbClr val="440099"/>
                </a:solidFill>
                <a:latin typeface="Calibri"/>
                <a:ea typeface="Calibri"/>
                <a:cs typeface="Calibri"/>
              </a:rPr>
              <a:t>2023 SALES: </a:t>
            </a:r>
            <a:r>
              <a:rPr lang="en-US" sz="2000">
                <a:solidFill>
                  <a:srgbClr val="00AF50"/>
                </a:solidFill>
                <a:latin typeface="Calibri"/>
                <a:cs typeface="Calibri"/>
              </a:rPr>
              <a:t>$596M</a:t>
            </a:r>
          </a:p>
          <a:p>
            <a:pPr marL="299085" indent="-286385">
              <a:spcBef>
                <a:spcPts val="1019"/>
              </a:spcBef>
              <a:buClr>
                <a:srgbClr val="C3D730"/>
              </a:buClr>
              <a:buSzPct val="110000"/>
              <a:buFont typeface="Arial"/>
              <a:buChar char="•"/>
              <a:tabLst>
                <a:tab pos="299085" algn="l"/>
              </a:tabLst>
            </a:pPr>
            <a:r>
              <a:rPr sz="2000">
                <a:solidFill>
                  <a:srgbClr val="440099"/>
                </a:solidFill>
                <a:latin typeface="Calibri"/>
                <a:cs typeface="Calibri"/>
              </a:rPr>
              <a:t>2024</a:t>
            </a:r>
            <a:r>
              <a:rPr sz="2000" spc="-55">
                <a:solidFill>
                  <a:srgbClr val="440099"/>
                </a:solidFill>
                <a:latin typeface="Calibri"/>
                <a:cs typeface="Calibri"/>
              </a:rPr>
              <a:t> </a:t>
            </a:r>
            <a:r>
              <a:rPr sz="2000">
                <a:solidFill>
                  <a:srgbClr val="440099"/>
                </a:solidFill>
                <a:latin typeface="Calibri"/>
                <a:cs typeface="Calibri"/>
              </a:rPr>
              <a:t>SALES</a:t>
            </a:r>
            <a:r>
              <a:rPr lang="en-US" sz="2000">
                <a:solidFill>
                  <a:srgbClr val="171616"/>
                </a:solidFill>
                <a:latin typeface="Calibri"/>
                <a:cs typeface="Calibri"/>
              </a:rPr>
              <a:t>: </a:t>
            </a:r>
            <a:r>
              <a:rPr lang="en-US" sz="2000">
                <a:solidFill>
                  <a:srgbClr val="00AF50"/>
                </a:solidFill>
                <a:latin typeface="Calibri"/>
                <a:cs typeface="Calibri"/>
              </a:rPr>
              <a:t>$</a:t>
            </a:r>
            <a:r>
              <a:rPr sz="2000">
                <a:solidFill>
                  <a:srgbClr val="00AF50"/>
                </a:solidFill>
                <a:latin typeface="Calibri"/>
                <a:cs typeface="Calibri"/>
              </a:rPr>
              <a:t>650M</a:t>
            </a:r>
            <a:r>
              <a:rPr sz="2000" spc="-65">
                <a:solidFill>
                  <a:srgbClr val="00AF50"/>
                </a:solidFill>
                <a:latin typeface="Calibri"/>
                <a:cs typeface="Calibri"/>
              </a:rPr>
              <a:t> </a:t>
            </a:r>
            <a:endParaRPr sz="1800" i="1" spc="-10">
              <a:solidFill>
                <a:srgbClr val="171616"/>
              </a:solidFill>
              <a:latin typeface="Calibri"/>
              <a:ea typeface="Calibri"/>
              <a:cs typeface="Calibri"/>
            </a:endParaRPr>
          </a:p>
          <a:p>
            <a:pPr marL="299085" indent="-286385">
              <a:spcBef>
                <a:spcPts val="1010"/>
              </a:spcBef>
              <a:buClr>
                <a:srgbClr val="C3D730"/>
              </a:buClr>
              <a:buSzPct val="110000"/>
              <a:buFont typeface="Arial"/>
              <a:buChar char="•"/>
              <a:tabLst>
                <a:tab pos="299085" algn="l"/>
              </a:tabLst>
            </a:pPr>
            <a:r>
              <a:rPr lang="en-US" sz="2000" spc="-10">
                <a:solidFill>
                  <a:srgbClr val="440099"/>
                </a:solidFill>
                <a:latin typeface="Calibri"/>
                <a:cs typeface="Calibri"/>
              </a:rPr>
              <a:t>2025 </a:t>
            </a:r>
            <a:r>
              <a:rPr lang="en-US" sz="2000">
                <a:solidFill>
                  <a:srgbClr val="440099"/>
                </a:solidFill>
                <a:latin typeface="Calibri"/>
                <a:cs typeface="Calibri"/>
              </a:rPr>
              <a:t>SALES</a:t>
            </a:r>
            <a:r>
              <a:rPr sz="1600">
                <a:solidFill>
                  <a:srgbClr val="171616"/>
                </a:solidFill>
                <a:latin typeface="Calibri"/>
                <a:cs typeface="Calibri"/>
              </a:rPr>
              <a:t>:</a:t>
            </a:r>
            <a:r>
              <a:rPr sz="1600" spc="320">
                <a:solidFill>
                  <a:srgbClr val="171616"/>
                </a:solidFill>
                <a:latin typeface="Calibri"/>
                <a:cs typeface="Calibri"/>
              </a:rPr>
              <a:t> </a:t>
            </a:r>
            <a:r>
              <a:rPr sz="2000">
                <a:solidFill>
                  <a:srgbClr val="00AF50"/>
                </a:solidFill>
                <a:latin typeface="Calibri"/>
                <a:cs typeface="Calibri"/>
              </a:rPr>
              <a:t>$</a:t>
            </a:r>
            <a:r>
              <a:rPr lang="en-US" sz="2000">
                <a:solidFill>
                  <a:srgbClr val="00AF50"/>
                </a:solidFill>
                <a:latin typeface="Calibri"/>
                <a:cs typeface="Calibri"/>
              </a:rPr>
              <a:t>665M</a:t>
            </a:r>
            <a:r>
              <a:rPr sz="2000" spc="-90">
                <a:solidFill>
                  <a:srgbClr val="00AF50"/>
                </a:solidFill>
                <a:latin typeface="Calibri"/>
                <a:cs typeface="Calibri"/>
              </a:rPr>
              <a:t> </a:t>
            </a:r>
            <a:r>
              <a:rPr sz="1600" i="1">
                <a:solidFill>
                  <a:srgbClr val="171616"/>
                </a:solidFill>
                <a:latin typeface="Calibri"/>
                <a:cs typeface="Calibri"/>
              </a:rPr>
              <a:t>(+</a:t>
            </a:r>
            <a:r>
              <a:rPr sz="1600" i="1" spc="5">
                <a:solidFill>
                  <a:srgbClr val="171616"/>
                </a:solidFill>
                <a:latin typeface="Calibri"/>
                <a:cs typeface="Calibri"/>
              </a:rPr>
              <a:t> </a:t>
            </a:r>
            <a:r>
              <a:rPr lang="en-US" sz="1600" i="1">
                <a:solidFill>
                  <a:srgbClr val="171616"/>
                </a:solidFill>
                <a:latin typeface="Calibri"/>
                <a:cs typeface="Calibri"/>
              </a:rPr>
              <a:t>2.3%</a:t>
            </a:r>
            <a:r>
              <a:rPr sz="1600" i="1" spc="10">
                <a:solidFill>
                  <a:srgbClr val="171616"/>
                </a:solidFill>
                <a:latin typeface="Calibri"/>
                <a:cs typeface="Calibri"/>
              </a:rPr>
              <a:t> </a:t>
            </a:r>
            <a:r>
              <a:rPr sz="1600" i="1" spc="-20">
                <a:solidFill>
                  <a:srgbClr val="171616"/>
                </a:solidFill>
                <a:latin typeface="Calibri"/>
                <a:cs typeface="Calibri"/>
              </a:rPr>
              <a:t>YoY)</a:t>
            </a:r>
            <a:r>
              <a:rPr lang="en-US" sz="1600" i="1" spc="-20">
                <a:solidFill>
                  <a:srgbClr val="171616"/>
                </a:solidFill>
                <a:latin typeface="Calibri"/>
                <a:cs typeface="Calibri"/>
              </a:rPr>
              <a:t> </a:t>
            </a:r>
            <a:r>
              <a:rPr lang="en-US" i="1" spc="-20">
                <a:solidFill>
                  <a:srgbClr val="171616"/>
                </a:solidFill>
                <a:latin typeface="Calibri"/>
                <a:cs typeface="Calibri"/>
              </a:rPr>
              <a:t>(Record Year)</a:t>
            </a:r>
            <a:endParaRPr sz="1600">
              <a:latin typeface="Calibri"/>
              <a:ea typeface="Calibri"/>
              <a:cs typeface="Calibri"/>
            </a:endParaRPr>
          </a:p>
          <a:p>
            <a:pPr>
              <a:lnSpc>
                <a:spcPct val="100000"/>
              </a:lnSpc>
              <a:spcBef>
                <a:spcPts val="409"/>
              </a:spcBef>
              <a:buFont typeface="Arial"/>
              <a:buChar char="•"/>
            </a:pPr>
            <a:endParaRPr sz="2000">
              <a:highlight>
                <a:srgbClr val="FFFF00"/>
              </a:highlight>
              <a:latin typeface="Calibri"/>
              <a:ea typeface="Calibri"/>
              <a:cs typeface="Calibri"/>
            </a:endParaRPr>
          </a:p>
          <a:p>
            <a:pPr marL="12700">
              <a:lnSpc>
                <a:spcPct val="100000"/>
              </a:lnSpc>
            </a:pPr>
            <a:r>
              <a:rPr sz="2400">
                <a:solidFill>
                  <a:srgbClr val="440099"/>
                </a:solidFill>
                <a:latin typeface="Calibri"/>
                <a:cs typeface="Calibri"/>
              </a:rPr>
              <a:t>MICHELIN</a:t>
            </a:r>
            <a:r>
              <a:rPr sz="2400" spc="-80">
                <a:solidFill>
                  <a:srgbClr val="440099"/>
                </a:solidFill>
                <a:latin typeface="Calibri"/>
                <a:cs typeface="Calibri"/>
              </a:rPr>
              <a:t> </a:t>
            </a:r>
            <a:r>
              <a:rPr sz="2400" spc="-10">
                <a:solidFill>
                  <a:srgbClr val="440099"/>
                </a:solidFill>
                <a:latin typeface="Calibri"/>
                <a:cs typeface="Calibri"/>
              </a:rPr>
              <a:t>STATUS</a:t>
            </a:r>
            <a:endParaRPr sz="2400">
              <a:latin typeface="Calibri"/>
              <a:cs typeface="Calibri"/>
            </a:endParaRPr>
          </a:p>
          <a:p>
            <a:pPr marL="299085" indent="-286385">
              <a:lnSpc>
                <a:spcPct val="100000"/>
              </a:lnSpc>
              <a:spcBef>
                <a:spcPts val="1050"/>
              </a:spcBef>
              <a:buClr>
                <a:srgbClr val="C3D730"/>
              </a:buClr>
              <a:buSzPct val="108823"/>
              <a:buFont typeface="Arial"/>
              <a:buChar char="•"/>
              <a:tabLst>
                <a:tab pos="299085" algn="l"/>
              </a:tabLst>
            </a:pPr>
            <a:r>
              <a:rPr sz="1700">
                <a:solidFill>
                  <a:srgbClr val="171616"/>
                </a:solidFill>
                <a:latin typeface="Calibri"/>
                <a:cs typeface="Calibri"/>
              </a:rPr>
              <a:t>In</a:t>
            </a:r>
            <a:r>
              <a:rPr sz="1700" spc="-35">
                <a:solidFill>
                  <a:srgbClr val="171616"/>
                </a:solidFill>
                <a:latin typeface="Calibri"/>
                <a:cs typeface="Calibri"/>
              </a:rPr>
              <a:t> </a:t>
            </a:r>
            <a:r>
              <a:rPr sz="1700">
                <a:solidFill>
                  <a:srgbClr val="171616"/>
                </a:solidFill>
                <a:latin typeface="Calibri"/>
                <a:cs typeface="Calibri"/>
              </a:rPr>
              <a:t>August</a:t>
            </a:r>
            <a:r>
              <a:rPr sz="1700" spc="-55">
                <a:solidFill>
                  <a:srgbClr val="171616"/>
                </a:solidFill>
                <a:latin typeface="Calibri"/>
                <a:cs typeface="Calibri"/>
              </a:rPr>
              <a:t> </a:t>
            </a:r>
            <a:r>
              <a:rPr sz="1700">
                <a:solidFill>
                  <a:srgbClr val="171616"/>
                </a:solidFill>
                <a:latin typeface="Calibri"/>
                <a:cs typeface="Calibri"/>
              </a:rPr>
              <a:t>2025,</a:t>
            </a:r>
            <a:r>
              <a:rPr sz="1700" spc="-20">
                <a:solidFill>
                  <a:srgbClr val="171616"/>
                </a:solidFill>
                <a:latin typeface="Calibri"/>
                <a:cs typeface="Calibri"/>
              </a:rPr>
              <a:t> </a:t>
            </a:r>
            <a:r>
              <a:rPr sz="1700">
                <a:solidFill>
                  <a:srgbClr val="171616"/>
                </a:solidFill>
                <a:latin typeface="Calibri"/>
                <a:cs typeface="Calibri"/>
              </a:rPr>
              <a:t>DEN</a:t>
            </a:r>
            <a:r>
              <a:rPr sz="1700" spc="-30">
                <a:solidFill>
                  <a:srgbClr val="171616"/>
                </a:solidFill>
                <a:latin typeface="Calibri"/>
                <a:cs typeface="Calibri"/>
              </a:rPr>
              <a:t> </a:t>
            </a:r>
            <a:r>
              <a:rPr sz="1700">
                <a:solidFill>
                  <a:srgbClr val="171616"/>
                </a:solidFill>
                <a:latin typeface="Calibri"/>
                <a:cs typeface="Calibri"/>
              </a:rPr>
              <a:t>became</a:t>
            </a:r>
            <a:r>
              <a:rPr sz="1700" spc="-35">
                <a:solidFill>
                  <a:srgbClr val="171616"/>
                </a:solidFill>
                <a:latin typeface="Calibri"/>
                <a:cs typeface="Calibri"/>
              </a:rPr>
              <a:t> </a:t>
            </a:r>
            <a:r>
              <a:rPr sz="1700">
                <a:solidFill>
                  <a:srgbClr val="171616"/>
                </a:solidFill>
                <a:latin typeface="Calibri"/>
                <a:cs typeface="Calibri"/>
              </a:rPr>
              <a:t>the</a:t>
            </a:r>
            <a:r>
              <a:rPr sz="1700" spc="-30">
                <a:solidFill>
                  <a:srgbClr val="171616"/>
                </a:solidFill>
                <a:latin typeface="Calibri"/>
                <a:cs typeface="Calibri"/>
              </a:rPr>
              <a:t> </a:t>
            </a:r>
            <a:r>
              <a:rPr sz="1700" u="sng">
                <a:solidFill>
                  <a:srgbClr val="171616"/>
                </a:solidFill>
                <a:uFill>
                  <a:solidFill>
                    <a:srgbClr val="171616"/>
                  </a:solidFill>
                </a:uFill>
                <a:latin typeface="Calibri"/>
                <a:cs typeface="Calibri"/>
              </a:rPr>
              <a:t>FIRST</a:t>
            </a:r>
            <a:r>
              <a:rPr sz="1700" u="none" spc="-45">
                <a:solidFill>
                  <a:srgbClr val="171616"/>
                </a:solidFill>
                <a:latin typeface="Calibri"/>
                <a:cs typeface="Calibri"/>
              </a:rPr>
              <a:t> </a:t>
            </a:r>
            <a:r>
              <a:rPr sz="1700" u="none">
                <a:solidFill>
                  <a:srgbClr val="171616"/>
                </a:solidFill>
                <a:latin typeface="Calibri"/>
                <a:cs typeface="Calibri"/>
              </a:rPr>
              <a:t>Airport</a:t>
            </a:r>
            <a:r>
              <a:rPr sz="1700" u="none" spc="-30">
                <a:solidFill>
                  <a:srgbClr val="171616"/>
                </a:solidFill>
                <a:latin typeface="Calibri"/>
                <a:cs typeface="Calibri"/>
              </a:rPr>
              <a:t> </a:t>
            </a:r>
            <a:r>
              <a:rPr sz="1700" u="none" spc="-25">
                <a:solidFill>
                  <a:srgbClr val="171616"/>
                </a:solidFill>
                <a:latin typeface="Calibri"/>
                <a:cs typeface="Calibri"/>
              </a:rPr>
              <a:t>World-</a:t>
            </a:r>
            <a:r>
              <a:rPr sz="1700" u="none">
                <a:solidFill>
                  <a:srgbClr val="171616"/>
                </a:solidFill>
                <a:latin typeface="Calibri"/>
                <a:cs typeface="Calibri"/>
              </a:rPr>
              <a:t>Wide</a:t>
            </a:r>
            <a:r>
              <a:rPr sz="1700" u="none" spc="-60">
                <a:solidFill>
                  <a:srgbClr val="171616"/>
                </a:solidFill>
                <a:latin typeface="Calibri"/>
                <a:cs typeface="Calibri"/>
              </a:rPr>
              <a:t> </a:t>
            </a:r>
            <a:r>
              <a:rPr sz="1700" u="none">
                <a:solidFill>
                  <a:srgbClr val="171616"/>
                </a:solidFill>
                <a:latin typeface="Calibri"/>
                <a:cs typeface="Calibri"/>
              </a:rPr>
              <a:t>to</a:t>
            </a:r>
            <a:r>
              <a:rPr sz="1700" u="none" spc="-20">
                <a:solidFill>
                  <a:srgbClr val="171616"/>
                </a:solidFill>
                <a:latin typeface="Calibri"/>
                <a:cs typeface="Calibri"/>
              </a:rPr>
              <a:t> </a:t>
            </a:r>
            <a:r>
              <a:rPr sz="1700" u="none">
                <a:solidFill>
                  <a:srgbClr val="171616"/>
                </a:solidFill>
                <a:latin typeface="Calibri"/>
                <a:cs typeface="Calibri"/>
              </a:rPr>
              <a:t>offer</a:t>
            </a:r>
            <a:r>
              <a:rPr sz="1700" u="none" spc="-10">
                <a:solidFill>
                  <a:srgbClr val="171616"/>
                </a:solidFill>
                <a:latin typeface="Calibri"/>
                <a:cs typeface="Calibri"/>
              </a:rPr>
              <a:t> </a:t>
            </a:r>
            <a:r>
              <a:rPr sz="1700" b="1" u="sng">
                <a:solidFill>
                  <a:srgbClr val="171616"/>
                </a:solidFill>
                <a:uFill>
                  <a:solidFill>
                    <a:srgbClr val="171616"/>
                  </a:solidFill>
                </a:uFill>
                <a:latin typeface="Calibri"/>
                <a:cs typeface="Calibri"/>
              </a:rPr>
              <a:t>3</a:t>
            </a:r>
            <a:r>
              <a:rPr sz="1700" b="1" u="sng" spc="-25">
                <a:solidFill>
                  <a:srgbClr val="171616"/>
                </a:solidFill>
                <a:uFill>
                  <a:solidFill>
                    <a:srgbClr val="171616"/>
                  </a:solidFill>
                </a:uFill>
                <a:latin typeface="Calibri"/>
                <a:cs typeface="Calibri"/>
              </a:rPr>
              <a:t> </a:t>
            </a:r>
            <a:r>
              <a:rPr sz="1700" b="1" u="sng">
                <a:solidFill>
                  <a:srgbClr val="171616"/>
                </a:solidFill>
                <a:uFill>
                  <a:solidFill>
                    <a:srgbClr val="171616"/>
                  </a:solidFill>
                </a:uFill>
                <a:latin typeface="Calibri"/>
                <a:cs typeface="Calibri"/>
              </a:rPr>
              <a:t>Michelin</a:t>
            </a:r>
            <a:r>
              <a:rPr sz="1700" b="1" u="sng" spc="-45">
                <a:solidFill>
                  <a:srgbClr val="171616"/>
                </a:solidFill>
                <a:uFill>
                  <a:solidFill>
                    <a:srgbClr val="171616"/>
                  </a:solidFill>
                </a:uFill>
                <a:latin typeface="Calibri"/>
                <a:cs typeface="Calibri"/>
              </a:rPr>
              <a:t> </a:t>
            </a:r>
            <a:r>
              <a:rPr sz="1700" b="1" u="sng">
                <a:solidFill>
                  <a:srgbClr val="171616"/>
                </a:solidFill>
                <a:uFill>
                  <a:solidFill>
                    <a:srgbClr val="171616"/>
                  </a:solidFill>
                </a:uFill>
                <a:latin typeface="Calibri"/>
                <a:cs typeface="Calibri"/>
              </a:rPr>
              <a:t>Rated</a:t>
            </a:r>
            <a:r>
              <a:rPr sz="1700" b="1" u="sng" spc="-25">
                <a:solidFill>
                  <a:srgbClr val="171616"/>
                </a:solidFill>
                <a:uFill>
                  <a:solidFill>
                    <a:srgbClr val="171616"/>
                  </a:solidFill>
                </a:uFill>
                <a:latin typeface="Calibri"/>
                <a:cs typeface="Calibri"/>
              </a:rPr>
              <a:t> </a:t>
            </a:r>
            <a:r>
              <a:rPr sz="1700" u="none" spc="-10">
                <a:solidFill>
                  <a:srgbClr val="171616"/>
                </a:solidFill>
                <a:latin typeface="Calibri"/>
                <a:cs typeface="Calibri"/>
              </a:rPr>
              <a:t>Restaurants.</a:t>
            </a:r>
            <a:endParaRPr sz="1700">
              <a:latin typeface="Calibri"/>
              <a:cs typeface="Calibri"/>
            </a:endParaRPr>
          </a:p>
          <a:p>
            <a:pPr marL="697865" lvl="1" indent="-227965">
              <a:lnSpc>
                <a:spcPct val="100000"/>
              </a:lnSpc>
              <a:spcBef>
                <a:spcPts val="315"/>
              </a:spcBef>
              <a:buFont typeface="Arial"/>
              <a:buChar char="•"/>
              <a:tabLst>
                <a:tab pos="697865" algn="l"/>
              </a:tabLst>
            </a:pPr>
            <a:r>
              <a:rPr sz="1600" i="1" spc="-10">
                <a:latin typeface="Calibri"/>
                <a:cs typeface="Calibri"/>
              </a:rPr>
              <a:t>Santo, </a:t>
            </a:r>
            <a:r>
              <a:rPr sz="1400" i="1">
                <a:latin typeface="Calibri"/>
                <a:cs typeface="Calibri"/>
              </a:rPr>
              <a:t>Conc.</a:t>
            </a:r>
            <a:r>
              <a:rPr sz="1400" i="1" spc="-40">
                <a:latin typeface="Calibri"/>
                <a:cs typeface="Calibri"/>
              </a:rPr>
              <a:t> </a:t>
            </a:r>
            <a:r>
              <a:rPr sz="1400" i="1">
                <a:latin typeface="Calibri"/>
                <a:cs typeface="Calibri"/>
              </a:rPr>
              <a:t>C</a:t>
            </a:r>
            <a:r>
              <a:rPr sz="1400" i="1" spc="-25">
                <a:latin typeface="Calibri"/>
                <a:cs typeface="Calibri"/>
              </a:rPr>
              <a:t> </a:t>
            </a:r>
            <a:r>
              <a:rPr sz="1400" i="1" spc="-20">
                <a:latin typeface="Calibri"/>
                <a:cs typeface="Calibri"/>
              </a:rPr>
              <a:t>East</a:t>
            </a:r>
            <a:endParaRPr sz="1400">
              <a:latin typeface="Calibri"/>
              <a:cs typeface="Calibri"/>
            </a:endParaRPr>
          </a:p>
          <a:p>
            <a:pPr marL="697865" lvl="1" indent="-227965">
              <a:lnSpc>
                <a:spcPct val="100000"/>
              </a:lnSpc>
              <a:spcBef>
                <a:spcPts val="300"/>
              </a:spcBef>
              <a:buFont typeface="Arial"/>
              <a:buChar char="•"/>
              <a:tabLst>
                <a:tab pos="697865" algn="l"/>
              </a:tabLst>
            </a:pPr>
            <a:r>
              <a:rPr sz="1600" i="1">
                <a:latin typeface="Calibri"/>
                <a:cs typeface="Calibri"/>
              </a:rPr>
              <a:t>Mister</a:t>
            </a:r>
            <a:r>
              <a:rPr sz="1600" i="1" spc="-70">
                <a:latin typeface="Calibri"/>
                <a:cs typeface="Calibri"/>
              </a:rPr>
              <a:t> </a:t>
            </a:r>
            <a:r>
              <a:rPr sz="1600" i="1">
                <a:latin typeface="Calibri"/>
                <a:cs typeface="Calibri"/>
              </a:rPr>
              <a:t>Oso</a:t>
            </a:r>
            <a:r>
              <a:rPr sz="1600" i="1" spc="-20">
                <a:latin typeface="Calibri"/>
                <a:cs typeface="Calibri"/>
              </a:rPr>
              <a:t> </a:t>
            </a:r>
            <a:r>
              <a:rPr sz="1600" i="1">
                <a:latin typeface="Calibri"/>
                <a:cs typeface="Calibri"/>
              </a:rPr>
              <a:t>by</a:t>
            </a:r>
            <a:r>
              <a:rPr sz="1600" i="1" spc="-35">
                <a:latin typeface="Calibri"/>
                <a:cs typeface="Calibri"/>
              </a:rPr>
              <a:t> </a:t>
            </a:r>
            <a:r>
              <a:rPr sz="1600" i="1">
                <a:latin typeface="Calibri"/>
                <a:cs typeface="Calibri"/>
              </a:rPr>
              <a:t>Senor</a:t>
            </a:r>
            <a:r>
              <a:rPr sz="1600" i="1" spc="-10">
                <a:latin typeface="Calibri"/>
                <a:cs typeface="Calibri"/>
              </a:rPr>
              <a:t> </a:t>
            </a:r>
            <a:r>
              <a:rPr sz="1600" i="1" spc="-20">
                <a:latin typeface="Calibri"/>
                <a:cs typeface="Calibri"/>
              </a:rPr>
              <a:t>Bear, </a:t>
            </a:r>
            <a:r>
              <a:rPr sz="1400" i="1">
                <a:latin typeface="Calibri"/>
                <a:cs typeface="Calibri"/>
              </a:rPr>
              <a:t>Conc.</a:t>
            </a:r>
            <a:r>
              <a:rPr sz="1400" i="1" spc="-45">
                <a:latin typeface="Calibri"/>
                <a:cs typeface="Calibri"/>
              </a:rPr>
              <a:t> </a:t>
            </a:r>
            <a:r>
              <a:rPr sz="1400" i="1">
                <a:latin typeface="Calibri"/>
                <a:cs typeface="Calibri"/>
              </a:rPr>
              <a:t>C</a:t>
            </a:r>
            <a:r>
              <a:rPr sz="1400" i="1" spc="-35">
                <a:latin typeface="Calibri"/>
                <a:cs typeface="Calibri"/>
              </a:rPr>
              <a:t> </a:t>
            </a:r>
            <a:r>
              <a:rPr sz="1400" i="1" spc="-20">
                <a:latin typeface="Calibri"/>
                <a:cs typeface="Calibri"/>
              </a:rPr>
              <a:t>East</a:t>
            </a:r>
            <a:endParaRPr sz="1400">
              <a:latin typeface="Calibri"/>
              <a:cs typeface="Calibri"/>
            </a:endParaRPr>
          </a:p>
          <a:p>
            <a:pPr marL="697865" lvl="1" indent="-227965">
              <a:lnSpc>
                <a:spcPct val="100000"/>
              </a:lnSpc>
              <a:spcBef>
                <a:spcPts val="310"/>
              </a:spcBef>
              <a:buFont typeface="Arial"/>
              <a:buChar char="•"/>
              <a:tabLst>
                <a:tab pos="697865" algn="l"/>
              </a:tabLst>
            </a:pPr>
            <a:r>
              <a:rPr sz="1600" i="1">
                <a:latin typeface="Calibri"/>
                <a:cs typeface="Calibri"/>
              </a:rPr>
              <a:t>Mercantile</a:t>
            </a:r>
            <a:r>
              <a:rPr sz="1600" i="1" spc="-60">
                <a:latin typeface="Calibri"/>
                <a:cs typeface="Calibri"/>
              </a:rPr>
              <a:t> </a:t>
            </a:r>
            <a:r>
              <a:rPr sz="1600" i="1">
                <a:latin typeface="Calibri"/>
                <a:cs typeface="Calibri"/>
              </a:rPr>
              <a:t>Dining</a:t>
            </a:r>
            <a:r>
              <a:rPr sz="1600" i="1" spc="-20">
                <a:latin typeface="Calibri"/>
                <a:cs typeface="Calibri"/>
              </a:rPr>
              <a:t> </a:t>
            </a:r>
            <a:r>
              <a:rPr sz="1600" i="1">
                <a:latin typeface="Calibri"/>
                <a:cs typeface="Calibri"/>
              </a:rPr>
              <a:t>&amp;</a:t>
            </a:r>
            <a:r>
              <a:rPr sz="1600" i="1" spc="-55">
                <a:latin typeface="Calibri"/>
                <a:cs typeface="Calibri"/>
              </a:rPr>
              <a:t> </a:t>
            </a:r>
            <a:r>
              <a:rPr sz="1600" i="1">
                <a:latin typeface="Calibri"/>
                <a:cs typeface="Calibri"/>
              </a:rPr>
              <a:t>Provisions,</a:t>
            </a:r>
            <a:r>
              <a:rPr sz="1600" i="1" spc="-25">
                <a:latin typeface="Calibri"/>
                <a:cs typeface="Calibri"/>
              </a:rPr>
              <a:t> </a:t>
            </a:r>
            <a:r>
              <a:rPr sz="1400" i="1">
                <a:latin typeface="Calibri"/>
                <a:cs typeface="Calibri"/>
              </a:rPr>
              <a:t>Conc.</a:t>
            </a:r>
            <a:r>
              <a:rPr sz="1400" i="1" spc="-30">
                <a:latin typeface="Calibri"/>
                <a:cs typeface="Calibri"/>
              </a:rPr>
              <a:t> </a:t>
            </a:r>
            <a:r>
              <a:rPr sz="1400" i="1">
                <a:latin typeface="Calibri"/>
                <a:cs typeface="Calibri"/>
              </a:rPr>
              <a:t>A</a:t>
            </a:r>
            <a:r>
              <a:rPr sz="1400" i="1" spc="-45">
                <a:latin typeface="Calibri"/>
                <a:cs typeface="Calibri"/>
              </a:rPr>
              <a:t> </a:t>
            </a:r>
            <a:r>
              <a:rPr sz="1400" i="1" spc="-10">
                <a:latin typeface="Calibri"/>
                <a:cs typeface="Calibri"/>
              </a:rPr>
              <a:t>Center</a:t>
            </a:r>
            <a:endParaRPr sz="1400">
              <a:latin typeface="Calibri"/>
              <a:cs typeface="Calibri"/>
            </a:endParaRPr>
          </a:p>
          <a:p>
            <a:pPr lvl="1">
              <a:lnSpc>
                <a:spcPct val="100000"/>
              </a:lnSpc>
              <a:spcBef>
                <a:spcPts val="869"/>
              </a:spcBef>
            </a:pPr>
            <a:endParaRPr lang="en-US" sz="1600">
              <a:latin typeface="Calibri"/>
              <a:ea typeface="Calibri"/>
              <a:cs typeface="Calibri"/>
            </a:endParaRPr>
          </a:p>
          <a:p>
            <a:pPr marL="12700">
              <a:lnSpc>
                <a:spcPct val="100000"/>
              </a:lnSpc>
              <a:spcBef>
                <a:spcPts val="5"/>
              </a:spcBef>
            </a:pPr>
            <a:endParaRPr sz="2400" spc="-20">
              <a:solidFill>
                <a:srgbClr val="440099"/>
              </a:solidFill>
              <a:latin typeface="Calibri"/>
              <a:ea typeface="Calibri"/>
              <a:cs typeface="Calibri"/>
            </a:endParaRPr>
          </a:p>
        </p:txBody>
      </p:sp>
    </p:spTree>
    <p:extLst>
      <p:ext uri="{BB962C8B-B14F-4D97-AF65-F5344CB8AC3E}">
        <p14:creationId xmlns:p14="http://schemas.microsoft.com/office/powerpoint/2010/main" val="1744293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A054-11D8-1085-C6BF-CBFE9F033AB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4600A58-C3C0-3AFC-1749-DA0CCC7C258A}"/>
              </a:ext>
              <a:ext uri="{C183D7F6-B498-43B3-948B-1728B52AA6E4}">
                <adec:decorative xmlns:adec="http://schemas.microsoft.com/office/drawing/2017/decorative" val="1"/>
              </a:ext>
            </a:extLst>
          </p:cNvPr>
          <p:cNvSpPr/>
          <p:nvPr/>
        </p:nvSpPr>
        <p:spPr>
          <a:xfrm>
            <a:off x="8368938" y="769930"/>
            <a:ext cx="3823061" cy="6088071"/>
          </a:xfrm>
          <a:prstGeom prst="rect">
            <a:avLst/>
          </a:prstGeom>
          <a:solidFill>
            <a:srgbClr val="798D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1">
              <a:solidFill>
                <a:prstClr val="white"/>
              </a:solidFill>
              <a:latin typeface="Calibri" panose="020F0502020204030204"/>
            </a:endParaRPr>
          </a:p>
        </p:txBody>
      </p:sp>
      <p:sp>
        <p:nvSpPr>
          <p:cNvPr id="2" name="Title 1">
            <a:extLst>
              <a:ext uri="{FF2B5EF4-FFF2-40B4-BE49-F238E27FC236}">
                <a16:creationId xmlns:a16="http://schemas.microsoft.com/office/drawing/2014/main" id="{946D971B-28B7-35C2-38F9-DEC06E0C5AA9}"/>
              </a:ext>
            </a:extLst>
          </p:cNvPr>
          <p:cNvSpPr>
            <a:spLocks noGrp="1"/>
          </p:cNvSpPr>
          <p:nvPr>
            <p:ph type="title"/>
          </p:nvPr>
        </p:nvSpPr>
        <p:spPr>
          <a:xfrm>
            <a:off x="831241" y="-78001"/>
            <a:ext cx="10515600" cy="839223"/>
          </a:xfrm>
        </p:spPr>
        <p:txBody>
          <a:bodyPr>
            <a:normAutofit fontScale="90000"/>
          </a:bodyPr>
          <a:lstStyle/>
          <a:p>
            <a:pPr>
              <a:lnSpc>
                <a:spcPct val="150000"/>
              </a:lnSpc>
              <a:buClr>
                <a:srgbClr val="798DC0"/>
              </a:buClr>
            </a:pPr>
            <a:r>
              <a:rPr lang="en-US" sz="5333" dirty="0"/>
              <a:t>Upcoming Small Business Event</a:t>
            </a:r>
          </a:p>
        </p:txBody>
      </p:sp>
      <p:sp>
        <p:nvSpPr>
          <p:cNvPr id="18" name="Title 4">
            <a:extLst>
              <a:ext uri="{FF2B5EF4-FFF2-40B4-BE49-F238E27FC236}">
                <a16:creationId xmlns:a16="http://schemas.microsoft.com/office/drawing/2014/main" id="{35C052EC-8949-E565-16AE-62EFF6B27C3D}"/>
              </a:ext>
            </a:extLst>
          </p:cNvPr>
          <p:cNvSpPr txBox="1">
            <a:spLocks/>
          </p:cNvSpPr>
          <p:nvPr/>
        </p:nvSpPr>
        <p:spPr>
          <a:xfrm>
            <a:off x="831241" y="1178739"/>
            <a:ext cx="10515600" cy="839223"/>
          </a:xfrm>
          <a:prstGeom prst="rect">
            <a:avLst/>
          </a:prstGeom>
        </p:spPr>
        <p:txBody>
          <a:bodyPr vert="horz" lIns="121920" tIns="60960" rIns="121920" bIns="60960" rtlCol="0" anchor="ctr">
            <a:normAutofit/>
          </a:bodyPr>
          <a:lstStyle>
            <a:lvl1pPr algn="l" defTabSz="685731" rtl="0" eaLnBrk="1" latinLnBrk="0" hangingPunct="1">
              <a:lnSpc>
                <a:spcPct val="90000"/>
              </a:lnSpc>
              <a:spcBef>
                <a:spcPct val="0"/>
              </a:spcBef>
              <a:buNone/>
              <a:defRPr sz="3200" kern="1200">
                <a:solidFill>
                  <a:schemeClr val="bg1"/>
                </a:solidFill>
                <a:latin typeface="+mj-lt"/>
                <a:ea typeface="+mj-ea"/>
                <a:cs typeface="+mj-cs"/>
              </a:defRPr>
            </a:lvl1pPr>
          </a:lstStyle>
          <a:p>
            <a:pPr defTabSz="914285"/>
            <a:r>
              <a:rPr lang="en-US" sz="4267" b="1">
                <a:solidFill>
                  <a:srgbClr val="440099"/>
                </a:solidFill>
                <a:latin typeface="Calibri Light" panose="020F0302020204030204"/>
              </a:rPr>
              <a:t>FROM LOCAL TO LAUNCH</a:t>
            </a:r>
          </a:p>
        </p:txBody>
      </p:sp>
      <p:pic>
        <p:nvPicPr>
          <p:cNvPr id="20" name="Graphic 19" descr="Take Off with solid fill">
            <a:extLst>
              <a:ext uri="{FF2B5EF4-FFF2-40B4-BE49-F238E27FC236}">
                <a16:creationId xmlns:a16="http://schemas.microsoft.com/office/drawing/2014/main" id="{82DF0D66-6663-A888-7E70-69F8FB6243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81524" y="1125875"/>
            <a:ext cx="1219200" cy="1219200"/>
          </a:xfrm>
          <a:prstGeom prst="rect">
            <a:avLst/>
          </a:prstGeom>
        </p:spPr>
      </p:pic>
      <p:sp>
        <p:nvSpPr>
          <p:cNvPr id="14" name="Text Placeholder 19">
            <a:extLst>
              <a:ext uri="{FF2B5EF4-FFF2-40B4-BE49-F238E27FC236}">
                <a16:creationId xmlns:a16="http://schemas.microsoft.com/office/drawing/2014/main" id="{A73685DA-03BB-93A6-8DFE-AB7788E6F9FB}"/>
              </a:ext>
            </a:extLst>
          </p:cNvPr>
          <p:cNvSpPr txBox="1">
            <a:spLocks/>
          </p:cNvSpPr>
          <p:nvPr/>
        </p:nvSpPr>
        <p:spPr>
          <a:xfrm>
            <a:off x="1408001" y="2497179"/>
            <a:ext cx="6843711" cy="126826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rgbClr val="3B1D85"/>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kern="1200">
                <a:solidFill>
                  <a:srgbClr val="3B1D85"/>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500" kern="1200">
                <a:solidFill>
                  <a:srgbClr val="3B1D85"/>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solidFill>
                  <a:srgbClr val="D7501C"/>
                </a:solidFill>
                <a:latin typeface="Calibri" panose="020F0502020204030204"/>
                <a:ea typeface="Open Sans" panose="020B0606030504020204" pitchFamily="34" charset="0"/>
                <a:cs typeface="Calibri" panose="020F0502020204030204" pitchFamily="34" charset="0"/>
              </a:rPr>
              <a:t>Thursday, July 9, 2026, 1PM – 5PM</a:t>
            </a:r>
          </a:p>
          <a:p>
            <a:pPr marL="0" indent="0" defTabSz="914377">
              <a:spcBef>
                <a:spcPts val="1000"/>
              </a:spcBef>
              <a:buNone/>
            </a:pPr>
            <a:r>
              <a:rPr lang="en-US">
                <a:solidFill>
                  <a:srgbClr val="D7501C"/>
                </a:solidFill>
                <a:latin typeface="Calibri" panose="020F0502020204030204"/>
                <a:ea typeface="Open Sans" panose="020B0606030504020204" pitchFamily="34" charset="0"/>
                <a:cs typeface="Calibri" panose="020F0502020204030204" pitchFamily="34" charset="0"/>
              </a:rPr>
              <a:t>CEEA – Denver International Airport</a:t>
            </a:r>
          </a:p>
        </p:txBody>
      </p:sp>
      <p:sp>
        <p:nvSpPr>
          <p:cNvPr id="6" name="Rectangle 5">
            <a:extLst>
              <a:ext uri="{FF2B5EF4-FFF2-40B4-BE49-F238E27FC236}">
                <a16:creationId xmlns:a16="http://schemas.microsoft.com/office/drawing/2014/main" id="{D7328D9C-C4DE-7866-D281-651CB5A280A8}"/>
              </a:ext>
            </a:extLst>
          </p:cNvPr>
          <p:cNvSpPr/>
          <p:nvPr/>
        </p:nvSpPr>
        <p:spPr>
          <a:xfrm>
            <a:off x="985200" y="3782862"/>
            <a:ext cx="7163139" cy="2352952"/>
          </a:xfrm>
          <a:prstGeom prst="rect">
            <a:avLst/>
          </a:prstGeom>
        </p:spPr>
        <p:txBody>
          <a:bodyPr wrap="square">
            <a:spAutoFit/>
          </a:bodyPr>
          <a:lstStyle/>
          <a:p>
            <a:pPr marL="243810" indent="-243810" defTabSz="609585">
              <a:lnSpc>
                <a:spcPct val="150000"/>
              </a:lnSpc>
              <a:buClr>
                <a:srgbClr val="B74D13"/>
              </a:buClr>
              <a:buFont typeface="Arial" panose="020B0604020202020204" pitchFamily="34" charset="0"/>
              <a:buChar char="•"/>
            </a:pPr>
            <a:r>
              <a:rPr lang="en-US" altLang="en-US" sz="2000">
                <a:solidFill>
                  <a:srgbClr val="440099"/>
                </a:solidFill>
                <a:latin typeface="Calibri" panose="020F0502020204030204"/>
              </a:rPr>
              <a:t>Special session focused on helping small businesses grow and succeed at the airport. </a:t>
            </a:r>
          </a:p>
          <a:p>
            <a:pPr marL="243810" indent="-243810" defTabSz="609585">
              <a:lnSpc>
                <a:spcPct val="150000"/>
              </a:lnSpc>
              <a:buClr>
                <a:srgbClr val="B74D13"/>
              </a:buClr>
              <a:buFont typeface="Arial" panose="020B0604020202020204" pitchFamily="34" charset="0"/>
              <a:buChar char="•"/>
            </a:pPr>
            <a:r>
              <a:rPr lang="en-US" altLang="en-US" sz="2000">
                <a:solidFill>
                  <a:srgbClr val="440099"/>
                </a:solidFill>
                <a:latin typeface="Calibri" panose="020F0502020204030204"/>
              </a:rPr>
              <a:t>Interactive workshop included.</a:t>
            </a:r>
          </a:p>
          <a:p>
            <a:pPr marL="243810" indent="-243810" defTabSz="609585">
              <a:lnSpc>
                <a:spcPct val="150000"/>
              </a:lnSpc>
              <a:buClr>
                <a:srgbClr val="B74D13"/>
              </a:buClr>
              <a:buFont typeface="Arial" panose="020B0604020202020204" pitchFamily="34" charset="0"/>
              <a:buChar char="•"/>
            </a:pPr>
            <a:r>
              <a:rPr lang="en-US" altLang="en-US" sz="2000">
                <a:solidFill>
                  <a:srgbClr val="440099"/>
                </a:solidFill>
                <a:latin typeface="Calibri" panose="020F0502020204030204"/>
              </a:rPr>
              <a:t>Gain practical insights, hear real success stories, and explore how to bring your business to DEN.</a:t>
            </a:r>
          </a:p>
        </p:txBody>
      </p:sp>
      <p:pic>
        <p:nvPicPr>
          <p:cNvPr id="7" name="Picture 6" descr="QR code for from Local to Launch event. ">
            <a:extLst>
              <a:ext uri="{FF2B5EF4-FFF2-40B4-BE49-F238E27FC236}">
                <a16:creationId xmlns:a16="http://schemas.microsoft.com/office/drawing/2014/main" id="{59432EE3-A299-AD7B-FE88-0F44608F9BAD}"/>
              </a:ext>
            </a:extLst>
          </p:cNvPr>
          <p:cNvPicPr>
            <a:picLocks noChangeAspect="1"/>
          </p:cNvPicPr>
          <p:nvPr/>
        </p:nvPicPr>
        <p:blipFill>
          <a:blip r:embed="rId4"/>
          <a:stretch>
            <a:fillRect/>
          </a:stretch>
        </p:blipFill>
        <p:spPr>
          <a:xfrm>
            <a:off x="9193517" y="1158649"/>
            <a:ext cx="2222811" cy="2311723"/>
          </a:xfrm>
          <a:prstGeom prst="rect">
            <a:avLst/>
          </a:prstGeom>
        </p:spPr>
      </p:pic>
      <p:pic>
        <p:nvPicPr>
          <p:cNvPr id="11" name="Picture 10">
            <a:extLst>
              <a:ext uri="{FF2B5EF4-FFF2-40B4-BE49-F238E27FC236}">
                <a16:creationId xmlns:a16="http://schemas.microsoft.com/office/drawing/2014/main" id="{C4FD43E5-A111-B180-423F-A606D59E2C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5201" y="2536065"/>
            <a:ext cx="422801" cy="454625"/>
          </a:xfrm>
          <a:prstGeom prst="rect">
            <a:avLst/>
          </a:prstGeom>
        </p:spPr>
      </p:pic>
      <p:pic>
        <p:nvPicPr>
          <p:cNvPr id="13" name="Picture 12">
            <a:extLst>
              <a:ext uri="{FF2B5EF4-FFF2-40B4-BE49-F238E27FC236}">
                <a16:creationId xmlns:a16="http://schemas.microsoft.com/office/drawing/2014/main" id="{FA6AA654-EE32-7F04-B334-FD94C1A0148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5200" y="3098884"/>
            <a:ext cx="422800" cy="409857"/>
          </a:xfrm>
          <a:prstGeom prst="rect">
            <a:avLst/>
          </a:prstGeom>
        </p:spPr>
      </p:pic>
      <p:sp>
        <p:nvSpPr>
          <p:cNvPr id="16" name="Text Placeholder 19">
            <a:extLst>
              <a:ext uri="{FF2B5EF4-FFF2-40B4-BE49-F238E27FC236}">
                <a16:creationId xmlns:a16="http://schemas.microsoft.com/office/drawing/2014/main" id="{94A24B10-D54A-C965-A2E4-189E104D28D7}"/>
              </a:ext>
            </a:extLst>
          </p:cNvPr>
          <p:cNvSpPr txBox="1">
            <a:spLocks/>
          </p:cNvSpPr>
          <p:nvPr/>
        </p:nvSpPr>
        <p:spPr>
          <a:xfrm>
            <a:off x="9020622" y="3611606"/>
            <a:ext cx="2568601" cy="1966772"/>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rgbClr val="3B1D85"/>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kern="1200">
                <a:solidFill>
                  <a:srgbClr val="3B1D85"/>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500" kern="1200">
                <a:solidFill>
                  <a:srgbClr val="3B1D85"/>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en-US">
                <a:solidFill>
                  <a:srgbClr val="440099"/>
                </a:solidFill>
                <a:latin typeface="Calibri" panose="020F0502020204030204"/>
                <a:ea typeface="Open Sans" panose="020B0606030504020204" pitchFamily="34" charset="0"/>
                <a:cs typeface="Calibri" panose="020F0502020204030204" pitchFamily="34" charset="0"/>
              </a:rPr>
              <a:t>Ready to Grow Your Business at DEN?</a:t>
            </a:r>
          </a:p>
          <a:p>
            <a:pPr marL="0" indent="0" algn="ctr" defTabSz="914377">
              <a:spcBef>
                <a:spcPts val="1000"/>
              </a:spcBef>
              <a:buNone/>
            </a:pPr>
            <a:r>
              <a:rPr lang="en-US">
                <a:solidFill>
                  <a:srgbClr val="440099"/>
                </a:solidFill>
                <a:latin typeface="Calibri" panose="020F0502020204030204"/>
                <a:ea typeface="Open Sans" panose="020B0606030504020204" pitchFamily="34" charset="0"/>
                <a:cs typeface="Calibri" panose="020F0502020204030204" pitchFamily="34" charset="0"/>
              </a:rPr>
              <a:t>Register today!</a:t>
            </a:r>
          </a:p>
        </p:txBody>
      </p:sp>
      <p:cxnSp>
        <p:nvCxnSpPr>
          <p:cNvPr id="22" name="Straight Connector 21">
            <a:extLst>
              <a:ext uri="{FF2B5EF4-FFF2-40B4-BE49-F238E27FC236}">
                <a16:creationId xmlns:a16="http://schemas.microsoft.com/office/drawing/2014/main" id="{8071795B-4AE4-67B5-981E-2E7B3D62A4BF}"/>
              </a:ext>
              <a:ext uri="{C183D7F6-B498-43B3-948B-1728B52AA6E4}">
                <adec:decorative xmlns:adec="http://schemas.microsoft.com/office/drawing/2017/decorative" val="1"/>
              </a:ext>
            </a:extLst>
          </p:cNvPr>
          <p:cNvCxnSpPr/>
          <p:nvPr/>
        </p:nvCxnSpPr>
        <p:spPr>
          <a:xfrm>
            <a:off x="985201" y="2203268"/>
            <a:ext cx="6617383" cy="0"/>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94C2FCA-C09A-DEA7-1BA2-9F362C062BA3}"/>
              </a:ext>
            </a:extLst>
          </p:cNvPr>
          <p:cNvSpPr txBox="1"/>
          <p:nvPr/>
        </p:nvSpPr>
        <p:spPr>
          <a:xfrm>
            <a:off x="8604631" y="5963235"/>
            <a:ext cx="3400580" cy="666977"/>
          </a:xfrm>
          <a:prstGeom prst="rect">
            <a:avLst/>
          </a:prstGeom>
          <a:noFill/>
        </p:spPr>
        <p:txBody>
          <a:bodyPr wrap="square">
            <a:spAutoFit/>
          </a:bodyPr>
          <a:lstStyle/>
          <a:p>
            <a:pPr algn="ctr" defTabSz="609585"/>
            <a:r>
              <a:rPr lang="en-US" sz="1867" b="1">
                <a:solidFill>
                  <a:srgbClr val="D7501C"/>
                </a:solidFill>
                <a:latin typeface="Calibri" panose="020F0502020204030204"/>
              </a:rPr>
              <a:t>For more information contact: concessions@flydenver.com</a:t>
            </a:r>
            <a:endParaRPr lang="en-US" sz="1867">
              <a:solidFill>
                <a:srgbClr val="D7501C"/>
              </a:solidFill>
              <a:latin typeface="Calibri" panose="020F0502020204030204"/>
            </a:endParaRPr>
          </a:p>
        </p:txBody>
      </p:sp>
    </p:spTree>
    <p:extLst>
      <p:ext uri="{BB962C8B-B14F-4D97-AF65-F5344CB8AC3E}">
        <p14:creationId xmlns:p14="http://schemas.microsoft.com/office/powerpoint/2010/main" val="920551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4AC84F-5D25-77BF-9173-D825C0D82502}"/>
              </a:ext>
            </a:extLst>
          </p:cNvPr>
          <p:cNvSpPr>
            <a:spLocks noGrp="1"/>
          </p:cNvSpPr>
          <p:nvPr>
            <p:ph type="title" idx="4294967295"/>
          </p:nvPr>
        </p:nvSpPr>
        <p:spPr>
          <a:xfrm>
            <a:off x="2118606" y="2009739"/>
            <a:ext cx="4573634"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440099"/>
                </a:solidFill>
                <a:effectLst/>
                <a:uLnTx/>
                <a:uFillTx/>
                <a:latin typeface="+mn-lt"/>
                <a:ea typeface="+mn-ea"/>
                <a:cs typeface="+mn-cs"/>
              </a:rPr>
              <a:t>Thank you</a:t>
            </a:r>
          </a:p>
        </p:txBody>
      </p:sp>
      <p:pic>
        <p:nvPicPr>
          <p:cNvPr id="2" name="Picture 1">
            <a:extLst>
              <a:ext uri="{FF2B5EF4-FFF2-40B4-BE49-F238E27FC236}">
                <a16:creationId xmlns:a16="http://schemas.microsoft.com/office/drawing/2014/main" id="{7ADF8246-9EFE-D1E9-7AC3-6D3BD138E5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 y="2656"/>
            <a:ext cx="12193405" cy="6852690"/>
          </a:xfrm>
          <a:prstGeom prst="rect">
            <a:avLst/>
          </a:prstGeom>
        </p:spPr>
      </p:pic>
    </p:spTree>
    <p:extLst>
      <p:ext uri="{BB962C8B-B14F-4D97-AF65-F5344CB8AC3E}">
        <p14:creationId xmlns:p14="http://schemas.microsoft.com/office/powerpoint/2010/main" val="2065764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9CCF77C-EACE-645A-BE69-5D1701CC180E}"/>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Questions</a:t>
            </a:r>
          </a:p>
        </p:txBody>
      </p:sp>
      <p:pic>
        <p:nvPicPr>
          <p:cNvPr id="4" name="Picture 3">
            <a:extLst>
              <a:ext uri="{FF2B5EF4-FFF2-40B4-BE49-F238E27FC236}">
                <a16:creationId xmlns:a16="http://schemas.microsoft.com/office/drawing/2014/main" id="{3C760FCB-AEC0-B754-08F8-0DD0722BF1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803" y="1433562"/>
            <a:ext cx="7096540" cy="3990876"/>
          </a:xfrm>
          <a:prstGeom prst="rect">
            <a:avLst/>
          </a:prstGeom>
        </p:spPr>
      </p:pic>
      <p:sp>
        <p:nvSpPr>
          <p:cNvPr id="5" name="TextBox 4">
            <a:extLst>
              <a:ext uri="{FF2B5EF4-FFF2-40B4-BE49-F238E27FC236}">
                <a16:creationId xmlns:a16="http://schemas.microsoft.com/office/drawing/2014/main" id="{FA38E72A-1D88-ABDC-E7A8-5C7B6E07AB6F}"/>
              </a:ext>
              <a:ext uri="{C183D7F6-B498-43B3-948B-1728B52AA6E4}">
                <adec:decorative xmlns:adec="http://schemas.microsoft.com/office/drawing/2017/decorative" val="1"/>
              </a:ext>
            </a:extLst>
          </p:cNvPr>
          <p:cNvSpPr txBox="1"/>
          <p:nvPr/>
        </p:nvSpPr>
        <p:spPr>
          <a:xfrm>
            <a:off x="8070950" y="3647674"/>
            <a:ext cx="2795631" cy="1754326"/>
          </a:xfrm>
          <a:prstGeom prst="rect">
            <a:avLst/>
          </a:prstGeom>
          <a:noFill/>
        </p:spPr>
        <p:txBody>
          <a:bodyPr wrap="square" lIns="91440" tIns="45720" rIns="91440" bIns="45720" rtlCol="0" anchor="t">
            <a:spAutoFit/>
          </a:bodyPr>
          <a:lstStyle/>
          <a:p>
            <a:pPr algn="ctr" defTabSz="457200" eaLnBrk="0" fontAlgn="base" hangingPunct="0">
              <a:spcBef>
                <a:spcPct val="0"/>
              </a:spcBef>
              <a:spcAft>
                <a:spcPct val="0"/>
              </a:spcAft>
            </a:pPr>
            <a:br>
              <a:rPr lang="en-US" b="1">
                <a:ea typeface="Times New Roman" panose="02020603050405020304" pitchFamily="18" charset="0"/>
                <a:cs typeface="Calibri"/>
              </a:rPr>
            </a:br>
            <a:r>
              <a:rPr lang="en-US" b="1">
                <a:ea typeface="Times New Roman" panose="02020603050405020304" pitchFamily="18" charset="0"/>
                <a:cs typeface="Calibri"/>
              </a:rPr>
              <a:t>Scan the QR Code to provide your feedback. </a:t>
            </a:r>
            <a:endParaRPr lang="en-US" b="1">
              <a:latin typeface="Times New Roman"/>
              <a:ea typeface="Calibri" panose="020F0502020204030204" pitchFamily="34" charset="0"/>
              <a:cs typeface="Calibri" panose="020F0502020204030204" pitchFamily="34" charset="0"/>
            </a:endParaRPr>
          </a:p>
          <a:p>
            <a:pPr algn="ctr" defTabSz="457200" eaLnBrk="0" fontAlgn="base" hangingPunct="0">
              <a:spcBef>
                <a:spcPct val="0"/>
              </a:spcBef>
              <a:spcAft>
                <a:spcPct val="0"/>
              </a:spcAft>
            </a:pPr>
            <a:endParaRPr lang="en-US" b="1">
              <a:cs typeface="Calibri" panose="020F0502020204030204"/>
            </a:endParaRPr>
          </a:p>
          <a:p>
            <a:pPr algn="ctr" defTabSz="457200" eaLnBrk="0" fontAlgn="base" hangingPunct="0">
              <a:spcBef>
                <a:spcPct val="0"/>
              </a:spcBef>
              <a:spcAft>
                <a:spcPct val="0"/>
              </a:spcAft>
            </a:pPr>
            <a:r>
              <a:rPr lang="en-US" b="1">
                <a:ea typeface="Times New Roman" panose="02020603050405020304" pitchFamily="18" charset="0"/>
                <a:cs typeface="Calibri"/>
              </a:rPr>
              <a:t>Thank you for attending!</a:t>
            </a:r>
            <a:endParaRPr lang="en-US" b="1">
              <a:cs typeface="Calibri" panose="020F0502020204030204"/>
            </a:endParaRPr>
          </a:p>
          <a:p>
            <a:pPr algn="ctr" defTabSz="457200" eaLnBrk="0" fontAlgn="base" hangingPunct="0">
              <a:spcBef>
                <a:spcPct val="0"/>
              </a:spcBef>
              <a:spcAft>
                <a:spcPct val="0"/>
              </a:spcAft>
            </a:pPr>
            <a:endParaRPr lang="en-US" b="1">
              <a:cs typeface="Calibri" panose="020F0502020204030204"/>
            </a:endParaRPr>
          </a:p>
        </p:txBody>
      </p:sp>
      <p:pic>
        <p:nvPicPr>
          <p:cNvPr id="6" name="Picture 5" descr="QR code to provide feedback. ">
            <a:extLst>
              <a:ext uri="{FF2B5EF4-FFF2-40B4-BE49-F238E27FC236}">
                <a16:creationId xmlns:a16="http://schemas.microsoft.com/office/drawing/2014/main" id="{A2F18BC8-8BB2-CABB-467A-BA48F76E2993}"/>
              </a:ext>
            </a:extLst>
          </p:cNvPr>
          <p:cNvPicPr>
            <a:picLocks noChangeAspect="1"/>
          </p:cNvPicPr>
          <p:nvPr/>
        </p:nvPicPr>
        <p:blipFill>
          <a:blip r:embed="rId4"/>
          <a:stretch>
            <a:fillRect/>
          </a:stretch>
        </p:blipFill>
        <p:spPr>
          <a:xfrm>
            <a:off x="8806751" y="2352928"/>
            <a:ext cx="1316182" cy="1294746"/>
          </a:xfrm>
          <a:prstGeom prst="rect">
            <a:avLst/>
          </a:prstGeom>
        </p:spPr>
      </p:pic>
    </p:spTree>
    <p:extLst>
      <p:ext uri="{BB962C8B-B14F-4D97-AF65-F5344CB8AC3E}">
        <p14:creationId xmlns:p14="http://schemas.microsoft.com/office/powerpoint/2010/main" val="586891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Meet the Primes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0"/>
              </a:ext>
            </a:extLst>
          </p:cNvPr>
          <p:cNvSpPr>
            <a:spLocks noGrp="1"/>
          </p:cNvSpPr>
          <p:nvPr>
            <p:ph type="body" sz="quarter" idx="14"/>
          </p:nvPr>
        </p:nvSpPr>
        <p:spPr>
          <a:xfrm>
            <a:off x="892996" y="1192502"/>
            <a:ext cx="8449287" cy="4295915"/>
          </a:xfrm>
        </p:spPr>
        <p:txBody>
          <a:bodyPr lIns="91440" tIns="45720" rIns="91440" bIns="45720" anchor="t"/>
          <a:lstStyle/>
          <a:p>
            <a:pPr marL="0" indent="0">
              <a:spcBef>
                <a:spcPts val="0"/>
              </a:spcBef>
              <a:buClr>
                <a:srgbClr val="E35B2A"/>
              </a:buClr>
              <a:buNone/>
              <a:tabLst>
                <a:tab pos="457200" algn="l"/>
              </a:tabLst>
            </a:pPr>
            <a:r>
              <a:rPr lang="en-US" sz="1800" b="1">
                <a:solidFill>
                  <a:srgbClr val="440099"/>
                </a:solidFill>
              </a:rPr>
              <a:t>Virtual outreach event held twice a month to connect Prime firms at DEN with local, small, and historically underutilized firms, scheduled for the 3rd Thursday at 1 p.m.</a:t>
            </a:r>
          </a:p>
          <a:p>
            <a:pPr>
              <a:lnSpc>
                <a:spcPct val="150000"/>
              </a:lnSpc>
              <a:spcBef>
                <a:spcPts val="0"/>
              </a:spcBef>
              <a:buClr>
                <a:srgbClr val="E35B2A"/>
              </a:buClr>
              <a:tabLst>
                <a:tab pos="457200" algn="l"/>
              </a:tabLst>
            </a:pPr>
            <a:endParaRPr lang="en-US" sz="1800" b="1">
              <a:solidFill>
                <a:srgbClr val="440099"/>
              </a:solidFill>
              <a:cs typeface="Calibri"/>
            </a:endParaRPr>
          </a:p>
          <a:p>
            <a:pPr>
              <a:lnSpc>
                <a:spcPct val="150000"/>
              </a:lnSpc>
              <a:spcBef>
                <a:spcPts val="0"/>
              </a:spcBef>
              <a:buClr>
                <a:srgbClr val="E35B2A"/>
              </a:buClr>
              <a:tabLst>
                <a:tab pos="457200" algn="l"/>
              </a:tabLst>
            </a:pPr>
            <a:r>
              <a:rPr lang="en-US" sz="1800" b="1">
                <a:solidFill>
                  <a:srgbClr val="440099"/>
                </a:solidFill>
                <a:cs typeface="Calibri"/>
              </a:rPr>
              <a:t>June 18- </a:t>
            </a:r>
            <a:r>
              <a:rPr lang="en-US" sz="1800">
                <a:solidFill>
                  <a:srgbClr val="440099"/>
                </a:solidFill>
                <a:cs typeface="Calibri"/>
              </a:rPr>
              <a:t>General Contractors</a:t>
            </a:r>
          </a:p>
          <a:p>
            <a:pPr>
              <a:lnSpc>
                <a:spcPct val="150000"/>
              </a:lnSpc>
              <a:spcBef>
                <a:spcPts val="0"/>
              </a:spcBef>
              <a:buClr>
                <a:srgbClr val="E35B2A"/>
              </a:buClr>
              <a:tabLst>
                <a:tab pos="457200" algn="l"/>
              </a:tabLst>
            </a:pPr>
            <a:r>
              <a:rPr lang="en-US" sz="1800" b="1">
                <a:solidFill>
                  <a:srgbClr val="440099"/>
                </a:solidFill>
                <a:cs typeface="Calibri"/>
              </a:rPr>
              <a:t>August 20 </a:t>
            </a:r>
            <a:r>
              <a:rPr lang="en-US" sz="1800">
                <a:solidFill>
                  <a:srgbClr val="440099"/>
                </a:solidFill>
                <a:cs typeface="Calibri"/>
              </a:rPr>
              <a:t>– No Meet the Primes this month</a:t>
            </a:r>
          </a:p>
          <a:p>
            <a:pPr>
              <a:lnSpc>
                <a:spcPct val="150000"/>
              </a:lnSpc>
              <a:spcBef>
                <a:spcPts val="0"/>
              </a:spcBef>
              <a:buClr>
                <a:srgbClr val="E35B2A"/>
              </a:buClr>
              <a:tabLst>
                <a:tab pos="457200" algn="l"/>
              </a:tabLst>
            </a:pPr>
            <a:r>
              <a:rPr lang="en-US" sz="1800" b="1">
                <a:solidFill>
                  <a:srgbClr val="440099"/>
                </a:solidFill>
                <a:cs typeface="Calibri"/>
              </a:rPr>
              <a:t>October 15 </a:t>
            </a:r>
            <a:r>
              <a:rPr lang="en-US" sz="1800">
                <a:solidFill>
                  <a:srgbClr val="440099"/>
                </a:solidFill>
                <a:cs typeface="Calibri"/>
              </a:rPr>
              <a:t>- Airlines, Hotelier and Commercial Developers on DEN property</a:t>
            </a:r>
          </a:p>
          <a:p>
            <a:pPr>
              <a:lnSpc>
                <a:spcPct val="150000"/>
              </a:lnSpc>
              <a:spcBef>
                <a:spcPts val="0"/>
              </a:spcBef>
              <a:buClr>
                <a:srgbClr val="E35B2A"/>
              </a:buClr>
              <a:tabLst>
                <a:tab pos="457200" algn="l"/>
              </a:tabLst>
            </a:pPr>
            <a:r>
              <a:rPr lang="en-US" sz="1800" b="1">
                <a:solidFill>
                  <a:srgbClr val="440099"/>
                </a:solidFill>
                <a:cs typeface="Calibri"/>
              </a:rPr>
              <a:t>December 17 </a:t>
            </a:r>
            <a:r>
              <a:rPr lang="en-US" sz="1800">
                <a:solidFill>
                  <a:srgbClr val="440099"/>
                </a:solidFill>
                <a:cs typeface="Calibri"/>
              </a:rPr>
              <a:t>-  Architecture, Engineering, and Professional Services</a:t>
            </a:r>
          </a:p>
        </p:txBody>
      </p:sp>
      <p:sp>
        <p:nvSpPr>
          <p:cNvPr id="10" name="TextBox 9">
            <a:extLst>
              <a:ext uri="{FF2B5EF4-FFF2-40B4-BE49-F238E27FC236}">
                <a16:creationId xmlns:a16="http://schemas.microsoft.com/office/drawing/2014/main" id="{F5CC46E9-8222-A380-746F-35B0D892C194}"/>
              </a:ext>
            </a:extLst>
          </p:cNvPr>
          <p:cNvSpPr txBox="1"/>
          <p:nvPr/>
        </p:nvSpPr>
        <p:spPr>
          <a:xfrm>
            <a:off x="935215" y="4800048"/>
            <a:ext cx="27523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0099"/>
                </a:solidFill>
                <a:effectLst/>
                <a:uLnTx/>
                <a:uFillTx/>
                <a:latin typeface="Calibri" panose="020F0502020204030204"/>
                <a:ea typeface="+mn-ea"/>
                <a:cs typeface="+mn-cs"/>
              </a:rPr>
              <a:t>Scan to Attend &amp; Network!</a:t>
            </a:r>
            <a:endParaRPr kumimoji="0" lang="en-US" sz="1800" b="0" i="0" u="none" strike="noStrike" kern="1200" cap="none" spc="0" normalizeH="0" baseline="0" noProof="0">
              <a:ln>
                <a:noFill/>
              </a:ln>
              <a:solidFill>
                <a:srgbClr val="440099"/>
              </a:solidFill>
              <a:effectLst/>
              <a:uLnTx/>
              <a:uFillTx/>
              <a:latin typeface="Calibri" panose="020F0502020204030204"/>
              <a:ea typeface="+mn-ea"/>
              <a:cs typeface="+mn-cs"/>
            </a:endParaRPr>
          </a:p>
        </p:txBody>
      </p:sp>
      <p:pic>
        <p:nvPicPr>
          <p:cNvPr id="2" name="Picture 2" descr="QR code for Meet the Primes">
            <a:extLst>
              <a:ext uri="{FF2B5EF4-FFF2-40B4-BE49-F238E27FC236}">
                <a16:creationId xmlns:a16="http://schemas.microsoft.com/office/drawing/2014/main" id="{476A2AE0-31EC-B0B0-9B16-A2FEC61ECB58}"/>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7738" y="5287061"/>
            <a:ext cx="742882" cy="742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387C2F-2C98-0C65-641D-3BFF28DD5C0E}"/>
              </a:ext>
            </a:extLst>
          </p:cNvPr>
          <p:cNvSpPr txBox="1"/>
          <p:nvPr/>
        </p:nvSpPr>
        <p:spPr>
          <a:xfrm>
            <a:off x="6162139" y="4721265"/>
            <a:ext cx="32581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0099"/>
                </a:solidFill>
                <a:effectLst/>
                <a:uLnTx/>
                <a:uFillTx/>
                <a:latin typeface="Calibri" panose="020F0502020204030204"/>
                <a:ea typeface="+mn-ea"/>
                <a:cs typeface="+mn-cs"/>
              </a:rPr>
              <a:t>Prime Companies Eligible to Present</a:t>
            </a:r>
            <a:endParaRPr kumimoji="0" lang="en-US" sz="1800" b="0" i="0" u="none" strike="noStrike" kern="1200" cap="none" spc="0" normalizeH="0" baseline="0" noProof="0">
              <a:ln>
                <a:noFill/>
              </a:ln>
              <a:solidFill>
                <a:srgbClr val="440099"/>
              </a:solidFill>
              <a:effectLst/>
              <a:uLnTx/>
              <a:uFillTx/>
              <a:latin typeface="Calibri" panose="020F0502020204030204"/>
              <a:ea typeface="+mn-ea"/>
              <a:cs typeface="+mn-cs"/>
            </a:endParaRPr>
          </a:p>
        </p:txBody>
      </p:sp>
      <p:pic>
        <p:nvPicPr>
          <p:cNvPr id="3" name="Picture 2" descr="QR code for Prime Companies can sign up via https://forms.office.com/r/zmHt41H237">
            <a:extLst>
              <a:ext uri="{FF2B5EF4-FFF2-40B4-BE49-F238E27FC236}">
                <a16:creationId xmlns:a16="http://schemas.microsoft.com/office/drawing/2014/main" id="{792670AF-8DB2-8DBB-AA2A-71DCC557067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078432" y="5248760"/>
            <a:ext cx="812655" cy="819484"/>
          </a:xfrm>
          <a:prstGeom prst="rect">
            <a:avLst/>
          </a:prstGeom>
        </p:spPr>
      </p:pic>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8656540" y="0"/>
            <a:ext cx="3763223" cy="6922168"/>
          </a:xfrm>
        </p:spPr>
      </p:pic>
      <p:sp>
        <p:nvSpPr>
          <p:cNvPr id="4" name="Freeform: Shape 3">
            <a:extLst>
              <a:ext uri="{FF2B5EF4-FFF2-40B4-BE49-F238E27FC236}">
                <a16:creationId xmlns:a16="http://schemas.microsoft.com/office/drawing/2014/main" id="{54CED64D-4F10-24A0-6E58-AD8CD6908F1D}"/>
              </a:ext>
              <a:ext uri="{C183D7F6-B498-43B3-948B-1728B52AA6E4}">
                <adec:decorative xmlns:adec="http://schemas.microsoft.com/office/drawing/2017/decorative" val="1"/>
              </a:ext>
            </a:extLst>
          </p:cNvPr>
          <p:cNvSpPr/>
          <p:nvPr/>
        </p:nvSpPr>
        <p:spPr>
          <a:xfrm rot="20247250">
            <a:off x="2242471" y="546659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3CD0BB3A-9AC9-BCC6-9283-E0FECC80B76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0596930" flipH="1">
            <a:off x="1915387" y="5414955"/>
            <a:ext cx="551817" cy="646331"/>
          </a:xfrm>
          <a:prstGeom prst="rect">
            <a:avLst/>
          </a:prstGeom>
        </p:spPr>
      </p:pic>
      <p:pic>
        <p:nvPicPr>
          <p:cNvPr id="7" name="Graphic 6">
            <a:extLst>
              <a:ext uri="{FF2B5EF4-FFF2-40B4-BE49-F238E27FC236}">
                <a16:creationId xmlns:a16="http://schemas.microsoft.com/office/drawing/2014/main" id="{31289792-D0A8-48EF-F852-9389651C8C0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92194">
            <a:off x="7337015" y="5394847"/>
            <a:ext cx="665135" cy="646331"/>
          </a:xfrm>
          <a:prstGeom prst="rect">
            <a:avLst/>
          </a:prstGeom>
        </p:spPr>
      </p:pic>
      <p:sp>
        <p:nvSpPr>
          <p:cNvPr id="8" name="Freeform: Shape 7">
            <a:extLst>
              <a:ext uri="{FF2B5EF4-FFF2-40B4-BE49-F238E27FC236}">
                <a16:creationId xmlns:a16="http://schemas.microsoft.com/office/drawing/2014/main" id="{82F36213-F8E8-686E-7696-4FBB320531A3}"/>
              </a:ext>
              <a:ext uri="{C183D7F6-B498-43B3-948B-1728B52AA6E4}">
                <adec:decorative xmlns:adec="http://schemas.microsoft.com/office/drawing/2017/decorative" val="1"/>
              </a:ext>
            </a:extLst>
          </p:cNvPr>
          <p:cNvSpPr/>
          <p:nvPr/>
        </p:nvSpPr>
        <p:spPr>
          <a:xfrm rot="596274" flipH="1">
            <a:off x="6225644" y="5457045"/>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650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solidFill>
                  <a:srgbClr val="440099"/>
                </a:solidFill>
              </a:rPr>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19 – AI &amp; Digital Tools </a:t>
            </a:r>
          </a:p>
          <a:p>
            <a:pPr>
              <a:spcBef>
                <a:spcPts val="0"/>
              </a:spcBef>
              <a:spcAft>
                <a:spcPts val="600"/>
              </a:spcAft>
              <a:buClr>
                <a:srgbClr val="DC582A"/>
              </a:buClr>
              <a:tabLst>
                <a:tab pos="457200" algn="l"/>
              </a:tabLst>
            </a:pPr>
            <a:r>
              <a:rPr lang="en-US" sz="2000" b="1">
                <a:solidFill>
                  <a:schemeClr val="bg2"/>
                </a:solidFill>
                <a:cs typeface="Calibri"/>
              </a:rPr>
              <a:t>May 21 – RFP Requirements </a:t>
            </a:r>
          </a:p>
          <a:p>
            <a:pPr>
              <a:spcBef>
                <a:spcPts val="0"/>
              </a:spcBef>
              <a:spcAft>
                <a:spcPts val="600"/>
              </a:spcAft>
              <a:buClr>
                <a:srgbClr val="DC582A"/>
              </a:buClr>
              <a:tabLst>
                <a:tab pos="457200" algn="l"/>
              </a:tabLst>
            </a:pPr>
            <a:r>
              <a:rPr lang="en-US" sz="2000" b="1">
                <a:solidFill>
                  <a:srgbClr val="440099"/>
                </a:solidFill>
                <a:cs typeface="Calibri"/>
              </a:rPr>
              <a:t>July 21 – Post Award Compliance </a:t>
            </a:r>
          </a:p>
          <a:p>
            <a:pPr>
              <a:spcBef>
                <a:spcPts val="0"/>
              </a:spcBef>
              <a:spcAft>
                <a:spcPts val="600"/>
              </a:spcAft>
              <a:buClr>
                <a:srgbClr val="DC582A"/>
              </a:buClr>
              <a:tabLst>
                <a:tab pos="457200" algn="l"/>
              </a:tabLst>
            </a:pPr>
            <a:r>
              <a:rPr lang="en-US" sz="2000" b="1">
                <a:solidFill>
                  <a:srgbClr val="440099"/>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rgbClr val="440099"/>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31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bg1">
                    <a:lumMod val="85000"/>
                  </a:schemeClr>
                </a:solidFill>
                <a:cs typeface="Calibri"/>
              </a:rPr>
              <a:t>April 14</a:t>
            </a:r>
          </a:p>
          <a:p>
            <a:pPr>
              <a:spcBef>
                <a:spcPts val="0"/>
              </a:spcBef>
              <a:spcAft>
                <a:spcPts val="600"/>
              </a:spcAft>
              <a:buClr>
                <a:srgbClr val="DC582A"/>
              </a:buClr>
              <a:tabLst>
                <a:tab pos="457200" algn="l"/>
              </a:tabLst>
            </a:pPr>
            <a:r>
              <a:rPr lang="en-US" sz="2000" b="1">
                <a:solidFill>
                  <a:srgbClr val="440099"/>
                </a:solidFill>
                <a:cs typeface="Calibri"/>
              </a:rPr>
              <a:t>June 24</a:t>
            </a:r>
          </a:p>
          <a:p>
            <a:pPr>
              <a:spcBef>
                <a:spcPts val="0"/>
              </a:spcBef>
              <a:spcAft>
                <a:spcPts val="600"/>
              </a:spcAft>
              <a:buClr>
                <a:srgbClr val="DC582A"/>
              </a:buClr>
              <a:tabLst>
                <a:tab pos="457200" algn="l"/>
              </a:tabLst>
            </a:pPr>
            <a:r>
              <a:rPr lang="en-US" sz="2000" b="1">
                <a:solidFill>
                  <a:srgbClr val="440099"/>
                </a:solidFill>
                <a:cs typeface="Calibri"/>
              </a:rPr>
              <a:t>August 6</a:t>
            </a:r>
          </a:p>
          <a:p>
            <a:pPr>
              <a:spcBef>
                <a:spcPts val="0"/>
              </a:spcBef>
              <a:spcAft>
                <a:spcPts val="600"/>
              </a:spcAft>
              <a:buClr>
                <a:srgbClr val="DC582A"/>
              </a:buClr>
              <a:tabLst>
                <a:tab pos="457200" algn="l"/>
              </a:tabLst>
            </a:pPr>
            <a:r>
              <a:rPr lang="en-US" sz="2000" b="1">
                <a:solidFill>
                  <a:srgbClr val="440099"/>
                </a:solidFill>
                <a:cs typeface="Calibri"/>
              </a:rPr>
              <a:t>October 20 </a:t>
            </a:r>
          </a:p>
          <a:p>
            <a:pPr>
              <a:spcBef>
                <a:spcPts val="0"/>
              </a:spcBef>
              <a:spcAft>
                <a:spcPts val="600"/>
              </a:spcAft>
              <a:buClr>
                <a:srgbClr val="DC582A"/>
              </a:buClr>
              <a:tabLst>
                <a:tab pos="457200" algn="l"/>
              </a:tabLst>
            </a:pPr>
            <a:r>
              <a:rPr lang="en-US" sz="2000" b="1">
                <a:solidFill>
                  <a:srgbClr val="440099"/>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580321"/>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440099"/>
                </a:solidFill>
              </a:rPr>
              <a:t>A bi‑monthly in‑person event in partnership with ACDBE and DSBO</a:t>
            </a:r>
          </a:p>
        </p:txBody>
      </p:sp>
    </p:spTree>
    <p:extLst>
      <p:ext uri="{BB962C8B-B14F-4D97-AF65-F5344CB8AC3E}">
        <p14:creationId xmlns:p14="http://schemas.microsoft.com/office/powerpoint/2010/main" val="48866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7D546-9511-11B3-44B4-FAEACCF6EF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79924D-B78A-77C4-C40C-370752486EF9}"/>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2AD2D1F9-0C0F-2692-6B3C-FEBFB2B359ED}"/>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4A85D478-41EA-F631-5A66-D1E7DE0D3083}"/>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2A51B793-D409-4588-CC7C-CEF98DDC06B3}"/>
              </a:ext>
              <a:ext uri="{C183D7F6-B498-43B3-948B-1728B52AA6E4}">
                <adec:decorative xmlns:adec="http://schemas.microsoft.com/office/drawing/2017/decorative" val="1"/>
              </a:ext>
            </a:extLst>
          </p:cNvPr>
          <p:cNvSpPr txBox="1"/>
          <p:nvPr/>
        </p:nvSpPr>
        <p:spPr>
          <a:xfrm>
            <a:off x="845394" y="5286597"/>
            <a:ext cx="8275729" cy="1384995"/>
          </a:xfrm>
          <a:prstGeom prst="rect">
            <a:avLst/>
          </a:prstGeom>
          <a:noFill/>
        </p:spPr>
        <p:txBody>
          <a:bodyPr wrap="square" lIns="91440" tIns="45720" rIns="91440" bIns="45720" rtlCol="0" anchor="t">
            <a:spAutoFit/>
          </a:bodyPr>
          <a:lstStyle/>
          <a:p>
            <a:r>
              <a:rPr lang="en-US" sz="1600"/>
              <a:t>BDTA Page: flydenver.com/</a:t>
            </a:r>
            <a:r>
              <a:rPr lang="en-US" sz="1600" err="1"/>
              <a:t>bdta</a:t>
            </a:r>
            <a:r>
              <a:rPr lang="en-US" sz="1600"/>
              <a:t> </a:t>
            </a:r>
            <a:endParaRPr lang="en-US" sz="1600">
              <a:cs typeface="Calibri" panose="020F0502020204030204"/>
            </a:endParaRPr>
          </a:p>
          <a:p>
            <a:endParaRPr lang="en-US" sz="1600">
              <a:cs typeface="Calibri" panose="020F0502020204030204"/>
            </a:endParaRPr>
          </a:p>
          <a:p>
            <a:r>
              <a:rPr lang="en-US" sz="1600">
                <a:cs typeface="Calibri" panose="020F0502020204030204"/>
              </a:rPr>
              <a:t>Contact Us at </a:t>
            </a:r>
            <a:r>
              <a:rPr lang="en-US" sz="1600">
                <a:cs typeface="Calibri" panose="020F0502020204030204"/>
                <a:hlinkClick r:id="rId4"/>
              </a:rPr>
              <a:t>DENTrainingAcademy@flydenver.com</a:t>
            </a:r>
          </a:p>
          <a:p>
            <a:endParaRPr lang="en-US">
              <a:cs typeface="Calibri" panose="020F0502020204030204"/>
            </a:endParaRPr>
          </a:p>
          <a:p>
            <a:endParaRPr lang="en-US">
              <a:cs typeface="Calibri" panose="020F0502020204030204"/>
            </a:endParaRPr>
          </a:p>
        </p:txBody>
      </p:sp>
      <p:pic>
        <p:nvPicPr>
          <p:cNvPr id="6" name="Picture 5">
            <a:extLst>
              <a:ext uri="{FF2B5EF4-FFF2-40B4-BE49-F238E27FC236}">
                <a16:creationId xmlns:a16="http://schemas.microsoft.com/office/drawing/2014/main" id="{E295E81F-5911-18E4-CC39-BAF7D2D9932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6492" y="5022925"/>
            <a:ext cx="1835075" cy="1835075"/>
          </a:xfrm>
          <a:prstGeom prst="rect">
            <a:avLst/>
          </a:prstGeom>
        </p:spPr>
      </p:pic>
    </p:spTree>
    <p:extLst>
      <p:ext uri="{BB962C8B-B14F-4D97-AF65-F5344CB8AC3E}">
        <p14:creationId xmlns:p14="http://schemas.microsoft.com/office/powerpoint/2010/main" val="2802430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c1b1f8-0e71-4cbd-b262-3052aba238a9">
      <Terms xmlns="http://schemas.microsoft.com/office/infopath/2007/PartnerControls"/>
    </lcf76f155ced4ddcb4097134ff3c332f>
    <DateSent xmlns="bbc1b1f8-0e71-4cbd-b262-3052aba238a9" xsi:nil="true"/>
    <TaxCatchAll xmlns="87e7f7ab-f283-48b6-a11d-5b6afdf240ea" xsi:nil="true"/>
    <BusinessDirectoryType xmlns="bbc1b1f8-0e71-4cbd-b262-3052aba238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4525BE-C21E-4A4C-BBC6-1205EA05442B}"/>
</file>

<file path=customXml/itemProps2.xml><?xml version="1.0" encoding="utf-8"?>
<ds:datastoreItem xmlns:ds="http://schemas.openxmlformats.org/officeDocument/2006/customXml" ds:itemID="{F2F2FE49-1C05-4EF5-9360-51D70AD37214}">
  <ds:schemaRefs>
    <ds:schemaRef ds:uri="http://www.w3.org/XML/1998/namespace"/>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68d65d59-901b-4c54-a5d0-6a66b33b0abd"/>
    <ds:schemaRef ds:uri="8a7ae405-7346-4754-ac29-aa01667d64a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674DDDF-AB4D-446A-A19F-F62E53DF806A}">
  <ds:schemaRefs>
    <ds:schemaRef ds:uri="http://schemas.microsoft.com/sharepoint/v3/contenttype/forms"/>
  </ds:schemaRefs>
</ds:datastoreItem>
</file>

<file path=docMetadata/LabelInfo.xml><?xml version="1.0" encoding="utf-8"?>
<clbl:labelList xmlns:clbl="http://schemas.microsoft.com/office/2020/mipLabelMetadata">
  <clbl:label id="{79c62162-b85e-4b0e-a863-ebe7817ad70d}" enabled="0" method="" siteId="{79c62162-b85e-4b0e-a863-ebe7817ad70d}" removed="1"/>
</clbl:labelList>
</file>

<file path=docProps/app.xml><?xml version="1.0" encoding="utf-8"?>
<Properties xmlns="http://schemas.openxmlformats.org/officeDocument/2006/extended-properties" xmlns:vt="http://schemas.openxmlformats.org/officeDocument/2006/docPropsVTypes">
  <TotalTime>0</TotalTime>
  <Words>7942</Words>
  <Application>Microsoft Office PowerPoint</Application>
  <PresentationFormat>Widescreen</PresentationFormat>
  <Paragraphs>796</Paragraphs>
  <Slides>57</Slides>
  <Notes>57</Notes>
  <HiddenSlides>1</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57</vt:i4>
      </vt:variant>
    </vt:vector>
  </HeadingPairs>
  <TitlesOfParts>
    <vt:vector size="74" baseType="lpstr">
      <vt:lpstr>Aptos</vt:lpstr>
      <vt:lpstr>Arial</vt:lpstr>
      <vt:lpstr>Arial,Sans-Serif</vt:lpstr>
      <vt:lpstr>Calibri</vt:lpstr>
      <vt:lpstr>Calibri Light</vt:lpstr>
      <vt:lpstr>Cambria</vt:lpstr>
      <vt:lpstr>Inter</vt:lpstr>
      <vt:lpstr>Open Sans</vt:lpstr>
      <vt:lpstr>Symbol</vt:lpstr>
      <vt:lpstr>Symbol,Sans-Serif</vt:lpstr>
      <vt:lpstr>Times New Roman</vt:lpstr>
      <vt:lpstr>Wingdings</vt:lpstr>
      <vt:lpstr>Title 1</vt:lpstr>
      <vt:lpstr>Title 3</vt:lpstr>
      <vt:lpstr>Content 1</vt:lpstr>
      <vt:lpstr>1_Office Theme</vt:lpstr>
      <vt:lpstr>Content 1 - ORANGE</vt:lpstr>
      <vt:lpstr>Navigating the ACDBE Program RFP Requirements at DEN</vt:lpstr>
      <vt:lpstr>Agenda </vt:lpstr>
      <vt:lpstr>Housekeeping</vt:lpstr>
      <vt:lpstr>Click to edit Master title style</vt:lpstr>
      <vt:lpstr>Taking Flight at DEN </vt:lpstr>
      <vt:lpstr>Meet the Primes</vt:lpstr>
      <vt:lpstr>Navigating the ACDBE Series: Pathways to Concessions</vt:lpstr>
      <vt:lpstr>Small Business Certification Workshops</vt:lpstr>
      <vt:lpstr>Stay Informed</vt:lpstr>
      <vt:lpstr>SAVE THE DATE  DEN Procurement Tradeshow  August 20, 2026  Westin Level 4, at the CEEA facility</vt:lpstr>
      <vt:lpstr>Community Panelist Program </vt:lpstr>
      <vt:lpstr>City Values</vt:lpstr>
      <vt:lpstr>Sheila Motley | Contract Administrator </vt:lpstr>
      <vt:lpstr>What makes a good Proposal </vt:lpstr>
      <vt:lpstr>Audience Poll #1</vt:lpstr>
      <vt:lpstr>What makes a good Proposal …</vt:lpstr>
      <vt:lpstr>What makes a good Proposal Cont.</vt:lpstr>
      <vt:lpstr>Cure Notices   </vt:lpstr>
      <vt:lpstr>Concept Proposal | Concept Fit | Design</vt:lpstr>
      <vt:lpstr>What makes a good Proposal</vt:lpstr>
      <vt:lpstr>Equity, Diversity, Inclusion, and Accessibility Plan</vt:lpstr>
      <vt:lpstr>Proposal Considerations Recap/Take-Aways:</vt:lpstr>
      <vt:lpstr>Connect with DEN    </vt:lpstr>
      <vt:lpstr>Contract Procurement Resources</vt:lpstr>
      <vt:lpstr>Andre Jean Matip | ACDBE Program Specialist  </vt:lpstr>
      <vt:lpstr>Federal and Local Small Business Programs at DEN</vt:lpstr>
      <vt:lpstr>Audience Poll #2</vt:lpstr>
      <vt:lpstr>Benefits of Certification</vt:lpstr>
      <vt:lpstr>ACDBE Review Process – NAICS Codes</vt:lpstr>
      <vt:lpstr>ACDBE RFP Review</vt:lpstr>
      <vt:lpstr>SBEC RFP Review</vt:lpstr>
      <vt:lpstr>ACDBE Submittal Requirements </vt:lpstr>
      <vt:lpstr>SBEC Program / Submittal Requirements </vt:lpstr>
      <vt:lpstr>Proposal Cures</vt:lpstr>
      <vt:lpstr>Before Submitting Your Proposal…</vt:lpstr>
      <vt:lpstr>ACDBE Tips &amp; Tricks</vt:lpstr>
      <vt:lpstr>DEN Concessions Resources</vt:lpstr>
      <vt:lpstr>Outreach Historical Training Records</vt:lpstr>
      <vt:lpstr>Lauren Helfman| Contract Administrator</vt:lpstr>
      <vt:lpstr>Audience Poll #3</vt:lpstr>
      <vt:lpstr>IMPACT OF GROWTH</vt:lpstr>
      <vt:lpstr>OUR SOLUTION: Concessions Master Plan</vt:lpstr>
      <vt:lpstr>CORE PLANNING PRINCIPLES</vt:lpstr>
      <vt:lpstr>COMMERCIAL PRINCIPLES</vt:lpstr>
      <vt:lpstr>Future Vision</vt:lpstr>
      <vt:lpstr>CONCESSIONS MASTER PLAN ACHIEVEMENTS</vt:lpstr>
      <vt:lpstr>Concourse A Profile</vt:lpstr>
      <vt:lpstr>Concourse A Profile Cont.</vt:lpstr>
      <vt:lpstr>Concourse B Profile</vt:lpstr>
      <vt:lpstr>Concourse B Profile Cont.</vt:lpstr>
      <vt:lpstr>Concourse C Profile</vt:lpstr>
      <vt:lpstr>Concourse C Profile Cont. </vt:lpstr>
      <vt:lpstr>CONCESSIONS 2025</vt:lpstr>
      <vt:lpstr>Program Performance and Updates</vt:lpstr>
      <vt:lpstr>Upcoming Small Business Event</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2</cp:revision>
  <dcterms:created xsi:type="dcterms:W3CDTF">2024-03-24T01:57:37Z</dcterms:created>
  <dcterms:modified xsi:type="dcterms:W3CDTF">2026-06-30T16:28:59Z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Order">
    <vt:lpwstr>39300.0000000000</vt:lpwstr>
  </property>
  <property fmtid="{D5CDD505-2E9C-101B-9397-08002B2CF9AE}" pid="4" name="ComplianceAssetId">
    <vt:lpwstr/>
  </property>
  <property fmtid="{D5CDD505-2E9C-101B-9397-08002B2CF9AE}" pid="5" name="_activity">
    <vt:lpwstr>{"FileActivityType":"9","FileActivityTimeStamp":"2025-01-07T19:29:31.027Z","FileActivityUsersOnPage":[{"DisplayName":"Geraghty, Landon - DEN","Id":"landon.geraghty@flydenver.com"},{"DisplayName":"Whipple, Matthew - DEN","Id":"matthew.whipple@flydenver.com"}],"FileActivityNavigationId":null}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