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6" r:id="rId6"/>
    <p:sldMasterId id="2147483682" r:id="rId7"/>
    <p:sldMasterId id="2147483787" r:id="rId8"/>
    <p:sldMasterId id="2147483802" r:id="rId9"/>
    <p:sldMasterId id="2147483821" r:id="rId10"/>
    <p:sldMasterId id="2147483886" r:id="rId11"/>
    <p:sldMasterId id="2147483896" r:id="rId12"/>
    <p:sldMasterId id="2147483902" r:id="rId13"/>
  </p:sldMasterIdLst>
  <p:notesMasterIdLst>
    <p:notesMasterId r:id="rId66"/>
  </p:notesMasterIdLst>
  <p:sldIdLst>
    <p:sldId id="11200" r:id="rId14"/>
    <p:sldId id="2147483637" r:id="rId15"/>
    <p:sldId id="11113" r:id="rId16"/>
    <p:sldId id="11237" r:id="rId17"/>
    <p:sldId id="105012" r:id="rId18"/>
    <p:sldId id="105299" r:id="rId19"/>
    <p:sldId id="105300" r:id="rId20"/>
    <p:sldId id="2147483624" r:id="rId21"/>
    <p:sldId id="105302" r:id="rId22"/>
    <p:sldId id="2147483640" r:id="rId23"/>
    <p:sldId id="11137" r:id="rId24"/>
    <p:sldId id="105301" r:id="rId25"/>
    <p:sldId id="105305" r:id="rId26"/>
    <p:sldId id="10730" r:id="rId27"/>
    <p:sldId id="11192" r:id="rId28"/>
    <p:sldId id="11161" r:id="rId29"/>
    <p:sldId id="105297" r:id="rId30"/>
    <p:sldId id="105019" r:id="rId31"/>
    <p:sldId id="105020" r:id="rId32"/>
    <p:sldId id="105078" r:id="rId33"/>
    <p:sldId id="2147483627" r:id="rId34"/>
    <p:sldId id="2147483628" r:id="rId35"/>
    <p:sldId id="105347" r:id="rId36"/>
    <p:sldId id="105102" r:id="rId37"/>
    <p:sldId id="105350" r:id="rId38"/>
    <p:sldId id="105351" r:id="rId39"/>
    <p:sldId id="105338" r:id="rId40"/>
    <p:sldId id="105339" r:id="rId41"/>
    <p:sldId id="105234" r:id="rId42"/>
    <p:sldId id="2147483632" r:id="rId43"/>
    <p:sldId id="2147483625" r:id="rId44"/>
    <p:sldId id="2147483626" r:id="rId45"/>
    <p:sldId id="2147483635" r:id="rId46"/>
    <p:sldId id="2147483636" r:id="rId47"/>
    <p:sldId id="2147483634" r:id="rId48"/>
    <p:sldId id="2147483629" r:id="rId49"/>
    <p:sldId id="2147483633" r:id="rId50"/>
    <p:sldId id="2147483631" r:id="rId51"/>
    <p:sldId id="105239" r:id="rId52"/>
    <p:sldId id="105225" r:id="rId53"/>
    <p:sldId id="105226" r:id="rId54"/>
    <p:sldId id="105272" r:id="rId55"/>
    <p:sldId id="105354" r:id="rId56"/>
    <p:sldId id="105030" r:id="rId57"/>
    <p:sldId id="105333" r:id="rId58"/>
    <p:sldId id="105346" r:id="rId59"/>
    <p:sldId id="105241" r:id="rId60"/>
    <p:sldId id="11099" r:id="rId61"/>
    <p:sldId id="105242" r:id="rId62"/>
    <p:sldId id="105125" r:id="rId63"/>
    <p:sldId id="104977" r:id="rId64"/>
    <p:sldId id="359" r:id="rId6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FD" id="{1A2CF5E3-E995-43E8-95BB-EF01195D95C7}">
          <p14:sldIdLst>
            <p14:sldId id="11200"/>
            <p14:sldId id="2147483637"/>
            <p14:sldId id="11113"/>
            <p14:sldId id="11237"/>
            <p14:sldId id="105012"/>
            <p14:sldId id="105299"/>
            <p14:sldId id="105300"/>
            <p14:sldId id="2147483624"/>
            <p14:sldId id="105302"/>
            <p14:sldId id="2147483640"/>
            <p14:sldId id="11137"/>
            <p14:sldId id="105301"/>
            <p14:sldId id="105305"/>
            <p14:sldId id="10730"/>
            <p14:sldId id="11192"/>
            <p14:sldId id="11161"/>
            <p14:sldId id="105297"/>
          </p14:sldIdLst>
        </p14:section>
        <p14:section name="DEC" id="{849A96FE-11D4-42CE-8799-D5B9D31EE6F2}">
          <p14:sldIdLst>
            <p14:sldId id="105019"/>
            <p14:sldId id="105020"/>
            <p14:sldId id="105078"/>
            <p14:sldId id="2147483627"/>
            <p14:sldId id="2147483628"/>
          </p14:sldIdLst>
        </p14:section>
        <p14:section name="GCM" id="{38DD9E9F-B5CA-44D6-8CBB-66AF5AE67FAF}">
          <p14:sldIdLst>
            <p14:sldId id="105347"/>
            <p14:sldId id="105102"/>
          </p14:sldIdLst>
        </p14:section>
        <p14:section name="Operations" id="{779A0E54-FB31-4E3E-9BCD-36988D7C5D26}">
          <p14:sldIdLst>
            <p14:sldId id="105350"/>
            <p14:sldId id="105351"/>
            <p14:sldId id="105338"/>
            <p14:sldId id="105339"/>
          </p14:sldIdLst>
        </p14:section>
        <p14:section name="Maintenance" id="{5CD19206-6CD4-4095-B235-FB3F8E3BE616}">
          <p14:sldIdLst>
            <p14:sldId id="105234"/>
            <p14:sldId id="2147483632"/>
            <p14:sldId id="2147483625"/>
            <p14:sldId id="2147483626"/>
            <p14:sldId id="2147483635"/>
            <p14:sldId id="2147483636"/>
            <p14:sldId id="2147483634"/>
          </p14:sldIdLst>
        </p14:section>
        <p14:section name="Sustainability" id="{9B316008-0669-498A-A1F0-4CAC13C88F6D}">
          <p14:sldIdLst>
            <p14:sldId id="2147483629"/>
            <p14:sldId id="2147483633"/>
            <p14:sldId id="2147483631"/>
            <p14:sldId id="105239"/>
            <p14:sldId id="105225"/>
            <p14:sldId id="105226"/>
            <p14:sldId id="105272"/>
            <p14:sldId id="105354"/>
            <p14:sldId id="105030"/>
            <p14:sldId id="105333"/>
            <p14:sldId id="105346"/>
            <p14:sldId id="105241"/>
            <p14:sldId id="11099"/>
            <p14:sldId id="105242"/>
            <p14:sldId id="105125"/>
            <p14:sldId id="104977"/>
            <p14:sldId id="3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0099"/>
    <a:srgbClr val="C3D831"/>
    <a:srgbClr val="E35B2A"/>
    <a:srgbClr val="4900C1"/>
    <a:srgbClr val="F6EFFF"/>
    <a:srgbClr val="8C9EBC"/>
    <a:srgbClr val="1D0092"/>
    <a:srgbClr val="282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8F2E9-1453-4537-AFA8-8BFDD26D9DAC}" v="5" dt="2026-07-10T22:05:28.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sell, Steven - DEN" userId="S::steven.russell@flydenver.com::1db741e6-cb06-447d-be84-b8104b947232" providerId="AD" clId="Web-{0385F5CD-75F1-59B3-7441-B052DCC8360D}"/>
    <pc:docChg chg="sldOrd">
      <pc:chgData name="Russell, Steven - DEN" userId="S::steven.russell@flydenver.com::1db741e6-cb06-447d-be84-b8104b947232" providerId="AD" clId="Web-{0385F5CD-75F1-59B3-7441-B052DCC8360D}" dt="2026-06-11T19:00:20.352" v="0"/>
      <pc:docMkLst>
        <pc:docMk/>
      </pc:docMkLst>
      <pc:sldChg chg="ord">
        <pc:chgData name="Russell, Steven - DEN" userId="S::steven.russell@flydenver.com::1db741e6-cb06-447d-be84-b8104b947232" providerId="AD" clId="Web-{0385F5CD-75F1-59B3-7441-B052DCC8360D}" dt="2026-06-11T19:00:20.352" v="0"/>
        <pc:sldMkLst>
          <pc:docMk/>
          <pc:sldMk cId="375540658" sldId="105225"/>
        </pc:sldMkLst>
      </pc:sldChg>
    </pc:docChg>
  </pc:docChgLst>
  <pc:docChgLst>
    <pc:chgData name="Bonilla, Areli - DEN" userId="S::areli.bonilla@flydenver.com::6bab88ab-254b-427c-81ac-36a012df9b9c" providerId="AD" clId="Web-{A9D43C8E-1518-C21D-1FC4-3067C9C14DC3}"/>
    <pc:docChg chg="modSld">
      <pc:chgData name="Bonilla, Areli - DEN" userId="S::areli.bonilla@flydenver.com::6bab88ab-254b-427c-81ac-36a012df9b9c" providerId="AD" clId="Web-{A9D43C8E-1518-C21D-1FC4-3067C9C14DC3}" dt="2026-06-10T20:05:20.187" v="37" actId="20577"/>
      <pc:docMkLst>
        <pc:docMk/>
      </pc:docMkLst>
    </pc:docChg>
  </pc:docChgLst>
  <pc:docChgLst>
    <pc:chgData name="Diaz, Tony - DEN" userId="2abb1539-c3bf-4665-a2c4-40c84e3e1b19" providerId="ADAL" clId="{D944D35E-B466-4B9C-9CBF-F526DE975860}"/>
    <pc:docChg chg="modSld">
      <pc:chgData name="Diaz, Tony - DEN" userId="2abb1539-c3bf-4665-a2c4-40c84e3e1b19" providerId="ADAL" clId="{D944D35E-B466-4B9C-9CBF-F526DE975860}" dt="2026-07-09T19:31:10.787" v="2" actId="20577"/>
      <pc:docMkLst>
        <pc:docMk/>
      </pc:docMkLst>
      <pc:sldChg chg="modSp mod">
        <pc:chgData name="Diaz, Tony - DEN" userId="2abb1539-c3bf-4665-a2c4-40c84e3e1b19" providerId="ADAL" clId="{D944D35E-B466-4B9C-9CBF-F526DE975860}" dt="2026-07-09T19:31:10.787" v="2" actId="20577"/>
        <pc:sldMkLst>
          <pc:docMk/>
          <pc:sldMk cId="3738404636" sldId="105339"/>
        </pc:sldMkLst>
        <pc:spChg chg="mod">
          <ac:chgData name="Diaz, Tony - DEN" userId="2abb1539-c3bf-4665-a2c4-40c84e3e1b19" providerId="ADAL" clId="{D944D35E-B466-4B9C-9CBF-F526DE975860}" dt="2026-07-09T19:31:10.787" v="2" actId="20577"/>
          <ac:spMkLst>
            <pc:docMk/>
            <pc:sldMk cId="3738404636" sldId="105339"/>
            <ac:spMk id="3" creationId="{642EBBD7-7D69-361D-A1FD-FDB2CFD7352E}"/>
          </ac:spMkLst>
        </pc:spChg>
      </pc:sldChg>
    </pc:docChg>
  </pc:docChgLst>
  <pc:docChgLst>
    <pc:chgData name="Rodriguez, Valeria - DEN" userId="S::valeria.rodriguez@flydenver.com::30477c7b-2a6f-4753-9025-5805435ddb32" providerId="AD" clId="Web-{260A2B94-D339-90CC-059B-C6111B7E3238}"/>
    <pc:docChg chg="modSld">
      <pc:chgData name="Rodriguez, Valeria - DEN" userId="S::valeria.rodriguez@flydenver.com::30477c7b-2a6f-4753-9025-5805435ddb32" providerId="AD" clId="Web-{260A2B94-D339-90CC-059B-C6111B7E3238}" dt="2026-07-06T16:51:34.460" v="6" actId="20577"/>
      <pc:docMkLst>
        <pc:docMk/>
      </pc:docMkLst>
      <pc:sldChg chg="modSp">
        <pc:chgData name="Rodriguez, Valeria - DEN" userId="S::valeria.rodriguez@flydenver.com::30477c7b-2a6f-4753-9025-5805435ddb32" providerId="AD" clId="Web-{260A2B94-D339-90CC-059B-C6111B7E3238}" dt="2026-07-06T16:51:34.460" v="6" actId="20577"/>
        <pc:sldMkLst>
          <pc:docMk/>
          <pc:sldMk cId="66050245" sldId="105102"/>
        </pc:sldMkLst>
        <pc:spChg chg="mod">
          <ac:chgData name="Rodriguez, Valeria - DEN" userId="S::valeria.rodriguez@flydenver.com::30477c7b-2a6f-4753-9025-5805435ddb32" providerId="AD" clId="Web-{260A2B94-D339-90CC-059B-C6111B7E3238}" dt="2026-07-06T16:51:34.460" v="6" actId="20577"/>
          <ac:spMkLst>
            <pc:docMk/>
            <pc:sldMk cId="66050245" sldId="105102"/>
            <ac:spMk id="3" creationId="{382E8DDD-05C7-168B-9D55-290965101779}"/>
          </ac:spMkLst>
        </pc:spChg>
      </pc:sldChg>
    </pc:docChg>
  </pc:docChgLst>
  <pc:docChgLst>
    <pc:chgData name="Bouche, Gene - DEN" userId="S::gene.bouche@flydenver.com::e8b36782-bcf2-4fb5-9adc-4c5fcc54c153" providerId="AD" clId="Web-{9ECBDC8D-B0FC-CBA2-6779-10E3B30B0A9F}"/>
    <pc:docChg chg="modSld">
      <pc:chgData name="Bouche, Gene - DEN" userId="S::gene.bouche@flydenver.com::e8b36782-bcf2-4fb5-9adc-4c5fcc54c153" providerId="AD" clId="Web-{9ECBDC8D-B0FC-CBA2-6779-10E3B30B0A9F}" dt="2026-06-30T21:56:52.264" v="171" actId="20577"/>
      <pc:docMkLst>
        <pc:docMk/>
      </pc:docMkLst>
      <pc:sldChg chg="modSp">
        <pc:chgData name="Bouche, Gene - DEN" userId="S::gene.bouche@flydenver.com::e8b36782-bcf2-4fb5-9adc-4c5fcc54c153" providerId="AD" clId="Web-{9ECBDC8D-B0FC-CBA2-6779-10E3B30B0A9F}" dt="2026-06-30T20:08:39.826" v="7" actId="20577"/>
        <pc:sldMkLst>
          <pc:docMk/>
          <pc:sldMk cId="3443420231" sldId="2147483627"/>
        </pc:sldMkLst>
        <pc:spChg chg="mod">
          <ac:chgData name="Bouche, Gene - DEN" userId="S::gene.bouche@flydenver.com::e8b36782-bcf2-4fb5-9adc-4c5fcc54c153" providerId="AD" clId="Web-{9ECBDC8D-B0FC-CBA2-6779-10E3B30B0A9F}" dt="2026-06-30T20:08:39.826" v="7" actId="20577"/>
          <ac:spMkLst>
            <pc:docMk/>
            <pc:sldMk cId="3443420231" sldId="2147483627"/>
            <ac:spMk id="12" creationId="{8BC2A21B-A78D-F775-FB19-8763629D4B2D}"/>
          </ac:spMkLst>
        </pc:spChg>
      </pc:sldChg>
      <pc:sldChg chg="addSp modSp">
        <pc:chgData name="Bouche, Gene - DEN" userId="S::gene.bouche@flydenver.com::e8b36782-bcf2-4fb5-9adc-4c5fcc54c153" providerId="AD" clId="Web-{9ECBDC8D-B0FC-CBA2-6779-10E3B30B0A9F}" dt="2026-06-30T21:56:52.264" v="171" actId="20577"/>
        <pc:sldMkLst>
          <pc:docMk/>
          <pc:sldMk cId="231984333" sldId="2147483628"/>
        </pc:sldMkLst>
        <pc:spChg chg="add mod">
          <ac:chgData name="Bouche, Gene - DEN" userId="S::gene.bouche@flydenver.com::e8b36782-bcf2-4fb5-9adc-4c5fcc54c153" providerId="AD" clId="Web-{9ECBDC8D-B0FC-CBA2-6779-10E3B30B0A9F}" dt="2026-06-30T21:56:52.264" v="171" actId="20577"/>
          <ac:spMkLst>
            <pc:docMk/>
            <pc:sldMk cId="231984333" sldId="2147483628"/>
            <ac:spMk id="2" creationId="{9DA2715E-B479-5D05-DD18-2375D5EC65CD}"/>
          </ac:spMkLst>
        </pc:spChg>
        <pc:spChg chg="mod">
          <ac:chgData name="Bouche, Gene - DEN" userId="S::gene.bouche@flydenver.com::e8b36782-bcf2-4fb5-9adc-4c5fcc54c153" providerId="AD" clId="Web-{9ECBDC8D-B0FC-CBA2-6779-10E3B30B0A9F}" dt="2026-06-30T21:55:53.576" v="153" actId="1076"/>
          <ac:spMkLst>
            <pc:docMk/>
            <pc:sldMk cId="231984333" sldId="2147483628"/>
            <ac:spMk id="3" creationId="{37084FA7-3F7C-ED15-6EA3-BD55B0F3E6B5}"/>
          </ac:spMkLst>
        </pc:spChg>
        <pc:spChg chg="mod">
          <ac:chgData name="Bouche, Gene - DEN" userId="S::gene.bouche@flydenver.com::e8b36782-bcf2-4fb5-9adc-4c5fcc54c153" providerId="AD" clId="Web-{9ECBDC8D-B0FC-CBA2-6779-10E3B30B0A9F}" dt="2026-06-30T20:09:22.279" v="15" actId="20577"/>
          <ac:spMkLst>
            <pc:docMk/>
            <pc:sldMk cId="231984333" sldId="2147483628"/>
            <ac:spMk id="16" creationId="{F63300CC-9F68-A6EA-E201-4DFBDA4E616F}"/>
          </ac:spMkLst>
        </pc:spChg>
      </pc:sldChg>
    </pc:docChg>
  </pc:docChgLst>
  <pc:docChgLst>
    <pc:chgData name="James, Cara - DEN" userId="S::cara.james@flydenver.com::1956f4b0-7e1b-43a2-af8b-59722a874e74" providerId="AD" clId="Web-{FAF852E8-B2BA-2F88-6967-7606A70E6260}"/>
    <pc:docChg chg="modSld">
      <pc:chgData name="James, Cara - DEN" userId="S::cara.james@flydenver.com::1956f4b0-7e1b-43a2-af8b-59722a874e74" providerId="AD" clId="Web-{FAF852E8-B2BA-2F88-6967-7606A70E6260}" dt="2026-06-11T19:20:06.241" v="33" actId="20577"/>
      <pc:docMkLst>
        <pc:docMk/>
      </pc:docMkLst>
    </pc:docChg>
  </pc:docChgLst>
  <pc:docChgLst>
    <pc:chgData name="James, Ashley - DIA" userId="S::ashley.james@flydenver.com::d242843a-2b11-4200-b3b0-665221acfbaa" providerId="AD" clId="Web-{60D56266-F24E-DEDD-8220-704D804A3F37}"/>
    <pc:docChg chg="modSld">
      <pc:chgData name="James, Ashley - DIA" userId="S::ashley.james@flydenver.com::d242843a-2b11-4200-b3b0-665221acfbaa" providerId="AD" clId="Web-{60D56266-F24E-DEDD-8220-704D804A3F37}" dt="2026-07-09T16:12:39.364" v="90" actId="20577"/>
      <pc:docMkLst>
        <pc:docMk/>
      </pc:docMkLst>
      <pc:sldChg chg="modSp">
        <pc:chgData name="James, Ashley - DIA" userId="S::ashley.james@flydenver.com::d242843a-2b11-4200-b3b0-665221acfbaa" providerId="AD" clId="Web-{60D56266-F24E-DEDD-8220-704D804A3F37}" dt="2026-07-09T16:12:39.364" v="90" actId="20577"/>
        <pc:sldMkLst>
          <pc:docMk/>
          <pc:sldMk cId="3697653226" sldId="105351"/>
        </pc:sldMkLst>
        <pc:spChg chg="mod">
          <ac:chgData name="James, Ashley - DIA" userId="S::ashley.james@flydenver.com::d242843a-2b11-4200-b3b0-665221acfbaa" providerId="AD" clId="Web-{60D56266-F24E-DEDD-8220-704D804A3F37}" dt="2026-07-09T16:12:39.364" v="90" actId="20577"/>
          <ac:spMkLst>
            <pc:docMk/>
            <pc:sldMk cId="3697653226" sldId="105351"/>
            <ac:spMk id="3" creationId="{933D787F-EA06-8600-48A2-BE172F6F2351}"/>
          </ac:spMkLst>
        </pc:spChg>
      </pc:sldChg>
    </pc:docChg>
  </pc:docChgLst>
  <pc:docChgLst>
    <pc:chgData name="James, Cara - DEN" userId="S::cara.james@flydenver.com::1956f4b0-7e1b-43a2-af8b-59722a874e74" providerId="AD" clId="Web-{E5FC7F0D-D5AC-4D60-5E80-7E95E0A46B5A}"/>
    <pc:docChg chg="modSld">
      <pc:chgData name="James, Cara - DEN" userId="S::cara.james@flydenver.com::1956f4b0-7e1b-43a2-af8b-59722a874e74" providerId="AD" clId="Web-{E5FC7F0D-D5AC-4D60-5E80-7E95E0A46B5A}" dt="2026-06-10T16:27:51.845" v="32" actId="20577"/>
      <pc:docMkLst>
        <pc:docMk/>
      </pc:docMkLst>
    </pc:docChg>
  </pc:docChgLst>
  <pc:docChgLst>
    <pc:chgData name="Munoz, Eduardo - DEN" userId="S::eduardo.munoz@flydenver.com::c141e26d-b03a-404e-a1be-c2cd25210f0a" providerId="AD" clId="Web-{0F3EA0BC-F80A-F3F7-5993-372215CAFC55}"/>
    <pc:docChg chg="modSld">
      <pc:chgData name="Munoz, Eduardo - DEN" userId="S::eduardo.munoz@flydenver.com::c141e26d-b03a-404e-a1be-c2cd25210f0a" providerId="AD" clId="Web-{0F3EA0BC-F80A-F3F7-5993-372215CAFC55}" dt="2026-07-08T15:46:24.370" v="213" actId="1076"/>
      <pc:docMkLst>
        <pc:docMk/>
      </pc:docMkLst>
      <pc:sldChg chg="addSp modSp">
        <pc:chgData name="Munoz, Eduardo - DEN" userId="S::eduardo.munoz@flydenver.com::c141e26d-b03a-404e-a1be-c2cd25210f0a" providerId="AD" clId="Web-{0F3EA0BC-F80A-F3F7-5993-372215CAFC55}" dt="2026-07-08T15:46:24.370" v="213" actId="1076"/>
        <pc:sldMkLst>
          <pc:docMk/>
          <pc:sldMk cId="4009330592" sldId="105346"/>
        </pc:sldMkLst>
        <pc:spChg chg="mod">
          <ac:chgData name="Munoz, Eduardo - DEN" userId="S::eduardo.munoz@flydenver.com::c141e26d-b03a-404e-a1be-c2cd25210f0a" providerId="AD" clId="Web-{0F3EA0BC-F80A-F3F7-5993-372215CAFC55}" dt="2026-07-08T15:46:16.323" v="212" actId="20577"/>
          <ac:spMkLst>
            <pc:docMk/>
            <pc:sldMk cId="4009330592" sldId="105346"/>
            <ac:spMk id="3" creationId="{4C2ACFBC-0F06-E295-C4B4-4A38892A85EC}"/>
          </ac:spMkLst>
        </pc:spChg>
        <pc:picChg chg="add mod modCrop">
          <ac:chgData name="Munoz, Eduardo - DEN" userId="S::eduardo.munoz@flydenver.com::c141e26d-b03a-404e-a1be-c2cd25210f0a" providerId="AD" clId="Web-{0F3EA0BC-F80A-F3F7-5993-372215CAFC55}" dt="2026-07-08T15:46:24.370" v="213" actId="1076"/>
          <ac:picMkLst>
            <pc:docMk/>
            <pc:sldMk cId="4009330592" sldId="105346"/>
            <ac:picMk id="4" creationId="{C5B748B9-C6D6-A57B-5983-72D1ECACA3EE}"/>
          </ac:picMkLst>
        </pc:picChg>
      </pc:sldChg>
    </pc:docChg>
  </pc:docChgLst>
  <pc:docChgLst>
    <pc:chgData name="Anderson, Sara - DEN" userId="S::sara.anderson@flydenver.com::e3f8ecb3-2193-4665-ba34-5827b1a98428" providerId="AD" clId="Web-{ECC380B8-E027-B31A-86E6-06DE6FAFAFAD}"/>
    <pc:docChg chg="modSld">
      <pc:chgData name="Anderson, Sara - DEN" userId="S::sara.anderson@flydenver.com::e3f8ecb3-2193-4665-ba34-5827b1a98428" providerId="AD" clId="Web-{ECC380B8-E027-B31A-86E6-06DE6FAFAFAD}" dt="2026-06-11T19:10:49.234" v="137"/>
      <pc:docMkLst>
        <pc:docMk/>
      </pc:docMkLst>
      <pc:sldChg chg="modSp modNotes">
        <pc:chgData name="Anderson, Sara - DEN" userId="S::sara.anderson@flydenver.com::e3f8ecb3-2193-4665-ba34-5827b1a98428" providerId="AD" clId="Web-{ECC380B8-E027-B31A-86E6-06DE6FAFAFAD}" dt="2026-06-11T19:10:49.234" v="137"/>
        <pc:sldMkLst>
          <pc:docMk/>
          <pc:sldMk cId="2174243624" sldId="105030"/>
        </pc:sldMkLst>
        <pc:spChg chg="mod">
          <ac:chgData name="Anderson, Sara - DEN" userId="S::sara.anderson@flydenver.com::e3f8ecb3-2193-4665-ba34-5827b1a98428" providerId="AD" clId="Web-{ECC380B8-E027-B31A-86E6-06DE6FAFAFAD}" dt="2026-06-11T18:58:17.641" v="104" actId="20577"/>
          <ac:spMkLst>
            <pc:docMk/>
            <pc:sldMk cId="2174243624" sldId="105030"/>
            <ac:spMk id="3" creationId="{988BD695-D245-7B37-12E9-21EF2D182D3D}"/>
          </ac:spMkLst>
        </pc:spChg>
        <pc:spChg chg="mod">
          <ac:chgData name="Anderson, Sara - DEN" userId="S::sara.anderson@flydenver.com::e3f8ecb3-2193-4665-ba34-5827b1a98428" providerId="AD" clId="Web-{ECC380B8-E027-B31A-86E6-06DE6FAFAFAD}" dt="2026-06-11T18:58:03.157" v="102" actId="1076"/>
          <ac:spMkLst>
            <pc:docMk/>
            <pc:sldMk cId="2174243624" sldId="105030"/>
            <ac:spMk id="7" creationId="{CB6E8D9B-2A09-F1B1-F0B6-CF8D471E051E}"/>
          </ac:spMkLst>
        </pc:spChg>
      </pc:sldChg>
      <pc:sldChg chg="modSp">
        <pc:chgData name="Anderson, Sara - DEN" userId="S::sara.anderson@flydenver.com::e3f8ecb3-2193-4665-ba34-5827b1a98428" providerId="AD" clId="Web-{ECC380B8-E027-B31A-86E6-06DE6FAFAFAD}" dt="2026-06-11T18:57:29.422" v="101" actId="14100"/>
        <pc:sldMkLst>
          <pc:docMk/>
          <pc:sldMk cId="2147775774" sldId="105272"/>
        </pc:sldMkLst>
        <pc:spChg chg="mod">
          <ac:chgData name="Anderson, Sara - DEN" userId="S::sara.anderson@flydenver.com::e3f8ecb3-2193-4665-ba34-5827b1a98428" providerId="AD" clId="Web-{ECC380B8-E027-B31A-86E6-06DE6FAFAFAD}" dt="2026-06-11T18:57:29.422" v="101" actId="14100"/>
          <ac:spMkLst>
            <pc:docMk/>
            <pc:sldMk cId="2147775774" sldId="105272"/>
            <ac:spMk id="12" creationId="{FC50DAB9-D70B-6CD7-C0C0-A0F4FF0E2EFF}"/>
          </ac:spMkLst>
        </pc:spChg>
      </pc:sldChg>
      <pc:sldChg chg="modNotes">
        <pc:chgData name="Anderson, Sara - DEN" userId="S::sara.anderson@flydenver.com::e3f8ecb3-2193-4665-ba34-5827b1a98428" providerId="AD" clId="Web-{ECC380B8-E027-B31A-86E6-06DE6FAFAFAD}" dt="2026-06-11T19:03:11.125" v="130"/>
        <pc:sldMkLst>
          <pc:docMk/>
          <pc:sldMk cId="842054931" sldId="105354"/>
        </pc:sldMkLst>
      </pc:sldChg>
    </pc:docChg>
  </pc:docChgLst>
  <pc:docChgLst>
    <pc:chgData name="Bouche, Gene - DEN" userId="S::gene.bouche@flydenver.com::e8b36782-bcf2-4fb5-9adc-4c5fcc54c153" providerId="AD" clId="Web-{D05999E9-1AF0-A67F-3507-63356B68A564}"/>
    <pc:docChg chg="modSld">
      <pc:chgData name="Bouche, Gene - DEN" userId="S::gene.bouche@flydenver.com::e8b36782-bcf2-4fb5-9adc-4c5fcc54c153" providerId="AD" clId="Web-{D05999E9-1AF0-A67F-3507-63356B68A564}" dt="2026-07-01T17:25:25.267" v="5" actId="20577"/>
      <pc:docMkLst>
        <pc:docMk/>
      </pc:docMkLst>
      <pc:sldChg chg="modSp">
        <pc:chgData name="Bouche, Gene - DEN" userId="S::gene.bouche@flydenver.com::e8b36782-bcf2-4fb5-9adc-4c5fcc54c153" providerId="AD" clId="Web-{D05999E9-1AF0-A67F-3507-63356B68A564}" dt="2026-07-01T17:25:25.267" v="5" actId="20577"/>
        <pc:sldMkLst>
          <pc:docMk/>
          <pc:sldMk cId="231984333" sldId="2147483628"/>
        </pc:sldMkLst>
        <pc:spChg chg="mod">
          <ac:chgData name="Bouche, Gene - DEN" userId="S::gene.bouche@flydenver.com::e8b36782-bcf2-4fb5-9adc-4c5fcc54c153" providerId="AD" clId="Web-{D05999E9-1AF0-A67F-3507-63356B68A564}" dt="2026-07-01T17:25:25.267" v="5" actId="20577"/>
          <ac:spMkLst>
            <pc:docMk/>
            <pc:sldMk cId="231984333" sldId="2147483628"/>
            <ac:spMk id="2" creationId="{9DA2715E-B479-5D05-DD18-2375D5EC65CD}"/>
          </ac:spMkLst>
        </pc:spChg>
      </pc:sldChg>
    </pc:docChg>
  </pc:docChgLst>
  <pc:docChgLst>
    <pc:chgData name="Namerow, Sara - DEN" userId="S::sara.namerow@flydenver.com::dcc2cacd-8242-42dc-ad11-355bdf8a8c27" providerId="AD" clId="Web-{FE62870D-B01C-76F8-071A-37BBD22B3CD7}"/>
    <pc:docChg chg="modSld">
      <pc:chgData name="Namerow, Sara - DEN" userId="S::sara.namerow@flydenver.com::dcc2cacd-8242-42dc-ad11-355bdf8a8c27" providerId="AD" clId="Web-{FE62870D-B01C-76F8-071A-37BBD22B3CD7}" dt="2026-07-09T15:26:54.690" v="38" actId="20577"/>
      <pc:docMkLst>
        <pc:docMk/>
      </pc:docMkLst>
      <pc:sldChg chg="modSp">
        <pc:chgData name="Namerow, Sara - DEN" userId="S::sara.namerow@flydenver.com::dcc2cacd-8242-42dc-ad11-355bdf8a8c27" providerId="AD" clId="Web-{FE62870D-B01C-76F8-071A-37BBD22B3CD7}" dt="2026-07-09T15:26:54.690" v="38" actId="20577"/>
        <pc:sldMkLst>
          <pc:docMk/>
          <pc:sldMk cId="4072365452" sldId="2147483626"/>
        </pc:sldMkLst>
        <pc:spChg chg="mod">
          <ac:chgData name="Namerow, Sara - DEN" userId="S::sara.namerow@flydenver.com::dcc2cacd-8242-42dc-ad11-355bdf8a8c27" providerId="AD" clId="Web-{FE62870D-B01C-76F8-071A-37BBD22B3CD7}" dt="2026-07-09T15:26:54.690" v="38" actId="20577"/>
          <ac:spMkLst>
            <pc:docMk/>
            <pc:sldMk cId="4072365452" sldId="2147483626"/>
            <ac:spMk id="3" creationId="{C21F5061-10F4-133C-BEB4-2F8E1AAF2E6A}"/>
          </ac:spMkLst>
        </pc:spChg>
      </pc:sldChg>
    </pc:docChg>
  </pc:docChgLst>
  <pc:docChgLst>
    <pc:chgData name="Lujan, Corinna - DEN" userId="S::corinna.lujan@flydenver.com::d50e7b76-e3a7-453a-a7e5-4b64ecea9496" providerId="AD" clId="Web-{DB8EC638-7105-5E75-A86F-7A81643D0B3C}"/>
    <pc:docChg chg="modSld sldOrd">
      <pc:chgData name="Lujan, Corinna - DEN" userId="S::corinna.lujan@flydenver.com::d50e7b76-e3a7-453a-a7e5-4b64ecea9496" providerId="AD" clId="Web-{DB8EC638-7105-5E75-A86F-7A81643D0B3C}" dt="2026-07-09T16:29:13.786" v="26" actId="20577"/>
      <pc:docMkLst>
        <pc:docMk/>
      </pc:docMkLst>
      <pc:sldChg chg="modSp ord">
        <pc:chgData name="Lujan, Corinna - DEN" userId="S::corinna.lujan@flydenver.com::d50e7b76-e3a7-453a-a7e5-4b64ecea9496" providerId="AD" clId="Web-{DB8EC638-7105-5E75-A86F-7A81643D0B3C}" dt="2026-07-09T16:18:36.646" v="22"/>
        <pc:sldMkLst>
          <pc:docMk/>
          <pc:sldMk cId="3762018399" sldId="2147483625"/>
        </pc:sldMkLst>
        <pc:spChg chg="mod">
          <ac:chgData name="Lujan, Corinna - DEN" userId="S::corinna.lujan@flydenver.com::d50e7b76-e3a7-453a-a7e5-4b64ecea9496" providerId="AD" clId="Web-{DB8EC638-7105-5E75-A86F-7A81643D0B3C}" dt="2026-07-09T16:05:04.053" v="2" actId="20577"/>
          <ac:spMkLst>
            <pc:docMk/>
            <pc:sldMk cId="3762018399" sldId="2147483625"/>
            <ac:spMk id="3" creationId="{2D389C31-4E52-381B-C491-D1235CBB0E3C}"/>
          </ac:spMkLst>
        </pc:spChg>
        <pc:spChg chg="mod">
          <ac:chgData name="Lujan, Corinna - DEN" userId="S::corinna.lujan@flydenver.com::d50e7b76-e3a7-453a-a7e5-4b64ecea9496" providerId="AD" clId="Web-{DB8EC638-7105-5E75-A86F-7A81643D0B3C}" dt="2026-07-09T16:18:12.068" v="20" actId="20577"/>
          <ac:spMkLst>
            <pc:docMk/>
            <pc:sldMk cId="3762018399" sldId="2147483625"/>
            <ac:spMk id="16" creationId="{6B87E075-F89A-47F8-BE91-3C2F06421ECB}"/>
          </ac:spMkLst>
        </pc:spChg>
      </pc:sldChg>
      <pc:sldChg chg="ord">
        <pc:chgData name="Lujan, Corinna - DEN" userId="S::corinna.lujan@flydenver.com::d50e7b76-e3a7-453a-a7e5-4b64ecea9496" providerId="AD" clId="Web-{DB8EC638-7105-5E75-A86F-7A81643D0B3C}" dt="2026-07-09T16:18:34.943" v="21"/>
        <pc:sldMkLst>
          <pc:docMk/>
          <pc:sldMk cId="2594564529" sldId="2147483632"/>
        </pc:sldMkLst>
      </pc:sldChg>
      <pc:sldChg chg="modSp">
        <pc:chgData name="Lujan, Corinna - DEN" userId="S::corinna.lujan@flydenver.com::d50e7b76-e3a7-453a-a7e5-4b64ecea9496" providerId="AD" clId="Web-{DB8EC638-7105-5E75-A86F-7A81643D0B3C}" dt="2026-07-09T16:05:32.506" v="17" actId="20577"/>
        <pc:sldMkLst>
          <pc:docMk/>
          <pc:sldMk cId="288753782" sldId="2147483635"/>
        </pc:sldMkLst>
        <pc:spChg chg="mod">
          <ac:chgData name="Lujan, Corinna - DEN" userId="S::corinna.lujan@flydenver.com::d50e7b76-e3a7-453a-a7e5-4b64ecea9496" providerId="AD" clId="Web-{DB8EC638-7105-5E75-A86F-7A81643D0B3C}" dt="2026-07-09T16:05:32.506" v="17" actId="20577"/>
          <ac:spMkLst>
            <pc:docMk/>
            <pc:sldMk cId="288753782" sldId="2147483635"/>
            <ac:spMk id="16" creationId="{B1CD6627-8499-471A-0FC8-E6F2CB4F2D36}"/>
          </ac:spMkLst>
        </pc:spChg>
      </pc:sldChg>
      <pc:sldChg chg="modSp">
        <pc:chgData name="Lujan, Corinna - DEN" userId="S::corinna.lujan@flydenver.com::d50e7b76-e3a7-453a-a7e5-4b64ecea9496" providerId="AD" clId="Web-{DB8EC638-7105-5E75-A86F-7A81643D0B3C}" dt="2026-07-09T16:29:13.786" v="26" actId="20577"/>
        <pc:sldMkLst>
          <pc:docMk/>
          <pc:sldMk cId="920069255" sldId="2147483636"/>
        </pc:sldMkLst>
        <pc:spChg chg="mod">
          <ac:chgData name="Lujan, Corinna - DEN" userId="S::corinna.lujan@flydenver.com::d50e7b76-e3a7-453a-a7e5-4b64ecea9496" providerId="AD" clId="Web-{DB8EC638-7105-5E75-A86F-7A81643D0B3C}" dt="2026-07-09T16:29:13.786" v="26" actId="20577"/>
          <ac:spMkLst>
            <pc:docMk/>
            <pc:sldMk cId="920069255" sldId="2147483636"/>
            <ac:spMk id="16" creationId="{4723CD75-6834-7217-2A52-88F05B7ADA05}"/>
          </ac:spMkLst>
        </pc:spChg>
      </pc:sldChg>
    </pc:docChg>
  </pc:docChgLst>
  <pc:docChgLst>
    <pc:chgData name="Sarnecki, Maribeth - DEN" userId="S::maribeth.sarnecki@flydenver.com::e8bd5f45-1a91-4119-9bee-2b1ee6fa3324" providerId="AD" clId="Web-{F7066956-8C46-D900-6E94-DB49DA7F10B3}"/>
    <pc:docChg chg="modSld">
      <pc:chgData name="Sarnecki, Maribeth - DEN" userId="S::maribeth.sarnecki@flydenver.com::e8bd5f45-1a91-4119-9bee-2b1ee6fa3324" providerId="AD" clId="Web-{F7066956-8C46-D900-6E94-DB49DA7F10B3}" dt="2026-07-09T15:04:33.421" v="68" actId="20577"/>
      <pc:docMkLst>
        <pc:docMk/>
      </pc:docMkLst>
      <pc:sldChg chg="modSp">
        <pc:chgData name="Sarnecki, Maribeth - DEN" userId="S::maribeth.sarnecki@flydenver.com::e8bd5f45-1a91-4119-9bee-2b1ee6fa3324" providerId="AD" clId="Web-{F7066956-8C46-D900-6E94-DB49DA7F10B3}" dt="2026-07-09T15:04:33.421" v="68" actId="20577"/>
        <pc:sldMkLst>
          <pc:docMk/>
          <pc:sldMk cId="4072365452" sldId="2147483626"/>
        </pc:sldMkLst>
        <pc:spChg chg="mod">
          <ac:chgData name="Sarnecki, Maribeth - DEN" userId="S::maribeth.sarnecki@flydenver.com::e8bd5f45-1a91-4119-9bee-2b1ee6fa3324" providerId="AD" clId="Web-{F7066956-8C46-D900-6E94-DB49DA7F10B3}" dt="2026-07-09T15:04:33.421" v="68" actId="20577"/>
          <ac:spMkLst>
            <pc:docMk/>
            <pc:sldMk cId="4072365452" sldId="2147483626"/>
            <ac:spMk id="3" creationId="{C21F5061-10F4-133C-BEB4-2F8E1AAF2E6A}"/>
          </ac:spMkLst>
        </pc:spChg>
      </pc:sldChg>
      <pc:sldChg chg="modSp">
        <pc:chgData name="Sarnecki, Maribeth - DEN" userId="S::maribeth.sarnecki@flydenver.com::e8bd5f45-1a91-4119-9bee-2b1ee6fa3324" providerId="AD" clId="Web-{F7066956-8C46-D900-6E94-DB49DA7F10B3}" dt="2026-07-09T15:01:35.621" v="66" actId="20577"/>
        <pc:sldMkLst>
          <pc:docMk/>
          <pc:sldMk cId="1364110624" sldId="2147483634"/>
        </pc:sldMkLst>
        <pc:spChg chg="mod">
          <ac:chgData name="Sarnecki, Maribeth - DEN" userId="S::maribeth.sarnecki@flydenver.com::e8bd5f45-1a91-4119-9bee-2b1ee6fa3324" providerId="AD" clId="Web-{F7066956-8C46-D900-6E94-DB49DA7F10B3}" dt="2026-07-09T15:01:35.621" v="66" actId="20577"/>
          <ac:spMkLst>
            <pc:docMk/>
            <pc:sldMk cId="1364110624" sldId="2147483634"/>
            <ac:spMk id="3" creationId="{28E9224F-901A-FCE6-04FC-4F1326AD1923}"/>
          </ac:spMkLst>
        </pc:spChg>
      </pc:sldChg>
      <pc:sldChg chg="modSp">
        <pc:chgData name="Sarnecki, Maribeth - DEN" userId="S::maribeth.sarnecki@flydenver.com::e8bd5f45-1a91-4119-9bee-2b1ee6fa3324" providerId="AD" clId="Web-{F7066956-8C46-D900-6E94-DB49DA7F10B3}" dt="2026-07-09T15:01:19.433" v="64" actId="20577"/>
        <pc:sldMkLst>
          <pc:docMk/>
          <pc:sldMk cId="288753782" sldId="2147483635"/>
        </pc:sldMkLst>
        <pc:spChg chg="mod">
          <ac:chgData name="Sarnecki, Maribeth - DEN" userId="S::maribeth.sarnecki@flydenver.com::e8bd5f45-1a91-4119-9bee-2b1ee6fa3324" providerId="AD" clId="Web-{F7066956-8C46-D900-6E94-DB49DA7F10B3}" dt="2026-07-09T15:01:19.433" v="64" actId="20577"/>
          <ac:spMkLst>
            <pc:docMk/>
            <pc:sldMk cId="288753782" sldId="2147483635"/>
            <ac:spMk id="3" creationId="{56DA3FA4-E1BB-C8AE-91CF-DF4AA05BD09A}"/>
          </ac:spMkLst>
        </pc:spChg>
        <pc:spChg chg="mod">
          <ac:chgData name="Sarnecki, Maribeth - DEN" userId="S::maribeth.sarnecki@flydenver.com::e8bd5f45-1a91-4119-9bee-2b1ee6fa3324" providerId="AD" clId="Web-{F7066956-8C46-D900-6E94-DB49DA7F10B3}" dt="2026-07-09T14:47:36.011" v="29" actId="20577"/>
          <ac:spMkLst>
            <pc:docMk/>
            <pc:sldMk cId="288753782" sldId="2147483635"/>
            <ac:spMk id="16" creationId="{B1CD6627-8499-471A-0FC8-E6F2CB4F2D36}"/>
          </ac:spMkLst>
        </pc:spChg>
      </pc:sldChg>
      <pc:sldChg chg="modSp">
        <pc:chgData name="Sarnecki, Maribeth - DEN" userId="S::maribeth.sarnecki@flydenver.com::e8bd5f45-1a91-4119-9bee-2b1ee6fa3324" providerId="AD" clId="Web-{F7066956-8C46-D900-6E94-DB49DA7F10B3}" dt="2026-07-09T15:03:32.686" v="67" actId="20577"/>
        <pc:sldMkLst>
          <pc:docMk/>
          <pc:sldMk cId="920069255" sldId="2147483636"/>
        </pc:sldMkLst>
        <pc:spChg chg="mod">
          <ac:chgData name="Sarnecki, Maribeth - DEN" userId="S::maribeth.sarnecki@flydenver.com::e8bd5f45-1a91-4119-9bee-2b1ee6fa3324" providerId="AD" clId="Web-{F7066956-8C46-D900-6E94-DB49DA7F10B3}" dt="2026-07-09T14:57:28.257" v="56" actId="20577"/>
          <ac:spMkLst>
            <pc:docMk/>
            <pc:sldMk cId="920069255" sldId="2147483636"/>
            <ac:spMk id="3" creationId="{889792AA-E916-4977-A674-2873C762B0CC}"/>
          </ac:spMkLst>
        </pc:spChg>
        <pc:spChg chg="mod">
          <ac:chgData name="Sarnecki, Maribeth - DEN" userId="S::maribeth.sarnecki@flydenver.com::e8bd5f45-1a91-4119-9bee-2b1ee6fa3324" providerId="AD" clId="Web-{F7066956-8C46-D900-6E94-DB49DA7F10B3}" dt="2026-07-09T15:03:32.686" v="67" actId="20577"/>
          <ac:spMkLst>
            <pc:docMk/>
            <pc:sldMk cId="920069255" sldId="2147483636"/>
            <ac:spMk id="16" creationId="{4723CD75-6834-7217-2A52-88F05B7ADA05}"/>
          </ac:spMkLst>
        </pc:spChg>
      </pc:sldChg>
    </pc:docChg>
  </pc:docChgLst>
  <pc:docChgLst>
    <pc:chgData name="Gomez-Peterson, Matthew - DEN" userId="S::matthew.gomez-peterson@flydenver.com::eb7662e1-90d0-4de7-91a1-5505aba9a3a8" providerId="AD" clId="Web-{6AFF38D6-2213-2352-40E4-E994E948EDB4}"/>
    <pc:docChg chg="modSld">
      <pc:chgData name="Gomez-Peterson, Matthew - DEN" userId="S::matthew.gomez-peterson@flydenver.com::eb7662e1-90d0-4de7-91a1-5505aba9a3a8" providerId="AD" clId="Web-{6AFF38D6-2213-2352-40E4-E994E948EDB4}" dt="2026-06-10T17:46:39.123" v="2" actId="20577"/>
      <pc:docMkLst>
        <pc:docMk/>
      </pc:docMkLst>
      <pc:sldChg chg="modSp">
        <pc:chgData name="Gomez-Peterson, Matthew - DEN" userId="S::matthew.gomez-peterson@flydenver.com::eb7662e1-90d0-4de7-91a1-5505aba9a3a8" providerId="AD" clId="Web-{6AFF38D6-2213-2352-40E4-E994E948EDB4}" dt="2026-06-10T17:46:39.123" v="2" actId="20577"/>
        <pc:sldMkLst>
          <pc:docMk/>
          <pc:sldMk cId="3697653226" sldId="105351"/>
        </pc:sldMkLst>
        <pc:spChg chg="mod">
          <ac:chgData name="Gomez-Peterson, Matthew - DEN" userId="S::matthew.gomez-peterson@flydenver.com::eb7662e1-90d0-4de7-91a1-5505aba9a3a8" providerId="AD" clId="Web-{6AFF38D6-2213-2352-40E4-E994E948EDB4}" dt="2026-06-10T17:46:39.123" v="2" actId="20577"/>
          <ac:spMkLst>
            <pc:docMk/>
            <pc:sldMk cId="3697653226" sldId="105351"/>
            <ac:spMk id="3" creationId="{933D787F-EA06-8600-48A2-BE172F6F2351}"/>
          </ac:spMkLst>
        </pc:spChg>
      </pc:sldChg>
    </pc:docChg>
  </pc:docChgLst>
  <pc:docChgLst>
    <pc:chgData name="Bouche, Gene - DEN" userId="S::gene.bouche@flydenver.com::e8b36782-bcf2-4fb5-9adc-4c5fcc54c153" providerId="AD" clId="Web-{B5195575-261F-9660-81D1-08A4717DEC89}"/>
    <pc:docChg chg="modSld">
      <pc:chgData name="Bouche, Gene - DEN" userId="S::gene.bouche@flydenver.com::e8b36782-bcf2-4fb5-9adc-4c5fcc54c153" providerId="AD" clId="Web-{B5195575-261F-9660-81D1-08A4717DEC89}" dt="2026-07-01T15:36:57.714" v="5" actId="1076"/>
      <pc:docMkLst>
        <pc:docMk/>
      </pc:docMkLst>
      <pc:sldChg chg="addSp delSp modSp">
        <pc:chgData name="Bouche, Gene - DEN" userId="S::gene.bouche@flydenver.com::e8b36782-bcf2-4fb5-9adc-4c5fcc54c153" providerId="AD" clId="Web-{B5195575-261F-9660-81D1-08A4717DEC89}" dt="2026-07-01T15:36:57.714" v="5" actId="1076"/>
        <pc:sldMkLst>
          <pc:docMk/>
          <pc:sldMk cId="231984333" sldId="2147483628"/>
        </pc:sldMkLst>
        <pc:spChg chg="mod">
          <ac:chgData name="Bouche, Gene - DEN" userId="S::gene.bouche@flydenver.com::e8b36782-bcf2-4fb5-9adc-4c5fcc54c153" providerId="AD" clId="Web-{B5195575-261F-9660-81D1-08A4717DEC89}" dt="2026-07-01T15:36:57.714" v="5" actId="1076"/>
          <ac:spMkLst>
            <pc:docMk/>
            <pc:sldMk cId="231984333" sldId="2147483628"/>
            <ac:spMk id="2" creationId="{9DA2715E-B479-5D05-DD18-2375D5EC65CD}"/>
          </ac:spMkLst>
        </pc:spChg>
        <pc:picChg chg="add mod">
          <ac:chgData name="Bouche, Gene - DEN" userId="S::gene.bouche@flydenver.com::e8b36782-bcf2-4fb5-9adc-4c5fcc54c153" providerId="AD" clId="Web-{B5195575-261F-9660-81D1-08A4717DEC89}" dt="2026-07-01T15:36:43.027" v="4" actId="1076"/>
          <ac:picMkLst>
            <pc:docMk/>
            <pc:sldMk cId="231984333" sldId="2147483628"/>
            <ac:picMk id="5" creationId="{4BCB835B-8598-4C54-292D-1EA107651614}"/>
          </ac:picMkLst>
        </pc:picChg>
      </pc:sldChg>
    </pc:docChg>
  </pc:docChgLst>
  <pc:docChgLst>
    <pc:chgData name="Sandoval, Michelle - DEN" userId="f0650d86-7cc7-4460-9b70-7b2d35e24aab" providerId="ADAL" clId="{03834F33-0E68-4018-8332-528F8005BCA5}"/>
    <pc:docChg chg="undo custSel modSld sldOrd">
      <pc:chgData name="Sandoval, Michelle - DEN" userId="f0650d86-7cc7-4460-9b70-7b2d35e24aab" providerId="ADAL" clId="{03834F33-0E68-4018-8332-528F8005BCA5}" dt="2026-07-09T18:44:37.154" v="212" actId="20577"/>
      <pc:docMkLst>
        <pc:docMk/>
      </pc:docMkLst>
      <pc:sldChg chg="addSp delSp modSp mod">
        <pc:chgData name="Sandoval, Michelle - DEN" userId="f0650d86-7cc7-4460-9b70-7b2d35e24aab" providerId="ADAL" clId="{03834F33-0E68-4018-8332-528F8005BCA5}" dt="2026-07-09T16:23:58.652" v="50" actId="113"/>
        <pc:sldMkLst>
          <pc:docMk/>
          <pc:sldMk cId="3246745798" sldId="359"/>
        </pc:sldMkLst>
        <pc:spChg chg="mod topLvl">
          <ac:chgData name="Sandoval, Michelle - DEN" userId="f0650d86-7cc7-4460-9b70-7b2d35e24aab" providerId="ADAL" clId="{03834F33-0E68-4018-8332-528F8005BCA5}" dt="2026-07-09T16:23:58.652" v="50" actId="113"/>
          <ac:spMkLst>
            <pc:docMk/>
            <pc:sldMk cId="3246745798" sldId="359"/>
            <ac:spMk id="73" creationId="{BEDCBE81-A5C8-0CED-2735-FE6F8461CB34}"/>
          </ac:spMkLst>
        </pc:spChg>
        <pc:spChg chg="mod topLvl">
          <ac:chgData name="Sandoval, Michelle - DEN" userId="f0650d86-7cc7-4460-9b70-7b2d35e24aab" providerId="ADAL" clId="{03834F33-0E68-4018-8332-528F8005BCA5}" dt="2026-07-09T16:22:50.700" v="23" actId="164"/>
          <ac:spMkLst>
            <pc:docMk/>
            <pc:sldMk cId="3246745798" sldId="359"/>
            <ac:spMk id="74" creationId="{9962DB74-D84E-E56A-3995-6B652457D470}"/>
          </ac:spMkLst>
        </pc:spChg>
        <pc:grpChg chg="add mod">
          <ac:chgData name="Sandoval, Michelle - DEN" userId="f0650d86-7cc7-4460-9b70-7b2d35e24aab" providerId="ADAL" clId="{03834F33-0E68-4018-8332-528F8005BCA5}" dt="2026-07-09T16:22:05.235" v="18" actId="164"/>
          <ac:grpSpMkLst>
            <pc:docMk/>
            <pc:sldMk cId="3246745798" sldId="359"/>
            <ac:grpSpMk id="4" creationId="{C84EB86B-1ACF-E886-4A0F-291B7FF29276}"/>
          </ac:grpSpMkLst>
        </pc:grpChg>
        <pc:grpChg chg="add mod">
          <ac:chgData name="Sandoval, Michelle - DEN" userId="f0650d86-7cc7-4460-9b70-7b2d35e24aab" providerId="ADAL" clId="{03834F33-0E68-4018-8332-528F8005BCA5}" dt="2026-07-09T16:22:50.700" v="23" actId="164"/>
          <ac:grpSpMkLst>
            <pc:docMk/>
            <pc:sldMk cId="3246745798" sldId="359"/>
            <ac:grpSpMk id="5" creationId="{945D7728-88F5-9CA2-8D0C-4B72682340E3}"/>
          </ac:grpSpMkLst>
        </pc:grpChg>
        <pc:grpChg chg="del">
          <ac:chgData name="Sandoval, Michelle - DEN" userId="f0650d86-7cc7-4460-9b70-7b2d35e24aab" providerId="ADAL" clId="{03834F33-0E68-4018-8332-528F8005BCA5}" dt="2026-07-09T16:21:54.091" v="16" actId="165"/>
          <ac:grpSpMkLst>
            <pc:docMk/>
            <pc:sldMk cId="3246745798" sldId="359"/>
            <ac:grpSpMk id="82" creationId="{C5608B1C-9C8C-661D-D16F-2FED41A6DBE6}"/>
          </ac:grpSpMkLst>
        </pc:grpChg>
        <pc:grpChg chg="del mod topLvl">
          <ac:chgData name="Sandoval, Michelle - DEN" userId="f0650d86-7cc7-4460-9b70-7b2d35e24aab" providerId="ADAL" clId="{03834F33-0E68-4018-8332-528F8005BCA5}" dt="2026-07-09T16:22:34" v="20" actId="165"/>
          <ac:grpSpMkLst>
            <pc:docMk/>
            <pc:sldMk cId="3246745798" sldId="359"/>
            <ac:grpSpMk id="83" creationId="{ACD83610-07A0-12AD-5981-A575D0E065FF}"/>
          </ac:grpSpMkLst>
        </pc:grpChg>
        <pc:grpChg chg="del">
          <ac:chgData name="Sandoval, Michelle - DEN" userId="f0650d86-7cc7-4460-9b70-7b2d35e24aab" providerId="ADAL" clId="{03834F33-0E68-4018-8332-528F8005BCA5}" dt="2026-07-09T16:22:21.028" v="19" actId="165"/>
          <ac:grpSpMkLst>
            <pc:docMk/>
            <pc:sldMk cId="3246745798" sldId="359"/>
            <ac:grpSpMk id="88" creationId="{1B545091-F0EF-F921-835C-5D481C92F6B8}"/>
          </ac:grpSpMkLst>
        </pc:grpChg>
        <pc:picChg chg="mod topLvl">
          <ac:chgData name="Sandoval, Michelle - DEN" userId="f0650d86-7cc7-4460-9b70-7b2d35e24aab" providerId="ADAL" clId="{03834F33-0E68-4018-8332-528F8005BCA5}" dt="2026-07-09T16:22:05.235" v="18" actId="164"/>
          <ac:picMkLst>
            <pc:docMk/>
            <pc:sldMk cId="3246745798" sldId="359"/>
            <ac:picMk id="77" creationId="{DA9378AA-59F6-3D64-38F1-7FA17E4C9254}"/>
          </ac:picMkLst>
        </pc:picChg>
        <pc:picChg chg="mod topLvl">
          <ac:chgData name="Sandoval, Michelle - DEN" userId="f0650d86-7cc7-4460-9b70-7b2d35e24aab" providerId="ADAL" clId="{03834F33-0E68-4018-8332-528F8005BCA5}" dt="2026-07-09T16:22:50.700" v="23" actId="164"/>
          <ac:picMkLst>
            <pc:docMk/>
            <pc:sldMk cId="3246745798" sldId="359"/>
            <ac:picMk id="78" creationId="{B5E23988-F516-1336-9ADD-90821E31733F}"/>
          </ac:picMkLst>
        </pc:picChg>
        <pc:picChg chg="mod topLvl">
          <ac:chgData name="Sandoval, Michelle - DEN" userId="f0650d86-7cc7-4460-9b70-7b2d35e24aab" providerId="ADAL" clId="{03834F33-0E68-4018-8332-528F8005BCA5}" dt="2026-07-09T16:22:50.700" v="23" actId="164"/>
          <ac:picMkLst>
            <pc:docMk/>
            <pc:sldMk cId="3246745798" sldId="359"/>
            <ac:picMk id="87" creationId="{5B28FC8F-FF24-E81A-C731-4CCC190B45FA}"/>
          </ac:picMkLst>
        </pc:picChg>
        <pc:cxnChg chg="mod">
          <ac:chgData name="Sandoval, Michelle - DEN" userId="f0650d86-7cc7-4460-9b70-7b2d35e24aab" providerId="ADAL" clId="{03834F33-0E68-4018-8332-528F8005BCA5}" dt="2026-07-09T16:23:11.952" v="49" actId="1037"/>
          <ac:cxnSpMkLst>
            <pc:docMk/>
            <pc:sldMk cId="3246745798" sldId="359"/>
            <ac:cxnSpMk id="3" creationId="{8406A159-9BB7-D89B-8A05-AA167F5719E7}"/>
          </ac:cxnSpMkLst>
        </pc:cxnChg>
        <pc:cxnChg chg="mod">
          <ac:chgData name="Sandoval, Michelle - DEN" userId="f0650d86-7cc7-4460-9b70-7b2d35e24aab" providerId="ADAL" clId="{03834F33-0E68-4018-8332-528F8005BCA5}" dt="2026-07-09T16:23:11.952" v="49" actId="1037"/>
          <ac:cxnSpMkLst>
            <pc:docMk/>
            <pc:sldMk cId="3246745798" sldId="359"/>
            <ac:cxnSpMk id="41" creationId="{4A11C3DC-4B25-023E-FB8A-C3999EE10861}"/>
          </ac:cxnSpMkLst>
        </pc:cxnChg>
      </pc:sldChg>
      <pc:sldChg chg="delSp modSp mod ord">
        <pc:chgData name="Sandoval, Michelle - DEN" userId="f0650d86-7cc7-4460-9b70-7b2d35e24aab" providerId="ADAL" clId="{03834F33-0E68-4018-8332-528F8005BCA5}" dt="2026-07-09T16:27:09.344" v="183" actId="20577"/>
        <pc:sldMkLst>
          <pc:docMk/>
          <pc:sldMk cId="19285970" sldId="10730"/>
        </pc:sldMkLst>
        <pc:spChg chg="mod">
          <ac:chgData name="Sandoval, Michelle - DEN" userId="f0650d86-7cc7-4460-9b70-7b2d35e24aab" providerId="ADAL" clId="{03834F33-0E68-4018-8332-528F8005BCA5}" dt="2026-07-09T16:24:57.636" v="87" actId="20577"/>
          <ac:spMkLst>
            <pc:docMk/>
            <pc:sldMk cId="19285970" sldId="10730"/>
            <ac:spMk id="2" creationId="{BB83A421-4AA1-949E-1835-B139B207F183}"/>
          </ac:spMkLst>
        </pc:spChg>
        <pc:spChg chg="del">
          <ac:chgData name="Sandoval, Michelle - DEN" userId="f0650d86-7cc7-4460-9b70-7b2d35e24aab" providerId="ADAL" clId="{03834F33-0E68-4018-8332-528F8005BCA5}" dt="2026-07-09T16:26:13.658" v="150" actId="478"/>
          <ac:spMkLst>
            <pc:docMk/>
            <pc:sldMk cId="19285970" sldId="10730"/>
            <ac:spMk id="3" creationId="{BE42C332-64EA-E52E-8D6E-16B99E225FA4}"/>
          </ac:spMkLst>
        </pc:spChg>
        <pc:spChg chg="mod">
          <ac:chgData name="Sandoval, Michelle - DEN" userId="f0650d86-7cc7-4460-9b70-7b2d35e24aab" providerId="ADAL" clId="{03834F33-0E68-4018-8332-528F8005BCA5}" dt="2026-07-09T16:27:09.344" v="183" actId="20577"/>
          <ac:spMkLst>
            <pc:docMk/>
            <pc:sldMk cId="19285970" sldId="10730"/>
            <ac:spMk id="8" creationId="{8A2DB6B7-F102-A3A1-D06B-B5D67AA81197}"/>
          </ac:spMkLst>
        </pc:spChg>
      </pc:sldChg>
      <pc:sldChg chg="modSp mod">
        <pc:chgData name="Sandoval, Michelle - DEN" userId="f0650d86-7cc7-4460-9b70-7b2d35e24aab" providerId="ADAL" clId="{03834F33-0E68-4018-8332-528F8005BCA5}" dt="2026-07-09T16:20:55.454" v="13" actId="6549"/>
        <pc:sldMkLst>
          <pc:docMk/>
          <pc:sldMk cId="1283233314" sldId="11161"/>
        </pc:sldMkLst>
        <pc:spChg chg="mod">
          <ac:chgData name="Sandoval, Michelle - DEN" userId="f0650d86-7cc7-4460-9b70-7b2d35e24aab" providerId="ADAL" clId="{03834F33-0E68-4018-8332-528F8005BCA5}" dt="2026-07-09T16:20:55.454" v="13" actId="6549"/>
          <ac:spMkLst>
            <pc:docMk/>
            <pc:sldMk cId="1283233314" sldId="11161"/>
            <ac:spMk id="6" creationId="{7C8F1A84-FB35-53AF-54D7-77EF57DD9E67}"/>
          </ac:spMkLst>
        </pc:spChg>
      </pc:sldChg>
      <pc:sldChg chg="ord">
        <pc:chgData name="Sandoval, Michelle - DEN" userId="f0650d86-7cc7-4460-9b70-7b2d35e24aab" providerId="ADAL" clId="{03834F33-0E68-4018-8332-528F8005BCA5}" dt="2026-07-09T16:09:37.785" v="6"/>
        <pc:sldMkLst>
          <pc:docMk/>
          <pc:sldMk cId="2917361468" sldId="11192"/>
        </pc:sldMkLst>
      </pc:sldChg>
      <pc:sldChg chg="mod modShow">
        <pc:chgData name="Sandoval, Michelle - DEN" userId="f0650d86-7cc7-4460-9b70-7b2d35e24aab" providerId="ADAL" clId="{03834F33-0E68-4018-8332-528F8005BCA5}" dt="2026-07-09T16:12:37.302" v="8" actId="729"/>
        <pc:sldMkLst>
          <pc:docMk/>
          <pc:sldMk cId="375540658" sldId="105225"/>
        </pc:sldMkLst>
      </pc:sldChg>
      <pc:sldChg chg="mod modShow">
        <pc:chgData name="Sandoval, Michelle - DEN" userId="f0650d86-7cc7-4460-9b70-7b2d35e24aab" providerId="ADAL" clId="{03834F33-0E68-4018-8332-528F8005BCA5}" dt="2026-07-09T16:12:37.302" v="8" actId="729"/>
        <pc:sldMkLst>
          <pc:docMk/>
          <pc:sldMk cId="1969075308" sldId="105226"/>
        </pc:sldMkLst>
      </pc:sldChg>
      <pc:sldChg chg="mod modShow">
        <pc:chgData name="Sandoval, Michelle - DEN" userId="f0650d86-7cc7-4460-9b70-7b2d35e24aab" providerId="ADAL" clId="{03834F33-0E68-4018-8332-528F8005BCA5}" dt="2026-07-09T16:12:37.302" v="8" actId="729"/>
        <pc:sldMkLst>
          <pc:docMk/>
          <pc:sldMk cId="2003356160" sldId="105239"/>
        </pc:sldMkLst>
      </pc:sldChg>
      <pc:sldChg chg="ord">
        <pc:chgData name="Sandoval, Michelle - DEN" userId="f0650d86-7cc7-4460-9b70-7b2d35e24aab" providerId="ADAL" clId="{03834F33-0E68-4018-8332-528F8005BCA5}" dt="2026-07-09T16:20:26.687" v="12"/>
        <pc:sldMkLst>
          <pc:docMk/>
          <pc:sldMk cId="4140297131" sldId="105302"/>
        </pc:sldMkLst>
      </pc:sldChg>
      <pc:sldChg chg="ord">
        <pc:chgData name="Sandoval, Michelle - DEN" userId="f0650d86-7cc7-4460-9b70-7b2d35e24aab" providerId="ADAL" clId="{03834F33-0E68-4018-8332-528F8005BCA5}" dt="2026-07-09T16:19:29.008" v="10"/>
        <pc:sldMkLst>
          <pc:docMk/>
          <pc:sldMk cId="1808992152" sldId="2147483624"/>
        </pc:sldMkLst>
      </pc:sldChg>
      <pc:sldChg chg="modSp mod">
        <pc:chgData name="Sandoval, Michelle - DEN" userId="f0650d86-7cc7-4460-9b70-7b2d35e24aab" providerId="ADAL" clId="{03834F33-0E68-4018-8332-528F8005BCA5}" dt="2026-07-09T18:44:37.154" v="212" actId="20577"/>
        <pc:sldMkLst>
          <pc:docMk/>
          <pc:sldMk cId="2430709999" sldId="2147483639"/>
        </pc:sldMkLst>
        <pc:spChg chg="mod">
          <ac:chgData name="Sandoval, Michelle - DEN" userId="f0650d86-7cc7-4460-9b70-7b2d35e24aab" providerId="ADAL" clId="{03834F33-0E68-4018-8332-528F8005BCA5}" dt="2026-07-09T18:43:54.057" v="191" actId="255"/>
          <ac:spMkLst>
            <pc:docMk/>
            <pc:sldMk cId="2430709999" sldId="2147483639"/>
            <ac:spMk id="4" creationId="{525EA4A3-1261-2387-9F6C-78C536122B26}"/>
          </ac:spMkLst>
        </pc:spChg>
        <pc:spChg chg="mod">
          <ac:chgData name="Sandoval, Michelle - DEN" userId="f0650d86-7cc7-4460-9b70-7b2d35e24aab" providerId="ADAL" clId="{03834F33-0E68-4018-8332-528F8005BCA5}" dt="2026-07-09T18:44:37.154" v="212" actId="20577"/>
          <ac:spMkLst>
            <pc:docMk/>
            <pc:sldMk cId="2430709999" sldId="2147483639"/>
            <ac:spMk id="15" creationId="{281155F2-43BC-E727-36FB-CAF4406477D5}"/>
          </ac:spMkLst>
        </pc:spChg>
        <pc:picChg chg="mod">
          <ac:chgData name="Sandoval, Michelle - DEN" userId="f0650d86-7cc7-4460-9b70-7b2d35e24aab" providerId="ADAL" clId="{03834F33-0E68-4018-8332-528F8005BCA5}" dt="2026-07-09T18:44:18.490" v="196" actId="1076"/>
          <ac:picMkLst>
            <pc:docMk/>
            <pc:sldMk cId="2430709999" sldId="2147483639"/>
            <ac:picMk id="13" creationId="{E3ED86ED-A76C-EE9C-7CA1-B29BE29DF0EC}"/>
          </ac:picMkLst>
        </pc:picChg>
      </pc:sldChg>
    </pc:docChg>
  </pc:docChgLst>
  <pc:docChgLst>
    <pc:chgData name="Rodriguez, Nicole - DEN" userId="edce7eb7-41d3-4b21-8d93-85b303938bcd" providerId="ADAL" clId="{B53800F5-5A40-456F-B28E-49B2E7614C20}"/>
    <pc:docChg chg="undo custSel addSld delSld modSld sldOrd delMainMaster addSection delSection modSection">
      <pc:chgData name="Rodriguez, Nicole - DEN" userId="edce7eb7-41d3-4b21-8d93-85b303938bcd" providerId="ADAL" clId="{B53800F5-5A40-456F-B28E-49B2E7614C20}" dt="2026-07-10T22:05:50.683" v="1211" actId="2696"/>
      <pc:docMkLst>
        <pc:docMk/>
      </pc:docMkLst>
      <pc:sldChg chg="modSp add mod">
        <pc:chgData name="Rodriguez, Nicole - DEN" userId="edce7eb7-41d3-4b21-8d93-85b303938bcd" providerId="ADAL" clId="{B53800F5-5A40-456F-B28E-49B2E7614C20}" dt="2026-07-10T21:53:29.094" v="1164" actId="962"/>
        <pc:sldMkLst>
          <pc:docMk/>
          <pc:sldMk cId="3246745798" sldId="359"/>
        </pc:sldMkLst>
        <pc:spChg chg="mod">
          <ac:chgData name="Rodriguez, Nicole - DEN" userId="edce7eb7-41d3-4b21-8d93-85b303938bcd" providerId="ADAL" clId="{B53800F5-5A40-456F-B28E-49B2E7614C20}" dt="2026-07-10T21:52:48.353" v="1155" actId="962"/>
          <ac:spMkLst>
            <pc:docMk/>
            <pc:sldMk cId="3246745798" sldId="359"/>
            <ac:spMk id="26" creationId="{F25C5BE9-5E31-353C-1177-DA151D6BE14A}"/>
          </ac:spMkLst>
        </pc:spChg>
        <pc:spChg chg="mod">
          <ac:chgData name="Rodriguez, Nicole - DEN" userId="edce7eb7-41d3-4b21-8d93-85b303938bcd" providerId="ADAL" clId="{B53800F5-5A40-456F-B28E-49B2E7614C20}" dt="2026-07-09T05:05:54.991" v="356" actId="14100"/>
          <ac:spMkLst>
            <pc:docMk/>
            <pc:sldMk cId="3246745798" sldId="359"/>
            <ac:spMk id="49" creationId="{7AC8EDF8-1F7B-5016-3B15-B7FC9F534BC1}"/>
          </ac:spMkLst>
        </pc:spChg>
        <pc:grpChg chg="mod">
          <ac:chgData name="Rodriguez, Nicole - DEN" userId="edce7eb7-41d3-4b21-8d93-85b303938bcd" providerId="ADAL" clId="{B53800F5-5A40-456F-B28E-49B2E7614C20}" dt="2026-07-10T21:53:09.998" v="1161" actId="962"/>
          <ac:grpSpMkLst>
            <pc:docMk/>
            <pc:sldMk cId="3246745798" sldId="359"/>
            <ac:grpSpMk id="4" creationId="{C84EB86B-1ACF-E886-4A0F-291B7FF29276}"/>
          </ac:grpSpMkLst>
        </pc:grpChg>
        <pc:grpChg chg="mod">
          <ac:chgData name="Rodriguez, Nicole - DEN" userId="edce7eb7-41d3-4b21-8d93-85b303938bcd" providerId="ADAL" clId="{B53800F5-5A40-456F-B28E-49B2E7614C20}" dt="2026-07-10T21:53:27.604" v="1163" actId="962"/>
          <ac:grpSpMkLst>
            <pc:docMk/>
            <pc:sldMk cId="3246745798" sldId="359"/>
            <ac:grpSpMk id="5" creationId="{945D7728-88F5-9CA2-8D0C-4B72682340E3}"/>
          </ac:grpSpMkLst>
        </pc:grpChg>
        <pc:grpChg chg="mod">
          <ac:chgData name="Rodriguez, Nicole - DEN" userId="edce7eb7-41d3-4b21-8d93-85b303938bcd" providerId="ADAL" clId="{B53800F5-5A40-456F-B28E-49B2E7614C20}" dt="2026-07-10T21:52:51.343" v="1156" actId="962"/>
          <ac:grpSpMkLst>
            <pc:docMk/>
            <pc:sldMk cId="3246745798" sldId="359"/>
            <ac:grpSpMk id="90" creationId="{02D59147-8B79-322C-5F2F-40ACFCB8D57D}"/>
          </ac:grpSpMkLst>
        </pc:grpChg>
        <pc:cxnChg chg="mod">
          <ac:chgData name="Rodriguez, Nicole - DEN" userId="edce7eb7-41d3-4b21-8d93-85b303938bcd" providerId="ADAL" clId="{B53800F5-5A40-456F-B28E-49B2E7614C20}" dt="2026-07-10T21:53:29.094" v="1164" actId="962"/>
          <ac:cxnSpMkLst>
            <pc:docMk/>
            <pc:sldMk cId="3246745798" sldId="359"/>
            <ac:cxnSpMk id="3" creationId="{8406A159-9BB7-D89B-8A05-AA167F5719E7}"/>
          </ac:cxnSpMkLst>
        </pc:cxnChg>
        <pc:cxnChg chg="mod">
          <ac:chgData name="Rodriguez, Nicole - DEN" userId="edce7eb7-41d3-4b21-8d93-85b303938bcd" providerId="ADAL" clId="{B53800F5-5A40-456F-B28E-49B2E7614C20}" dt="2026-07-10T21:52:55.159" v="1159" actId="962"/>
          <ac:cxnSpMkLst>
            <pc:docMk/>
            <pc:sldMk cId="3246745798" sldId="359"/>
            <ac:cxnSpMk id="37" creationId="{74AC7221-D83E-2226-C1A3-59CE4FF0E346}"/>
          </ac:cxnSpMkLst>
        </pc:cxnChg>
        <pc:cxnChg chg="mod">
          <ac:chgData name="Rodriguez, Nicole - DEN" userId="edce7eb7-41d3-4b21-8d93-85b303938bcd" providerId="ADAL" clId="{B53800F5-5A40-456F-B28E-49B2E7614C20}" dt="2026-07-10T21:52:54.520" v="1158" actId="962"/>
          <ac:cxnSpMkLst>
            <pc:docMk/>
            <pc:sldMk cId="3246745798" sldId="359"/>
            <ac:cxnSpMk id="41" creationId="{4A11C3DC-4B25-023E-FB8A-C3999EE10861}"/>
          </ac:cxnSpMkLst>
        </pc:cxnChg>
        <pc:cxnChg chg="mod">
          <ac:chgData name="Rodriguez, Nicole - DEN" userId="edce7eb7-41d3-4b21-8d93-85b303938bcd" providerId="ADAL" clId="{B53800F5-5A40-456F-B28E-49B2E7614C20}" dt="2026-07-10T21:52:53.964" v="1157" actId="962"/>
          <ac:cxnSpMkLst>
            <pc:docMk/>
            <pc:sldMk cId="3246745798" sldId="359"/>
            <ac:cxnSpMk id="45" creationId="{DB1C51B2-6E56-7603-5750-DDE15DE71A2D}"/>
          </ac:cxnSpMkLst>
        </pc:cxnChg>
        <pc:cxnChg chg="mod">
          <ac:chgData name="Rodriguez, Nicole - DEN" userId="edce7eb7-41d3-4b21-8d93-85b303938bcd" providerId="ADAL" clId="{B53800F5-5A40-456F-B28E-49B2E7614C20}" dt="2026-07-09T05:06:21.036" v="360" actId="14100"/>
          <ac:cxnSpMkLst>
            <pc:docMk/>
            <pc:sldMk cId="3246745798" sldId="359"/>
            <ac:cxnSpMk id="68" creationId="{794B7C29-9C24-777A-0997-1A07EA8DAFA0}"/>
          </ac:cxnSpMkLst>
        </pc:cxnChg>
      </pc:sldChg>
      <pc:sldChg chg="modNotesTx">
        <pc:chgData name="Rodriguez, Nicole - DEN" userId="edce7eb7-41d3-4b21-8d93-85b303938bcd" providerId="ADAL" clId="{B53800F5-5A40-456F-B28E-49B2E7614C20}" dt="2026-07-09T18:34:21.367" v="1089" actId="20577"/>
        <pc:sldMkLst>
          <pc:docMk/>
          <pc:sldMk cId="19285970" sldId="10730"/>
        </pc:sldMkLst>
      </pc:sldChg>
      <pc:sldChg chg="delSp modSp del mod">
        <pc:chgData name="Rodriguez, Nicole - DEN" userId="edce7eb7-41d3-4b21-8d93-85b303938bcd" providerId="ADAL" clId="{B53800F5-5A40-456F-B28E-49B2E7614C20}" dt="2026-07-09T15:07:26.511" v="371" actId="2696"/>
        <pc:sldMkLst>
          <pc:docMk/>
          <pc:sldMk cId="1890452430" sldId="11112"/>
        </pc:sldMkLst>
        <pc:spChg chg="mod">
          <ac:chgData name="Rodriguez, Nicole - DEN" userId="edce7eb7-41d3-4b21-8d93-85b303938bcd" providerId="ADAL" clId="{B53800F5-5A40-456F-B28E-49B2E7614C20}" dt="2026-07-09T15:07:21.371" v="370" actId="1076"/>
          <ac:spMkLst>
            <pc:docMk/>
            <pc:sldMk cId="1890452430" sldId="11112"/>
            <ac:spMk id="8" creationId="{D5AE1A90-9B8F-832E-D55F-CD23D1E8F277}"/>
          </ac:spMkLst>
        </pc:spChg>
      </pc:sldChg>
      <pc:sldChg chg="modSp mod">
        <pc:chgData name="Rodriguez, Nicole - DEN" userId="edce7eb7-41d3-4b21-8d93-85b303938bcd" providerId="ADAL" clId="{B53800F5-5A40-456F-B28E-49B2E7614C20}" dt="2026-07-08T17:29:40.704" v="132" actId="20577"/>
        <pc:sldMkLst>
          <pc:docMk/>
          <pc:sldMk cId="1363623318" sldId="11137"/>
        </pc:sldMkLst>
        <pc:spChg chg="mod">
          <ac:chgData name="Rodriguez, Nicole - DEN" userId="edce7eb7-41d3-4b21-8d93-85b303938bcd" providerId="ADAL" clId="{B53800F5-5A40-456F-B28E-49B2E7614C20}" dt="2026-07-08T17:29:40.704" v="132" actId="20577"/>
          <ac:spMkLst>
            <pc:docMk/>
            <pc:sldMk cId="1363623318" sldId="11137"/>
            <ac:spMk id="9" creationId="{33E76785-83AF-EDB4-F909-25B4EBEBB89B}"/>
          </ac:spMkLst>
        </pc:spChg>
      </pc:sldChg>
      <pc:sldChg chg="add modNotesTx">
        <pc:chgData name="Rodriguez, Nicole - DEN" userId="edce7eb7-41d3-4b21-8d93-85b303938bcd" providerId="ADAL" clId="{B53800F5-5A40-456F-B28E-49B2E7614C20}" dt="2026-07-09T05:08:43.415" v="363" actId="20577"/>
        <pc:sldMkLst>
          <pc:docMk/>
          <pc:sldMk cId="1283233314" sldId="11161"/>
        </pc:sldMkLst>
      </pc:sldChg>
      <pc:sldChg chg="modSp mod">
        <pc:chgData name="Rodriguez, Nicole - DEN" userId="edce7eb7-41d3-4b21-8d93-85b303938bcd" providerId="ADAL" clId="{B53800F5-5A40-456F-B28E-49B2E7614C20}" dt="2026-06-30T19:15:55.447" v="34" actId="20577"/>
        <pc:sldMkLst>
          <pc:docMk/>
          <pc:sldMk cId="170341230" sldId="11200"/>
        </pc:sldMkLst>
        <pc:spChg chg="mod">
          <ac:chgData name="Rodriguez, Nicole - DEN" userId="edce7eb7-41d3-4b21-8d93-85b303938bcd" providerId="ADAL" clId="{B53800F5-5A40-456F-B28E-49B2E7614C20}" dt="2026-06-30T19:15:55.447" v="34" actId="20577"/>
          <ac:spMkLst>
            <pc:docMk/>
            <pc:sldMk cId="170341230" sldId="11200"/>
            <ac:spMk id="2" creationId="{5CF596FF-602A-92B7-11D4-E6638E367E24}"/>
          </ac:spMkLst>
        </pc:spChg>
      </pc:sldChg>
      <pc:sldChg chg="modSp add del mod">
        <pc:chgData name="Rodriguez, Nicole - DEN" userId="edce7eb7-41d3-4b21-8d93-85b303938bcd" providerId="ADAL" clId="{B53800F5-5A40-456F-B28E-49B2E7614C20}" dt="2026-07-10T21:49:49.578" v="1147" actId="2696"/>
        <pc:sldMkLst>
          <pc:docMk/>
          <pc:sldMk cId="2923033860" sldId="104948"/>
        </pc:sldMkLst>
        <pc:spChg chg="mod">
          <ac:chgData name="Rodriguez, Nicole - DEN" userId="edce7eb7-41d3-4b21-8d93-85b303938bcd" providerId="ADAL" clId="{B53800F5-5A40-456F-B28E-49B2E7614C20}" dt="2026-07-09T17:29:53.819" v="911" actId="1076"/>
          <ac:spMkLst>
            <pc:docMk/>
            <pc:sldMk cId="2923033860" sldId="104948"/>
            <ac:spMk id="2" creationId="{0EF02A2B-449F-272D-69B8-9EFF1D8D0C22}"/>
          </ac:spMkLst>
        </pc:spChg>
        <pc:graphicFrameChg chg="mod modGraphic">
          <ac:chgData name="Rodriguez, Nicole - DEN" userId="edce7eb7-41d3-4b21-8d93-85b303938bcd" providerId="ADAL" clId="{B53800F5-5A40-456F-B28E-49B2E7614C20}" dt="2026-07-09T20:14:34.024" v="1140" actId="13926"/>
          <ac:graphicFrameMkLst>
            <pc:docMk/>
            <pc:sldMk cId="2923033860" sldId="104948"/>
            <ac:graphicFrameMk id="3" creationId="{638EE637-FD85-7FF1-7550-33F4B2EAE905}"/>
          </ac:graphicFrameMkLst>
        </pc:graphicFrameChg>
      </pc:sldChg>
      <pc:sldChg chg="mod modShow">
        <pc:chgData name="Rodriguez, Nicole - DEN" userId="edce7eb7-41d3-4b21-8d93-85b303938bcd" providerId="ADAL" clId="{B53800F5-5A40-456F-B28E-49B2E7614C20}" dt="2026-07-09T15:08:35.311" v="374" actId="34476"/>
        <pc:sldMkLst>
          <pc:docMk/>
          <pc:sldMk cId="167018346" sldId="104977"/>
        </pc:sldMkLst>
      </pc:sldChg>
      <pc:sldChg chg="modSp add del mod">
        <pc:chgData name="Rodriguez, Nicole - DEN" userId="edce7eb7-41d3-4b21-8d93-85b303938bcd" providerId="ADAL" clId="{B53800F5-5A40-456F-B28E-49B2E7614C20}" dt="2026-07-09T15:42:01.852" v="384" actId="20577"/>
        <pc:sldMkLst>
          <pc:docMk/>
          <pc:sldMk cId="3500373422" sldId="105019"/>
        </pc:sldMkLst>
        <pc:spChg chg="mod">
          <ac:chgData name="Rodriguez, Nicole - DEN" userId="edce7eb7-41d3-4b21-8d93-85b303938bcd" providerId="ADAL" clId="{B53800F5-5A40-456F-B28E-49B2E7614C20}" dt="2026-07-09T15:42:01.852" v="384" actId="20577"/>
          <ac:spMkLst>
            <pc:docMk/>
            <pc:sldMk cId="3500373422" sldId="105019"/>
            <ac:spMk id="12" creationId="{2D2EFF58-E634-D981-D459-9ECCDCF288B2}"/>
          </ac:spMkLst>
        </pc:spChg>
      </pc:sldChg>
      <pc:sldChg chg="modSp add del mod">
        <pc:chgData name="Rodriguez, Nicole - DEN" userId="edce7eb7-41d3-4b21-8d93-85b303938bcd" providerId="ADAL" clId="{B53800F5-5A40-456F-B28E-49B2E7614C20}" dt="2026-07-09T15:11:01.355" v="382" actId="20577"/>
        <pc:sldMkLst>
          <pc:docMk/>
          <pc:sldMk cId="2325006807" sldId="105020"/>
        </pc:sldMkLst>
        <pc:spChg chg="mod">
          <ac:chgData name="Rodriguez, Nicole - DEN" userId="edce7eb7-41d3-4b21-8d93-85b303938bcd" providerId="ADAL" clId="{B53800F5-5A40-456F-B28E-49B2E7614C20}" dt="2026-07-09T15:11:01.355" v="382" actId="20577"/>
          <ac:spMkLst>
            <pc:docMk/>
            <pc:sldMk cId="2325006807" sldId="105020"/>
            <ac:spMk id="3" creationId="{47648E03-F2BB-E60A-EBDC-C79D1696B2EC}"/>
          </ac:spMkLst>
        </pc:spChg>
      </pc:sldChg>
      <pc:sldChg chg="add del">
        <pc:chgData name="Rodriguez, Nicole - DEN" userId="edce7eb7-41d3-4b21-8d93-85b303938bcd" providerId="ADAL" clId="{B53800F5-5A40-456F-B28E-49B2E7614C20}" dt="2026-06-30T19:57:48.245" v="39"/>
        <pc:sldMkLst>
          <pc:docMk/>
          <pc:sldMk cId="3112325834" sldId="105078"/>
        </pc:sldMkLst>
      </pc:sldChg>
      <pc:sldChg chg="mod modShow">
        <pc:chgData name="Rodriguez, Nicole - DEN" userId="edce7eb7-41d3-4b21-8d93-85b303938bcd" providerId="ADAL" clId="{B53800F5-5A40-456F-B28E-49B2E7614C20}" dt="2026-07-10T21:49:27.055" v="1146" actId="34476"/>
        <pc:sldMkLst>
          <pc:docMk/>
          <pc:sldMk cId="2699545164" sldId="105125"/>
        </pc:sldMkLst>
      </pc:sldChg>
      <pc:sldChg chg="mod modShow">
        <pc:chgData name="Rodriguez, Nicole - DEN" userId="edce7eb7-41d3-4b21-8d93-85b303938bcd" providerId="ADAL" clId="{B53800F5-5A40-456F-B28E-49B2E7614C20}" dt="2026-07-10T21:49:12.586" v="1144" actId="34476"/>
        <pc:sldMkLst>
          <pc:docMk/>
          <pc:sldMk cId="375540658" sldId="105225"/>
        </pc:sldMkLst>
      </pc:sldChg>
      <pc:sldChg chg="mod modShow">
        <pc:chgData name="Rodriguez, Nicole - DEN" userId="edce7eb7-41d3-4b21-8d93-85b303938bcd" providerId="ADAL" clId="{B53800F5-5A40-456F-B28E-49B2E7614C20}" dt="2026-07-10T21:49:14.317" v="1145" actId="34476"/>
        <pc:sldMkLst>
          <pc:docMk/>
          <pc:sldMk cId="1969075308" sldId="105226"/>
        </pc:sldMkLst>
      </pc:sldChg>
      <pc:sldChg chg="modSp mod">
        <pc:chgData name="Rodriguez, Nicole - DEN" userId="edce7eb7-41d3-4b21-8d93-85b303938bcd" providerId="ADAL" clId="{B53800F5-5A40-456F-B28E-49B2E7614C20}" dt="2026-07-09T15:42:29.054" v="390" actId="20577"/>
        <pc:sldMkLst>
          <pc:docMk/>
          <pc:sldMk cId="4274476011" sldId="105234"/>
        </pc:sldMkLst>
        <pc:spChg chg="mod">
          <ac:chgData name="Rodriguez, Nicole - DEN" userId="edce7eb7-41d3-4b21-8d93-85b303938bcd" providerId="ADAL" clId="{B53800F5-5A40-456F-B28E-49B2E7614C20}" dt="2026-07-09T15:42:29.054" v="390" actId="20577"/>
          <ac:spMkLst>
            <pc:docMk/>
            <pc:sldMk cId="4274476011" sldId="105234"/>
            <ac:spMk id="12" creationId="{EAF9C898-9C0B-ABC3-698B-A7E93F680933}"/>
          </ac:spMkLst>
        </pc:spChg>
      </pc:sldChg>
      <pc:sldChg chg="modSp mod modShow">
        <pc:chgData name="Rodriguez, Nicole - DEN" userId="edce7eb7-41d3-4b21-8d93-85b303938bcd" providerId="ADAL" clId="{B53800F5-5A40-456F-B28E-49B2E7614C20}" dt="2026-07-10T21:49:09.581" v="1143" actId="34476"/>
        <pc:sldMkLst>
          <pc:docMk/>
          <pc:sldMk cId="2003356160" sldId="105239"/>
        </pc:sldMkLst>
        <pc:spChg chg="mod">
          <ac:chgData name="Rodriguez, Nicole - DEN" userId="edce7eb7-41d3-4b21-8d93-85b303938bcd" providerId="ADAL" clId="{B53800F5-5A40-456F-B28E-49B2E7614C20}" dt="2026-06-30T20:07:39.173" v="113"/>
          <ac:spMkLst>
            <pc:docMk/>
            <pc:sldMk cId="2003356160" sldId="105239"/>
            <ac:spMk id="12" creationId="{A7DB9D50-3832-E0DF-96AB-A32C0B4279A9}"/>
          </ac:spMkLst>
        </pc:spChg>
      </pc:sldChg>
      <pc:sldChg chg="modSp mod">
        <pc:chgData name="Rodriguez, Nicole - DEN" userId="edce7eb7-41d3-4b21-8d93-85b303938bcd" providerId="ADAL" clId="{B53800F5-5A40-456F-B28E-49B2E7614C20}" dt="2026-07-09T17:28:36.170" v="900" actId="20577"/>
        <pc:sldMkLst>
          <pc:docMk/>
          <pc:sldMk cId="1409820184" sldId="105241"/>
        </pc:sldMkLst>
        <pc:spChg chg="mod">
          <ac:chgData name="Rodriguez, Nicole - DEN" userId="edce7eb7-41d3-4b21-8d93-85b303938bcd" providerId="ADAL" clId="{B53800F5-5A40-456F-B28E-49B2E7614C20}" dt="2026-07-09T17:28:36.170" v="900" actId="20577"/>
          <ac:spMkLst>
            <pc:docMk/>
            <pc:sldMk cId="1409820184" sldId="105241"/>
            <ac:spMk id="12" creationId="{237E0F8A-3416-46A2-6293-171F2E9F622E}"/>
          </ac:spMkLst>
        </pc:spChg>
      </pc:sldChg>
      <pc:sldChg chg="modSp mod modShow">
        <pc:chgData name="Rodriguez, Nicole - DEN" userId="edce7eb7-41d3-4b21-8d93-85b303938bcd" providerId="ADAL" clId="{B53800F5-5A40-456F-B28E-49B2E7614C20}" dt="2026-07-10T21:49:27.055" v="1146" actId="34476"/>
        <pc:sldMkLst>
          <pc:docMk/>
          <pc:sldMk cId="2182976586" sldId="105242"/>
        </pc:sldMkLst>
        <pc:spChg chg="mod">
          <ac:chgData name="Rodriguez, Nicole - DEN" userId="edce7eb7-41d3-4b21-8d93-85b303938bcd" providerId="ADAL" clId="{B53800F5-5A40-456F-B28E-49B2E7614C20}" dt="2026-06-30T20:07:57.830" v="121"/>
          <ac:spMkLst>
            <pc:docMk/>
            <pc:sldMk cId="2182976586" sldId="105242"/>
            <ac:spMk id="12" creationId="{9B5972C7-FCDC-DE07-E866-EA986D1616D7}"/>
          </ac:spMkLst>
        </pc:spChg>
      </pc:sldChg>
      <pc:sldChg chg="modSp mod">
        <pc:chgData name="Rodriguez, Nicole - DEN" userId="edce7eb7-41d3-4b21-8d93-85b303938bcd" providerId="ADAL" clId="{B53800F5-5A40-456F-B28E-49B2E7614C20}" dt="2026-07-09T15:42:46.170" v="393" actId="20577"/>
        <pc:sldMkLst>
          <pc:docMk/>
          <pc:sldMk cId="2147775774" sldId="105272"/>
        </pc:sldMkLst>
        <pc:spChg chg="mod">
          <ac:chgData name="Rodriguez, Nicole - DEN" userId="edce7eb7-41d3-4b21-8d93-85b303938bcd" providerId="ADAL" clId="{B53800F5-5A40-456F-B28E-49B2E7614C20}" dt="2026-07-09T15:42:46.170" v="393" actId="20577"/>
          <ac:spMkLst>
            <pc:docMk/>
            <pc:sldMk cId="2147775774" sldId="105272"/>
            <ac:spMk id="12" creationId="{FC50DAB9-D70B-6CD7-C0C0-A0F4FF0E2EFF}"/>
          </ac:spMkLst>
        </pc:spChg>
      </pc:sldChg>
      <pc:sldChg chg="add del">
        <pc:chgData name="Rodriguez, Nicole - DEN" userId="edce7eb7-41d3-4b21-8d93-85b303938bcd" providerId="ADAL" clId="{B53800F5-5A40-456F-B28E-49B2E7614C20}" dt="2026-07-09T17:39:01.475" v="912"/>
        <pc:sldMkLst>
          <pc:docMk/>
          <pc:sldMk cId="2507076694" sldId="105297"/>
        </pc:sldMkLst>
      </pc:sldChg>
      <pc:sldChg chg="modSp mod">
        <pc:chgData name="Rodriguez, Nicole - DEN" userId="edce7eb7-41d3-4b21-8d93-85b303938bcd" providerId="ADAL" clId="{B53800F5-5A40-456F-B28E-49B2E7614C20}" dt="2026-07-08T17:29:05.610" v="130" actId="20577"/>
        <pc:sldMkLst>
          <pc:docMk/>
          <pc:sldMk cId="1774222918" sldId="105299"/>
        </pc:sldMkLst>
        <pc:spChg chg="mod">
          <ac:chgData name="Rodriguez, Nicole - DEN" userId="edce7eb7-41d3-4b21-8d93-85b303938bcd" providerId="ADAL" clId="{B53800F5-5A40-456F-B28E-49B2E7614C20}" dt="2026-07-08T17:29:05.610" v="130" actId="20577"/>
          <ac:spMkLst>
            <pc:docMk/>
            <pc:sldMk cId="1774222918" sldId="105299"/>
            <ac:spMk id="2" creationId="{28D79C2F-8ABD-92C1-4711-C07649CD4910}"/>
          </ac:spMkLst>
        </pc:spChg>
      </pc:sldChg>
      <pc:sldChg chg="modSp mod">
        <pc:chgData name="Rodriguez, Nicole - DEN" userId="edce7eb7-41d3-4b21-8d93-85b303938bcd" providerId="ADAL" clId="{B53800F5-5A40-456F-B28E-49B2E7614C20}" dt="2026-07-08T17:28:37.977" v="123" actId="207"/>
        <pc:sldMkLst>
          <pc:docMk/>
          <pc:sldMk cId="3368436173" sldId="105300"/>
        </pc:sldMkLst>
        <pc:spChg chg="mod">
          <ac:chgData name="Rodriguez, Nicole - DEN" userId="edce7eb7-41d3-4b21-8d93-85b303938bcd" providerId="ADAL" clId="{B53800F5-5A40-456F-B28E-49B2E7614C20}" dt="2026-07-08T17:28:37.977" v="123" actId="207"/>
          <ac:spMkLst>
            <pc:docMk/>
            <pc:sldMk cId="3368436173" sldId="105300"/>
            <ac:spMk id="9" creationId="{EB8D038C-63A8-A3ED-E784-1A678FE3EFC1}"/>
          </ac:spMkLst>
        </pc:spChg>
      </pc:sldChg>
      <pc:sldChg chg="modSp mod">
        <pc:chgData name="Rodriguez, Nicole - DEN" userId="edce7eb7-41d3-4b21-8d93-85b303938bcd" providerId="ADAL" clId="{B53800F5-5A40-456F-B28E-49B2E7614C20}" dt="2026-07-08T17:29:47.672" v="133" actId="207"/>
        <pc:sldMkLst>
          <pc:docMk/>
          <pc:sldMk cId="2748330249" sldId="105301"/>
        </pc:sldMkLst>
        <pc:spChg chg="mod">
          <ac:chgData name="Rodriguez, Nicole - DEN" userId="edce7eb7-41d3-4b21-8d93-85b303938bcd" providerId="ADAL" clId="{B53800F5-5A40-456F-B28E-49B2E7614C20}" dt="2026-07-08T17:29:47.672" v="133" actId="207"/>
          <ac:spMkLst>
            <pc:docMk/>
            <pc:sldMk cId="2748330249" sldId="105301"/>
            <ac:spMk id="9" creationId="{C4EA999A-9D4B-AB13-B024-A256FA7A9C6B}"/>
          </ac:spMkLst>
        </pc:spChg>
      </pc:sldChg>
      <pc:sldChg chg="addSp delSp modSp mod">
        <pc:chgData name="Rodriguez, Nicole - DEN" userId="edce7eb7-41d3-4b21-8d93-85b303938bcd" providerId="ADAL" clId="{B53800F5-5A40-456F-B28E-49B2E7614C20}" dt="2026-07-10T22:05:45.603" v="1210" actId="1076"/>
        <pc:sldMkLst>
          <pc:docMk/>
          <pc:sldMk cId="4140297131" sldId="105302"/>
        </pc:sldMkLst>
        <pc:spChg chg="mod">
          <ac:chgData name="Rodriguez, Nicole - DEN" userId="edce7eb7-41d3-4b21-8d93-85b303938bcd" providerId="ADAL" clId="{B53800F5-5A40-456F-B28E-49B2E7614C20}" dt="2026-07-10T22:05:45.603" v="1210" actId="1076"/>
          <ac:spMkLst>
            <pc:docMk/>
            <pc:sldMk cId="4140297131" sldId="105302"/>
            <ac:spMk id="2" creationId="{1423AFD1-9BFB-83C7-F596-73E799A03C31}"/>
          </ac:spMkLst>
        </pc:spChg>
        <pc:spChg chg="add mod">
          <ac:chgData name="Rodriguez, Nicole - DEN" userId="edce7eb7-41d3-4b21-8d93-85b303938bcd" providerId="ADAL" clId="{B53800F5-5A40-456F-B28E-49B2E7614C20}" dt="2026-07-10T22:05:34.695" v="1209" actId="1076"/>
          <ac:spMkLst>
            <pc:docMk/>
            <pc:sldMk cId="4140297131" sldId="105302"/>
            <ac:spMk id="4" creationId="{9F021296-ABE5-E5D9-8E7A-DA3C5E7DD6FE}"/>
          </ac:spMkLst>
        </pc:spChg>
        <pc:spChg chg="mod">
          <ac:chgData name="Rodriguez, Nicole - DEN" userId="edce7eb7-41d3-4b21-8d93-85b303938bcd" providerId="ADAL" clId="{B53800F5-5A40-456F-B28E-49B2E7614C20}" dt="2026-07-10T22:04:26.956" v="1198" actId="113"/>
          <ac:spMkLst>
            <pc:docMk/>
            <pc:sldMk cId="4140297131" sldId="105302"/>
            <ac:spMk id="9" creationId="{AFFAA643-5BCA-D09E-3781-233073906387}"/>
          </ac:spMkLst>
        </pc:spChg>
        <pc:picChg chg="add mod">
          <ac:chgData name="Rodriguez, Nicole - DEN" userId="edce7eb7-41d3-4b21-8d93-85b303938bcd" providerId="ADAL" clId="{B53800F5-5A40-456F-B28E-49B2E7614C20}" dt="2026-07-10T22:05:34.695" v="1209" actId="1076"/>
          <ac:picMkLst>
            <pc:docMk/>
            <pc:sldMk cId="4140297131" sldId="105302"/>
            <ac:picMk id="3" creationId="{03B7EE26-5A63-291A-D04B-5C0DEF1E633F}"/>
          </ac:picMkLst>
        </pc:picChg>
        <pc:picChg chg="del mod">
          <ac:chgData name="Rodriguez, Nicole - DEN" userId="edce7eb7-41d3-4b21-8d93-85b303938bcd" providerId="ADAL" clId="{B53800F5-5A40-456F-B28E-49B2E7614C20}" dt="2026-07-10T22:05:22.936" v="1207" actId="478"/>
          <ac:picMkLst>
            <pc:docMk/>
            <pc:sldMk cId="4140297131" sldId="105302"/>
            <ac:picMk id="10" creationId="{072DEBA4-DCD4-B02B-EFCD-3EFC56BD7804}"/>
          </ac:picMkLst>
        </pc:picChg>
      </pc:sldChg>
      <pc:sldChg chg="modSp del mod">
        <pc:chgData name="Rodriguez, Nicole - DEN" userId="edce7eb7-41d3-4b21-8d93-85b303938bcd" providerId="ADAL" clId="{B53800F5-5A40-456F-B28E-49B2E7614C20}" dt="2026-07-09T05:07:56.195" v="361" actId="2696"/>
        <pc:sldMkLst>
          <pc:docMk/>
          <pc:sldMk cId="4146975639" sldId="105332"/>
        </pc:sldMkLst>
      </pc:sldChg>
      <pc:sldChg chg="modSp mod">
        <pc:chgData name="Rodriguez, Nicole - DEN" userId="edce7eb7-41d3-4b21-8d93-85b303938bcd" providerId="ADAL" clId="{B53800F5-5A40-456F-B28E-49B2E7614C20}" dt="2026-07-09T17:27:56.774" v="874" actId="20577"/>
        <pc:sldMkLst>
          <pc:docMk/>
          <pc:sldMk cId="1675807720" sldId="105333"/>
        </pc:sldMkLst>
        <pc:spChg chg="mod">
          <ac:chgData name="Rodriguez, Nicole - DEN" userId="edce7eb7-41d3-4b21-8d93-85b303938bcd" providerId="ADAL" clId="{B53800F5-5A40-456F-B28E-49B2E7614C20}" dt="2026-07-09T17:27:56.774" v="874" actId="20577"/>
          <ac:spMkLst>
            <pc:docMk/>
            <pc:sldMk cId="1675807720" sldId="105333"/>
            <ac:spMk id="12" creationId="{BCDE804D-D84B-D319-2F34-596F1310CA08}"/>
          </ac:spMkLst>
        </pc:spChg>
      </pc:sldChg>
      <pc:sldChg chg="modSp del mod">
        <pc:chgData name="Rodriguez, Nicole - DEN" userId="edce7eb7-41d3-4b21-8d93-85b303938bcd" providerId="ADAL" clId="{B53800F5-5A40-456F-B28E-49B2E7614C20}" dt="2026-07-10T21:50:33.376" v="1148" actId="2696"/>
        <pc:sldMkLst>
          <pc:docMk/>
          <pc:sldMk cId="2922851388" sldId="105336"/>
        </pc:sldMkLst>
        <pc:spChg chg="mod">
          <ac:chgData name="Rodriguez, Nicole - DEN" userId="edce7eb7-41d3-4b21-8d93-85b303938bcd" providerId="ADAL" clId="{B53800F5-5A40-456F-B28E-49B2E7614C20}" dt="2026-07-09T15:42:21.947" v="388" actId="20577"/>
          <ac:spMkLst>
            <pc:docMk/>
            <pc:sldMk cId="2922851388" sldId="105336"/>
            <ac:spMk id="12" creationId="{5C7398A0-E4F5-6F28-F492-EF00763CC4B0}"/>
          </ac:spMkLst>
        </pc:spChg>
      </pc:sldChg>
      <pc:sldChg chg="modSp del mod">
        <pc:chgData name="Rodriguez, Nicole - DEN" userId="edce7eb7-41d3-4b21-8d93-85b303938bcd" providerId="ADAL" clId="{B53800F5-5A40-456F-B28E-49B2E7614C20}" dt="2026-07-10T21:50:33.376" v="1148" actId="2696"/>
        <pc:sldMkLst>
          <pc:docMk/>
          <pc:sldMk cId="2825334685" sldId="105337"/>
        </pc:sldMkLst>
        <pc:spChg chg="mod">
          <ac:chgData name="Rodriguez, Nicole - DEN" userId="edce7eb7-41d3-4b21-8d93-85b303938bcd" providerId="ADAL" clId="{B53800F5-5A40-456F-B28E-49B2E7614C20}" dt="2026-07-09T15:10:29.692" v="375" actId="20577"/>
          <ac:spMkLst>
            <pc:docMk/>
            <pc:sldMk cId="2825334685" sldId="105337"/>
            <ac:spMk id="3" creationId="{21155BEA-403E-9B36-3AA4-30359691A702}"/>
          </ac:spMkLst>
        </pc:spChg>
      </pc:sldChg>
      <pc:sldChg chg="modSp mod">
        <pc:chgData name="Rodriguez, Nicole - DEN" userId="edce7eb7-41d3-4b21-8d93-85b303938bcd" providerId="ADAL" clId="{B53800F5-5A40-456F-B28E-49B2E7614C20}" dt="2026-07-09T15:42:25.357" v="389" actId="20577"/>
        <pc:sldMkLst>
          <pc:docMk/>
          <pc:sldMk cId="947889556" sldId="105338"/>
        </pc:sldMkLst>
        <pc:spChg chg="mod">
          <ac:chgData name="Rodriguez, Nicole - DEN" userId="edce7eb7-41d3-4b21-8d93-85b303938bcd" providerId="ADAL" clId="{B53800F5-5A40-456F-B28E-49B2E7614C20}" dt="2026-07-09T15:42:25.357" v="389" actId="20577"/>
          <ac:spMkLst>
            <pc:docMk/>
            <pc:sldMk cId="947889556" sldId="105338"/>
            <ac:spMk id="12" creationId="{0AF362DF-7988-896D-6CF7-0FF4D7342981}"/>
          </ac:spMkLst>
        </pc:spChg>
      </pc:sldChg>
      <pc:sldChg chg="modSp del mod">
        <pc:chgData name="Rodriguez, Nicole - DEN" userId="edce7eb7-41d3-4b21-8d93-85b303938bcd" providerId="ADAL" clId="{B53800F5-5A40-456F-B28E-49B2E7614C20}" dt="2026-07-10T21:48:49.122" v="1141" actId="2696"/>
        <pc:sldMkLst>
          <pc:docMk/>
          <pc:sldMk cId="467468562" sldId="105340"/>
        </pc:sldMkLst>
        <pc:spChg chg="mod">
          <ac:chgData name="Rodriguez, Nicole - DEN" userId="edce7eb7-41d3-4b21-8d93-85b303938bcd" providerId="ADAL" clId="{B53800F5-5A40-456F-B28E-49B2E7614C20}" dt="2026-07-09T15:41:58.261" v="383" actId="20577"/>
          <ac:spMkLst>
            <pc:docMk/>
            <pc:sldMk cId="467468562" sldId="105340"/>
            <ac:spMk id="12" creationId="{E67F5FD9-F13D-971F-774F-56FD684BB55B}"/>
          </ac:spMkLst>
        </pc:spChg>
      </pc:sldChg>
      <pc:sldChg chg="del">
        <pc:chgData name="Rodriguez, Nicole - DEN" userId="edce7eb7-41d3-4b21-8d93-85b303938bcd" providerId="ADAL" clId="{B53800F5-5A40-456F-B28E-49B2E7614C20}" dt="2026-07-10T21:48:49.122" v="1141" actId="2696"/>
        <pc:sldMkLst>
          <pc:docMk/>
          <pc:sldMk cId="2163554186" sldId="105341"/>
        </pc:sldMkLst>
      </pc:sldChg>
      <pc:sldChg chg="modSp mod">
        <pc:chgData name="Rodriguez, Nicole - DEN" userId="edce7eb7-41d3-4b21-8d93-85b303938bcd" providerId="ADAL" clId="{B53800F5-5A40-456F-B28E-49B2E7614C20}" dt="2026-07-10T21:54:35.238" v="1168" actId="13244"/>
        <pc:sldMkLst>
          <pc:docMk/>
          <pc:sldMk cId="4009330592" sldId="105346"/>
        </pc:sldMkLst>
        <pc:spChg chg="ord">
          <ac:chgData name="Rodriguez, Nicole - DEN" userId="edce7eb7-41d3-4b21-8d93-85b303938bcd" providerId="ADAL" clId="{B53800F5-5A40-456F-B28E-49B2E7614C20}" dt="2026-07-10T21:54:35.238" v="1168" actId="13244"/>
          <ac:spMkLst>
            <pc:docMk/>
            <pc:sldMk cId="4009330592" sldId="105346"/>
            <ac:spMk id="5" creationId="{2325AF21-5B65-438E-3AD1-D3ACD7F59CC9}"/>
          </ac:spMkLst>
        </pc:spChg>
        <pc:picChg chg="mod">
          <ac:chgData name="Rodriguez, Nicole - DEN" userId="edce7eb7-41d3-4b21-8d93-85b303938bcd" providerId="ADAL" clId="{B53800F5-5A40-456F-B28E-49B2E7614C20}" dt="2026-07-10T21:52:44.761" v="1154" actId="962"/>
          <ac:picMkLst>
            <pc:docMk/>
            <pc:sldMk cId="4009330592" sldId="105346"/>
            <ac:picMk id="4" creationId="{C5B748B9-C6D6-A57B-5983-72D1ECACA3EE}"/>
          </ac:picMkLst>
        </pc:picChg>
      </pc:sldChg>
      <pc:sldChg chg="modSp mod">
        <pc:chgData name="Rodriguez, Nicole - DEN" userId="edce7eb7-41d3-4b21-8d93-85b303938bcd" providerId="ADAL" clId="{B53800F5-5A40-456F-B28E-49B2E7614C20}" dt="2026-07-09T15:42:15.624" v="386" actId="20577"/>
        <pc:sldMkLst>
          <pc:docMk/>
          <pc:sldMk cId="3059998951" sldId="105347"/>
        </pc:sldMkLst>
        <pc:spChg chg="mod">
          <ac:chgData name="Rodriguez, Nicole - DEN" userId="edce7eb7-41d3-4b21-8d93-85b303938bcd" providerId="ADAL" clId="{B53800F5-5A40-456F-B28E-49B2E7614C20}" dt="2026-07-09T15:42:15.624" v="386" actId="20577"/>
          <ac:spMkLst>
            <pc:docMk/>
            <pc:sldMk cId="3059998951" sldId="105347"/>
            <ac:spMk id="12" creationId="{2A42BBB6-C711-C25B-0EB1-29002967C0A0}"/>
          </ac:spMkLst>
        </pc:spChg>
      </pc:sldChg>
      <pc:sldChg chg="modSp mod">
        <pc:chgData name="Rodriguez, Nicole - DEN" userId="edce7eb7-41d3-4b21-8d93-85b303938bcd" providerId="ADAL" clId="{B53800F5-5A40-456F-B28E-49B2E7614C20}" dt="2026-07-09T15:42:18.781" v="387" actId="20577"/>
        <pc:sldMkLst>
          <pc:docMk/>
          <pc:sldMk cId="850255442" sldId="105350"/>
        </pc:sldMkLst>
        <pc:spChg chg="mod">
          <ac:chgData name="Rodriguez, Nicole - DEN" userId="edce7eb7-41d3-4b21-8d93-85b303938bcd" providerId="ADAL" clId="{B53800F5-5A40-456F-B28E-49B2E7614C20}" dt="2026-07-09T15:42:18.781" v="387" actId="20577"/>
          <ac:spMkLst>
            <pc:docMk/>
            <pc:sldMk cId="850255442" sldId="105350"/>
            <ac:spMk id="12" creationId="{82E3D190-037C-CF31-DEBB-EDD51820DC14}"/>
          </ac:spMkLst>
        </pc:spChg>
      </pc:sldChg>
      <pc:sldChg chg="modSp mod">
        <pc:chgData name="Rodriguez, Nicole - DEN" userId="edce7eb7-41d3-4b21-8d93-85b303938bcd" providerId="ADAL" clId="{B53800F5-5A40-456F-B28E-49B2E7614C20}" dt="2026-07-09T15:10:42.311" v="379" actId="20577"/>
        <pc:sldMkLst>
          <pc:docMk/>
          <pc:sldMk cId="3697653226" sldId="105351"/>
        </pc:sldMkLst>
        <pc:spChg chg="mod">
          <ac:chgData name="Rodriguez, Nicole - DEN" userId="edce7eb7-41d3-4b21-8d93-85b303938bcd" providerId="ADAL" clId="{B53800F5-5A40-456F-B28E-49B2E7614C20}" dt="2026-07-09T15:10:42.311" v="379" actId="20577"/>
          <ac:spMkLst>
            <pc:docMk/>
            <pc:sldMk cId="3697653226" sldId="105351"/>
            <ac:spMk id="3" creationId="{933D787F-EA06-8600-48A2-BE172F6F2351}"/>
          </ac:spMkLst>
        </pc:spChg>
      </pc:sldChg>
      <pc:sldChg chg="modSp del mod">
        <pc:chgData name="Rodriguez, Nicole - DEN" userId="edce7eb7-41d3-4b21-8d93-85b303938bcd" providerId="ADAL" clId="{B53800F5-5A40-456F-B28E-49B2E7614C20}" dt="2026-07-09T04:34:32.785" v="216" actId="2696"/>
        <pc:sldMkLst>
          <pc:docMk/>
          <pc:sldMk cId="4180264467" sldId="105355"/>
        </pc:sldMkLst>
      </pc:sldChg>
      <pc:sldChg chg="del">
        <pc:chgData name="Rodriguez, Nicole - DEN" userId="edce7eb7-41d3-4b21-8d93-85b303938bcd" providerId="ADAL" clId="{B53800F5-5A40-456F-B28E-49B2E7614C20}" dt="2026-07-09T04:34:32.785" v="216" actId="2696"/>
        <pc:sldMkLst>
          <pc:docMk/>
          <pc:sldMk cId="3928365746" sldId="2147483623"/>
        </pc:sldMkLst>
      </pc:sldChg>
      <pc:sldChg chg="modSp add mod modNotesTx">
        <pc:chgData name="Rodriguez, Nicole - DEN" userId="edce7eb7-41d3-4b21-8d93-85b303938bcd" providerId="ADAL" clId="{B53800F5-5A40-456F-B28E-49B2E7614C20}" dt="2026-07-09T18:33:07.873" v="996" actId="20577"/>
        <pc:sldMkLst>
          <pc:docMk/>
          <pc:sldMk cId="1808992152" sldId="2147483624"/>
        </pc:sldMkLst>
        <pc:picChg chg="mod">
          <ac:chgData name="Rodriguez, Nicole - DEN" userId="edce7eb7-41d3-4b21-8d93-85b303938bcd" providerId="ADAL" clId="{B53800F5-5A40-456F-B28E-49B2E7614C20}" dt="2026-07-09T16:47:03.568" v="407" actId="1076"/>
          <ac:picMkLst>
            <pc:docMk/>
            <pc:sldMk cId="1808992152" sldId="2147483624"/>
            <ac:picMk id="7" creationId="{203FD0C5-45EC-AFA1-3AA0-04CF2C0EE92B}"/>
          </ac:picMkLst>
        </pc:picChg>
      </pc:sldChg>
      <pc:sldChg chg="addSp delSp modSp add mod">
        <pc:chgData name="Rodriguez, Nicole - DEN" userId="edce7eb7-41d3-4b21-8d93-85b303938bcd" providerId="ADAL" clId="{B53800F5-5A40-456F-B28E-49B2E7614C20}" dt="2026-07-09T15:42:05.266" v="385" actId="20577"/>
        <pc:sldMkLst>
          <pc:docMk/>
          <pc:sldMk cId="3443420231" sldId="2147483627"/>
        </pc:sldMkLst>
        <pc:spChg chg="mod">
          <ac:chgData name="Rodriguez, Nicole - DEN" userId="edce7eb7-41d3-4b21-8d93-85b303938bcd" providerId="ADAL" clId="{B53800F5-5A40-456F-B28E-49B2E7614C20}" dt="2026-07-09T15:42:05.266" v="385" actId="20577"/>
          <ac:spMkLst>
            <pc:docMk/>
            <pc:sldMk cId="3443420231" sldId="2147483627"/>
            <ac:spMk id="12" creationId="{8BC2A21B-A78D-F775-FB19-8763629D4B2D}"/>
          </ac:spMkLst>
        </pc:spChg>
      </pc:sldChg>
      <pc:sldChg chg="addSp delSp modSp add mod">
        <pc:chgData name="Rodriguez, Nicole - DEN" userId="edce7eb7-41d3-4b21-8d93-85b303938bcd" providerId="ADAL" clId="{B53800F5-5A40-456F-B28E-49B2E7614C20}" dt="2026-07-10T21:55:41.145" v="1170" actId="13244"/>
        <pc:sldMkLst>
          <pc:docMk/>
          <pc:sldMk cId="231984333" sldId="2147483628"/>
        </pc:sldMkLst>
        <pc:spChg chg="mod">
          <ac:chgData name="Rodriguez, Nicole - DEN" userId="edce7eb7-41d3-4b21-8d93-85b303938bcd" providerId="ADAL" clId="{B53800F5-5A40-456F-B28E-49B2E7614C20}" dt="2026-07-10T21:54:17.029" v="1167" actId="962"/>
          <ac:spMkLst>
            <pc:docMk/>
            <pc:sldMk cId="231984333" sldId="2147483628"/>
            <ac:spMk id="3" creationId="{37084FA7-3F7C-ED15-6EA3-BD55B0F3E6B5}"/>
          </ac:spMkLst>
        </pc:spChg>
        <pc:spChg chg="mod">
          <ac:chgData name="Rodriguez, Nicole - DEN" userId="edce7eb7-41d3-4b21-8d93-85b303938bcd" providerId="ADAL" clId="{B53800F5-5A40-456F-B28E-49B2E7614C20}" dt="2026-06-30T20:02:27.948" v="86" actId="14100"/>
          <ac:spMkLst>
            <pc:docMk/>
            <pc:sldMk cId="231984333" sldId="2147483628"/>
            <ac:spMk id="16" creationId="{F63300CC-9F68-A6EA-E201-4DFBDA4E616F}"/>
          </ac:spMkLst>
        </pc:spChg>
        <pc:picChg chg="mod ord">
          <ac:chgData name="Rodriguez, Nicole - DEN" userId="edce7eb7-41d3-4b21-8d93-85b303938bcd" providerId="ADAL" clId="{B53800F5-5A40-456F-B28E-49B2E7614C20}" dt="2026-07-10T21:55:41.145" v="1170" actId="13244"/>
          <ac:picMkLst>
            <pc:docMk/>
            <pc:sldMk cId="231984333" sldId="2147483628"/>
            <ac:picMk id="5" creationId="{4BCB835B-8598-4C54-292D-1EA107651614}"/>
          </ac:picMkLst>
        </pc:picChg>
      </pc:sldChg>
      <pc:sldChg chg="addSp delSp modSp mod ord">
        <pc:chgData name="Rodriguez, Nicole - DEN" userId="edce7eb7-41d3-4b21-8d93-85b303938bcd" providerId="ADAL" clId="{B53800F5-5A40-456F-B28E-49B2E7614C20}" dt="2026-07-09T15:42:35.134" v="391" actId="20577"/>
        <pc:sldMkLst>
          <pc:docMk/>
          <pc:sldMk cId="717666697" sldId="2147483629"/>
        </pc:sldMkLst>
        <pc:spChg chg="mod">
          <ac:chgData name="Rodriguez, Nicole - DEN" userId="edce7eb7-41d3-4b21-8d93-85b303938bcd" providerId="ADAL" clId="{B53800F5-5A40-456F-B28E-49B2E7614C20}" dt="2026-07-09T15:42:35.134" v="391" actId="20577"/>
          <ac:spMkLst>
            <pc:docMk/>
            <pc:sldMk cId="717666697" sldId="2147483629"/>
            <ac:spMk id="12" creationId="{670D47B5-1C04-1CC8-F560-7C58E70B8DE4}"/>
          </ac:spMkLst>
        </pc:spChg>
      </pc:sldChg>
      <pc:sldChg chg="modSp mod ord">
        <pc:chgData name="Rodriguez, Nicole - DEN" userId="edce7eb7-41d3-4b21-8d93-85b303938bcd" providerId="ADAL" clId="{B53800F5-5A40-456F-B28E-49B2E7614C20}" dt="2026-07-08T17:42:17.099" v="211" actId="1076"/>
        <pc:sldMkLst>
          <pc:docMk/>
          <pc:sldMk cId="630107029" sldId="2147483631"/>
        </pc:sldMkLst>
        <pc:spChg chg="mod">
          <ac:chgData name="Rodriguez, Nicole - DEN" userId="edce7eb7-41d3-4b21-8d93-85b303938bcd" providerId="ADAL" clId="{B53800F5-5A40-456F-B28E-49B2E7614C20}" dt="2026-07-08T17:42:17.099" v="211" actId="1076"/>
          <ac:spMkLst>
            <pc:docMk/>
            <pc:sldMk cId="630107029" sldId="2147483631"/>
            <ac:spMk id="2" creationId="{C1DA4C9D-AE52-089E-AB0D-7D31668254DF}"/>
          </ac:spMkLst>
        </pc:spChg>
        <pc:spChg chg="mod">
          <ac:chgData name="Rodriguez, Nicole - DEN" userId="edce7eb7-41d3-4b21-8d93-85b303938bcd" providerId="ADAL" clId="{B53800F5-5A40-456F-B28E-49B2E7614C20}" dt="2026-07-08T17:42:11.858" v="210" actId="20577"/>
          <ac:spMkLst>
            <pc:docMk/>
            <pc:sldMk cId="630107029" sldId="2147483631"/>
            <ac:spMk id="9" creationId="{08815011-7FFB-CB20-38A4-14ACD5F33408}"/>
          </ac:spMkLst>
        </pc:spChg>
      </pc:sldChg>
      <pc:sldChg chg="modSp add mod">
        <pc:chgData name="Rodriguez, Nicole - DEN" userId="edce7eb7-41d3-4b21-8d93-85b303938bcd" providerId="ADAL" clId="{B53800F5-5A40-456F-B28E-49B2E7614C20}" dt="2026-07-08T17:33:16.112" v="168" actId="113"/>
        <pc:sldMkLst>
          <pc:docMk/>
          <pc:sldMk cId="2594564529" sldId="2147483632"/>
        </pc:sldMkLst>
        <pc:spChg chg="mod">
          <ac:chgData name="Rodriguez, Nicole - DEN" userId="edce7eb7-41d3-4b21-8d93-85b303938bcd" providerId="ADAL" clId="{B53800F5-5A40-456F-B28E-49B2E7614C20}" dt="2026-07-08T17:33:16.112" v="168" actId="113"/>
          <ac:spMkLst>
            <pc:docMk/>
            <pc:sldMk cId="2594564529" sldId="2147483632"/>
            <ac:spMk id="3" creationId="{F382CF7B-8D18-CF94-E43F-130215F9E6E2}"/>
          </ac:spMkLst>
        </pc:spChg>
        <pc:spChg chg="mod">
          <ac:chgData name="Rodriguez, Nicole - DEN" userId="edce7eb7-41d3-4b21-8d93-85b303938bcd" providerId="ADAL" clId="{B53800F5-5A40-456F-B28E-49B2E7614C20}" dt="2026-07-08T17:32:05.272" v="136"/>
          <ac:spMkLst>
            <pc:docMk/>
            <pc:sldMk cId="2594564529" sldId="2147483632"/>
            <ac:spMk id="16" creationId="{6A81E90F-9109-8714-4291-635C1DE76C07}"/>
          </ac:spMkLst>
        </pc:spChg>
      </pc:sldChg>
      <pc:sldChg chg="modSp add mod">
        <pc:chgData name="Rodriguez, Nicole - DEN" userId="edce7eb7-41d3-4b21-8d93-85b303938bcd" providerId="ADAL" clId="{B53800F5-5A40-456F-B28E-49B2E7614C20}" dt="2026-07-08T17:41:54.512" v="207" actId="20577"/>
        <pc:sldMkLst>
          <pc:docMk/>
          <pc:sldMk cId="252749452" sldId="2147483633"/>
        </pc:sldMkLst>
        <pc:spChg chg="mod">
          <ac:chgData name="Rodriguez, Nicole - DEN" userId="edce7eb7-41d3-4b21-8d93-85b303938bcd" providerId="ADAL" clId="{B53800F5-5A40-456F-B28E-49B2E7614C20}" dt="2026-07-08T17:41:54.512" v="207" actId="20577"/>
          <ac:spMkLst>
            <pc:docMk/>
            <pc:sldMk cId="252749452" sldId="2147483633"/>
            <ac:spMk id="3" creationId="{97C82EC1-87B3-61B2-95E6-C751D11EE4D8}"/>
          </ac:spMkLst>
        </pc:spChg>
        <pc:spChg chg="mod">
          <ac:chgData name="Rodriguez, Nicole - DEN" userId="edce7eb7-41d3-4b21-8d93-85b303938bcd" providerId="ADAL" clId="{B53800F5-5A40-456F-B28E-49B2E7614C20}" dt="2026-07-08T17:39:23" v="190" actId="14100"/>
          <ac:spMkLst>
            <pc:docMk/>
            <pc:sldMk cId="252749452" sldId="2147483633"/>
            <ac:spMk id="16" creationId="{DCFA6C7A-2EE2-6E9A-CF67-042C641BECC4}"/>
          </ac:spMkLst>
        </pc:spChg>
      </pc:sldChg>
      <pc:sldChg chg="modSp add mod">
        <pc:chgData name="Rodriguez, Nicole - DEN" userId="edce7eb7-41d3-4b21-8d93-85b303938bcd" providerId="ADAL" clId="{B53800F5-5A40-456F-B28E-49B2E7614C20}" dt="2026-07-09T04:48:13.633" v="278" actId="20577"/>
        <pc:sldMkLst>
          <pc:docMk/>
          <pc:sldMk cId="1364110624" sldId="2147483634"/>
        </pc:sldMkLst>
        <pc:spChg chg="mod">
          <ac:chgData name="Rodriguez, Nicole - DEN" userId="edce7eb7-41d3-4b21-8d93-85b303938bcd" providerId="ADAL" clId="{B53800F5-5A40-456F-B28E-49B2E7614C20}" dt="2026-07-09T04:48:13.633" v="278" actId="20577"/>
          <ac:spMkLst>
            <pc:docMk/>
            <pc:sldMk cId="1364110624" sldId="2147483634"/>
            <ac:spMk id="3" creationId="{28E9224F-901A-FCE6-04FC-4F1326AD1923}"/>
          </ac:spMkLst>
        </pc:spChg>
        <pc:spChg chg="mod">
          <ac:chgData name="Rodriguez, Nicole - DEN" userId="edce7eb7-41d3-4b21-8d93-85b303938bcd" providerId="ADAL" clId="{B53800F5-5A40-456F-B28E-49B2E7614C20}" dt="2026-07-09T04:46:03.270" v="218"/>
          <ac:spMkLst>
            <pc:docMk/>
            <pc:sldMk cId="1364110624" sldId="2147483634"/>
            <ac:spMk id="16" creationId="{5262DECA-C215-BCED-F82D-40EE6488CFF1}"/>
          </ac:spMkLst>
        </pc:spChg>
      </pc:sldChg>
      <pc:sldChg chg="modSp add mod">
        <pc:chgData name="Rodriguez, Nicole - DEN" userId="edce7eb7-41d3-4b21-8d93-85b303938bcd" providerId="ADAL" clId="{B53800F5-5A40-456F-B28E-49B2E7614C20}" dt="2026-07-09T04:50:30.420" v="314"/>
        <pc:sldMkLst>
          <pc:docMk/>
          <pc:sldMk cId="288753782" sldId="2147483635"/>
        </pc:sldMkLst>
        <pc:spChg chg="mod">
          <ac:chgData name="Rodriguez, Nicole - DEN" userId="edce7eb7-41d3-4b21-8d93-85b303938bcd" providerId="ADAL" clId="{B53800F5-5A40-456F-B28E-49B2E7614C20}" dt="2026-07-09T04:50:23.168" v="313" actId="20577"/>
          <ac:spMkLst>
            <pc:docMk/>
            <pc:sldMk cId="288753782" sldId="2147483635"/>
            <ac:spMk id="3" creationId="{56DA3FA4-E1BB-C8AE-91CF-DF4AA05BD09A}"/>
          </ac:spMkLst>
        </pc:spChg>
        <pc:spChg chg="mod">
          <ac:chgData name="Rodriguez, Nicole - DEN" userId="edce7eb7-41d3-4b21-8d93-85b303938bcd" providerId="ADAL" clId="{B53800F5-5A40-456F-B28E-49B2E7614C20}" dt="2026-07-09T04:50:30.420" v="314"/>
          <ac:spMkLst>
            <pc:docMk/>
            <pc:sldMk cId="288753782" sldId="2147483635"/>
            <ac:spMk id="16" creationId="{B1CD6627-8499-471A-0FC8-E6F2CB4F2D36}"/>
          </ac:spMkLst>
        </pc:spChg>
      </pc:sldChg>
      <pc:sldChg chg="modSp add mod">
        <pc:chgData name="Rodriguez, Nicole - DEN" userId="edce7eb7-41d3-4b21-8d93-85b303938bcd" providerId="ADAL" clId="{B53800F5-5A40-456F-B28E-49B2E7614C20}" dt="2026-07-09T05:15:26.694" v="367" actId="1076"/>
        <pc:sldMkLst>
          <pc:docMk/>
          <pc:sldMk cId="920069255" sldId="2147483636"/>
        </pc:sldMkLst>
        <pc:spChg chg="mod">
          <ac:chgData name="Rodriguez, Nicole - DEN" userId="edce7eb7-41d3-4b21-8d93-85b303938bcd" providerId="ADAL" clId="{B53800F5-5A40-456F-B28E-49B2E7614C20}" dt="2026-07-09T05:15:26.694" v="367" actId="1076"/>
          <ac:spMkLst>
            <pc:docMk/>
            <pc:sldMk cId="920069255" sldId="2147483636"/>
            <ac:spMk id="3" creationId="{889792AA-E916-4977-A674-2873C762B0CC}"/>
          </ac:spMkLst>
        </pc:spChg>
        <pc:spChg chg="mod">
          <ac:chgData name="Rodriguez, Nicole - DEN" userId="edce7eb7-41d3-4b21-8d93-85b303938bcd" providerId="ADAL" clId="{B53800F5-5A40-456F-B28E-49B2E7614C20}" dt="2026-07-09T05:15:16.043" v="365" actId="1076"/>
          <ac:spMkLst>
            <pc:docMk/>
            <pc:sldMk cId="920069255" sldId="2147483636"/>
            <ac:spMk id="16" creationId="{4723CD75-6834-7217-2A52-88F05B7ADA05}"/>
          </ac:spMkLst>
        </pc:spChg>
      </pc:sldChg>
      <pc:sldChg chg="add">
        <pc:chgData name="Rodriguez, Nicole - DEN" userId="edce7eb7-41d3-4b21-8d93-85b303938bcd" providerId="ADAL" clId="{B53800F5-5A40-456F-B28E-49B2E7614C20}" dt="2026-07-09T15:07:35.041" v="372"/>
        <pc:sldMkLst>
          <pc:docMk/>
          <pc:sldMk cId="797326883" sldId="2147483637"/>
        </pc:sldMkLst>
      </pc:sldChg>
      <pc:sldChg chg="addSp delSp modSp add del mod modShow modNotesTx">
        <pc:chgData name="Rodriguez, Nicole - DEN" userId="edce7eb7-41d3-4b21-8d93-85b303938bcd" providerId="ADAL" clId="{B53800F5-5A40-456F-B28E-49B2E7614C20}" dt="2026-07-09T18:00:06.835" v="927" actId="2696"/>
        <pc:sldMkLst>
          <pc:docMk/>
          <pc:sldMk cId="2706862003" sldId="2147483638"/>
        </pc:sldMkLst>
        <pc:spChg chg="mod">
          <ac:chgData name="Rodriguez, Nicole - DEN" userId="edce7eb7-41d3-4b21-8d93-85b303938bcd" providerId="ADAL" clId="{B53800F5-5A40-456F-B28E-49B2E7614C20}" dt="2026-07-09T16:56:22.532" v="587" actId="1076"/>
          <ac:spMkLst>
            <pc:docMk/>
            <pc:sldMk cId="2706862003" sldId="2147483638"/>
            <ac:spMk id="4" creationId="{393E0CB9-773B-4057-9540-93E0CFF36BC6}"/>
          </ac:spMkLst>
        </pc:spChg>
        <pc:spChg chg="mod">
          <ac:chgData name="Rodriguez, Nicole - DEN" userId="edce7eb7-41d3-4b21-8d93-85b303938bcd" providerId="ADAL" clId="{B53800F5-5A40-456F-B28E-49B2E7614C20}" dt="2026-07-09T16:57:28.583" v="597" actId="14100"/>
          <ac:spMkLst>
            <pc:docMk/>
            <pc:sldMk cId="2706862003" sldId="2147483638"/>
            <ac:spMk id="6" creationId="{31A8EB03-27A4-4D01-4219-9630E2DB35E8}"/>
          </ac:spMkLst>
        </pc:spChg>
        <pc:spChg chg="add del mod">
          <ac:chgData name="Rodriguez, Nicole - DEN" userId="edce7eb7-41d3-4b21-8d93-85b303938bcd" providerId="ADAL" clId="{B53800F5-5A40-456F-B28E-49B2E7614C20}" dt="2026-07-09T16:57:50.374" v="604" actId="1076"/>
          <ac:spMkLst>
            <pc:docMk/>
            <pc:sldMk cId="2706862003" sldId="2147483638"/>
            <ac:spMk id="15" creationId="{847560A0-DED2-81DF-9CEF-3AB98FAA6C78}"/>
          </ac:spMkLst>
        </pc:spChg>
        <pc:graphicFrameChg chg="add del mod">
          <ac:chgData name="Rodriguez, Nicole - DEN" userId="edce7eb7-41d3-4b21-8d93-85b303938bcd" providerId="ADAL" clId="{B53800F5-5A40-456F-B28E-49B2E7614C20}" dt="2026-07-09T16:47:32.807" v="412" actId="478"/>
          <ac:graphicFrameMkLst>
            <pc:docMk/>
            <pc:sldMk cId="2706862003" sldId="2147483638"/>
            <ac:graphicFrameMk id="2" creationId="{7EFF54A0-FD1E-C919-1557-131A16E7B0C7}"/>
          </ac:graphicFrameMkLst>
        </pc:graphicFrameChg>
        <pc:graphicFrameChg chg="add del mod">
          <ac:chgData name="Rodriguez, Nicole - DEN" userId="edce7eb7-41d3-4b21-8d93-85b303938bcd" providerId="ADAL" clId="{B53800F5-5A40-456F-B28E-49B2E7614C20}" dt="2026-07-09T16:48:28.581" v="418" actId="478"/>
          <ac:graphicFrameMkLst>
            <pc:docMk/>
            <pc:sldMk cId="2706862003" sldId="2147483638"/>
            <ac:graphicFrameMk id="5" creationId="{A79B9391-B3AC-A356-8938-CCCCCACF1FAD}"/>
          </ac:graphicFrameMkLst>
        </pc:graphicFrameChg>
        <pc:graphicFrameChg chg="add del mod">
          <ac:chgData name="Rodriguez, Nicole - DEN" userId="edce7eb7-41d3-4b21-8d93-85b303938bcd" providerId="ADAL" clId="{B53800F5-5A40-456F-B28E-49B2E7614C20}" dt="2026-07-09T16:49:34.432" v="423" actId="478"/>
          <ac:graphicFrameMkLst>
            <pc:docMk/>
            <pc:sldMk cId="2706862003" sldId="2147483638"/>
            <ac:graphicFrameMk id="9" creationId="{DF9C7DA6-78F1-8AA7-8BCE-DA751E417BAA}"/>
          </ac:graphicFrameMkLst>
        </pc:graphicFrameChg>
        <pc:graphicFrameChg chg="add del mod">
          <ac:chgData name="Rodriguez, Nicole - DEN" userId="edce7eb7-41d3-4b21-8d93-85b303938bcd" providerId="ADAL" clId="{B53800F5-5A40-456F-B28E-49B2E7614C20}" dt="2026-07-09T16:50:21.621" v="425" actId="478"/>
          <ac:graphicFrameMkLst>
            <pc:docMk/>
            <pc:sldMk cId="2706862003" sldId="2147483638"/>
            <ac:graphicFrameMk id="10" creationId="{2D9DFF51-CAC3-2491-AE2C-D34FD76C8F7E}"/>
          </ac:graphicFrameMkLst>
        </pc:graphicFrameChg>
        <pc:graphicFrameChg chg="add del mod">
          <ac:chgData name="Rodriguez, Nicole - DEN" userId="edce7eb7-41d3-4b21-8d93-85b303938bcd" providerId="ADAL" clId="{B53800F5-5A40-456F-B28E-49B2E7614C20}" dt="2026-07-09T16:57:11.963" v="596" actId="478"/>
          <ac:graphicFrameMkLst>
            <pc:docMk/>
            <pc:sldMk cId="2706862003" sldId="2147483638"/>
            <ac:graphicFrameMk id="11" creationId="{5723BD23-B887-6B59-AA55-A39B7DA7C699}"/>
          </ac:graphicFrameMkLst>
        </pc:graphicFrameChg>
        <pc:picChg chg="del">
          <ac:chgData name="Rodriguez, Nicole - DEN" userId="edce7eb7-41d3-4b21-8d93-85b303938bcd" providerId="ADAL" clId="{B53800F5-5A40-456F-B28E-49B2E7614C20}" dt="2026-07-09T16:46:41.022" v="401" actId="478"/>
          <ac:picMkLst>
            <pc:docMk/>
            <pc:sldMk cId="2706862003" sldId="2147483638"/>
            <ac:picMk id="3" creationId="{D99D6AE6-BD6F-0907-11FD-583EB39685A3}"/>
          </ac:picMkLst>
        </pc:picChg>
        <pc:picChg chg="del">
          <ac:chgData name="Rodriguez, Nicole - DEN" userId="edce7eb7-41d3-4b21-8d93-85b303938bcd" providerId="ADAL" clId="{B53800F5-5A40-456F-B28E-49B2E7614C20}" dt="2026-07-09T16:45:13.573" v="399" actId="478"/>
          <ac:picMkLst>
            <pc:docMk/>
            <pc:sldMk cId="2706862003" sldId="2147483638"/>
            <ac:picMk id="7" creationId="{57BF74BF-BD0E-F0A8-03C2-1D18D0E23058}"/>
          </ac:picMkLst>
        </pc:picChg>
        <pc:picChg chg="del">
          <ac:chgData name="Rodriguez, Nicole - DEN" userId="edce7eb7-41d3-4b21-8d93-85b303938bcd" providerId="ADAL" clId="{B53800F5-5A40-456F-B28E-49B2E7614C20}" dt="2026-07-09T16:45:54.861" v="400" actId="478"/>
          <ac:picMkLst>
            <pc:docMk/>
            <pc:sldMk cId="2706862003" sldId="2147483638"/>
            <ac:picMk id="8" creationId="{466F509F-3375-853D-F58D-F42262266D3D}"/>
          </ac:picMkLst>
        </pc:picChg>
        <pc:picChg chg="add mod">
          <ac:chgData name="Rodriguez, Nicole - DEN" userId="edce7eb7-41d3-4b21-8d93-85b303938bcd" providerId="ADAL" clId="{B53800F5-5A40-456F-B28E-49B2E7614C20}" dt="2026-07-09T16:55:52.549" v="572" actId="1076"/>
          <ac:picMkLst>
            <pc:docMk/>
            <pc:sldMk cId="2706862003" sldId="2147483638"/>
            <ac:picMk id="13" creationId="{04BF6808-2FFC-4CAD-97A4-0FAB953931FE}"/>
          </ac:picMkLst>
        </pc:picChg>
      </pc:sldChg>
      <pc:sldChg chg="addSp delSp modSp add del mod modNotesTx">
        <pc:chgData name="Rodriguez, Nicole - DEN" userId="edce7eb7-41d3-4b21-8d93-85b303938bcd" providerId="ADAL" clId="{B53800F5-5A40-456F-B28E-49B2E7614C20}" dt="2026-07-10T22:05:50.683" v="1211" actId="2696"/>
        <pc:sldMkLst>
          <pc:docMk/>
          <pc:sldMk cId="2430709999" sldId="2147483639"/>
        </pc:sldMkLst>
        <pc:spChg chg="add mod ord">
          <ac:chgData name="Rodriguez, Nicole - DEN" userId="edce7eb7-41d3-4b21-8d93-85b303938bcd" providerId="ADAL" clId="{B53800F5-5A40-456F-B28E-49B2E7614C20}" dt="2026-07-10T21:57:47.728" v="1179" actId="13244"/>
          <ac:spMkLst>
            <pc:docMk/>
            <pc:sldMk cId="2430709999" sldId="2147483639"/>
            <ac:spMk id="3" creationId="{5B793D05-13E9-F24D-EDCE-81C676EA1E7F}"/>
          </ac:spMkLst>
        </pc:spChg>
        <pc:spChg chg="mod ord">
          <ac:chgData name="Rodriguez, Nicole - DEN" userId="edce7eb7-41d3-4b21-8d93-85b303938bcd" providerId="ADAL" clId="{B53800F5-5A40-456F-B28E-49B2E7614C20}" dt="2026-07-10T21:57:41.738" v="1178"/>
          <ac:spMkLst>
            <pc:docMk/>
            <pc:sldMk cId="2430709999" sldId="2147483639"/>
            <ac:spMk id="4" creationId="{525EA4A3-1261-2387-9F6C-78C536122B26}"/>
          </ac:spMkLst>
        </pc:spChg>
        <pc:spChg chg="del mod">
          <ac:chgData name="Rodriguez, Nicole - DEN" userId="edce7eb7-41d3-4b21-8d93-85b303938bcd" providerId="ADAL" clId="{B53800F5-5A40-456F-B28E-49B2E7614C20}" dt="2026-07-09T17:00:54.123" v="628" actId="478"/>
          <ac:spMkLst>
            <pc:docMk/>
            <pc:sldMk cId="2430709999" sldId="2147483639"/>
            <ac:spMk id="6" creationId="{1329B0A1-EA4E-60ED-54C1-C5BD90C1FF3B}"/>
          </ac:spMkLst>
        </pc:spChg>
        <pc:spChg chg="add del mod">
          <ac:chgData name="Rodriguez, Nicole - DEN" userId="edce7eb7-41d3-4b21-8d93-85b303938bcd" providerId="ADAL" clId="{B53800F5-5A40-456F-B28E-49B2E7614C20}" dt="2026-07-09T17:07:14.219" v="756" actId="478"/>
          <ac:spMkLst>
            <pc:docMk/>
            <pc:sldMk cId="2430709999" sldId="2147483639"/>
            <ac:spMk id="7" creationId="{B8472C20-DE1D-4844-3C85-30CD5017DE27}"/>
          </ac:spMkLst>
        </pc:spChg>
        <pc:spChg chg="mod ord">
          <ac:chgData name="Rodriguez, Nicole - DEN" userId="edce7eb7-41d3-4b21-8d93-85b303938bcd" providerId="ADAL" clId="{B53800F5-5A40-456F-B28E-49B2E7614C20}" dt="2026-07-10T22:03:17.377" v="1194" actId="962"/>
          <ac:spMkLst>
            <pc:docMk/>
            <pc:sldMk cId="2430709999" sldId="2147483639"/>
            <ac:spMk id="15" creationId="{281155F2-43BC-E727-36FB-CAF4406477D5}"/>
          </ac:spMkLst>
        </pc:spChg>
        <pc:graphicFrameChg chg="del">
          <ac:chgData name="Rodriguez, Nicole - DEN" userId="edce7eb7-41d3-4b21-8d93-85b303938bcd" providerId="ADAL" clId="{B53800F5-5A40-456F-B28E-49B2E7614C20}" dt="2026-07-09T16:59:24.481" v="606" actId="478"/>
          <ac:graphicFrameMkLst>
            <pc:docMk/>
            <pc:sldMk cId="2430709999" sldId="2147483639"/>
            <ac:graphicFrameMk id="11" creationId="{CCDD0F44-E75B-2308-1EBD-1BE3C7AF389E}"/>
          </ac:graphicFrameMkLst>
        </pc:graphicFrameChg>
        <pc:picChg chg="mod ord">
          <ac:chgData name="Rodriguez, Nicole - DEN" userId="edce7eb7-41d3-4b21-8d93-85b303938bcd" providerId="ADAL" clId="{B53800F5-5A40-456F-B28E-49B2E7614C20}" dt="2026-07-10T22:03:16.995" v="1193" actId="962"/>
          <ac:picMkLst>
            <pc:docMk/>
            <pc:sldMk cId="2430709999" sldId="2147483639"/>
            <ac:picMk id="13" creationId="{E3ED86ED-A76C-EE9C-7CA1-B29BE29DF0EC}"/>
          </ac:picMkLst>
        </pc:picChg>
      </pc:sldChg>
      <pc:sldChg chg="add">
        <pc:chgData name="Rodriguez, Nicole - DEN" userId="edce7eb7-41d3-4b21-8d93-85b303938bcd" providerId="ADAL" clId="{B53800F5-5A40-456F-B28E-49B2E7614C20}" dt="2026-07-10T22:04:09.506" v="1195" actId="2890"/>
        <pc:sldMkLst>
          <pc:docMk/>
          <pc:sldMk cId="2217107668" sldId="2147483640"/>
        </pc:sldMkLst>
      </pc:sldChg>
      <pc:sldMasterChg chg="delSldLayout">
        <pc:chgData name="Rodriguez, Nicole - DEN" userId="edce7eb7-41d3-4b21-8d93-85b303938bcd" providerId="ADAL" clId="{B53800F5-5A40-456F-B28E-49B2E7614C20}" dt="2026-07-09T15:07:26.511" v="371" actId="2696"/>
        <pc:sldMasterMkLst>
          <pc:docMk/>
          <pc:sldMasterMk cId="1047997387" sldId="2147483787"/>
        </pc:sldMasterMkLst>
        <pc:sldLayoutChg chg="del">
          <pc:chgData name="Rodriguez, Nicole - DEN" userId="edce7eb7-41d3-4b21-8d93-85b303938bcd" providerId="ADAL" clId="{B53800F5-5A40-456F-B28E-49B2E7614C20}" dt="2026-07-09T15:07:26.511" v="371" actId="2696"/>
          <pc:sldLayoutMkLst>
            <pc:docMk/>
            <pc:sldMasterMk cId="1047997387" sldId="2147483787"/>
            <pc:sldLayoutMk cId="200064333" sldId="2147483801"/>
          </pc:sldLayoutMkLst>
        </pc:sldLayoutChg>
      </pc:sldMasterChg>
      <pc:sldMasterChg chg="del delSldLayout">
        <pc:chgData name="Rodriguez, Nicole - DEN" userId="edce7eb7-41d3-4b21-8d93-85b303938bcd" providerId="ADAL" clId="{B53800F5-5A40-456F-B28E-49B2E7614C20}" dt="2026-07-09T04:34:32.785" v="216" actId="2696"/>
        <pc:sldMasterMkLst>
          <pc:docMk/>
          <pc:sldMasterMk cId="972076046" sldId="2147483859"/>
        </pc:sldMasterMkLst>
        <pc:sldLayoutChg chg="del">
          <pc:chgData name="Rodriguez, Nicole - DEN" userId="edce7eb7-41d3-4b21-8d93-85b303938bcd" providerId="ADAL" clId="{B53800F5-5A40-456F-B28E-49B2E7614C20}" dt="2026-07-09T04:34:32.785" v="216" actId="2696"/>
          <pc:sldLayoutMkLst>
            <pc:docMk/>
            <pc:sldMasterMk cId="972076046" sldId="2147483859"/>
            <pc:sldLayoutMk cId="2478340300" sldId="2147483860"/>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2716978720" sldId="2147483861"/>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4289350724" sldId="2147483862"/>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58567834" sldId="2147483863"/>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1987009304" sldId="2147483864"/>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2237762439" sldId="2147483865"/>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1604837285" sldId="2147483866"/>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512818084" sldId="2147483867"/>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358378450" sldId="2147483868"/>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2357924396" sldId="2147483869"/>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761045535" sldId="2147483870"/>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472891660" sldId="2147483871"/>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1361304383" sldId="2147483872"/>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910508533" sldId="2147483873"/>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3132014362" sldId="2147483874"/>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4032472195" sldId="2147483875"/>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2126171682" sldId="2147483876"/>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116263017" sldId="2147483877"/>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3868165864" sldId="2147483878"/>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613687651" sldId="2147483879"/>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1062655769" sldId="2147483880"/>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4219240220" sldId="2147483881"/>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3984897892" sldId="2147483882"/>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3727616332" sldId="2147483883"/>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1177355892" sldId="2147483884"/>
          </pc:sldLayoutMkLst>
        </pc:sldLayoutChg>
        <pc:sldLayoutChg chg="del">
          <pc:chgData name="Rodriguez, Nicole - DEN" userId="edce7eb7-41d3-4b21-8d93-85b303938bcd" providerId="ADAL" clId="{B53800F5-5A40-456F-B28E-49B2E7614C20}" dt="2026-07-09T04:34:32.785" v="216" actId="2696"/>
          <pc:sldLayoutMkLst>
            <pc:docMk/>
            <pc:sldMasterMk cId="972076046" sldId="2147483859"/>
            <pc:sldLayoutMk cId="3607494164" sldId="2147483885"/>
          </pc:sldLayoutMkLst>
        </pc:sldLayoutChg>
      </pc:sldMasterChg>
    </pc:docChg>
  </pc:docChgLst>
  <pc:docChgLst>
    <pc:chgData name="Ohlson, Kim - DEN" userId="S::kim.ohlson@flydenver.com::1c5bd751-82a8-40d9-b818-dc8b8a6b4d03" providerId="AD" clId="Web-{68074BB8-7F1F-3E26-2902-E00ABBF3115A}"/>
    <pc:docChg chg="addSld modSld sldOrd modSection">
      <pc:chgData name="Ohlson, Kim - DEN" userId="S::kim.ohlson@flydenver.com::1c5bd751-82a8-40d9-b818-dc8b8a6b4d03" providerId="AD" clId="Web-{68074BB8-7F1F-3E26-2902-E00ABBF3115A}" dt="2026-07-01T19:45:42.804" v="224" actId="20577"/>
      <pc:docMkLst>
        <pc:docMk/>
      </pc:docMkLst>
      <pc:sldChg chg="modSp add replId">
        <pc:chgData name="Ohlson, Kim - DEN" userId="S::kim.ohlson@flydenver.com::1c5bd751-82a8-40d9-b818-dc8b8a6b4d03" providerId="AD" clId="Web-{68074BB8-7F1F-3E26-2902-E00ABBF3115A}" dt="2026-07-01T19:34:50.311" v="13" actId="20577"/>
        <pc:sldMkLst>
          <pc:docMk/>
          <pc:sldMk cId="717666697" sldId="2147483629"/>
        </pc:sldMkLst>
        <pc:spChg chg="mod">
          <ac:chgData name="Ohlson, Kim - DEN" userId="S::kim.ohlson@flydenver.com::1c5bd751-82a8-40d9-b818-dc8b8a6b4d03" providerId="AD" clId="Web-{68074BB8-7F1F-3E26-2902-E00ABBF3115A}" dt="2026-07-01T19:34:50.311" v="13" actId="20577"/>
          <ac:spMkLst>
            <pc:docMk/>
            <pc:sldMk cId="717666697" sldId="2147483629"/>
            <ac:spMk id="12" creationId="{670D47B5-1C04-1CC8-F560-7C58E70B8DE4}"/>
          </ac:spMkLst>
        </pc:spChg>
      </pc:sldChg>
      <pc:sldChg chg="modSp add replId">
        <pc:chgData name="Ohlson, Kim - DEN" userId="S::kim.ohlson@flydenver.com::1c5bd751-82a8-40d9-b818-dc8b8a6b4d03" providerId="AD" clId="Web-{68074BB8-7F1F-3E26-2902-E00ABBF3115A}" dt="2026-07-01T19:45:42.804" v="224" actId="20577"/>
        <pc:sldMkLst>
          <pc:docMk/>
          <pc:sldMk cId="630107029" sldId="2147483631"/>
        </pc:sldMkLst>
        <pc:spChg chg="mod">
          <ac:chgData name="Ohlson, Kim - DEN" userId="S::kim.ohlson@flydenver.com::1c5bd751-82a8-40d9-b818-dc8b8a6b4d03" providerId="AD" clId="Web-{68074BB8-7F1F-3E26-2902-E00ABBF3115A}" dt="2026-07-01T19:45:42.804" v="224" actId="20577"/>
          <ac:spMkLst>
            <pc:docMk/>
            <pc:sldMk cId="630107029" sldId="2147483631"/>
            <ac:spMk id="9" creationId="{08815011-7FFB-CB20-38A4-14ACD5F33408}"/>
          </ac:spMkLst>
        </pc:spChg>
      </pc:sldChg>
    </pc:docChg>
  </pc:docChgLst>
  <pc:docChgLst>
    <pc:chgData name="James, Cara - DEN" userId="S::cara.james@flydenver.com::1956f4b0-7e1b-43a2-af8b-59722a874e74" providerId="AD" clId="Web-{8B57F2E1-D696-6BC7-56A6-526FD399F389}"/>
    <pc:docChg chg="delSld modSld modSection">
      <pc:chgData name="James, Cara - DEN" userId="S::cara.james@flydenver.com::1956f4b0-7e1b-43a2-af8b-59722a874e74" providerId="AD" clId="Web-{8B57F2E1-D696-6BC7-56A6-526FD399F389}" dt="2026-06-11T17:22:34.739" v="2" actId="20577"/>
      <pc:docMkLst>
        <pc:docMk/>
      </pc:docMkLst>
      <pc:sldChg chg="modSp">
        <pc:chgData name="James, Cara - DEN" userId="S::cara.james@flydenver.com::1956f4b0-7e1b-43a2-af8b-59722a874e74" providerId="AD" clId="Web-{8B57F2E1-D696-6BC7-56A6-526FD399F389}" dt="2026-06-11T17:22:34.739" v="2" actId="20577"/>
        <pc:sldMkLst>
          <pc:docMk/>
          <pc:sldMk cId="4072365452" sldId="2147483626"/>
        </pc:sldMkLst>
        <pc:spChg chg="mod">
          <ac:chgData name="James, Cara - DEN" userId="S::cara.james@flydenver.com::1956f4b0-7e1b-43a2-af8b-59722a874e74" providerId="AD" clId="Web-{8B57F2E1-D696-6BC7-56A6-526FD399F389}" dt="2026-06-11T17:22:34.739" v="2" actId="20577"/>
          <ac:spMkLst>
            <pc:docMk/>
            <pc:sldMk cId="4072365452" sldId="2147483626"/>
            <ac:spMk id="3" creationId="{C21F5061-10F4-133C-BEB4-2F8E1AAF2E6A}"/>
          </ac:spMkLst>
        </pc:spChg>
      </pc:sldChg>
    </pc:docChg>
  </pc:docChgLst>
  <pc:docChgLst>
    <pc:chgData name="Mondragon, Desiree - DEN" userId="cddb16d0-b6f9-4161-a1a6-91a003280c7c" providerId="ADAL" clId="{6F7A62D1-CF64-444F-9356-DF049AA0DC5D}"/>
    <pc:docChg chg="undo custSel addSld delSld modSld sldOrd delMainMaster modSection">
      <pc:chgData name="Mondragon, Desiree - DEN" userId="cddb16d0-b6f9-4161-a1a6-91a003280c7c" providerId="ADAL" clId="{6F7A62D1-CF64-444F-9356-DF049AA0DC5D}" dt="2026-06-11T20:33:10.281" v="854" actId="108"/>
      <pc:docMkLst>
        <pc:docMk/>
      </pc:docMkLst>
      <pc:sldChg chg="modSp mod">
        <pc:chgData name="Mondragon, Desiree - DEN" userId="cddb16d0-b6f9-4161-a1a6-91a003280c7c" providerId="ADAL" clId="{6F7A62D1-CF64-444F-9356-DF049AA0DC5D}" dt="2026-06-11T16:58:22.655" v="247" actId="20577"/>
        <pc:sldMkLst>
          <pc:docMk/>
          <pc:sldMk cId="735330980" sldId="11113"/>
        </pc:sldMkLst>
        <pc:spChg chg="mod">
          <ac:chgData name="Mondragon, Desiree - DEN" userId="cddb16d0-b6f9-4161-a1a6-91a003280c7c" providerId="ADAL" clId="{6F7A62D1-CF64-444F-9356-DF049AA0DC5D}" dt="2026-06-11T16:58:22.655" v="247" actId="20577"/>
          <ac:spMkLst>
            <pc:docMk/>
            <pc:sldMk cId="735330980" sldId="11113"/>
            <ac:spMk id="12" creationId="{F3A340E0-1503-4007-DE5B-398218D4AA5D}"/>
          </ac:spMkLst>
        </pc:spChg>
      </pc:sldChg>
      <pc:sldChg chg="modSp mod">
        <pc:chgData name="Mondragon, Desiree - DEN" userId="cddb16d0-b6f9-4161-a1a6-91a003280c7c" providerId="ADAL" clId="{6F7A62D1-CF64-444F-9356-DF049AA0DC5D}" dt="2026-06-11T16:58:48.285" v="248" actId="108"/>
        <pc:sldMkLst>
          <pc:docMk/>
          <pc:sldMk cId="1363623318" sldId="11137"/>
        </pc:sldMkLst>
        <pc:spChg chg="mod">
          <ac:chgData name="Mondragon, Desiree - DEN" userId="cddb16d0-b6f9-4161-a1a6-91a003280c7c" providerId="ADAL" clId="{6F7A62D1-CF64-444F-9356-DF049AA0DC5D}" dt="2026-06-11T16:58:48.285" v="248" actId="108"/>
          <ac:spMkLst>
            <pc:docMk/>
            <pc:sldMk cId="1363623318" sldId="11137"/>
            <ac:spMk id="9" creationId="{33E76785-83AF-EDB4-F909-25B4EBEBB89B}"/>
          </ac:spMkLst>
        </pc:spChg>
      </pc:sldChg>
      <pc:sldChg chg="modSp mod">
        <pc:chgData name="Mondragon, Desiree - DEN" userId="cddb16d0-b6f9-4161-a1a6-91a003280c7c" providerId="ADAL" clId="{6F7A62D1-CF64-444F-9356-DF049AA0DC5D}" dt="2026-06-11T17:00:00.588" v="255" actId="1076"/>
        <pc:sldMkLst>
          <pc:docMk/>
          <pc:sldMk cId="2917361468" sldId="11192"/>
        </pc:sldMkLst>
        <pc:spChg chg="mod">
          <ac:chgData name="Mondragon, Desiree - DEN" userId="cddb16d0-b6f9-4161-a1a6-91a003280c7c" providerId="ADAL" clId="{6F7A62D1-CF64-444F-9356-DF049AA0DC5D}" dt="2026-06-11T17:00:00.588" v="255" actId="1076"/>
          <ac:spMkLst>
            <pc:docMk/>
            <pc:sldMk cId="2917361468" sldId="11192"/>
            <ac:spMk id="5" creationId="{E31A49D9-D488-963E-D252-8840B6E0167D}"/>
          </ac:spMkLst>
        </pc:spChg>
      </pc:sldChg>
      <pc:sldChg chg="addSp delSp modSp mod">
        <pc:chgData name="Mondragon, Desiree - DEN" userId="cddb16d0-b6f9-4161-a1a6-91a003280c7c" providerId="ADAL" clId="{6F7A62D1-CF64-444F-9356-DF049AA0DC5D}" dt="2026-06-11T20:31:53.738" v="850" actId="13244"/>
        <pc:sldMkLst>
          <pc:docMk/>
          <pc:sldMk cId="2174243624" sldId="105030"/>
        </pc:sldMkLst>
        <pc:spChg chg="add mod">
          <ac:chgData name="Mondragon, Desiree - DEN" userId="cddb16d0-b6f9-4161-a1a6-91a003280c7c" providerId="ADAL" clId="{6F7A62D1-CF64-444F-9356-DF049AA0DC5D}" dt="2026-06-11T20:31:45.670" v="849" actId="13244"/>
          <ac:spMkLst>
            <pc:docMk/>
            <pc:sldMk cId="2174243624" sldId="105030"/>
            <ac:spMk id="4" creationId="{3FE0748C-D177-9B3A-34CD-E5593CD51A26}"/>
          </ac:spMkLst>
        </pc:spChg>
        <pc:spChg chg="mod">
          <ac:chgData name="Mondragon, Desiree - DEN" userId="cddb16d0-b6f9-4161-a1a6-91a003280c7c" providerId="ADAL" clId="{6F7A62D1-CF64-444F-9356-DF049AA0DC5D}" dt="2026-06-11T20:31:53.738" v="850" actId="13244"/>
          <ac:spMkLst>
            <pc:docMk/>
            <pc:sldMk cId="2174243624" sldId="105030"/>
            <ac:spMk id="11" creationId="{5AC59534-46BC-9D99-2389-D7ADB3F5E030}"/>
          </ac:spMkLst>
        </pc:spChg>
      </pc:sldChg>
      <pc:sldChg chg="modSp mod">
        <pc:chgData name="Mondragon, Desiree - DEN" userId="cddb16d0-b6f9-4161-a1a6-91a003280c7c" providerId="ADAL" clId="{6F7A62D1-CF64-444F-9356-DF049AA0DC5D}" dt="2026-06-11T17:00:56.312" v="265" actId="12"/>
        <pc:sldMkLst>
          <pc:docMk/>
          <pc:sldMk cId="66050245" sldId="105102"/>
        </pc:sldMkLst>
        <pc:spChg chg="mod">
          <ac:chgData name="Mondragon, Desiree - DEN" userId="cddb16d0-b6f9-4161-a1a6-91a003280c7c" providerId="ADAL" clId="{6F7A62D1-CF64-444F-9356-DF049AA0DC5D}" dt="2026-06-11T17:00:56.312" v="265" actId="12"/>
          <ac:spMkLst>
            <pc:docMk/>
            <pc:sldMk cId="66050245" sldId="105102"/>
            <ac:spMk id="3" creationId="{382E8DDD-05C7-168B-9D55-290965101779}"/>
          </ac:spMkLst>
        </pc:spChg>
      </pc:sldChg>
      <pc:sldChg chg="modSp mod">
        <pc:chgData name="Mondragon, Desiree - DEN" userId="cddb16d0-b6f9-4161-a1a6-91a003280c7c" providerId="ADAL" clId="{6F7A62D1-CF64-444F-9356-DF049AA0DC5D}" dt="2026-06-11T19:29:29.154" v="380" actId="20577"/>
        <pc:sldMkLst>
          <pc:docMk/>
          <pc:sldMk cId="4274476011" sldId="105234"/>
        </pc:sldMkLst>
        <pc:spChg chg="mod">
          <ac:chgData name="Mondragon, Desiree - DEN" userId="cddb16d0-b6f9-4161-a1a6-91a003280c7c" providerId="ADAL" clId="{6F7A62D1-CF64-444F-9356-DF049AA0DC5D}" dt="2026-06-11T19:29:29.154" v="380" actId="20577"/>
          <ac:spMkLst>
            <pc:docMk/>
            <pc:sldMk cId="4274476011" sldId="105234"/>
            <ac:spMk id="12" creationId="{EAF9C898-9C0B-ABC3-698B-A7E93F680933}"/>
          </ac:spMkLst>
        </pc:spChg>
      </pc:sldChg>
      <pc:sldChg chg="modSp mod">
        <pc:chgData name="Mondragon, Desiree - DEN" userId="cddb16d0-b6f9-4161-a1a6-91a003280c7c" providerId="ADAL" clId="{6F7A62D1-CF64-444F-9356-DF049AA0DC5D}" dt="2026-06-11T19:29:22.363" v="378" actId="20577"/>
        <pc:sldMkLst>
          <pc:docMk/>
          <pc:sldMk cId="2003356160" sldId="105239"/>
        </pc:sldMkLst>
        <pc:spChg chg="mod">
          <ac:chgData name="Mondragon, Desiree - DEN" userId="cddb16d0-b6f9-4161-a1a6-91a003280c7c" providerId="ADAL" clId="{6F7A62D1-CF64-444F-9356-DF049AA0DC5D}" dt="2026-06-11T19:29:22.363" v="378" actId="20577"/>
          <ac:spMkLst>
            <pc:docMk/>
            <pc:sldMk cId="2003356160" sldId="105239"/>
            <ac:spMk id="12" creationId="{A7DB9D50-3832-E0DF-96AB-A32C0B4279A9}"/>
          </ac:spMkLst>
        </pc:spChg>
      </pc:sldChg>
      <pc:sldChg chg="modSp mod">
        <pc:chgData name="Mondragon, Desiree - DEN" userId="cddb16d0-b6f9-4161-a1a6-91a003280c7c" providerId="ADAL" clId="{6F7A62D1-CF64-444F-9356-DF049AA0DC5D}" dt="2026-06-11T19:29:09.933" v="375" actId="6549"/>
        <pc:sldMkLst>
          <pc:docMk/>
          <pc:sldMk cId="1409820184" sldId="105241"/>
        </pc:sldMkLst>
        <pc:spChg chg="mod">
          <ac:chgData name="Mondragon, Desiree - DEN" userId="cddb16d0-b6f9-4161-a1a6-91a003280c7c" providerId="ADAL" clId="{6F7A62D1-CF64-444F-9356-DF049AA0DC5D}" dt="2026-06-11T19:29:09.933" v="375" actId="6549"/>
          <ac:spMkLst>
            <pc:docMk/>
            <pc:sldMk cId="1409820184" sldId="105241"/>
            <ac:spMk id="12" creationId="{237E0F8A-3416-46A2-6293-171F2E9F622E}"/>
          </ac:spMkLst>
        </pc:spChg>
      </pc:sldChg>
      <pc:sldChg chg="modSp mod">
        <pc:chgData name="Mondragon, Desiree - DEN" userId="cddb16d0-b6f9-4161-a1a6-91a003280c7c" providerId="ADAL" clId="{6F7A62D1-CF64-444F-9356-DF049AA0DC5D}" dt="2026-06-11T19:29:06.901" v="374" actId="6549"/>
        <pc:sldMkLst>
          <pc:docMk/>
          <pc:sldMk cId="2182976586" sldId="105242"/>
        </pc:sldMkLst>
        <pc:spChg chg="mod">
          <ac:chgData name="Mondragon, Desiree - DEN" userId="cddb16d0-b6f9-4161-a1a6-91a003280c7c" providerId="ADAL" clId="{6F7A62D1-CF64-444F-9356-DF049AA0DC5D}" dt="2026-06-11T19:29:06.901" v="374" actId="6549"/>
          <ac:spMkLst>
            <pc:docMk/>
            <pc:sldMk cId="2182976586" sldId="105242"/>
            <ac:spMk id="12" creationId="{9B5972C7-FCDC-DE07-E866-EA986D1616D7}"/>
          </ac:spMkLst>
        </pc:spChg>
      </pc:sldChg>
      <pc:sldChg chg="modSp mod">
        <pc:chgData name="Mondragon, Desiree - DEN" userId="cddb16d0-b6f9-4161-a1a6-91a003280c7c" providerId="ADAL" clId="{6F7A62D1-CF64-444F-9356-DF049AA0DC5D}" dt="2026-06-11T19:29:17.860" v="377" actId="20577"/>
        <pc:sldMkLst>
          <pc:docMk/>
          <pc:sldMk cId="2147775774" sldId="105272"/>
        </pc:sldMkLst>
        <pc:spChg chg="mod">
          <ac:chgData name="Mondragon, Desiree - DEN" userId="cddb16d0-b6f9-4161-a1a6-91a003280c7c" providerId="ADAL" clId="{6F7A62D1-CF64-444F-9356-DF049AA0DC5D}" dt="2026-06-11T19:29:17.860" v="377" actId="20577"/>
          <ac:spMkLst>
            <pc:docMk/>
            <pc:sldMk cId="2147775774" sldId="105272"/>
            <ac:spMk id="12" creationId="{FC50DAB9-D70B-6CD7-C0C0-A0F4FF0E2EFF}"/>
          </ac:spMkLst>
        </pc:spChg>
      </pc:sldChg>
      <pc:sldChg chg="modSp">
        <pc:chgData name="Mondragon, Desiree - DEN" userId="cddb16d0-b6f9-4161-a1a6-91a003280c7c" providerId="ADAL" clId="{6F7A62D1-CF64-444F-9356-DF049AA0DC5D}" dt="2026-06-11T20:33:10.281" v="854" actId="108"/>
        <pc:sldMkLst>
          <pc:docMk/>
          <pc:sldMk cId="1774222918" sldId="105299"/>
        </pc:sldMkLst>
        <pc:spChg chg="mod">
          <ac:chgData name="Mondragon, Desiree - DEN" userId="cddb16d0-b6f9-4161-a1a6-91a003280c7c" providerId="ADAL" clId="{6F7A62D1-CF64-444F-9356-DF049AA0DC5D}" dt="2026-06-11T20:33:10.281" v="854" actId="108"/>
          <ac:spMkLst>
            <pc:docMk/>
            <pc:sldMk cId="1774222918" sldId="105299"/>
            <ac:spMk id="9" creationId="{33E76785-83AF-EDB4-F909-25B4EBEBB89B}"/>
          </ac:spMkLst>
        </pc:spChg>
      </pc:sldChg>
      <pc:sldChg chg="modSp mod">
        <pc:chgData name="Mondragon, Desiree - DEN" userId="cddb16d0-b6f9-4161-a1a6-91a003280c7c" providerId="ADAL" clId="{6F7A62D1-CF64-444F-9356-DF049AA0DC5D}" dt="2026-06-11T16:59:37.163" v="254" actId="14100"/>
        <pc:sldMkLst>
          <pc:docMk/>
          <pc:sldMk cId="4140297131" sldId="105302"/>
        </pc:sldMkLst>
        <pc:spChg chg="mod">
          <ac:chgData name="Mondragon, Desiree - DEN" userId="cddb16d0-b6f9-4161-a1a6-91a003280c7c" providerId="ADAL" clId="{6F7A62D1-CF64-444F-9356-DF049AA0DC5D}" dt="2026-06-11T16:59:37.163" v="254" actId="14100"/>
          <ac:spMkLst>
            <pc:docMk/>
            <pc:sldMk cId="4140297131" sldId="105302"/>
            <ac:spMk id="2" creationId="{1423AFD1-9BFB-83C7-F596-73E799A03C31}"/>
          </ac:spMkLst>
        </pc:spChg>
        <pc:spChg chg="mod">
          <ac:chgData name="Mondragon, Desiree - DEN" userId="cddb16d0-b6f9-4161-a1a6-91a003280c7c" providerId="ADAL" clId="{6F7A62D1-CF64-444F-9356-DF049AA0DC5D}" dt="2026-06-11T16:58:56.436" v="249" actId="1076"/>
          <ac:spMkLst>
            <pc:docMk/>
            <pc:sldMk cId="4140297131" sldId="105302"/>
            <ac:spMk id="9" creationId="{AFFAA643-5BCA-D09E-3781-233073906387}"/>
          </ac:spMkLst>
        </pc:spChg>
      </pc:sldChg>
      <pc:sldChg chg="modSp mod">
        <pc:chgData name="Mondragon, Desiree - DEN" userId="cddb16d0-b6f9-4161-a1a6-91a003280c7c" providerId="ADAL" clId="{6F7A62D1-CF64-444F-9356-DF049AA0DC5D}" dt="2026-06-11T19:29:13.124" v="376" actId="6549"/>
        <pc:sldMkLst>
          <pc:docMk/>
          <pc:sldMk cId="1675807720" sldId="105333"/>
        </pc:sldMkLst>
        <pc:spChg chg="mod">
          <ac:chgData name="Mondragon, Desiree - DEN" userId="cddb16d0-b6f9-4161-a1a6-91a003280c7c" providerId="ADAL" clId="{6F7A62D1-CF64-444F-9356-DF049AA0DC5D}" dt="2026-06-11T19:29:13.124" v="376" actId="6549"/>
          <ac:spMkLst>
            <pc:docMk/>
            <pc:sldMk cId="1675807720" sldId="105333"/>
            <ac:spMk id="12" creationId="{BCDE804D-D84B-D319-2F34-596F1310CA08}"/>
          </ac:spMkLst>
        </pc:spChg>
      </pc:sldChg>
      <pc:sldChg chg="modSp mod">
        <pc:chgData name="Mondragon, Desiree - DEN" userId="cddb16d0-b6f9-4161-a1a6-91a003280c7c" providerId="ADAL" clId="{6F7A62D1-CF64-444F-9356-DF049AA0DC5D}" dt="2026-06-11T19:29:32.461" v="381" actId="20577"/>
        <pc:sldMkLst>
          <pc:docMk/>
          <pc:sldMk cId="947889556" sldId="105338"/>
        </pc:sldMkLst>
        <pc:spChg chg="mod">
          <ac:chgData name="Mondragon, Desiree - DEN" userId="cddb16d0-b6f9-4161-a1a6-91a003280c7c" providerId="ADAL" clId="{6F7A62D1-CF64-444F-9356-DF049AA0DC5D}" dt="2026-06-11T19:29:32.461" v="381" actId="20577"/>
          <ac:spMkLst>
            <pc:docMk/>
            <pc:sldMk cId="947889556" sldId="105338"/>
            <ac:spMk id="12" creationId="{0AF362DF-7988-896D-6CF7-0FF4D7342981}"/>
          </ac:spMkLst>
        </pc:spChg>
      </pc:sldChg>
      <pc:sldChg chg="modSp mod">
        <pc:chgData name="Mondragon, Desiree - DEN" userId="cddb16d0-b6f9-4161-a1a6-91a003280c7c" providerId="ADAL" clId="{6F7A62D1-CF64-444F-9356-DF049AA0DC5D}" dt="2026-06-11T19:29:53.188" v="388" actId="20577"/>
        <pc:sldMkLst>
          <pc:docMk/>
          <pc:sldMk cId="3059998951" sldId="105347"/>
        </pc:sldMkLst>
        <pc:spChg chg="mod">
          <ac:chgData name="Mondragon, Desiree - DEN" userId="cddb16d0-b6f9-4161-a1a6-91a003280c7c" providerId="ADAL" clId="{6F7A62D1-CF64-444F-9356-DF049AA0DC5D}" dt="2026-06-11T19:29:53.188" v="388" actId="20577"/>
          <ac:spMkLst>
            <pc:docMk/>
            <pc:sldMk cId="3059998951" sldId="105347"/>
            <ac:spMk id="12" creationId="{2A42BBB6-C711-C25B-0EB1-29002967C0A0}"/>
          </ac:spMkLst>
        </pc:spChg>
      </pc:sldChg>
      <pc:sldChg chg="modSp mod">
        <pc:chgData name="Mondragon, Desiree - DEN" userId="cddb16d0-b6f9-4161-a1a6-91a003280c7c" providerId="ADAL" clId="{6F7A62D1-CF64-444F-9356-DF049AA0DC5D}" dt="2026-06-11T19:29:37.305" v="383" actId="20577"/>
        <pc:sldMkLst>
          <pc:docMk/>
          <pc:sldMk cId="850255442" sldId="105350"/>
        </pc:sldMkLst>
        <pc:spChg chg="mod">
          <ac:chgData name="Mondragon, Desiree - DEN" userId="cddb16d0-b6f9-4161-a1a6-91a003280c7c" providerId="ADAL" clId="{6F7A62D1-CF64-444F-9356-DF049AA0DC5D}" dt="2026-06-11T19:29:37.305" v="383" actId="20577"/>
          <ac:spMkLst>
            <pc:docMk/>
            <pc:sldMk cId="850255442" sldId="105350"/>
            <ac:spMk id="12" creationId="{82E3D190-037C-CF31-DEBB-EDD51820DC14}"/>
          </ac:spMkLst>
        </pc:spChg>
      </pc:sldChg>
      <pc:sldChg chg="modSp mod">
        <pc:chgData name="Mondragon, Desiree - DEN" userId="cddb16d0-b6f9-4161-a1a6-91a003280c7c" providerId="ADAL" clId="{6F7A62D1-CF64-444F-9356-DF049AA0DC5D}" dt="2026-06-11T17:02:23.943" v="271" actId="12"/>
        <pc:sldMkLst>
          <pc:docMk/>
          <pc:sldMk cId="842054931" sldId="105354"/>
        </pc:sldMkLst>
        <pc:spChg chg="mod">
          <ac:chgData name="Mondragon, Desiree - DEN" userId="cddb16d0-b6f9-4161-a1a6-91a003280c7c" providerId="ADAL" clId="{6F7A62D1-CF64-444F-9356-DF049AA0DC5D}" dt="2026-06-11T17:02:23.943" v="271" actId="12"/>
          <ac:spMkLst>
            <pc:docMk/>
            <pc:sldMk cId="842054931" sldId="105354"/>
            <ac:spMk id="15" creationId="{D87F3D45-DCF2-E64E-35CA-C62A35B43D13}"/>
          </ac:spMkLst>
        </pc:spChg>
      </pc:sldChg>
      <pc:sldChg chg="modSp">
        <pc:chgData name="Mondragon, Desiree - DEN" userId="cddb16d0-b6f9-4161-a1a6-91a003280c7c" providerId="ADAL" clId="{6F7A62D1-CF64-444F-9356-DF049AA0DC5D}" dt="2026-06-11T20:28:40.349" v="825" actId="962"/>
        <pc:sldMkLst>
          <pc:docMk/>
          <pc:sldMk cId="1808992152" sldId="2147483624"/>
        </pc:sldMkLst>
        <pc:picChg chg="mod">
          <ac:chgData name="Mondragon, Desiree - DEN" userId="cddb16d0-b6f9-4161-a1a6-91a003280c7c" providerId="ADAL" clId="{6F7A62D1-CF64-444F-9356-DF049AA0DC5D}" dt="2026-06-11T20:28:39.890" v="824" actId="962"/>
          <ac:picMkLst>
            <pc:docMk/>
            <pc:sldMk cId="1808992152" sldId="2147483624"/>
            <ac:picMk id="3" creationId="{5685ACE5-F0D5-3236-21EC-6D89D9A3DB91}"/>
          </ac:picMkLst>
        </pc:picChg>
        <pc:picChg chg="mod">
          <ac:chgData name="Mondragon, Desiree - DEN" userId="cddb16d0-b6f9-4161-a1a6-91a003280c7c" providerId="ADAL" clId="{6F7A62D1-CF64-444F-9356-DF049AA0DC5D}" dt="2026-06-11T20:28:36.933" v="823" actId="962"/>
          <ac:picMkLst>
            <pc:docMk/>
            <pc:sldMk cId="1808992152" sldId="2147483624"/>
            <ac:picMk id="7" creationId="{203FD0C5-45EC-AFA1-3AA0-04CF2C0EE92B}"/>
          </ac:picMkLst>
        </pc:picChg>
        <pc:picChg chg="mod">
          <ac:chgData name="Mondragon, Desiree - DEN" userId="cddb16d0-b6f9-4161-a1a6-91a003280c7c" providerId="ADAL" clId="{6F7A62D1-CF64-444F-9356-DF049AA0DC5D}" dt="2026-06-11T20:28:40.349" v="825" actId="962"/>
          <ac:picMkLst>
            <pc:docMk/>
            <pc:sldMk cId="1808992152" sldId="2147483624"/>
            <ac:picMk id="8" creationId="{7BB36F9D-B512-69BC-C034-499603F08828}"/>
          </ac:picMkLst>
        </pc:picChg>
      </pc:sldChg>
      <pc:sldChg chg="modSp add mod">
        <pc:chgData name="Mondragon, Desiree - DEN" userId="cddb16d0-b6f9-4161-a1a6-91a003280c7c" providerId="ADAL" clId="{6F7A62D1-CF64-444F-9356-DF049AA0DC5D}" dt="2026-06-11T16:52:56.523" v="224" actId="20577"/>
        <pc:sldMkLst>
          <pc:docMk/>
          <pc:sldMk cId="3762018399" sldId="2147483625"/>
        </pc:sldMkLst>
        <pc:spChg chg="mod">
          <ac:chgData name="Mondragon, Desiree - DEN" userId="cddb16d0-b6f9-4161-a1a6-91a003280c7c" providerId="ADAL" clId="{6F7A62D1-CF64-444F-9356-DF049AA0DC5D}" dt="2026-06-11T16:52:56.523" v="224" actId="20577"/>
          <ac:spMkLst>
            <pc:docMk/>
            <pc:sldMk cId="3762018399" sldId="2147483625"/>
            <ac:spMk id="16" creationId="{6B87E075-F89A-47F8-BE91-3C2F06421ECB}"/>
          </ac:spMkLst>
        </pc:spChg>
      </pc:sldChg>
      <pc:sldChg chg="modSp add mod">
        <pc:chgData name="Mondragon, Desiree - DEN" userId="cddb16d0-b6f9-4161-a1a6-91a003280c7c" providerId="ADAL" clId="{6F7A62D1-CF64-444F-9356-DF049AA0DC5D}" dt="2026-06-11T17:02:12.439" v="270" actId="12"/>
        <pc:sldMkLst>
          <pc:docMk/>
          <pc:sldMk cId="4072365452" sldId="2147483626"/>
        </pc:sldMkLst>
        <pc:spChg chg="mod">
          <ac:chgData name="Mondragon, Desiree - DEN" userId="cddb16d0-b6f9-4161-a1a6-91a003280c7c" providerId="ADAL" clId="{6F7A62D1-CF64-444F-9356-DF049AA0DC5D}" dt="2026-06-11T17:02:12.439" v="270" actId="12"/>
          <ac:spMkLst>
            <pc:docMk/>
            <pc:sldMk cId="4072365452" sldId="2147483626"/>
            <ac:spMk id="3" creationId="{C21F5061-10F4-133C-BEB4-2F8E1AAF2E6A}"/>
          </ac:spMkLst>
        </pc:spChg>
        <pc:spChg chg="mod">
          <ac:chgData name="Mondragon, Desiree - DEN" userId="cddb16d0-b6f9-4161-a1a6-91a003280c7c" providerId="ADAL" clId="{6F7A62D1-CF64-444F-9356-DF049AA0DC5D}" dt="2026-06-11T16:20:19.795" v="36" actId="1076"/>
          <ac:spMkLst>
            <pc:docMk/>
            <pc:sldMk cId="4072365452" sldId="2147483626"/>
            <ac:spMk id="16" creationId="{42306B09-9189-A7D0-6152-55960AB64D3C}"/>
          </ac:spMkLst>
        </pc:spChg>
      </pc:sldChg>
    </pc:docChg>
  </pc:docChgLst>
  <pc:docChgLst>
    <pc:chgData name="Rodriguez, Valeria - DEN" userId="S::valeria.rodriguez@flydenver.com::30477c7b-2a6f-4753-9025-5805435ddb32" providerId="AD" clId="Web-{48716C36-6A98-B0C6-1CFC-B18EF776CC29}"/>
    <pc:docChg chg="modSld modSection">
      <pc:chgData name="Rodriguez, Valeria - DEN" userId="S::valeria.rodriguez@flydenver.com::30477c7b-2a6f-4753-9025-5805435ddb32" providerId="AD" clId="Web-{48716C36-6A98-B0C6-1CFC-B18EF776CC29}" dt="2026-07-08T20:14:25.174" v="567" actId="20577"/>
      <pc:docMkLst>
        <pc:docMk/>
      </pc:docMkLst>
      <pc:sldChg chg="modSp">
        <pc:chgData name="Rodriguez, Valeria - DEN" userId="S::valeria.rodriguez@flydenver.com::30477c7b-2a6f-4753-9025-5805435ddb32" providerId="AD" clId="Web-{48716C36-6A98-B0C6-1CFC-B18EF776CC29}" dt="2026-07-08T20:14:25.174" v="567" actId="20577"/>
        <pc:sldMkLst>
          <pc:docMk/>
          <pc:sldMk cId="66050245" sldId="105102"/>
        </pc:sldMkLst>
        <pc:spChg chg="mod">
          <ac:chgData name="Rodriguez, Valeria - DEN" userId="S::valeria.rodriguez@flydenver.com::30477c7b-2a6f-4753-9025-5805435ddb32" providerId="AD" clId="Web-{48716C36-6A98-B0C6-1CFC-B18EF776CC29}" dt="2026-07-08T20:14:25.174" v="567" actId="20577"/>
          <ac:spMkLst>
            <pc:docMk/>
            <pc:sldMk cId="66050245" sldId="105102"/>
            <ac:spMk id="3" creationId="{382E8DDD-05C7-168B-9D55-290965101779}"/>
          </ac:spMkLst>
        </pc:spChg>
      </pc:sldChg>
    </pc:docChg>
  </pc:docChgLst>
  <pc:docChgLst>
    <pc:chgData name="Rodriguez, Nicole - DEN" userId="S::nicole.rodriguez@flydenver.com::edce7eb7-41d3-4b21-8d93-85b303938bcd" providerId="AD" clId="Web-{3195C303-816F-020E-4D02-EBFB3C10AD43}"/>
    <pc:docChg chg="delSld modSection">
      <pc:chgData name="Rodriguez, Nicole - DEN" userId="S::nicole.rodriguez@flydenver.com::edce7eb7-41d3-4b21-8d93-85b303938bcd" providerId="AD" clId="Web-{3195C303-816F-020E-4D02-EBFB3C10AD43}" dt="2026-06-10T16:06:17.526" v="0"/>
      <pc:docMkLst>
        <pc:docMk/>
      </pc:docMkLst>
    </pc:docChg>
  </pc:docChgLst>
  <pc:docChgLst>
    <pc:chgData name="Kelloms, Zach" userId="S::u402488_global.ual.com#ext#@flyden.onmicrosoft.com::08e36a0b-de19-454e-871a-948da1c620d4" providerId="AD" clId="Web-{A238BD8C-9E14-4F9F-9D2A-1C6E65FD4C8D}"/>
    <pc:docChg chg="modSld">
      <pc:chgData name="Kelloms, Zach" userId="S::u402488_global.ual.com#ext#@flyden.onmicrosoft.com::08e36a0b-de19-454e-871a-948da1c620d4" providerId="AD" clId="Web-{A238BD8C-9E14-4F9F-9D2A-1C6E65FD4C8D}" dt="2026-06-11T14:01:10.704" v="1" actId="1076"/>
      <pc:docMkLst>
        <pc:docMk/>
      </pc:docMkLst>
    </pc:docChg>
  </pc:docChgLst>
  <pc:docChgLst>
    <pc:chgData name="Bouche, Gene - DEN" userId="S::gene.bouche@flydenver.com::e8b36782-bcf2-4fb5-9adc-4c5fcc54c153" providerId="AD" clId="Web-{C144319F-B544-FFCC-22F2-1443933E2D70}"/>
    <pc:docChg chg="modSld">
      <pc:chgData name="Bouche, Gene - DEN" userId="S::gene.bouche@flydenver.com::e8b36782-bcf2-4fb5-9adc-4c5fcc54c153" providerId="AD" clId="Web-{C144319F-B544-FFCC-22F2-1443933E2D70}" dt="2026-07-01T16:06:05.359" v="8" actId="20577"/>
      <pc:docMkLst>
        <pc:docMk/>
      </pc:docMkLst>
      <pc:sldChg chg="modSp">
        <pc:chgData name="Bouche, Gene - DEN" userId="S::gene.bouche@flydenver.com::e8b36782-bcf2-4fb5-9adc-4c5fcc54c153" providerId="AD" clId="Web-{C144319F-B544-FFCC-22F2-1443933E2D70}" dt="2026-07-01T16:06:05.359" v="8" actId="20577"/>
        <pc:sldMkLst>
          <pc:docMk/>
          <pc:sldMk cId="231984333" sldId="2147483628"/>
        </pc:sldMkLst>
        <pc:spChg chg="mod">
          <ac:chgData name="Bouche, Gene - DEN" userId="S::gene.bouche@flydenver.com::e8b36782-bcf2-4fb5-9adc-4c5fcc54c153" providerId="AD" clId="Web-{C144319F-B544-FFCC-22F2-1443933E2D70}" dt="2026-07-01T16:06:05.359" v="8" actId="20577"/>
          <ac:spMkLst>
            <pc:docMk/>
            <pc:sldMk cId="231984333" sldId="2147483628"/>
            <ac:spMk id="2" creationId="{9DA2715E-B479-5D05-DD18-2375D5EC65CD}"/>
          </ac:spMkLst>
        </pc:spChg>
      </pc:sldChg>
    </pc:docChg>
  </pc:docChgLst>
  <pc:docChgLst>
    <pc:chgData name="Schliewe, Madison - DEN" userId="S::madison.schliewe@flydenver.com::49ee9f77-8401-463a-aee2-ddfc4eab7425" providerId="AD" clId="Web-{391BD2CF-355C-78C4-DE8E-984DA7BE600B}"/>
    <pc:docChg chg="addSld delSld modSection">
      <pc:chgData name="Schliewe, Madison - DEN" userId="S::madison.schliewe@flydenver.com::49ee9f77-8401-463a-aee2-ddfc4eab7425" providerId="AD" clId="Web-{391BD2CF-355C-78C4-DE8E-984DA7BE600B}" dt="2026-07-01T21:22:23.779" v="8"/>
      <pc:docMkLst>
        <pc:docMk/>
      </pc:docMkLst>
    </pc:docChg>
  </pc:docChgLst>
  <pc:docChgLst>
    <pc:chgData name="James, Cara - DEN" userId="S::cara.james@flydenver.com::1956f4b0-7e1b-43a2-af8b-59722a874e74" providerId="AD" clId="Web-{582DB410-F6A2-195F-DE96-71694D24D9DE}"/>
    <pc:docChg chg="modSld">
      <pc:chgData name="James, Cara - DEN" userId="S::cara.james@flydenver.com::1956f4b0-7e1b-43a2-af8b-59722a874e74" providerId="AD" clId="Web-{582DB410-F6A2-195F-DE96-71694D24D9DE}" dt="2026-07-09T18:58:06.497" v="175" actId="20577"/>
      <pc:docMkLst>
        <pc:docMk/>
      </pc:docMkLst>
      <pc:sldChg chg="modSp">
        <pc:chgData name="James, Cara - DEN" userId="S::cara.james@flydenver.com::1956f4b0-7e1b-43a2-af8b-59722a874e74" providerId="AD" clId="Web-{582DB410-F6A2-195F-DE96-71694D24D9DE}" dt="2026-07-09T18:58:06.497" v="175" actId="20577"/>
        <pc:sldMkLst>
          <pc:docMk/>
          <pc:sldMk cId="2594564529" sldId="2147483632"/>
        </pc:sldMkLst>
        <pc:spChg chg="mod">
          <ac:chgData name="James, Cara - DEN" userId="S::cara.james@flydenver.com::1956f4b0-7e1b-43a2-af8b-59722a874e74" providerId="AD" clId="Web-{582DB410-F6A2-195F-DE96-71694D24D9DE}" dt="2026-07-09T18:58:06.497" v="175" actId="20577"/>
          <ac:spMkLst>
            <pc:docMk/>
            <pc:sldMk cId="2594564529" sldId="2147483632"/>
            <ac:spMk id="3" creationId="{F382CF7B-8D18-CF94-E43F-130215F9E6E2}"/>
          </ac:spMkLst>
        </pc:spChg>
      </pc:sldChg>
    </pc:docChg>
  </pc:docChgLst>
  <pc:docChgLst>
    <pc:chgData name="James, Cara - DEN" userId="S::cara.james@flydenver.com::1956f4b0-7e1b-43a2-af8b-59722a874e74" providerId="AD" clId="Web-{0F7030D8-B8AA-7B51-1CDF-D91420776A5E}"/>
    <pc:docChg chg="delSld modSection">
      <pc:chgData name="James, Cara - DEN" userId="S::cara.james@flydenver.com::1956f4b0-7e1b-43a2-af8b-59722a874e74" providerId="AD" clId="Web-{0F7030D8-B8AA-7B51-1CDF-D91420776A5E}" dt="2026-07-07T13:25:37.814" v="0"/>
      <pc:docMkLst>
        <pc:docMk/>
      </pc:docMkLst>
    </pc:docChg>
  </pc:docChgLst>
  <pc:docChgLst>
    <pc:chgData name="Cardenas, Christabel - DEN Contingent Worker" userId="f6135884-205c-49eb-85f9-df286ae2558d" providerId="ADAL" clId="{43DD0D13-52E3-4E65-9FAF-226DF2A4D729}"/>
    <pc:docChg chg="modSld">
      <pc:chgData name="Cardenas, Christabel - DEN Contingent Worker" userId="f6135884-205c-49eb-85f9-df286ae2558d" providerId="ADAL" clId="{43DD0D13-52E3-4E65-9FAF-226DF2A4D729}" dt="2026-07-08T21:51:58.229" v="15" actId="20577"/>
      <pc:docMkLst>
        <pc:docMk/>
      </pc:docMkLst>
      <pc:sldChg chg="modSp mod">
        <pc:chgData name="Cardenas, Christabel - DEN Contingent Worker" userId="f6135884-205c-49eb-85f9-df286ae2558d" providerId="ADAL" clId="{43DD0D13-52E3-4E65-9FAF-226DF2A4D729}" dt="2026-07-08T21:51:58.229" v="15" actId="20577"/>
        <pc:sldMkLst>
          <pc:docMk/>
          <pc:sldMk cId="2325006807" sldId="105020"/>
        </pc:sldMkLst>
        <pc:spChg chg="mod">
          <ac:chgData name="Cardenas, Christabel - DEN Contingent Worker" userId="f6135884-205c-49eb-85f9-df286ae2558d" providerId="ADAL" clId="{43DD0D13-52E3-4E65-9FAF-226DF2A4D729}" dt="2026-07-08T21:51:58.229" v="15" actId="20577"/>
          <ac:spMkLst>
            <pc:docMk/>
            <pc:sldMk cId="2325006807" sldId="105020"/>
            <ac:spMk id="3" creationId="{47648E03-F2BB-E60A-EBDC-C79D1696B2EC}"/>
          </ac:spMkLst>
        </pc:spChg>
      </pc:sldChg>
    </pc:docChg>
  </pc:docChgLst>
  <pc:docChgLst>
    <pc:chgData name="Randle, Megan - DEN" userId="e2a51c82-36e2-484f-b595-8c482aa103eb" providerId="ADAL" clId="{EB3CB60F-A9CC-4E1C-A83F-E31494712AB0}"/>
    <pc:docChg chg="modSld">
      <pc:chgData name="Randle, Megan - DEN" userId="e2a51c82-36e2-484f-b595-8c482aa103eb" providerId="ADAL" clId="{EB3CB60F-A9CC-4E1C-A83F-E31494712AB0}" dt="2026-07-09T20:08:40.052" v="61" actId="13926"/>
      <pc:docMkLst>
        <pc:docMk/>
      </pc:docMkLst>
      <pc:sldChg chg="modSp mod">
        <pc:chgData name="Randle, Megan - DEN" userId="e2a51c82-36e2-484f-b595-8c482aa103eb" providerId="ADAL" clId="{EB3CB60F-A9CC-4E1C-A83F-E31494712AB0}" dt="2026-07-09T20:08:40.052" v="61" actId="13926"/>
        <pc:sldMkLst>
          <pc:docMk/>
          <pc:sldMk cId="2923033860" sldId="104948"/>
        </pc:sldMkLst>
        <pc:graphicFrameChg chg="modGraphic">
          <ac:chgData name="Randle, Megan - DEN" userId="e2a51c82-36e2-484f-b595-8c482aa103eb" providerId="ADAL" clId="{EB3CB60F-A9CC-4E1C-A83F-E31494712AB0}" dt="2026-07-09T20:08:40.052" v="61" actId="13926"/>
          <ac:graphicFrameMkLst>
            <pc:docMk/>
            <pc:sldMk cId="2923033860" sldId="104948"/>
            <ac:graphicFrameMk id="3" creationId="{638EE637-FD85-7FF1-7550-33F4B2EAE905}"/>
          </ac:graphicFrameMkLst>
        </pc:graphicFrameChg>
      </pc:sldChg>
    </pc:docChg>
  </pc:docChgLst>
  <pc:docChgLst>
    <pc:chgData name="Mondragon, Desiree - DEN" userId="S::desiree.mondragon@flydenver.com::cddb16d0-b6f9-4161-a1a6-91a003280c7c" providerId="AD" clId="Web-{3F08FA6D-DB48-4161-AFFA-35B52D6F899B}"/>
    <pc:docChg chg="modSld">
      <pc:chgData name="Mondragon, Desiree - DEN" userId="S::desiree.mondragon@flydenver.com::cddb16d0-b6f9-4161-a1a6-91a003280c7c" providerId="AD" clId="Web-{3F08FA6D-DB48-4161-AFFA-35B52D6F899B}" dt="2026-06-11T16:56:59.391" v="1406"/>
      <pc:docMkLst>
        <pc:docMk/>
      </pc:docMkLst>
      <pc:sldChg chg="modSp">
        <pc:chgData name="Mondragon, Desiree - DEN" userId="S::desiree.mondragon@flydenver.com::cddb16d0-b6f9-4161-a1a6-91a003280c7c" providerId="AD" clId="Web-{3F08FA6D-DB48-4161-AFFA-35B52D6F899B}" dt="2026-06-11T16:49:04.060" v="1084" actId="20577"/>
        <pc:sldMkLst>
          <pc:docMk/>
          <pc:sldMk cId="2174243624" sldId="105030"/>
        </pc:sldMkLst>
      </pc:sldChg>
      <pc:sldChg chg="modSp">
        <pc:chgData name="Mondragon, Desiree - DEN" userId="S::desiree.mondragon@flydenver.com::cddb16d0-b6f9-4161-a1a6-91a003280c7c" providerId="AD" clId="Web-{3F08FA6D-DB48-4161-AFFA-35B52D6F899B}" dt="2026-06-11T16:47:14.263" v="1066" actId="20577"/>
        <pc:sldMkLst>
          <pc:docMk/>
          <pc:sldMk cId="4274476011" sldId="105234"/>
        </pc:sldMkLst>
        <pc:spChg chg="mod">
          <ac:chgData name="Mondragon, Desiree - DEN" userId="S::desiree.mondragon@flydenver.com::cddb16d0-b6f9-4161-a1a6-91a003280c7c" providerId="AD" clId="Web-{3F08FA6D-DB48-4161-AFFA-35B52D6F899B}" dt="2026-06-11T16:47:14.263" v="1066" actId="20577"/>
          <ac:spMkLst>
            <pc:docMk/>
            <pc:sldMk cId="4274476011" sldId="105234"/>
            <ac:spMk id="12" creationId="{EAF9C898-9C0B-ABC3-698B-A7E93F680933}"/>
          </ac:spMkLst>
        </pc:spChg>
      </pc:sldChg>
      <pc:sldChg chg="modSp">
        <pc:chgData name="Mondragon, Desiree - DEN" userId="S::desiree.mondragon@flydenver.com::cddb16d0-b6f9-4161-a1a6-91a003280c7c" providerId="AD" clId="Web-{3F08FA6D-DB48-4161-AFFA-35B52D6F899B}" dt="2026-06-11T16:49:17.326" v="1086" actId="20577"/>
        <pc:sldMkLst>
          <pc:docMk/>
          <pc:sldMk cId="1409820184" sldId="105241"/>
        </pc:sldMkLst>
        <pc:spChg chg="mod">
          <ac:chgData name="Mondragon, Desiree - DEN" userId="S::desiree.mondragon@flydenver.com::cddb16d0-b6f9-4161-a1a6-91a003280c7c" providerId="AD" clId="Web-{3F08FA6D-DB48-4161-AFFA-35B52D6F899B}" dt="2026-06-11T16:49:17.326" v="1086" actId="20577"/>
          <ac:spMkLst>
            <pc:docMk/>
            <pc:sldMk cId="1409820184" sldId="105241"/>
            <ac:spMk id="12" creationId="{237E0F8A-3416-46A2-6293-171F2E9F622E}"/>
          </ac:spMkLst>
        </pc:spChg>
      </pc:sldChg>
      <pc:sldChg chg="modSp">
        <pc:chgData name="Mondragon, Desiree - DEN" userId="S::desiree.mondragon@flydenver.com::cddb16d0-b6f9-4161-a1a6-91a003280c7c" providerId="AD" clId="Web-{3F08FA6D-DB48-4161-AFFA-35B52D6F899B}" dt="2026-06-11T16:49:20.654" v="1087" actId="20577"/>
        <pc:sldMkLst>
          <pc:docMk/>
          <pc:sldMk cId="2182976586" sldId="105242"/>
        </pc:sldMkLst>
        <pc:spChg chg="mod">
          <ac:chgData name="Mondragon, Desiree - DEN" userId="S::desiree.mondragon@flydenver.com::cddb16d0-b6f9-4161-a1a6-91a003280c7c" providerId="AD" clId="Web-{3F08FA6D-DB48-4161-AFFA-35B52D6F899B}" dt="2026-06-11T16:49:20.654" v="1087" actId="20577"/>
          <ac:spMkLst>
            <pc:docMk/>
            <pc:sldMk cId="2182976586" sldId="105242"/>
            <ac:spMk id="12" creationId="{9B5972C7-FCDC-DE07-E866-EA986D1616D7}"/>
          </ac:spMkLst>
        </pc:spChg>
      </pc:sldChg>
      <pc:sldChg chg="modSp">
        <pc:chgData name="Mondragon, Desiree - DEN" userId="S::desiree.mondragon@flydenver.com::cddb16d0-b6f9-4161-a1a6-91a003280c7c" providerId="AD" clId="Web-{3F08FA6D-DB48-4161-AFFA-35B52D6F899B}" dt="2026-06-11T16:48:32.935" v="1078" actId="20577"/>
        <pc:sldMkLst>
          <pc:docMk/>
          <pc:sldMk cId="2147775774" sldId="105272"/>
        </pc:sldMkLst>
        <pc:spChg chg="mod">
          <ac:chgData name="Mondragon, Desiree - DEN" userId="S::desiree.mondragon@flydenver.com::cddb16d0-b6f9-4161-a1a6-91a003280c7c" providerId="AD" clId="Web-{3F08FA6D-DB48-4161-AFFA-35B52D6F899B}" dt="2026-06-11T16:48:32.935" v="1078" actId="20577"/>
          <ac:spMkLst>
            <pc:docMk/>
            <pc:sldMk cId="2147775774" sldId="105272"/>
            <ac:spMk id="12" creationId="{FC50DAB9-D70B-6CD7-C0C0-A0F4FF0E2EFF}"/>
          </ac:spMkLst>
        </pc:spChg>
      </pc:sldChg>
      <pc:sldChg chg="modSp">
        <pc:chgData name="Mondragon, Desiree - DEN" userId="S::desiree.mondragon@flydenver.com::cddb16d0-b6f9-4161-a1a6-91a003280c7c" providerId="AD" clId="Web-{3F08FA6D-DB48-4161-AFFA-35B52D6F899B}" dt="2026-06-11T16:48:22.170" v="1076" actId="20577"/>
        <pc:sldMkLst>
          <pc:docMk/>
          <pc:sldMk cId="1675807720" sldId="105333"/>
        </pc:sldMkLst>
        <pc:spChg chg="mod">
          <ac:chgData name="Mondragon, Desiree - DEN" userId="S::desiree.mondragon@flydenver.com::cddb16d0-b6f9-4161-a1a6-91a003280c7c" providerId="AD" clId="Web-{3F08FA6D-DB48-4161-AFFA-35B52D6F899B}" dt="2026-06-11T16:48:22.170" v="1076" actId="20577"/>
          <ac:spMkLst>
            <pc:docMk/>
            <pc:sldMk cId="1675807720" sldId="105333"/>
            <ac:spMk id="12" creationId="{BCDE804D-D84B-D319-2F34-596F1310CA08}"/>
          </ac:spMkLst>
        </pc:spChg>
      </pc:sldChg>
      <pc:sldChg chg="modSp">
        <pc:chgData name="Mondragon, Desiree - DEN" userId="S::desiree.mondragon@flydenver.com::cddb16d0-b6f9-4161-a1a6-91a003280c7c" providerId="AD" clId="Web-{3F08FA6D-DB48-4161-AFFA-35B52D6F899B}" dt="2026-06-11T16:47:32.951" v="1070" actId="20577"/>
        <pc:sldMkLst>
          <pc:docMk/>
          <pc:sldMk cId="947889556" sldId="105338"/>
        </pc:sldMkLst>
        <pc:spChg chg="mod">
          <ac:chgData name="Mondragon, Desiree - DEN" userId="S::desiree.mondragon@flydenver.com::cddb16d0-b6f9-4161-a1a6-91a003280c7c" providerId="AD" clId="Web-{3F08FA6D-DB48-4161-AFFA-35B52D6F899B}" dt="2026-06-11T16:47:32.951" v="1070" actId="20577"/>
          <ac:spMkLst>
            <pc:docMk/>
            <pc:sldMk cId="947889556" sldId="105338"/>
            <ac:spMk id="12" creationId="{0AF362DF-7988-896D-6CF7-0FF4D7342981}"/>
          </ac:spMkLst>
        </pc:spChg>
      </pc:sldChg>
      <pc:sldChg chg="modSp">
        <pc:chgData name="Mondragon, Desiree - DEN" userId="S::desiree.mondragon@flydenver.com::cddb16d0-b6f9-4161-a1a6-91a003280c7c" providerId="AD" clId="Web-{3F08FA6D-DB48-4161-AFFA-35B52D6F899B}" dt="2026-06-11T16:48:06.294" v="1075" actId="20577"/>
        <pc:sldMkLst>
          <pc:docMk/>
          <pc:sldMk cId="3059998951" sldId="105347"/>
        </pc:sldMkLst>
        <pc:spChg chg="mod">
          <ac:chgData name="Mondragon, Desiree - DEN" userId="S::desiree.mondragon@flydenver.com::cddb16d0-b6f9-4161-a1a6-91a003280c7c" providerId="AD" clId="Web-{3F08FA6D-DB48-4161-AFFA-35B52D6F899B}" dt="2026-06-11T16:48:06.294" v="1075" actId="20577"/>
          <ac:spMkLst>
            <pc:docMk/>
            <pc:sldMk cId="3059998951" sldId="105347"/>
            <ac:spMk id="12" creationId="{2A42BBB6-C711-C25B-0EB1-29002967C0A0}"/>
          </ac:spMkLst>
        </pc:spChg>
      </pc:sldChg>
      <pc:sldChg chg="modSp">
        <pc:chgData name="Mondragon, Desiree - DEN" userId="S::desiree.mondragon@flydenver.com::cddb16d0-b6f9-4161-a1a6-91a003280c7c" providerId="AD" clId="Web-{3F08FA6D-DB48-4161-AFFA-35B52D6F899B}" dt="2026-06-11T16:47:44.810" v="1072" actId="20577"/>
        <pc:sldMkLst>
          <pc:docMk/>
          <pc:sldMk cId="850255442" sldId="105350"/>
        </pc:sldMkLst>
        <pc:spChg chg="mod">
          <ac:chgData name="Mondragon, Desiree - DEN" userId="S::desiree.mondragon@flydenver.com::cddb16d0-b6f9-4161-a1a6-91a003280c7c" providerId="AD" clId="Web-{3F08FA6D-DB48-4161-AFFA-35B52D6F899B}" dt="2026-06-11T16:47:44.810" v="1072" actId="20577"/>
          <ac:spMkLst>
            <pc:docMk/>
            <pc:sldMk cId="850255442" sldId="105350"/>
            <ac:spMk id="12" creationId="{82E3D190-037C-CF31-DEBB-EDD51820DC14}"/>
          </ac:spMkLst>
        </pc:spChg>
      </pc:sldChg>
      <pc:sldChg chg="modSp">
        <pc:chgData name="Mondragon, Desiree - DEN" userId="S::desiree.mondragon@flydenver.com::cddb16d0-b6f9-4161-a1a6-91a003280c7c" providerId="AD" clId="Web-{3F08FA6D-DB48-4161-AFFA-35B52D6F899B}" dt="2026-06-11T16:48:50.529" v="1081" actId="20577"/>
        <pc:sldMkLst>
          <pc:docMk/>
          <pc:sldMk cId="842054931" sldId="105354"/>
        </pc:sldMkLst>
        <pc:spChg chg="mod">
          <ac:chgData name="Mondragon, Desiree - DEN" userId="S::desiree.mondragon@flydenver.com::cddb16d0-b6f9-4161-a1a6-91a003280c7c" providerId="AD" clId="Web-{3F08FA6D-DB48-4161-AFFA-35B52D6F899B}" dt="2026-06-11T16:48:50.529" v="1081" actId="20577"/>
          <ac:spMkLst>
            <pc:docMk/>
            <pc:sldMk cId="842054931" sldId="105354"/>
            <ac:spMk id="12" creationId="{6E474C82-84CC-99DD-DE36-3A790CE3428B}"/>
          </ac:spMkLst>
        </pc:spChg>
      </pc:sldChg>
    </pc:docChg>
  </pc:docChgLst>
  <pc:docChgLst>
    <pc:chgData name="Mondragon, Desiree - DEN" userId="S::desiree.mondragon@flydenver.com::cddb16d0-b6f9-4161-a1a6-91a003280c7c" providerId="AD" clId="Web-{139A3DA4-69E6-856C-FC0B-10CFCE79308B}"/>
    <pc:docChg chg="modSld">
      <pc:chgData name="Mondragon, Desiree - DEN" userId="S::desiree.mondragon@flydenver.com::cddb16d0-b6f9-4161-a1a6-91a003280c7c" providerId="AD" clId="Web-{139A3DA4-69E6-856C-FC0B-10CFCE79308B}" dt="2026-06-10T19:55:37.805" v="7"/>
      <pc:docMkLst>
        <pc:docMk/>
      </pc:docMkLst>
    </pc:docChg>
  </pc:docChgLst>
  <pc:docChgLst>
    <pc:chgData name="Zazueta, Luis - DEN" userId="S::luis.zazueta@flydenver.com::286f5a83-831e-4765-9659-7ec50832ae82" providerId="AD" clId="Web-{F929ADFE-F031-BE36-1361-95E8D11152D9}"/>
    <pc:docChg chg="sldOrd">
      <pc:chgData name="Zazueta, Luis - DEN" userId="S::luis.zazueta@flydenver.com::286f5a83-831e-4765-9659-7ec50832ae82" providerId="AD" clId="Web-{F929ADFE-F031-BE36-1361-95E8D11152D9}" dt="2026-06-10T22:00:02.597" v="0"/>
      <pc:docMkLst>
        <pc:docMk/>
      </pc:docMkLst>
      <pc:sldChg chg="ord">
        <pc:chgData name="Zazueta, Luis - DEN" userId="S::luis.zazueta@flydenver.com::286f5a83-831e-4765-9659-7ec50832ae82" providerId="AD" clId="Web-{F929ADFE-F031-BE36-1361-95E8D11152D9}" dt="2026-06-10T22:00:02.597" v="0"/>
        <pc:sldMkLst>
          <pc:docMk/>
          <pc:sldMk cId="3697653226" sldId="105351"/>
        </pc:sldMkLst>
      </pc:sldChg>
    </pc:docChg>
  </pc:docChgLst>
  <pc:docChgLst>
    <pc:chgData name="Lujan, Corinna - DEN" userId="S::corinna.lujan@flydenver.com::d50e7b76-e3a7-453a-a7e5-4b64ecea9496" providerId="AD" clId="Web-{6DA02BBC-82A6-C2E5-0291-E0B0A9123DAF}"/>
    <pc:docChg chg="modSld">
      <pc:chgData name="Lujan, Corinna - DEN" userId="S::corinna.lujan@flydenver.com::d50e7b76-e3a7-453a-a7e5-4b64ecea9496" providerId="AD" clId="Web-{6DA02BBC-82A6-C2E5-0291-E0B0A9123DAF}" dt="2026-07-09T20:04:06" v="94" actId="20577"/>
      <pc:docMkLst>
        <pc:docMk/>
      </pc:docMkLst>
      <pc:sldChg chg="modSp">
        <pc:chgData name="Lujan, Corinna - DEN" userId="S::corinna.lujan@flydenver.com::d50e7b76-e3a7-453a-a7e5-4b64ecea9496" providerId="AD" clId="Web-{6DA02BBC-82A6-C2E5-0291-E0B0A9123DAF}" dt="2026-07-09T20:04:06" v="94" actId="20577"/>
        <pc:sldMkLst>
          <pc:docMk/>
          <pc:sldMk cId="3762018399" sldId="2147483625"/>
        </pc:sldMkLst>
        <pc:spChg chg="mod">
          <ac:chgData name="Lujan, Corinna - DEN" userId="S::corinna.lujan@flydenver.com::d50e7b76-e3a7-453a-a7e5-4b64ecea9496" providerId="AD" clId="Web-{6DA02BBC-82A6-C2E5-0291-E0B0A9123DAF}" dt="2026-07-09T20:04:06" v="94" actId="20577"/>
          <ac:spMkLst>
            <pc:docMk/>
            <pc:sldMk cId="3762018399" sldId="2147483625"/>
            <ac:spMk id="3" creationId="{2D389C31-4E52-381B-C491-D1235CBB0E3C}"/>
          </ac:spMkLst>
        </pc:spChg>
      </pc:sldChg>
      <pc:sldChg chg="modSp">
        <pc:chgData name="Lujan, Corinna - DEN" userId="S::corinna.lujan@flydenver.com::d50e7b76-e3a7-453a-a7e5-4b64ecea9496" providerId="AD" clId="Web-{6DA02BBC-82A6-C2E5-0291-E0B0A9123DAF}" dt="2026-07-09T20:03:54.453" v="80" actId="20577"/>
        <pc:sldMkLst>
          <pc:docMk/>
          <pc:sldMk cId="4072365452" sldId="2147483626"/>
        </pc:sldMkLst>
        <pc:spChg chg="mod">
          <ac:chgData name="Lujan, Corinna - DEN" userId="S::corinna.lujan@flydenver.com::d50e7b76-e3a7-453a-a7e5-4b64ecea9496" providerId="AD" clId="Web-{6DA02BBC-82A6-C2E5-0291-E0B0A9123DAF}" dt="2026-07-09T20:03:54.453" v="80" actId="20577"/>
          <ac:spMkLst>
            <pc:docMk/>
            <pc:sldMk cId="4072365452" sldId="2147483626"/>
            <ac:spMk id="3" creationId="{C21F5061-10F4-133C-BEB4-2F8E1AAF2E6A}"/>
          </ac:spMkLst>
        </pc:spChg>
      </pc:sldChg>
      <pc:sldChg chg="modSp">
        <pc:chgData name="Lujan, Corinna - DEN" userId="S::corinna.lujan@flydenver.com::d50e7b76-e3a7-453a-a7e5-4b64ecea9496" providerId="AD" clId="Web-{6DA02BBC-82A6-C2E5-0291-E0B0A9123DAF}" dt="2026-07-09T20:02:44.063" v="64" actId="20577"/>
        <pc:sldMkLst>
          <pc:docMk/>
          <pc:sldMk cId="1364110624" sldId="2147483634"/>
        </pc:sldMkLst>
        <pc:spChg chg="mod">
          <ac:chgData name="Lujan, Corinna - DEN" userId="S::corinna.lujan@flydenver.com::d50e7b76-e3a7-453a-a7e5-4b64ecea9496" providerId="AD" clId="Web-{6DA02BBC-82A6-C2E5-0291-E0B0A9123DAF}" dt="2026-07-09T20:02:44.063" v="64" actId="20577"/>
          <ac:spMkLst>
            <pc:docMk/>
            <pc:sldMk cId="1364110624" sldId="2147483634"/>
            <ac:spMk id="3" creationId="{28E9224F-901A-FCE6-04FC-4F1326AD1923}"/>
          </ac:spMkLst>
        </pc:spChg>
      </pc:sldChg>
      <pc:sldChg chg="modSp">
        <pc:chgData name="Lujan, Corinna - DEN" userId="S::corinna.lujan@flydenver.com::d50e7b76-e3a7-453a-a7e5-4b64ecea9496" providerId="AD" clId="Web-{6DA02BBC-82A6-C2E5-0291-E0B0A9123DAF}" dt="2026-07-09T20:01:37.235" v="53" actId="1076"/>
        <pc:sldMkLst>
          <pc:docMk/>
          <pc:sldMk cId="288753782" sldId="2147483635"/>
        </pc:sldMkLst>
        <pc:spChg chg="mod">
          <ac:chgData name="Lujan, Corinna - DEN" userId="S::corinna.lujan@flydenver.com::d50e7b76-e3a7-453a-a7e5-4b64ecea9496" providerId="AD" clId="Web-{6DA02BBC-82A6-C2E5-0291-E0B0A9123DAF}" dt="2026-07-09T20:01:37.235" v="53" actId="1076"/>
          <ac:spMkLst>
            <pc:docMk/>
            <pc:sldMk cId="288753782" sldId="2147483635"/>
            <ac:spMk id="3" creationId="{56DA3FA4-E1BB-C8AE-91CF-DF4AA05BD09A}"/>
          </ac:spMkLst>
        </pc:spChg>
      </pc:sldChg>
      <pc:sldChg chg="modSp">
        <pc:chgData name="Lujan, Corinna - DEN" userId="S::corinna.lujan@flydenver.com::d50e7b76-e3a7-453a-a7e5-4b64ecea9496" providerId="AD" clId="Web-{6DA02BBC-82A6-C2E5-0291-E0B0A9123DAF}" dt="2026-07-09T20:02:25.281" v="60" actId="20577"/>
        <pc:sldMkLst>
          <pc:docMk/>
          <pc:sldMk cId="920069255" sldId="2147483636"/>
        </pc:sldMkLst>
        <pc:spChg chg="mod">
          <ac:chgData name="Lujan, Corinna - DEN" userId="S::corinna.lujan@flydenver.com::d50e7b76-e3a7-453a-a7e5-4b64ecea9496" providerId="AD" clId="Web-{6DA02BBC-82A6-C2E5-0291-E0B0A9123DAF}" dt="2026-07-09T20:02:25.281" v="60" actId="20577"/>
          <ac:spMkLst>
            <pc:docMk/>
            <pc:sldMk cId="920069255" sldId="2147483636"/>
            <ac:spMk id="3" creationId="{889792AA-E916-4977-A674-2873C762B0CC}"/>
          </ac:spMkLst>
        </pc:spChg>
      </pc:sldChg>
    </pc:docChg>
  </pc:docChgLst>
  <pc:docChgLst>
    <pc:chgData name="Elliott, Alisha - DEN" userId="S::alisha.elliott@flydenver.com::5030ebc2-f84e-4ecf-b88f-8ad527864d90" providerId="AD" clId="Web-{F3AC4D12-F330-269B-E6DF-A94AADF4C30A}"/>
    <pc:docChg chg="modSld">
      <pc:chgData name="Elliott, Alisha - DEN" userId="S::alisha.elliott@flydenver.com::5030ebc2-f84e-4ecf-b88f-8ad527864d90" providerId="AD" clId="Web-{F3AC4D12-F330-269B-E6DF-A94AADF4C30A}" dt="2026-06-11T13:08:20.573" v="16" actId="20577"/>
      <pc:docMkLst>
        <pc:docMk/>
      </pc:docMkLst>
      <pc:sldChg chg="modSp">
        <pc:chgData name="Elliott, Alisha - DEN" userId="S::alisha.elliott@flydenver.com::5030ebc2-f84e-4ecf-b88f-8ad527864d90" providerId="AD" clId="Web-{F3AC4D12-F330-269B-E6DF-A94AADF4C30A}" dt="2026-06-11T13:04:37.104" v="2" actId="20577"/>
        <pc:sldMkLst>
          <pc:docMk/>
          <pc:sldMk cId="66050245" sldId="105102"/>
        </pc:sldMkLst>
        <pc:spChg chg="mod">
          <ac:chgData name="Elliott, Alisha - DEN" userId="S::alisha.elliott@flydenver.com::5030ebc2-f84e-4ecf-b88f-8ad527864d90" providerId="AD" clId="Web-{F3AC4D12-F330-269B-E6DF-A94AADF4C30A}" dt="2026-06-11T13:04:37.104" v="2" actId="20577"/>
          <ac:spMkLst>
            <pc:docMk/>
            <pc:sldMk cId="66050245" sldId="105102"/>
            <ac:spMk id="3" creationId="{382E8DDD-05C7-168B-9D55-290965101779}"/>
          </ac:spMkLst>
        </pc:spChg>
      </pc:sldChg>
    </pc:docChg>
  </pc:docChgLst>
  <pc:docChgLst>
    <pc:chgData name="Anderson, Sara - DEN" userId="S::sara.anderson@flydenver.com::e3f8ecb3-2193-4665-ba34-5827b1a98428" providerId="AD" clId="Web-{167B39B1-7C09-7528-7F26-1ED04FF754F7}"/>
    <pc:docChg chg="addSld delSld modSld modSection">
      <pc:chgData name="Anderson, Sara - DEN" userId="S::sara.anderson@flydenver.com::e3f8ecb3-2193-4665-ba34-5827b1a98428" providerId="AD" clId="Web-{167B39B1-7C09-7528-7F26-1ED04FF754F7}" dt="2026-06-10T18:55:48.398" v="59" actId="20577"/>
      <pc:docMkLst>
        <pc:docMk/>
      </pc:docMkLst>
      <pc:sldChg chg="modSp add">
        <pc:chgData name="Anderson, Sara - DEN" userId="S::sara.anderson@flydenver.com::e3f8ecb3-2193-4665-ba34-5827b1a98428" providerId="AD" clId="Web-{167B39B1-7C09-7528-7F26-1ED04FF754F7}" dt="2026-06-10T18:55:25.991" v="56" actId="1076"/>
        <pc:sldMkLst>
          <pc:docMk/>
          <pc:sldMk cId="2174243624" sldId="105030"/>
        </pc:sldMkLst>
        <pc:spChg chg="mod">
          <ac:chgData name="Anderson, Sara - DEN" userId="S::sara.anderson@flydenver.com::e3f8ecb3-2193-4665-ba34-5827b1a98428" providerId="AD" clId="Web-{167B39B1-7C09-7528-7F26-1ED04FF754F7}" dt="2026-06-10T18:55:25.991" v="56" actId="1076"/>
          <ac:spMkLst>
            <pc:docMk/>
            <pc:sldMk cId="2174243624" sldId="105030"/>
            <ac:spMk id="3" creationId="{988BD695-D245-7B37-12E9-21EF2D182D3D}"/>
          </ac:spMkLst>
        </pc:spChg>
        <pc:spChg chg="mod">
          <ac:chgData name="Anderson, Sara - DEN" userId="S::sara.anderson@flydenver.com::e3f8ecb3-2193-4665-ba34-5827b1a98428" providerId="AD" clId="Web-{167B39B1-7C09-7528-7F26-1ED04FF754F7}" dt="2026-06-10T18:53:21.596" v="32" actId="1076"/>
          <ac:spMkLst>
            <pc:docMk/>
            <pc:sldMk cId="2174243624" sldId="105030"/>
            <ac:spMk id="7" creationId="{CB6E8D9B-2A09-F1B1-F0B6-CF8D471E051E}"/>
          </ac:spMkLst>
        </pc:spChg>
        <pc:spChg chg="mod">
          <ac:chgData name="Anderson, Sara - DEN" userId="S::sara.anderson@flydenver.com::e3f8ecb3-2193-4665-ba34-5827b1a98428" providerId="AD" clId="Web-{167B39B1-7C09-7528-7F26-1ED04FF754F7}" dt="2026-06-10T18:55:13.788" v="55" actId="1076"/>
          <ac:spMkLst>
            <pc:docMk/>
            <pc:sldMk cId="2174243624" sldId="105030"/>
            <ac:spMk id="9" creationId="{FA8BB7B8-0D68-EECF-364B-5A514DEE3EE6}"/>
          </ac:spMkLst>
        </pc:spChg>
        <pc:spChg chg="mod">
          <ac:chgData name="Anderson, Sara - DEN" userId="S::sara.anderson@flydenver.com::e3f8ecb3-2193-4665-ba34-5827b1a98428" providerId="AD" clId="Web-{167B39B1-7C09-7528-7F26-1ED04FF754F7}" dt="2026-06-10T18:55:05.085" v="54" actId="1076"/>
          <ac:spMkLst>
            <pc:docMk/>
            <pc:sldMk cId="2174243624" sldId="105030"/>
            <ac:spMk id="11" creationId="{5AC59534-46BC-9D99-2389-D7ADB3F5E030}"/>
          </ac:spMkLst>
        </pc:spChg>
      </pc:sldChg>
      <pc:sldChg chg="modSp add">
        <pc:chgData name="Anderson, Sara - DEN" userId="S::sara.anderson@flydenver.com::e3f8ecb3-2193-4665-ba34-5827b1a98428" providerId="AD" clId="Web-{167B39B1-7C09-7528-7F26-1ED04FF754F7}" dt="2026-06-10T18:55:48.398" v="59" actId="20577"/>
        <pc:sldMkLst>
          <pc:docMk/>
          <pc:sldMk cId="842054931" sldId="105354"/>
        </pc:sldMkLst>
        <pc:spChg chg="mod">
          <ac:chgData name="Anderson, Sara - DEN" userId="S::sara.anderson@flydenver.com::e3f8ecb3-2193-4665-ba34-5827b1a98428" providerId="AD" clId="Web-{167B39B1-7C09-7528-7F26-1ED04FF754F7}" dt="2026-06-10T18:55:48.398" v="59" actId="20577"/>
          <ac:spMkLst>
            <pc:docMk/>
            <pc:sldMk cId="842054931" sldId="105354"/>
            <ac:spMk id="15" creationId="{D87F3D45-DCF2-E64E-35CA-C62A35B43D13}"/>
          </ac:spMkLst>
        </pc:spChg>
      </pc:sldChg>
    </pc:docChg>
  </pc:docChgLst>
  <pc:docChgLst>
    <pc:chgData name="Joyce, Steven - DEN" userId="S::steven.joyce@flydenver.com::48d48c8e-7e89-49ad-8379-e2fd8b469b0f" providerId="AD" clId="Web-{DB418E87-09A2-C18F-7177-0049CEFD3CCB}"/>
    <pc:docChg chg="modSld">
      <pc:chgData name="Joyce, Steven - DEN" userId="S::steven.joyce@flydenver.com::48d48c8e-7e89-49ad-8379-e2fd8b469b0f" providerId="AD" clId="Web-{DB418E87-09A2-C18F-7177-0049CEFD3CCB}" dt="2026-06-11T18:33:37.988" v="18" actId="20577"/>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3BF5EE2-77E8-9243-85B9-60D6C86923AE}" type="datetimeFigureOut">
              <a:rPr lang="en-US" smtClean="0"/>
              <a:t>7/10/2026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a:solidFill>
                  <a:schemeClr val="tx1"/>
                </a:solidFill>
                <a:effectLst/>
                <a:latin typeface="+mn-lt"/>
                <a:ea typeface="+mn-ea"/>
                <a:cs typeface="+mn-cs"/>
              </a:rPr>
              <a:t>Good afternoon, everyone, and welcome to </a:t>
            </a:r>
            <a:r>
              <a:rPr lang="en-US" sz="1200" b="1" i="0" kern="1200">
                <a:solidFill>
                  <a:schemeClr val="tx1"/>
                </a:solidFill>
                <a:effectLst/>
                <a:latin typeface="+mn-lt"/>
                <a:ea typeface="+mn-ea"/>
                <a:cs typeface="+mn-cs"/>
              </a:rPr>
              <a:t>Taking Flight at DEN</a:t>
            </a:r>
            <a:r>
              <a:rPr lang="en-US"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solidFill>
                  <a:srgbClr val="4B5563"/>
                </a:solidFill>
              </a:rPr>
              <a:t>My name is Nicole Rodriguez, Outreach Administrator here at 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solidFill>
                <a:srgbClr val="4B5563"/>
              </a:solidFill>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We’re here to help you learn about upcoming opportunities and make connections to key DEN staff. Here’s today’s agenda. &lt;&lt;Next Slide&gt;&gt;</a:t>
            </a:r>
          </a:p>
          <a:p>
            <a:pPr fontAlgn="t"/>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569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41C0-A5C0-861C-B1F6-6B30E080E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A0041-995E-0446-C0B0-AFB29D826E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C4F7D6-5F86-25EE-E487-08FE3986349E}"/>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If you missed the submission date, there is still time to submit your ACDBE reevaluation.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You’ll need a Personal Narrative and Personal Net Worth statement for each qualifying owner, and everything must be submitted through B2G</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Let’s continue with our upcoming event highlights &lt;&lt;Next Slide&gt;&gt;</a:t>
            </a:r>
          </a:p>
          <a:p>
            <a:pPr fontAlgn="t"/>
            <a:endParaRPr lang="en-US" sz="1200" b="0" i="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6655747D-027F-A6AC-6C5A-3A5F2CC46089}"/>
              </a:ext>
            </a:extLst>
          </p:cNvPr>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2292610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 Navigating the ACDBE Series is held every other month and is designed to help ACDBE concession businesses understand how to do business at DEN. Each session focuses on a different topic to support firms throughout the process.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take a look at our Small Business Certification Workshops.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E392-5C54-AD8D-5935-5F58AD6AF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CF5EB-B81E-2C51-F915-304E324E8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349A3-5352-E902-F4DE-F54BAF94C9A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ACDBE team and Division of Small Business Opportunity have partnered on the Small Business Certification Workshops held throughout the year to support firms that are early in the process or looking to get certified.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These in‑person sessions help businesses understand requirements and get set up for success.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E2162C-D640-4283-A589-36A8D7D320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86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Alongside our outreach and networking events, we also offer a way for community members to get directly involved in the procurement process. One of the best ways to do that is through our Community Panelist Program.</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Scan the QR code if you’d like to volunteer and to learn more.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Please scan the QR code to learn more about Business Development Training Academy </a:t>
            </a:r>
          </a:p>
        </p:txBody>
      </p:sp>
      <p:sp>
        <p:nvSpPr>
          <p:cNvPr id="4" name="Slide Number Placeholder 3"/>
          <p:cNvSpPr>
            <a:spLocks noGrp="1"/>
          </p:cNvSpPr>
          <p:nvPr>
            <p:ph type="sldNum" sz="quarter" idx="5"/>
          </p:nvPr>
        </p:nvSpPr>
        <p:spPr/>
        <p:txBody>
          <a:bodyPr/>
          <a:lstStyle/>
          <a:p>
            <a:fld id="{A399344F-1846-964E-A23F-F797EB56DD37}" type="slidenum">
              <a:rPr lang="en-US" smtClean="0"/>
              <a:t>14</a:t>
            </a:fld>
            <a:endParaRPr lang="en-US"/>
          </a:p>
        </p:txBody>
      </p:sp>
    </p:spTree>
    <p:extLst>
      <p:ext uri="{BB962C8B-B14F-4D97-AF65-F5344CB8AC3E}">
        <p14:creationId xmlns:p14="http://schemas.microsoft.com/office/powerpoint/2010/main" val="373612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Our website lists procurement opportunities at various stages, and details may change as projects develop.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 City and County of Denver can modify or cancel projects at any time</a:t>
            </a:r>
          </a:p>
          <a:p>
            <a:pPr defTabSz="699927">
              <a:defRPr/>
            </a:pPr>
            <a:endParaRPr lang="en-US" b="0" i="0">
              <a:solidFill>
                <a:srgbClr val="1C1C1C"/>
              </a:solidFill>
              <a:effectLst/>
              <a:latin typeface="Inter"/>
            </a:endParaRPr>
          </a:p>
          <a:p>
            <a:pPr defTabSz="699927">
              <a:defRPr/>
            </a:pPr>
            <a:r>
              <a:rPr lang="en-US" b="0" i="0">
                <a:solidFill>
                  <a:srgbClr val="1C1C1C"/>
                </a:solidFill>
                <a:effectLst/>
                <a:latin typeface="Inter"/>
              </a:rPr>
              <a:t>Now, we'll hand it over to our project managers.</a:t>
            </a:r>
            <a:endParaRPr lang="en-US" b="1">
              <a:ea typeface="Calibri"/>
              <a:cs typeface="Calibri"/>
            </a:endParaRPr>
          </a:p>
        </p:txBody>
      </p:sp>
    </p:spTree>
    <p:extLst>
      <p:ext uri="{BB962C8B-B14F-4D97-AF65-F5344CB8AC3E}">
        <p14:creationId xmlns:p14="http://schemas.microsoft.com/office/powerpoint/2010/main" val="4111087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07963"/>
            <a:ext cx="5584825" cy="3141662"/>
          </a:xfrm>
        </p:spPr>
      </p:sp>
      <p:sp>
        <p:nvSpPr>
          <p:cNvPr id="3" name="Notes Placeholder 2"/>
          <p:cNvSpPr>
            <a:spLocks noGrp="1"/>
          </p:cNvSpPr>
          <p:nvPr>
            <p:ph type="body" idx="1"/>
          </p:nvPr>
        </p:nvSpPr>
        <p:spPr>
          <a:xfrm>
            <a:off x="702310" y="3508817"/>
            <a:ext cx="5618480" cy="4636647"/>
          </a:xfrm>
        </p:spPr>
        <p:txBody>
          <a:bodyPr/>
          <a:lstStyle/>
          <a:p>
            <a:pPr rtl="0" fontAlgn="base"/>
            <a:r>
              <a:rPr lang="en-US" sz="1200" b="1" i="0" u="none" strike="noStrike" kern="1200">
                <a:solidFill>
                  <a:schemeClr val="tx1"/>
                </a:solidFill>
                <a:effectLst/>
                <a:latin typeface="+mn-lt"/>
                <a:ea typeface="+mn-ea"/>
                <a:cs typeface="+mn-cs"/>
              </a:rPr>
              <a:t>Stay Connected with DEN</a:t>
            </a:r>
            <a:r>
              <a:rPr lang="en-US"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Follow DEN on social media for updates, news, and opportunities.</a:t>
            </a:r>
            <a:r>
              <a:rPr lang="en-US"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Sign up for DEN’s weekly newsletter for info on:</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Upcoming events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Bid opportunities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Business resources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DEN is committed to equitable engagement, providing year-round access to resources and events.</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721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This presentation highlights early‑stage opportunities, and details may change as projects develop. Everything shared today is preliminary</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With that in mind, let’s look at how DEN is preparing for the future.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35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1E032-B596-CFCF-A2B5-38CF9E07A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4603B-BB31-A9BD-1A65-FBC7E1C53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496B5-F400-AF0E-9C9B-E18A52BC5455}"/>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47FE7780-7838-0CE8-7293-2944322F06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565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F0B1-B571-0B2F-D094-EA138F6C3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2707B-F001-A931-B334-80104F3A7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4DD69-09F9-472D-E96F-22B6FD426369}"/>
              </a:ext>
            </a:extLst>
          </p:cNvPr>
          <p:cNvSpPr>
            <a:spLocks noGrp="1"/>
          </p:cNvSpPr>
          <p:nvPr>
            <p:ph type="body" idx="1"/>
          </p:nvPr>
        </p:nvSpPr>
        <p:spPr/>
        <p:txBody>
          <a:bodyPr/>
          <a:lstStyle/>
          <a:p>
            <a:r>
              <a:rPr lang="en-US" b="1"/>
              <a:t>NICOLE PRESENT THIS SLIDE </a:t>
            </a:r>
          </a:p>
        </p:txBody>
      </p:sp>
      <p:sp>
        <p:nvSpPr>
          <p:cNvPr id="4" name="Slide Number Placeholder 3">
            <a:extLst>
              <a:ext uri="{FF2B5EF4-FFF2-40B4-BE49-F238E27FC236}">
                <a16:creationId xmlns:a16="http://schemas.microsoft.com/office/drawing/2014/main" id="{F30B3A14-B367-71EB-F3F7-C17802EBFB07}"/>
              </a:ext>
            </a:extLst>
          </p:cNvPr>
          <p:cNvSpPr>
            <a:spLocks noGrp="1"/>
          </p:cNvSpPr>
          <p:nvPr>
            <p:ph type="sldNum" sz="quarter" idx="5"/>
          </p:nvPr>
        </p:nvSpPr>
        <p:spPr/>
        <p:txBody>
          <a:bodyPr/>
          <a:lstStyle/>
          <a:p>
            <a:fld id="{A399344F-1846-964E-A23F-F797EB56DD37}" type="slidenum">
              <a:rPr lang="en-US" smtClean="0"/>
              <a:t>25</a:t>
            </a:fld>
            <a:endParaRPr lang="en-US"/>
          </a:p>
        </p:txBody>
      </p:sp>
    </p:spTree>
    <p:extLst>
      <p:ext uri="{BB962C8B-B14F-4D97-AF65-F5344CB8AC3E}">
        <p14:creationId xmlns:p14="http://schemas.microsoft.com/office/powerpoint/2010/main" val="322792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Let’s take a quick look at today’s agenda. We’ll start with housekeeping, then move into who’s in the audience, an overview of DEN, upcoming opportunities, and finally our breakout rooms and networking.</a:t>
            </a:r>
          </a:p>
          <a:p>
            <a:pPr>
              <a:spcAft>
                <a:spcPts val="1837"/>
              </a:spcAft>
            </a:pPr>
            <a:endParaRPr lang="en-US" b="1" i="0">
              <a:solidFill>
                <a:srgbClr val="4B5563"/>
              </a:solidFill>
              <a:effectLst/>
              <a:latin typeface="Inter"/>
            </a:endParaRPr>
          </a:p>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Alright, now that you’ve seen the flow for today, let’s go ahead and start with our housekeeping item. &lt;&lt;Next Slide&gt;&gt;</a:t>
            </a:r>
          </a:p>
          <a:p>
            <a:pPr marL="0" marR="0" lvl="0" indent="0" algn="l" defTabSz="914400" rtl="0" eaLnBrk="1" fontAlgn="auto" latinLnBrk="0" hangingPunct="1">
              <a:lnSpc>
                <a:spcPct val="100000"/>
              </a:lnSpc>
              <a:spcBef>
                <a:spcPts val="0"/>
              </a:spcBef>
              <a:spcAft>
                <a:spcPts val="1837"/>
              </a:spcAft>
              <a:buClrTx/>
              <a:buSzTx/>
              <a:buFontTx/>
              <a:buNone/>
              <a:tabLst/>
              <a:defRPr/>
            </a:pPr>
            <a:endParaRPr lang="en-US" sz="1200" b="0" i="0" kern="1200">
              <a:solidFill>
                <a:schemeClr val="tx1"/>
              </a:solidFill>
              <a:effectLst/>
              <a:latin typeface="+mn-lt"/>
              <a:ea typeface="+mn-ea"/>
              <a:cs typeface="+mn-cs"/>
            </a:endParaRPr>
          </a:p>
          <a:p>
            <a:pPr>
              <a:spcAft>
                <a:spcPts val="1837"/>
              </a:spcAft>
            </a:pPr>
            <a:endParaRPr lang="en-US" b="1" i="0">
              <a:solidFill>
                <a:srgbClr val="4B5563"/>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9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4514F-B1CF-EFCF-4C33-4F149E33B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A44EA-6A8F-1E5B-BFC1-10BC4723C8A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76FCE6-E6FC-655A-6E0B-CD8A9DAFBF70}"/>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0802088F-F809-2466-918F-3A532CB78823}"/>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2075593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95B97-409B-0427-7F83-E11EAC7C5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8306B-DDA5-FD8E-D589-6463093061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55EFF8-5C88-016D-2A0F-C4CC5FD60291}"/>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EE1F6A10-3882-B81A-E538-1F0A49441236}"/>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862103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8270E-BC8F-625B-A62B-D0AE5A9292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5203B-88DF-F8E5-8983-45355A32B3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7AB78C-7A11-AE39-28C0-089B053FB1A0}"/>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C8819B80-AF94-BC84-5748-1B669E853F86}"/>
              </a:ext>
            </a:extLst>
          </p:cNvPr>
          <p:cNvSpPr>
            <a:spLocks noGrp="1"/>
          </p:cNvSpPr>
          <p:nvPr>
            <p:ph type="sldNum" sz="quarter" idx="5"/>
          </p:nvPr>
        </p:nvSpPr>
        <p:spPr/>
        <p:txBody>
          <a:bodyPr/>
          <a:lstStyle/>
          <a:p>
            <a:fld id="{A399344F-1846-964E-A23F-F797EB56DD37}" type="slidenum">
              <a:rPr lang="en-US" smtClean="0"/>
              <a:t>30</a:t>
            </a:fld>
            <a:endParaRPr lang="en-US"/>
          </a:p>
        </p:txBody>
      </p:sp>
    </p:spTree>
    <p:extLst>
      <p:ext uri="{BB962C8B-B14F-4D97-AF65-F5344CB8AC3E}">
        <p14:creationId xmlns:p14="http://schemas.microsoft.com/office/powerpoint/2010/main" val="1974030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DD86-6990-BE5F-6961-DCA77F775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AFA53-4D55-A3FA-4D3A-AC3322FB877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15FC03-C6EA-3463-641C-7E4DC6DB1571}"/>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DD74E44C-A847-F7F5-5632-BD768B802E58}"/>
              </a:ext>
            </a:extLst>
          </p:cNvPr>
          <p:cNvSpPr>
            <a:spLocks noGrp="1"/>
          </p:cNvSpPr>
          <p:nvPr>
            <p:ph type="sldNum" sz="quarter" idx="5"/>
          </p:nvPr>
        </p:nvSpPr>
        <p:spPr/>
        <p:txBody>
          <a:bodyPr/>
          <a:lstStyle/>
          <a:p>
            <a:fld id="{A399344F-1846-964E-A23F-F797EB56DD37}" type="slidenum">
              <a:rPr lang="en-US" smtClean="0"/>
              <a:t>31</a:t>
            </a:fld>
            <a:endParaRPr lang="en-US"/>
          </a:p>
        </p:txBody>
      </p:sp>
    </p:spTree>
    <p:extLst>
      <p:ext uri="{BB962C8B-B14F-4D97-AF65-F5344CB8AC3E}">
        <p14:creationId xmlns:p14="http://schemas.microsoft.com/office/powerpoint/2010/main" val="3094155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AA04F-DC51-127E-A36C-C4FF991FB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4922F-36B0-982A-C17F-4F46F67E42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9E5968-4E43-E7C3-137F-46AF433A0709}"/>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548B8A10-9A6D-3147-4B9E-3C299AE6DE40}"/>
              </a:ext>
            </a:extLst>
          </p:cNvPr>
          <p:cNvSpPr>
            <a:spLocks noGrp="1"/>
          </p:cNvSpPr>
          <p:nvPr>
            <p:ph type="sldNum" sz="quarter" idx="5"/>
          </p:nvPr>
        </p:nvSpPr>
        <p:spPr/>
        <p:txBody>
          <a:bodyPr/>
          <a:lstStyle/>
          <a:p>
            <a:fld id="{A399344F-1846-964E-A23F-F797EB56DD37}" type="slidenum">
              <a:rPr lang="en-US" smtClean="0"/>
              <a:t>32</a:t>
            </a:fld>
            <a:endParaRPr lang="en-US"/>
          </a:p>
        </p:txBody>
      </p:sp>
    </p:spTree>
    <p:extLst>
      <p:ext uri="{BB962C8B-B14F-4D97-AF65-F5344CB8AC3E}">
        <p14:creationId xmlns:p14="http://schemas.microsoft.com/office/powerpoint/2010/main" val="3933195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E14C7-341A-6B00-2C2E-AF6D27BA1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A53AD-B2C3-EAE7-F39E-E3BE792BC8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FC18602-71C0-4CB4-DD68-FF3678812F8C}"/>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087E1BF0-1CA9-F13D-CFC7-321976088D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725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6DD00-D22F-B6EF-A4A1-42863132C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875AC-3D4E-4EBA-A8BC-C6D196F6B3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36E018-656E-744B-3C49-9092E5DD50C7}"/>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035F29A4-FDAC-FEB7-05CD-BCA5E4D2BD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822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B3CFE-CA7D-B044-B887-64F4E53D1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C003F-23C5-4121-DD10-A0BB01D686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D269374-27B9-C453-0A12-6A5FDB096771}"/>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AE6A9649-8369-E472-FCCC-4A34C6C5AC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72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95F2F-7B92-226D-63A4-3349677CC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4B856-BF59-E0DC-20AF-0EB580C795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CA90AD-FB40-26AC-4ECE-3A0638FC661B}"/>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44735BE1-A6D5-363C-F2BC-08DA1E98F6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653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DEC10-7E59-C673-76E4-CE884C2EB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D10F50-916E-5419-ACA7-384162628C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B585082-8489-44AC-BC2F-506204BBAFBD}"/>
              </a:ext>
            </a:extLst>
          </p:cNvPr>
          <p:cNvSpPr>
            <a:spLocks noGrp="1"/>
          </p:cNvSpPr>
          <p:nvPr>
            <p:ph type="body" idx="1"/>
          </p:nvPr>
        </p:nvSpPr>
        <p:spPr/>
        <p:txBody>
          <a:bodyPr/>
          <a:lstStyle/>
          <a:p>
            <a:pPr>
              <a:buNone/>
            </a:pPr>
            <a:r>
              <a:rPr lang="en-US" b="1"/>
              <a:t>45- 60 Seconds Max</a:t>
            </a:r>
          </a:p>
          <a:p>
            <a:pPr>
              <a:buNone/>
            </a:pPr>
            <a:endParaRPr lang="en-US" b="1"/>
          </a:p>
          <a:p>
            <a:pPr>
              <a:buNone/>
            </a:pPr>
            <a:r>
              <a:rPr lang="en-US" b="1"/>
              <a:t>General Services Purchasing – What We Do </a:t>
            </a:r>
          </a:p>
          <a:p>
            <a:pPr>
              <a:buNone/>
            </a:pPr>
            <a:endParaRPr lang="en-US" b="1"/>
          </a:p>
          <a:p>
            <a:pPr>
              <a:buNone/>
            </a:pPr>
            <a:r>
              <a:rPr lang="en-US"/>
              <a:t>We handle the purchase of goods and services (except for construction and design) through competitive bidding and open market methods.</a:t>
            </a:r>
          </a:p>
          <a:p>
            <a:pPr>
              <a:buNone/>
            </a:pPr>
            <a:endParaRPr lang="en-US"/>
          </a:p>
          <a:p>
            <a:pPr>
              <a:buNone/>
            </a:pPr>
            <a:r>
              <a:rPr lang="en-US"/>
              <a:t>Everything we do adheres to city rules and guidelines to ensure fairness and accountability.</a:t>
            </a:r>
          </a:p>
          <a:p>
            <a:pPr>
              <a:buNone/>
            </a:pPr>
            <a:endParaRPr lang="en-US"/>
          </a:p>
          <a:p>
            <a:pPr>
              <a:buNone/>
            </a:pPr>
            <a:r>
              <a:rPr lang="en-US"/>
              <a:t>Our primary responsibilities include managing bids and contracts, tracking assets and surplus sales, collaborating with vendors, and promoting sustainable purchasing practices.</a:t>
            </a:r>
          </a:p>
          <a:p>
            <a:pPr>
              <a:buNone/>
            </a:pPr>
            <a:endParaRPr lang="en-US"/>
          </a:p>
          <a:p>
            <a:pPr>
              <a:buNone/>
            </a:pPr>
            <a:r>
              <a:rPr lang="en-US"/>
              <a:t>If you’re a vendor, all opportunities are posted on </a:t>
            </a:r>
            <a:r>
              <a:rPr lang="en-US" err="1"/>
              <a:t>BidNet</a:t>
            </a:r>
            <a:r>
              <a:rPr lang="en-US"/>
              <a:t>, the Rocky Mountain E-Purchasing System.</a:t>
            </a:r>
          </a:p>
          <a:p>
            <a:pPr>
              <a:buNone/>
            </a:pPr>
            <a:endParaRPr lang="en-US"/>
          </a:p>
          <a:p>
            <a:pPr>
              <a:buNone/>
            </a:pPr>
            <a:r>
              <a:rPr lang="en-US"/>
              <a:t>You’ll also find bid tools, updates, and helpful info on our website.</a:t>
            </a:r>
          </a:p>
          <a:p>
            <a:pPr>
              <a:buNone/>
            </a:pPr>
            <a:endParaRPr lang="en-US"/>
          </a:p>
          <a:p>
            <a:pPr>
              <a:buNone/>
            </a:pPr>
            <a:r>
              <a:rPr lang="en-US"/>
              <a:t>We send weekly emails with new bids, events, and important opportunities.</a:t>
            </a:r>
          </a:p>
          <a:p>
            <a:pPr>
              <a:buNone/>
            </a:pPr>
            <a:endParaRPr lang="en-US"/>
          </a:p>
          <a:p>
            <a:r>
              <a:rPr lang="en-US"/>
              <a:t>To learn more, visit me in the breakout room and scan the QR code.</a:t>
            </a:r>
          </a:p>
        </p:txBody>
      </p:sp>
      <p:sp>
        <p:nvSpPr>
          <p:cNvPr id="4" name="Slide Number Placeholder 3">
            <a:extLst>
              <a:ext uri="{FF2B5EF4-FFF2-40B4-BE49-F238E27FC236}">
                <a16:creationId xmlns:a16="http://schemas.microsoft.com/office/drawing/2014/main" id="{CB2D8713-5AB3-07E1-2632-A38767874492}"/>
              </a:ext>
            </a:extLst>
          </p:cNvPr>
          <p:cNvSpPr>
            <a:spLocks noGrp="1"/>
          </p:cNvSpPr>
          <p:nvPr>
            <p:ph type="sldNum" sz="quarter" idx="5"/>
          </p:nvPr>
        </p:nvSpPr>
        <p:spPr/>
        <p:txBody>
          <a:bodyPr/>
          <a:lstStyle/>
          <a:p>
            <a:fld id="{A399344F-1846-964E-A23F-F797EB56DD37}" type="slidenum">
              <a:rPr lang="en-US" smtClean="0"/>
              <a:t>38</a:t>
            </a:fld>
            <a:endParaRPr lang="en-US"/>
          </a:p>
        </p:txBody>
      </p:sp>
    </p:spTree>
    <p:extLst>
      <p:ext uri="{BB962C8B-B14F-4D97-AF65-F5344CB8AC3E}">
        <p14:creationId xmlns:p14="http://schemas.microsoft.com/office/powerpoint/2010/main" val="4073535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As we get started, here are a few quick housekeeping reminders.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Please keep your cameras and microphones off during the main session. Please scan the QR code to introduce your firm, and share the projects you’re interested in.</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that we’ve covered the basics, let’s move on. &lt;&lt;Next Slide&gt;&gt;</a:t>
            </a:r>
          </a:p>
          <a:p>
            <a:pPr fontAlgn="t"/>
            <a:endParaRPr lang="en-US" sz="1200" b="0" i="0" kern="1200">
              <a:solidFill>
                <a:schemeClr val="tx1"/>
              </a:solidFill>
              <a:effectLst/>
              <a:latin typeface="+mn-lt"/>
              <a:ea typeface="+mn-ea"/>
              <a:cs typeface="+mn-cs"/>
            </a:endParaRPr>
          </a:p>
          <a:p>
            <a:pPr>
              <a:spcAft>
                <a:spcPts val="1837"/>
              </a:spcAft>
            </a:pP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Tree>
    <p:extLst>
      <p:ext uri="{BB962C8B-B14F-4D97-AF65-F5344CB8AC3E}">
        <p14:creationId xmlns:p14="http://schemas.microsoft.com/office/powerpoint/2010/main" val="603346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3237">
              <a:defRPr/>
            </a:pPr>
            <a:r>
              <a:rPr lang="en-US" b="1"/>
              <a:t>45- 60 Seconds Max</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40</a:t>
            </a:fld>
            <a:endParaRPr lang="en-US"/>
          </a:p>
        </p:txBody>
      </p:sp>
    </p:spTree>
    <p:extLst>
      <p:ext uri="{BB962C8B-B14F-4D97-AF65-F5344CB8AC3E}">
        <p14:creationId xmlns:p14="http://schemas.microsoft.com/office/powerpoint/2010/main" val="10492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3061-CA55-94B7-69FA-C5E14F9BC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A5151-E747-631F-57AA-37FF80C396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704C1D-D6C8-3068-0E22-A71944564D38}"/>
              </a:ext>
            </a:extLst>
          </p:cNvPr>
          <p:cNvSpPr>
            <a:spLocks noGrp="1"/>
          </p:cNvSpPr>
          <p:nvPr>
            <p:ph type="body" idx="1"/>
          </p:nvPr>
        </p:nvSpPr>
        <p:spPr/>
        <p:txBody>
          <a:bodyPr/>
          <a:lstStyle/>
          <a:p>
            <a:pPr defTabSz="933237">
              <a:defRPr/>
            </a:pPr>
            <a:r>
              <a:rPr lang="en-US" b="1"/>
              <a:t>45- 60 Seconds Max</a:t>
            </a:r>
          </a:p>
          <a:p>
            <a:endParaRPr lang="en-US"/>
          </a:p>
          <a:p>
            <a:r>
              <a:rPr lang="en-US" b="1"/>
              <a:t>You are not seeing any concession opportunities presented today</a:t>
            </a:r>
            <a:r>
              <a:rPr lang="en-US"/>
              <a:t>, and that is directly related to the federal changes impacting the ACDBE program.</a:t>
            </a:r>
            <a:endParaRPr lang="en-US">
              <a:ea typeface="Calibri"/>
              <a:cs typeface="Calibri"/>
            </a:endParaRPr>
          </a:p>
          <a:p>
            <a:endParaRPr lang="en-US"/>
          </a:p>
          <a:p>
            <a:r>
              <a:rPr lang="en-US"/>
              <a:t>As of October 3, 2025, USDOT issued an Interim Final Rule that removed the presumption of social disadvantage. Because of that, ACDBE and DBE certifications are currently undergoing reevaluation nationwide, including here in Colorado.</a:t>
            </a:r>
          </a:p>
          <a:p>
            <a:endParaRPr lang="en-US"/>
          </a:p>
          <a:p>
            <a:r>
              <a:rPr lang="en-US"/>
              <a:t>During this transition:</a:t>
            </a:r>
          </a:p>
          <a:p>
            <a:pPr marL="171450" indent="-171450">
              <a:buFont typeface="Arial"/>
              <a:buChar char="•"/>
            </a:pPr>
            <a:r>
              <a:rPr lang="en-US"/>
              <a:t>Firms are being reevaluated through the Colorado UCP</a:t>
            </a:r>
          </a:p>
          <a:p>
            <a:pPr marL="171450" indent="-171450">
              <a:buFont typeface="Arial"/>
              <a:buChar char="•"/>
            </a:pPr>
            <a:r>
              <a:rPr lang="en-US"/>
              <a:t>Some firms were delisted if they did not meet the January 2026 deadline</a:t>
            </a:r>
          </a:p>
          <a:p>
            <a:pPr marL="171450" indent="-171450">
              <a:buFont typeface="Arial"/>
              <a:buChar char="•"/>
            </a:pPr>
            <a:r>
              <a:rPr lang="en-US"/>
              <a:t>And most importantly, there is </a:t>
            </a:r>
            <a:r>
              <a:rPr lang="en-US" b="1"/>
              <a:t>no goal setting and no counting</a:t>
            </a:r>
            <a:r>
              <a:rPr lang="en-US"/>
              <a:t> until that reevaluation process is fully complete</a:t>
            </a:r>
          </a:p>
          <a:p>
            <a:pPr marL="171450" indent="-171450">
              <a:buFont typeface="Arial"/>
              <a:buChar char="•"/>
            </a:pPr>
            <a:endParaRPr lang="en-US"/>
          </a:p>
          <a:p>
            <a:r>
              <a:rPr lang="en-US"/>
              <a:t>Because of that, </a:t>
            </a:r>
            <a:r>
              <a:rPr lang="en-US" b="1"/>
              <a:t>DEN is unable to release new concession opportunities tied to the federal program at this time.</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D967E1EA-FB34-7B2D-FEF0-8E9AEE2D08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941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096B8-BF6D-2372-F4E5-2A7A254CD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15D9B-1087-5031-8F14-1E258177B55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4C364DA2-38AC-A6EE-21A9-40F765CF7D06}"/>
              </a:ext>
            </a:extLst>
          </p:cNvPr>
          <p:cNvSpPr>
            <a:spLocks noGrp="1"/>
          </p:cNvSpPr>
          <p:nvPr>
            <p:ph type="body" idx="1"/>
          </p:nvPr>
        </p:nvSpPr>
        <p:spPr>
          <a:xfrm>
            <a:off x="685800" y="4400549"/>
            <a:ext cx="5486400" cy="3600451"/>
          </a:xfrm>
          <a:prstGeom prst="rect">
            <a:avLst/>
          </a:prstGeom>
        </p:spPr>
        <p:txBody>
          <a:bodyPr/>
          <a:lstStyle/>
          <a:p>
            <a:pPr defTabSz="897301">
              <a:defRPr/>
            </a:pPr>
            <a:r>
              <a:rPr lang="en-US"/>
              <a:t>While federal ACDBE-driven concessions are paused, our </a:t>
            </a:r>
            <a:r>
              <a:rPr lang="en-US" b="1"/>
              <a:t>local Small Business Enterprise Concessions program, or SBEC, is still active and moving forward.</a:t>
            </a:r>
            <a:endParaRPr lang="en-US"/>
          </a:p>
          <a:p>
            <a:pPr defTabSz="897301">
              <a:defRPr/>
            </a:pPr>
            <a:endParaRPr lang="en-US" b="1"/>
          </a:p>
          <a:p>
            <a:pPr defTabSz="897301">
              <a:defRPr/>
            </a:pPr>
            <a:r>
              <a:rPr lang="en-US"/>
              <a:t>SBEC is a </a:t>
            </a:r>
            <a:r>
              <a:rPr lang="en-US" b="1"/>
              <a:t>locally funded, race- and gender-neutral program</a:t>
            </a:r>
            <a:r>
              <a:rPr lang="en-US"/>
              <a:t>, governed by Denver’s Municipal Code, and it continues to create pathways for small businesses to enter the airport concessions space.</a:t>
            </a:r>
          </a:p>
          <a:p>
            <a:pPr defTabSz="897301">
              <a:defRPr/>
            </a:pPr>
            <a:endParaRPr lang="en-US"/>
          </a:p>
          <a:p>
            <a:pPr defTabSz="897301">
              <a:defRPr/>
            </a:pPr>
            <a:r>
              <a:rPr lang="en-US"/>
              <a:t>There are two primary ways firms can participate:</a:t>
            </a:r>
            <a:endParaRPr lang="en-US">
              <a:ea typeface="Calibri" panose="020F0502020204030204"/>
              <a:cs typeface="Calibri" panose="020F0502020204030204"/>
            </a:endParaRPr>
          </a:p>
          <a:p>
            <a:pPr marL="171450" indent="-171450" defTabSz="897301">
              <a:buFont typeface="Arial"/>
              <a:buChar char="•"/>
              <a:defRPr/>
            </a:pPr>
            <a:r>
              <a:rPr lang="en-US"/>
              <a:t>Through a </a:t>
            </a:r>
            <a:r>
              <a:rPr lang="en-US" b="1"/>
              <a:t>Defined Pool</a:t>
            </a:r>
            <a:r>
              <a:rPr lang="en-US"/>
              <a:t>, where the concession is owned and operated by a certified SBEC firm</a:t>
            </a:r>
            <a:endParaRPr lang="en-US">
              <a:ea typeface="Calibri"/>
              <a:cs typeface="Calibri"/>
            </a:endParaRPr>
          </a:p>
          <a:p>
            <a:pPr marL="171450" indent="-171450" defTabSz="897301">
              <a:buFont typeface="Arial"/>
              <a:buChar char="•"/>
              <a:defRPr/>
            </a:pPr>
            <a:r>
              <a:rPr lang="en-US"/>
              <a:t>Or through </a:t>
            </a:r>
            <a:r>
              <a:rPr lang="en-US" b="1"/>
              <a:t>concession-specific goals</a:t>
            </a:r>
            <a:r>
              <a:rPr lang="en-US"/>
              <a:t>, based on a percentage of revenue and achieved through ownership, joint ventures, or goods and services participation</a:t>
            </a:r>
          </a:p>
          <a:p>
            <a:pPr defTabSz="897301">
              <a:defRPr/>
            </a:pPr>
            <a:endParaRPr lang="en-US"/>
          </a:p>
          <a:p>
            <a:pPr defTabSz="897301">
              <a:defRPr/>
            </a:pPr>
            <a:r>
              <a:rPr lang="en-US"/>
              <a:t>To participate, firms must be certified through the Division of Small Business Opportunity and meet eligibility requirements around ownership, control, and size.</a:t>
            </a:r>
          </a:p>
          <a:p>
            <a:pPr defTabSz="897301">
              <a:defRPr/>
            </a:pPr>
            <a:endParaRPr lang="en-US"/>
          </a:p>
          <a:p>
            <a:pPr defTabSz="897301">
              <a:defRPr/>
            </a:pPr>
            <a:r>
              <a:rPr lang="en-US"/>
              <a:t>And although we’re not presenting concession opportunities today, I do want to emphasize:</a:t>
            </a:r>
            <a:endParaRPr lang="en-US">
              <a:ea typeface="Calibri" panose="020F0502020204030204"/>
              <a:cs typeface="Calibri" panose="020F0502020204030204"/>
            </a:endParaRPr>
          </a:p>
          <a:p>
            <a:pPr marL="171450" indent="-171450" defTabSz="897301">
              <a:buFont typeface="Arial"/>
              <a:buChar char="•"/>
              <a:defRPr/>
            </a:pPr>
            <a:r>
              <a:rPr lang="en-US"/>
              <a:t>We currently have </a:t>
            </a:r>
            <a:r>
              <a:rPr lang="en-US" b="1"/>
              <a:t>seven SBEC locations operating at DEN</a:t>
            </a:r>
            <a:endParaRPr lang="en-US"/>
          </a:p>
          <a:p>
            <a:pPr marL="171450" indent="-171450" defTabSz="897301">
              <a:buFont typeface="Arial"/>
              <a:buChar char="•"/>
              <a:defRPr/>
            </a:pPr>
            <a:r>
              <a:rPr lang="en-US"/>
              <a:t>We released multiple opportunities in 2025</a:t>
            </a:r>
          </a:p>
          <a:p>
            <a:pPr marL="171450" indent="-171450" defTabSz="897301">
              <a:buFont typeface="Arial"/>
              <a:buChar char="•"/>
              <a:defRPr/>
            </a:pPr>
            <a:r>
              <a:rPr lang="en-US"/>
              <a:t>And we anticipate </a:t>
            </a:r>
            <a:r>
              <a:rPr lang="en-US" b="1"/>
              <a:t>additional SBEC opportunities in the future</a:t>
            </a:r>
            <a:r>
              <a:rPr lang="en-US"/>
              <a:t> once timing aligns</a:t>
            </a:r>
            <a:endParaRPr lang="en-US">
              <a:ea typeface="Calibri"/>
              <a:cs typeface="Calibri"/>
            </a:endParaRPr>
          </a:p>
          <a:p>
            <a:pPr defTabSz="897301">
              <a:defRPr/>
            </a:pPr>
            <a:endParaRPr lang="en-US" b="1">
              <a:ea typeface="Calibri"/>
              <a:cs typeface="Calibri"/>
            </a:endParaRPr>
          </a:p>
          <a:p>
            <a:pPr defTabSz="897301">
              <a:defRPr/>
            </a:pPr>
            <a:r>
              <a:rPr lang="en-US"/>
              <a:t>This is the time for businesses to:</a:t>
            </a:r>
          </a:p>
          <a:p>
            <a:pPr marL="171450" indent="-171450" defTabSz="897301">
              <a:buFont typeface="Arial"/>
              <a:buChar char="•"/>
              <a:defRPr/>
            </a:pPr>
            <a:r>
              <a:rPr lang="en-US"/>
              <a:t>Get certified</a:t>
            </a:r>
          </a:p>
          <a:p>
            <a:pPr marL="171450" indent="-171450" defTabSz="897301">
              <a:buFont typeface="Arial"/>
              <a:buChar char="•"/>
              <a:defRPr/>
            </a:pPr>
            <a:r>
              <a:rPr lang="en-US"/>
              <a:t>Build partnerships</a:t>
            </a:r>
          </a:p>
          <a:p>
            <a:pPr marL="171450" indent="-171450" defTabSz="897301">
              <a:buFont typeface="Arial"/>
              <a:buChar char="•"/>
              <a:defRPr/>
            </a:pPr>
            <a:r>
              <a:rPr lang="en-US"/>
              <a:t>And position themselves strategically for when both local and federal opportunities fully ramp back up.</a:t>
            </a:r>
          </a:p>
          <a:p>
            <a:pPr defTabSz="897301">
              <a:defRPr/>
            </a:pPr>
            <a:endParaRPr lang="en-US">
              <a:ea typeface="Calibri"/>
              <a:cs typeface="Calibri"/>
            </a:endParaRPr>
          </a:p>
        </p:txBody>
      </p:sp>
    </p:spTree>
    <p:extLst>
      <p:ext uri="{BB962C8B-B14F-4D97-AF65-F5344CB8AC3E}">
        <p14:creationId xmlns:p14="http://schemas.microsoft.com/office/powerpoint/2010/main" val="2730367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b="1"/>
              <a:t>45- 60 Seconds Max</a:t>
            </a:r>
          </a:p>
          <a:p>
            <a:pPr>
              <a:buNone/>
            </a:pPr>
            <a:endParaRPr lang="en-US" b="1"/>
          </a:p>
          <a:p>
            <a:pPr>
              <a:buNone/>
            </a:pPr>
            <a:r>
              <a:rPr lang="en-US" b="1"/>
              <a:t>General Services Purchasing – What We Do </a:t>
            </a:r>
          </a:p>
          <a:p>
            <a:pPr>
              <a:buNone/>
            </a:pPr>
            <a:endParaRPr lang="en-US" b="1"/>
          </a:p>
          <a:p>
            <a:pPr>
              <a:buNone/>
            </a:pPr>
            <a:r>
              <a:rPr lang="en-US"/>
              <a:t>We handle the purchase of goods and services (except for construction and design) through competitive bidding and open market methods.</a:t>
            </a:r>
          </a:p>
          <a:p>
            <a:pPr>
              <a:buNone/>
            </a:pPr>
            <a:endParaRPr lang="en-US"/>
          </a:p>
          <a:p>
            <a:pPr>
              <a:buNone/>
            </a:pPr>
            <a:r>
              <a:rPr lang="en-US"/>
              <a:t>Everything we do adheres to city rules and guidelines to ensure fairness and accountability.</a:t>
            </a:r>
          </a:p>
          <a:p>
            <a:pPr>
              <a:buNone/>
            </a:pPr>
            <a:endParaRPr lang="en-US"/>
          </a:p>
          <a:p>
            <a:pPr>
              <a:buNone/>
            </a:pPr>
            <a:r>
              <a:rPr lang="en-US"/>
              <a:t>Our primary responsibilities include managing bids and contracts, tracking assets and surplus sales, collaborating with vendors, and promoting sustainable purchasing practices.</a:t>
            </a:r>
          </a:p>
          <a:p>
            <a:pPr>
              <a:buNone/>
            </a:pPr>
            <a:endParaRPr lang="en-US"/>
          </a:p>
          <a:p>
            <a:pPr>
              <a:buNone/>
            </a:pPr>
            <a:r>
              <a:rPr lang="en-US"/>
              <a:t>If you’re a vendor, all opportunities are posted on </a:t>
            </a:r>
            <a:r>
              <a:rPr lang="en-US" err="1"/>
              <a:t>BidNet</a:t>
            </a:r>
            <a:r>
              <a:rPr lang="en-US"/>
              <a:t>, the Rocky Mountain E-Purchasing System.</a:t>
            </a:r>
          </a:p>
          <a:p>
            <a:pPr>
              <a:buNone/>
            </a:pPr>
            <a:endParaRPr lang="en-US"/>
          </a:p>
          <a:p>
            <a:pPr>
              <a:buNone/>
            </a:pPr>
            <a:r>
              <a:rPr lang="en-US"/>
              <a:t>You’ll also find bid tools, updates, and helpful info on our website.</a:t>
            </a:r>
          </a:p>
          <a:p>
            <a:pPr>
              <a:buNone/>
            </a:pPr>
            <a:endParaRPr lang="en-US"/>
          </a:p>
          <a:p>
            <a:pPr>
              <a:buNone/>
            </a:pPr>
            <a:r>
              <a:rPr lang="en-US"/>
              <a:t>We send weekly emails with new bids, events, and important opportunities.</a:t>
            </a:r>
          </a:p>
          <a:p>
            <a:pPr>
              <a:buNone/>
            </a:pPr>
            <a:endParaRPr lang="en-US"/>
          </a:p>
          <a:p>
            <a:r>
              <a:rPr lang="en-US"/>
              <a:t>To learn more, visit me in the breakout room and scan the QR code.</a:t>
            </a:r>
          </a:p>
        </p:txBody>
      </p:sp>
      <p:sp>
        <p:nvSpPr>
          <p:cNvPr id="4" name="Slide Number Placeholder 3"/>
          <p:cNvSpPr>
            <a:spLocks noGrp="1"/>
          </p:cNvSpPr>
          <p:nvPr>
            <p:ph type="sldNum" sz="quarter" idx="5"/>
          </p:nvPr>
        </p:nvSpPr>
        <p:spPr/>
        <p:txBody>
          <a:bodyPr/>
          <a:lstStyle/>
          <a:p>
            <a:fld id="{A399344F-1846-964E-A23F-F797EB56DD37}" type="slidenum">
              <a:rPr lang="en-US" smtClean="0"/>
              <a:t>48</a:t>
            </a:fld>
            <a:endParaRPr lang="en-US"/>
          </a:p>
        </p:txBody>
      </p:sp>
    </p:spTree>
    <p:extLst>
      <p:ext uri="{BB962C8B-B14F-4D97-AF65-F5344CB8AC3E}">
        <p14:creationId xmlns:p14="http://schemas.microsoft.com/office/powerpoint/2010/main" val="4062866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A8D7B-0E66-F1E0-17AA-3768A85EA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CF90E-EEF9-B3B7-960D-EFCAD95EEA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5BCA14-F17C-F1CC-98E0-CCF48584820A}"/>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6675DBBC-0B0B-054E-BD52-6C406065CFD1}"/>
              </a:ext>
            </a:extLst>
          </p:cNvPr>
          <p:cNvSpPr>
            <a:spLocks noGrp="1"/>
          </p:cNvSpPr>
          <p:nvPr>
            <p:ph type="sldNum" sz="quarter" idx="5"/>
          </p:nvPr>
        </p:nvSpPr>
        <p:spPr/>
        <p:txBody>
          <a:bodyPr/>
          <a:lstStyle/>
          <a:p>
            <a:pPr defTabSz="933237">
              <a:defRPr/>
            </a:pPr>
            <a:fld id="{6F1B017F-DE3E-F34F-84F6-EBAD3A856631}" type="slidenum">
              <a:rPr lang="en-US">
                <a:solidFill>
                  <a:prstClr val="black"/>
                </a:solidFill>
                <a:latin typeface="Calibri" panose="020F0502020204030204"/>
              </a:rPr>
              <a:pPr defTabSz="933237">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2218991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a:t>After today’s event, we’ll send all attendees a follow-up email from Eventbrite.com. This email will include the registration list and the presentations.</a:t>
            </a:r>
          </a:p>
          <a:p>
            <a:pPr>
              <a:buNone/>
            </a:pPr>
            <a:endParaRPr lang="en-US"/>
          </a:p>
          <a:p>
            <a:pPr>
              <a:buNone/>
            </a:pPr>
            <a:r>
              <a:rPr lang="en-US"/>
              <a:t>You can also find this information on our website within the next three business days.</a:t>
            </a:r>
          </a:p>
          <a:p>
            <a:pPr>
              <a:buNone/>
            </a:pPr>
            <a:endParaRPr lang="en-US"/>
          </a:p>
          <a:p>
            <a:r>
              <a:rPr lang="en-US"/>
              <a:t>Finally, please take a moment to complete the post-event survey — your feedback helps us improve future events.</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51</a:t>
            </a:fld>
            <a:endParaRPr lang="en-US"/>
          </a:p>
        </p:txBody>
      </p:sp>
    </p:spTree>
    <p:extLst>
      <p:ext uri="{BB962C8B-B14F-4D97-AF65-F5344CB8AC3E}">
        <p14:creationId xmlns:p14="http://schemas.microsoft.com/office/powerpoint/2010/main" val="2902084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387992"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387992"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302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Please take a moment to complete the Project Interest Form. This helps us learn who you are, what your company does, and which projects interest you. The information will be included in the follow‑up email and posted on our website within</a:t>
            </a:r>
            <a:r>
              <a:rPr lang="en-US" sz="1200" b="1" i="0" kern="1200">
                <a:solidFill>
                  <a:schemeClr val="tx1"/>
                </a:solidFill>
                <a:effectLst/>
                <a:latin typeface="+mn-lt"/>
                <a:ea typeface="+mn-ea"/>
                <a:cs typeface="+mn-cs"/>
              </a:rPr>
              <a:t> three business days.</a:t>
            </a: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172116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Vision 100 focuses on preparing the airport to serve 100 million annual passengers while continuing to invest in our people, our infrastructure, and the customer experience.</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let’s take a look at one of the ways we help the business community stay connected, our Taking Flight at DEN events.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66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Taking Flight at DEN is our monthly opportunity for businesses to connect directly with DEN teams and hear about upcoming procurement opportunities. We host it on the second Thursday of each month at 1 </a:t>
            </a:r>
            <a:r>
              <a:rPr lang="en-US" sz="1200" b="0" i="0" kern="1200" err="1">
                <a:solidFill>
                  <a:schemeClr val="tx1"/>
                </a:solidFill>
                <a:effectLst/>
                <a:latin typeface="+mn-lt"/>
                <a:ea typeface="+mn-ea"/>
                <a:cs typeface="+mn-cs"/>
              </a:rPr>
              <a:t>p.m</a:t>
            </a: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 addition to monthly outreach, we also host targeted sessions to help firms connect with the right partners. &lt;&lt;Next Slide&gt;&gt;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defTabSz="685800">
              <a:defRPr/>
            </a:pP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Meet the Primes is held every other month and connects prime firms with local, small, and historically underutilized businesses. Each session focuses on a different industry area and is a great way to build relationships and explore partnership opportunities.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series designed specifically to support ACDBE concession businesses.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a:solidFill>
                  <a:schemeClr val="tx1"/>
                </a:solidFill>
                <a:effectLst/>
                <a:latin typeface="+mn-lt"/>
                <a:ea typeface="+mn-ea"/>
                <a:cs typeface="+mn-cs"/>
              </a:rPr>
              <a:t>Registration is now open for the DEN Procurement Tradeshow on </a:t>
            </a:r>
            <a:r>
              <a:rPr lang="en-US" sz="1200" b="0" i="0" kern="1200">
                <a:solidFill>
                  <a:schemeClr val="tx1"/>
                </a:solidFill>
                <a:effectLst/>
                <a:latin typeface="+mn-lt"/>
                <a:ea typeface="+mn-ea"/>
                <a:cs typeface="+mn-cs"/>
              </a:rPr>
              <a:t>August 20, 2026! Join us to connect with DEN contractors and partners. </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8</a:t>
            </a:fld>
            <a:endParaRPr lang="en-US"/>
          </a:p>
        </p:txBody>
      </p:sp>
    </p:spTree>
    <p:extLst>
      <p:ext uri="{BB962C8B-B14F-4D97-AF65-F5344CB8AC3E}">
        <p14:creationId xmlns:p14="http://schemas.microsoft.com/office/powerpoint/2010/main" val="1224566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919C-1D14-87AE-C036-121D53C3E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6247-F16C-5646-9C35-9BE67E88C4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A82573-4266-58E5-2001-77F168A51691}"/>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If you missed the submission date, there is still time to submit your ACDBE reevaluation.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You’ll need a Personal Narrative and Personal Net Worth statement for each qualifying owner, and everything must be submitted through B2G</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Let’s continue with our upcoming event highlights &lt;&lt;Next Slide&gt;&gt;</a:t>
            </a:r>
          </a:p>
          <a:p>
            <a:pPr fontAlgn="t"/>
            <a:endParaRPr lang="en-US" sz="1200" b="0" i="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5DCDC5B2-1B48-E6A7-57F3-54B5399F2B5E}"/>
              </a:ext>
            </a:extLst>
          </p:cNvPr>
          <p:cNvSpPr>
            <a:spLocks noGrp="1"/>
          </p:cNvSpPr>
          <p:nvPr>
            <p:ph type="sldNum" sz="quarter" idx="5"/>
          </p:nvPr>
        </p:nvSpPr>
        <p:spPr/>
        <p:txBody>
          <a:bodyPr/>
          <a:lstStyle/>
          <a:p>
            <a:fld id="{A399344F-1846-964E-A23F-F797EB56DD37}" type="slidenum">
              <a:rPr lang="en-US" smtClean="0"/>
              <a:t>9</a:t>
            </a:fld>
            <a:endParaRPr lang="en-US"/>
          </a:p>
        </p:txBody>
      </p:sp>
    </p:spTree>
    <p:extLst>
      <p:ext uri="{BB962C8B-B14F-4D97-AF65-F5344CB8AC3E}">
        <p14:creationId xmlns:p14="http://schemas.microsoft.com/office/powerpoint/2010/main" val="1264902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8.xml"/><Relationship Id="rId7" Type="http://schemas.openxmlformats.org/officeDocument/2006/relationships/image" Target="../media/image1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3.xml"/><Relationship Id="rId7" Type="http://schemas.openxmlformats.org/officeDocument/2006/relationships/image" Target="../media/image2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5.png"/><Relationship Id="rId4" Type="http://schemas.openxmlformats.org/officeDocument/2006/relationships/image" Target="../media/image3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783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335429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1944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1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466141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ConnectWithUs_Yellow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1533" y="6275240"/>
            <a:ext cx="5372608" cy="292608"/>
          </a:xfrm>
          <a:prstGeom prst="rect">
            <a:avLst/>
          </a:prstGeom>
        </p:spPr>
      </p:pic>
      <p:pic>
        <p:nvPicPr>
          <p:cNvPr id="9" name="Picture 8" descr="DenverLogo_4C_Rev.png">
            <a:extLst>
              <a:ext uri="{FF2B5EF4-FFF2-40B4-BE49-F238E27FC236}">
                <a16:creationId xmlns:a16="http://schemas.microsoft.com/office/drawing/2014/main" id="{CEA882CE-7C6F-478E-AA9F-B0340899D2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1800" y="6121400"/>
            <a:ext cx="1693333" cy="565475"/>
          </a:xfrm>
          <a:prstGeom prst="rect">
            <a:avLst/>
          </a:prstGeom>
        </p:spPr>
      </p:pic>
    </p:spTree>
    <p:extLst>
      <p:ext uri="{BB962C8B-B14F-4D97-AF65-F5344CB8AC3E}">
        <p14:creationId xmlns:p14="http://schemas.microsoft.com/office/powerpoint/2010/main" val="2493385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75707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B529-37F3-27E3-BED8-A83F60C408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BB814F-2ED4-A721-A9BB-C0F64474F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026D87-A060-5E26-73AA-DE11117C6B13}"/>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5" name="Footer Placeholder 4">
            <a:extLst>
              <a:ext uri="{FF2B5EF4-FFF2-40B4-BE49-F238E27FC236}">
                <a16:creationId xmlns:a16="http://schemas.microsoft.com/office/drawing/2014/main" id="{E1AAA843-B829-3293-8E31-20545CE6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7B6CF-47BB-38EC-860D-750905F127E3}"/>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122847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65A48-4189-F93E-C746-B8E403F134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597866-6D8F-A4C9-00F1-0A84474EA2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060A0-ADF0-2AC6-BAB0-C3348AB0E3B4}"/>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5" name="Footer Placeholder 4">
            <a:extLst>
              <a:ext uri="{FF2B5EF4-FFF2-40B4-BE49-F238E27FC236}">
                <a16:creationId xmlns:a16="http://schemas.microsoft.com/office/drawing/2014/main" id="{AB61D802-2563-13DE-7874-64BBB3A59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F7405-EC7E-4C73-C700-8CB6BF59CFE8}"/>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679901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6A14-3301-BCA3-DAEA-7E6CD836FC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33B96D-AEB8-9007-4ABD-049B655360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A17BEA-4646-64A9-8066-00005EBB38DD}"/>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5" name="Footer Placeholder 4">
            <a:extLst>
              <a:ext uri="{FF2B5EF4-FFF2-40B4-BE49-F238E27FC236}">
                <a16:creationId xmlns:a16="http://schemas.microsoft.com/office/drawing/2014/main" id="{D5112C7E-E9AC-21C1-EBC9-878859E50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BD9E9-890C-F252-6606-B87D5BD69CD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203981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4E55-CC9B-E146-2A61-7CC4D9F3E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4D090-8900-D263-8AF0-B272F7D0D9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79BCDF-BAED-B7E7-9F31-CFBD2465DC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A03DCE-B4A2-9D66-8484-251574036FF1}"/>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6" name="Footer Placeholder 5">
            <a:extLst>
              <a:ext uri="{FF2B5EF4-FFF2-40B4-BE49-F238E27FC236}">
                <a16:creationId xmlns:a16="http://schemas.microsoft.com/office/drawing/2014/main" id="{DBD7C103-5A0E-D5CE-D2B7-7262E4E46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FE9FA-CA7C-3579-82C1-55CEF4D1B2D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417162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9883-F9D5-8FCB-800B-E82F1F329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4B762A-36EF-4C01-51C1-1E6A6B0C3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0CD3FE-B0B5-45C3-4D81-6FC0B0928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E9B26-8A30-76A3-4E0E-DB6873F64A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65260-4A22-4628-D1DE-CAF745AC2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E7CC59-DA35-50B5-4071-4B065C8C229D}"/>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8" name="Footer Placeholder 7">
            <a:extLst>
              <a:ext uri="{FF2B5EF4-FFF2-40B4-BE49-F238E27FC236}">
                <a16:creationId xmlns:a16="http://schemas.microsoft.com/office/drawing/2014/main" id="{56998E70-8392-8ADB-910C-3309C2D63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7FCC37-2464-BBA3-65C7-A16B6F6BC23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945635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B8378-4CA5-FDBB-C757-284C09CBD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B1BF1E-A6DF-91E6-9789-E0878F7F2580}"/>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4" name="Footer Placeholder 3">
            <a:extLst>
              <a:ext uri="{FF2B5EF4-FFF2-40B4-BE49-F238E27FC236}">
                <a16:creationId xmlns:a16="http://schemas.microsoft.com/office/drawing/2014/main" id="{C539D5AF-D782-22E7-7CEE-A1890628F9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9BC8AF-13D6-BF95-911F-2EC4710E1B1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06413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181613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A1957-07D4-8259-8B83-34D00302B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145DB4-0746-A0E4-5EE7-1CB9387779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D4C7B-D88C-8735-A295-3262A1F4B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CC462-3687-90D1-B602-FD5532AB78AA}"/>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6" name="Footer Placeholder 5">
            <a:extLst>
              <a:ext uri="{FF2B5EF4-FFF2-40B4-BE49-F238E27FC236}">
                <a16:creationId xmlns:a16="http://schemas.microsoft.com/office/drawing/2014/main" id="{2F73FECB-B5C6-14E4-D5D1-07DCFCFD5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523F32-618F-C236-C98E-3B2DFDE1334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603021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282B-C103-5D24-ACBD-474D9224C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12C615-D1DE-C6B9-196B-F128095D5D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554C6A-ADD7-4AD6-3DD1-59B47670B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7C6A9-C74B-CDBA-BEB1-5837FB58906F}"/>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6" name="Footer Placeholder 5">
            <a:extLst>
              <a:ext uri="{FF2B5EF4-FFF2-40B4-BE49-F238E27FC236}">
                <a16:creationId xmlns:a16="http://schemas.microsoft.com/office/drawing/2014/main" id="{742994D3-AA85-B5A7-8E3A-659CEEA900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85DEB-F6B8-0E01-A4E6-A08BBE4B654E}"/>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887788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0572-4D8D-C887-F96E-72BA7A49C4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35D742-A617-912B-A286-1F160D00E6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39A7E-B04D-FC42-7C21-6A9324F99665}"/>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5" name="Footer Placeholder 4">
            <a:extLst>
              <a:ext uri="{FF2B5EF4-FFF2-40B4-BE49-F238E27FC236}">
                <a16:creationId xmlns:a16="http://schemas.microsoft.com/office/drawing/2014/main" id="{3E5EF7F9-DC71-A761-E167-4D24E7513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C75B6-930F-59EF-2C58-7D059229BE6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640036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6F4B3-D572-784D-B272-41FE30BAC4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C8D081-2F58-710A-208B-7055204BA6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86B68-5F16-6170-D8D6-7CC3AD9ECDF1}"/>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5" name="Footer Placeholder 4">
            <a:extLst>
              <a:ext uri="{FF2B5EF4-FFF2-40B4-BE49-F238E27FC236}">
                <a16:creationId xmlns:a16="http://schemas.microsoft.com/office/drawing/2014/main" id="{E2704BAE-0AA3-07B1-6A2A-2F77E30C0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08CB7-1D73-588D-C9C4-93DA8B3EDAC3}"/>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101644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Two Content">
    <p:bg>
      <p:bgPr>
        <a:solidFill>
          <a:schemeClr val="bg1">
            <a:lumMod val="95000"/>
          </a:schemeClr>
        </a:solidFill>
        <a:effectLst/>
      </p:bgPr>
    </p:bg>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7A210842-C856-EAB7-ECD7-C80D85137E32}"/>
              </a:ext>
            </a:extLst>
          </p:cNvPr>
          <p:cNvSpPr>
            <a:spLocks noGrp="1"/>
          </p:cNvSpPr>
          <p:nvPr>
            <p:ph type="title"/>
          </p:nvPr>
        </p:nvSpPr>
        <p:spPr>
          <a:xfrm>
            <a:off x="517523" y="550862"/>
            <a:ext cx="7590157" cy="498475"/>
          </a:xfrm>
        </p:spPr>
        <p:txBody>
          <a:bodyPr>
            <a:noAutofit/>
          </a:bodyPr>
          <a:lstStyle>
            <a:lvl1pPr>
              <a:defRPr sz="3600">
                <a:solidFill>
                  <a:schemeClr val="accent1"/>
                </a:solidFill>
                <a:latin typeface="Franklin Gothic Medium" panose="020B0603020102020204"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B0678ADB-7B8E-A320-7BB0-B3106D92702C}"/>
              </a:ext>
            </a:extLst>
          </p:cNvPr>
          <p:cNvSpPr/>
          <p:nvPr userDrawn="1"/>
        </p:nvSpPr>
        <p:spPr>
          <a:xfrm>
            <a:off x="9874249" y="324910"/>
            <a:ext cx="2317751" cy="9391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10122D-399C-1EC3-D281-149BFA504FBF}"/>
              </a:ext>
            </a:extLst>
          </p:cNvPr>
          <p:cNvPicPr>
            <a:picLocks noChangeAspect="1"/>
          </p:cNvPicPr>
          <p:nvPr userDrawn="1"/>
        </p:nvPicPr>
        <p:blipFill>
          <a:blip r:embed="rId2"/>
          <a:stretch>
            <a:fillRect/>
          </a:stretch>
        </p:blipFill>
        <p:spPr>
          <a:xfrm>
            <a:off x="10045183" y="537687"/>
            <a:ext cx="1975882" cy="511650"/>
          </a:xfrm>
          <a:prstGeom prst="rect">
            <a:avLst/>
          </a:prstGeom>
        </p:spPr>
      </p:pic>
      <p:sp>
        <p:nvSpPr>
          <p:cNvPr id="5" name="Rectangle 4">
            <a:extLst>
              <a:ext uri="{FF2B5EF4-FFF2-40B4-BE49-F238E27FC236}">
                <a16:creationId xmlns:a16="http://schemas.microsoft.com/office/drawing/2014/main" id="{86086E3A-CE29-F840-920C-CD8DF8F41F15}"/>
              </a:ext>
            </a:extLst>
          </p:cNvPr>
          <p:cNvSpPr/>
          <p:nvPr userDrawn="1"/>
        </p:nvSpPr>
        <p:spPr>
          <a:xfrm>
            <a:off x="0" y="134742"/>
            <a:ext cx="266330" cy="13495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71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5_Two Content">
    <p:bg>
      <p:bgPr>
        <a:solidFill>
          <a:srgbClr val="F3F1F1"/>
        </a:solidFill>
        <a:effectLst/>
      </p:bgPr>
    </p:bg>
    <p:spTree>
      <p:nvGrpSpPr>
        <p:cNvPr id="1" name=""/>
        <p:cNvGrpSpPr/>
        <p:nvPr/>
      </p:nvGrpSpPr>
      <p:grpSpPr>
        <a:xfrm>
          <a:off x="0" y="0"/>
          <a:ext cx="0" cy="0"/>
          <a:chOff x="0" y="0"/>
          <a:chExt cx="0" cy="0"/>
        </a:xfrm>
      </p:grpSpPr>
      <p:pic>
        <p:nvPicPr>
          <p:cNvPr id="3" name="Picture 2" descr="Denver skyline and view of City Park&#10;">
            <a:extLst>
              <a:ext uri="{FF2B5EF4-FFF2-40B4-BE49-F238E27FC236}">
                <a16:creationId xmlns:a16="http://schemas.microsoft.com/office/drawing/2014/main" id="{7D557ED1-0CBE-C03A-5EDB-E08402CB51E1}"/>
              </a:ext>
            </a:extLst>
          </p:cNvPr>
          <p:cNvPicPr>
            <a:picLocks noChangeAspect="1"/>
          </p:cNvPicPr>
          <p:nvPr userDrawn="1"/>
        </p:nvPicPr>
        <p:blipFill>
          <a:blip r:embed="rId2"/>
          <a:stretch>
            <a:fillRect/>
          </a:stretch>
        </p:blipFill>
        <p:spPr>
          <a:xfrm>
            <a:off x="0" y="0"/>
            <a:ext cx="2730500" cy="6858000"/>
          </a:xfrm>
          <a:prstGeom prst="rect">
            <a:avLst/>
          </a:prstGeom>
        </p:spPr>
      </p:pic>
      <p:sp>
        <p:nvSpPr>
          <p:cNvPr id="4" name="Rectangle 3">
            <a:extLst>
              <a:ext uri="{FF2B5EF4-FFF2-40B4-BE49-F238E27FC236}">
                <a16:creationId xmlns:a16="http://schemas.microsoft.com/office/drawing/2014/main" id="{97EF56B5-E52B-1DCB-1091-5CA0269E200B}"/>
              </a:ext>
            </a:extLst>
          </p:cNvPr>
          <p:cNvSpPr/>
          <p:nvPr userDrawn="1"/>
        </p:nvSpPr>
        <p:spPr>
          <a:xfrm>
            <a:off x="0" y="5880847"/>
            <a:ext cx="2730500" cy="977153"/>
          </a:xfrm>
          <a:prstGeom prst="rect">
            <a:avLst/>
          </a:prstGeom>
          <a:solidFill>
            <a:srgbClr val="6E8D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6D7D0E2-13FA-3B32-4988-091DC06C9680}"/>
              </a:ext>
            </a:extLst>
          </p:cNvPr>
          <p:cNvPicPr>
            <a:picLocks noChangeAspect="1"/>
          </p:cNvPicPr>
          <p:nvPr userDrawn="1"/>
        </p:nvPicPr>
        <p:blipFill>
          <a:blip r:embed="rId3"/>
          <a:stretch>
            <a:fillRect/>
          </a:stretch>
        </p:blipFill>
        <p:spPr>
          <a:xfrm>
            <a:off x="399158" y="6078830"/>
            <a:ext cx="1975882" cy="511650"/>
          </a:xfrm>
          <a:prstGeom prst="rect">
            <a:avLst/>
          </a:prstGeom>
        </p:spPr>
      </p:pic>
      <p:sp>
        <p:nvSpPr>
          <p:cNvPr id="2" name="Rectangle 1">
            <a:extLst>
              <a:ext uri="{FF2B5EF4-FFF2-40B4-BE49-F238E27FC236}">
                <a16:creationId xmlns:a16="http://schemas.microsoft.com/office/drawing/2014/main" id="{AB5B573A-338F-C065-1921-192521C472EA}"/>
              </a:ext>
            </a:extLst>
          </p:cNvPr>
          <p:cNvSpPr/>
          <p:nvPr userDrawn="1"/>
        </p:nvSpPr>
        <p:spPr>
          <a:xfrm>
            <a:off x="0" y="1556087"/>
            <a:ext cx="824753" cy="4324760"/>
          </a:xfrm>
          <a:prstGeom prst="rect">
            <a:avLst/>
          </a:prstGeom>
          <a:solidFill>
            <a:schemeClr val="accent1">
              <a:alpha val="661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150335-E73B-FF1C-EDB0-2BF0A4B2B0EE}"/>
              </a:ext>
            </a:extLst>
          </p:cNvPr>
          <p:cNvSpPr/>
          <p:nvPr userDrawn="1"/>
        </p:nvSpPr>
        <p:spPr>
          <a:xfrm>
            <a:off x="0" y="0"/>
            <a:ext cx="2730500" cy="2026024"/>
          </a:xfrm>
          <a:prstGeom prst="rect">
            <a:avLst/>
          </a:prstGeom>
          <a:solidFill>
            <a:srgbClr val="002B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4FF64910-7D74-56FD-6767-CE3140C84BE1}"/>
              </a:ext>
            </a:extLst>
          </p:cNvPr>
          <p:cNvSpPr/>
          <p:nvPr userDrawn="1"/>
        </p:nvSpPr>
        <p:spPr>
          <a:xfrm rot="5400000">
            <a:off x="2136455" y="618874"/>
            <a:ext cx="1265445" cy="788276"/>
          </a:xfrm>
          <a:prstGeom prst="triangle">
            <a:avLst/>
          </a:prstGeom>
          <a:solidFill>
            <a:srgbClr val="002B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D61B5AFC-7C97-8B20-B821-B8950DF85F4F}"/>
              </a:ext>
            </a:extLst>
          </p:cNvPr>
          <p:cNvSpPr>
            <a:spLocks noGrp="1"/>
          </p:cNvSpPr>
          <p:nvPr>
            <p:ph type="title"/>
          </p:nvPr>
        </p:nvSpPr>
        <p:spPr>
          <a:xfrm>
            <a:off x="293630" y="320172"/>
            <a:ext cx="2198268" cy="1325563"/>
          </a:xfrm>
        </p:spPr>
        <p:txBody>
          <a:bodyPr>
            <a:noAutofit/>
          </a:bodyPr>
          <a:lstStyle>
            <a:lvl1pPr>
              <a:defRPr sz="3200">
                <a:solidFill>
                  <a:schemeClr val="bg1"/>
                </a:solidFill>
                <a:latin typeface="Franklin Gothic Medium" panose="020B0603020102020204" pitchFamily="34" charset="0"/>
              </a:defRPr>
            </a:lvl1pPr>
          </a:lstStyle>
          <a:p>
            <a:r>
              <a:rPr lang="en-US"/>
              <a:t>Click to edit Master title style</a:t>
            </a:r>
          </a:p>
        </p:txBody>
      </p:sp>
    </p:spTree>
    <p:extLst>
      <p:ext uri="{BB962C8B-B14F-4D97-AF65-F5344CB8AC3E}">
        <p14:creationId xmlns:p14="http://schemas.microsoft.com/office/powerpoint/2010/main" val="3217217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28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9377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246308" cy="49261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1364155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8"/>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5"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7"/>
            <a:ext cx="246308" cy="46179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2569136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7235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59141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078863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757869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41714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01_Title Slide_a">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6" name="Picture 5">
            <a:extLst>
              <a:ext uri="{FF2B5EF4-FFF2-40B4-BE49-F238E27FC236}">
                <a16:creationId xmlns:a16="http://schemas.microsoft.com/office/drawing/2014/main" id="{76B6A90F-0C50-4B6B-BC90-07766DB996FF}"/>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A69F5AC-199E-4D79-B5AD-328EB323BD36}"/>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652917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02_Title Slide_a">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1" name="Picture 10">
            <a:extLst>
              <a:ext uri="{FF2B5EF4-FFF2-40B4-BE49-F238E27FC236}">
                <a16:creationId xmlns:a16="http://schemas.microsoft.com/office/drawing/2014/main" id="{46CABFEB-D31E-433F-A420-C1A2ADBABCA5}"/>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DFA592C-96EA-4C7F-91EC-5C3020D22DFA}"/>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7745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6" name="Picture 5" descr="Logo, company name&#10;&#10;Description automatically generated">
            <a:extLst>
              <a:ext uri="{FF2B5EF4-FFF2-40B4-BE49-F238E27FC236}">
                <a16:creationId xmlns:a16="http://schemas.microsoft.com/office/drawing/2014/main" id="{98863517-4378-4C07-B9DA-A50B46F7EE28}"/>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9" name="Picture 8">
            <a:extLst>
              <a:ext uri="{FF2B5EF4-FFF2-40B4-BE49-F238E27FC236}">
                <a16:creationId xmlns:a16="http://schemas.microsoft.com/office/drawing/2014/main" id="{489952FB-5DBB-46EB-81A4-8A5F8E259B7A}"/>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78220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4_Title and Content_a">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AF53BF2E-C66E-4B3B-96B9-544254A4DA09}"/>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0" name="Picture 19">
            <a:extLst>
              <a:ext uri="{FF2B5EF4-FFF2-40B4-BE49-F238E27FC236}">
                <a16:creationId xmlns:a16="http://schemas.microsoft.com/office/drawing/2014/main" id="{F8BD9600-5255-4FE3-8A76-6A1898A05F44}"/>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712978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4840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5_Thre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24ADC3FB-E701-4B88-9442-2FA9087599A9}"/>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2" name="Picture 21">
            <a:extLst>
              <a:ext uri="{FF2B5EF4-FFF2-40B4-BE49-F238E27FC236}">
                <a16:creationId xmlns:a16="http://schemas.microsoft.com/office/drawing/2014/main" id="{4F0B1F51-B8E2-4BC2-877C-FBCFF4B9C88D}"/>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821261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6_Fiv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2" name="Picture 21" descr="Logo, company name&#10;&#10;Description automatically generated">
            <a:extLst>
              <a:ext uri="{FF2B5EF4-FFF2-40B4-BE49-F238E27FC236}">
                <a16:creationId xmlns:a16="http://schemas.microsoft.com/office/drawing/2014/main" id="{3B5DDE75-C9CE-4ECA-90BC-E81ACE6F4ABE}"/>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5" name="Picture 24">
            <a:extLst>
              <a:ext uri="{FF2B5EF4-FFF2-40B4-BE49-F238E27FC236}">
                <a16:creationId xmlns:a16="http://schemas.microsoft.com/office/drawing/2014/main" id="{7CCB5638-FA6B-4E44-B2A4-16E5A8EDA55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64278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7_Multi Content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0161CC5A-7A92-479E-9CC8-15E3C26BC750}"/>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1E2156BE-4F21-48E0-819C-E18C02D8103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762777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8_Three Boxed Content_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93E744B6-D73C-46B0-8234-94B917CB10D4}"/>
              </a:ext>
            </a:extLst>
          </p:cNvPr>
          <p:cNvPicPr>
            <a:picLocks noChangeAspect="1"/>
          </p:cNvPicPr>
          <p:nvPr userDrawn="1"/>
        </p:nvPicPr>
        <p:blipFill>
          <a:blip r:embed="rId7"/>
          <a:stretch>
            <a:fillRect/>
          </a:stretch>
        </p:blipFill>
        <p:spPr>
          <a:xfrm>
            <a:off x="241300" y="5060791"/>
            <a:ext cx="2667000" cy="2667000"/>
          </a:xfrm>
          <a:prstGeom prst="rect">
            <a:avLst/>
          </a:prstGeom>
        </p:spPr>
      </p:pic>
      <p:pic>
        <p:nvPicPr>
          <p:cNvPr id="26" name="Picture 25">
            <a:extLst>
              <a:ext uri="{FF2B5EF4-FFF2-40B4-BE49-F238E27FC236}">
                <a16:creationId xmlns:a16="http://schemas.microsoft.com/office/drawing/2014/main" id="{44F43DF8-8F1D-4745-94F2-04F615FDA52E}"/>
              </a:ext>
            </a:extLst>
          </p:cNvPr>
          <p:cNvPicPr>
            <a:picLocks noChangeAspect="1"/>
          </p:cNvPicPr>
          <p:nvPr userDrawn="1"/>
        </p:nvPicPr>
        <p:blipFill>
          <a:blip r:embed="rId8"/>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0184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9_Transition Slide and Content_a">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0" name="Rectangle 9"/>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Logo, company name&#10;&#10;Description automatically generated">
            <a:extLst>
              <a:ext uri="{FF2B5EF4-FFF2-40B4-BE49-F238E27FC236}">
                <a16:creationId xmlns:a16="http://schemas.microsoft.com/office/drawing/2014/main" id="{4DBE28F1-1430-4959-B475-8F2D9B5374C5}"/>
              </a:ext>
            </a:extLst>
          </p:cNvPr>
          <p:cNvPicPr>
            <a:picLocks noChangeAspect="1"/>
          </p:cNvPicPr>
          <p:nvPr userDrawn="1"/>
        </p:nvPicPr>
        <p:blipFill>
          <a:blip r:embed="rId5"/>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910896FD-80BE-44A6-831C-BE30DF52BD09}"/>
              </a:ext>
            </a:extLst>
          </p:cNvPr>
          <p:cNvPicPr>
            <a:picLocks noChangeAspect="1"/>
          </p:cNvPicPr>
          <p:nvPr userDrawn="1"/>
        </p:nvPicPr>
        <p:blipFill>
          <a:blip r:embed="rId6"/>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501916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Single Content Banner_a">
    <p:spTree>
      <p:nvGrpSpPr>
        <p:cNvPr id="1" name=""/>
        <p:cNvGrpSpPr/>
        <p:nvPr/>
      </p:nvGrpSpPr>
      <p:grpSpPr>
        <a:xfrm>
          <a:off x="0" y="0"/>
          <a:ext cx="0" cy="0"/>
          <a:chOff x="0" y="0"/>
          <a:chExt cx="0" cy="0"/>
        </a:xfrm>
      </p:grpSpPr>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descr="Logo, company name&#10;&#10;Description automatically generated">
            <a:extLst>
              <a:ext uri="{FF2B5EF4-FFF2-40B4-BE49-F238E27FC236}">
                <a16:creationId xmlns:a16="http://schemas.microsoft.com/office/drawing/2014/main" id="{43652CA2-9F17-40C4-AF5B-FB2CC9C9C8A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4" name="Picture 13">
            <a:extLst>
              <a:ext uri="{FF2B5EF4-FFF2-40B4-BE49-F238E27FC236}">
                <a16:creationId xmlns:a16="http://schemas.microsoft.com/office/drawing/2014/main" id="{A0021E32-D1DF-40D1-AF16-0FE314B85ED0}"/>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699586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1_Single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7" name="Rectangle 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Logo, company name&#10;&#10;Description automatically generated">
            <a:extLst>
              <a:ext uri="{FF2B5EF4-FFF2-40B4-BE49-F238E27FC236}">
                <a16:creationId xmlns:a16="http://schemas.microsoft.com/office/drawing/2014/main" id="{C37CB94E-F981-48CB-84F3-096D2BFCFE70}"/>
              </a:ext>
            </a:extLst>
          </p:cNvPr>
          <p:cNvPicPr>
            <a:picLocks noChangeAspect="1"/>
          </p:cNvPicPr>
          <p:nvPr userDrawn="1"/>
        </p:nvPicPr>
        <p:blipFill>
          <a:blip r:embed="rId2"/>
          <a:stretch>
            <a:fillRect/>
          </a:stretch>
        </p:blipFill>
        <p:spPr>
          <a:xfrm>
            <a:off x="241300" y="5060791"/>
            <a:ext cx="2667000" cy="2667000"/>
          </a:xfrm>
          <a:prstGeom prst="rect">
            <a:avLst/>
          </a:prstGeom>
        </p:spPr>
      </p:pic>
      <p:pic>
        <p:nvPicPr>
          <p:cNvPr id="11" name="Picture 10">
            <a:extLst>
              <a:ext uri="{FF2B5EF4-FFF2-40B4-BE49-F238E27FC236}">
                <a16:creationId xmlns:a16="http://schemas.microsoft.com/office/drawing/2014/main" id="{434DD27B-FE39-4B0C-A7A7-BB438E700633}"/>
              </a:ext>
            </a:extLst>
          </p:cNvPr>
          <p:cNvPicPr>
            <a:picLocks noChangeAspect="1"/>
          </p:cNvPicPr>
          <p:nvPr userDrawn="1"/>
        </p:nvPicPr>
        <p:blipFill>
          <a:blip r:embed="rId3"/>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102402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Double Content_a">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FB47E06A-07B7-40E9-BEFA-0C99572D1BF6}"/>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B4E2F857-FBD9-46C8-B31A-F6F246637A23}"/>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9883310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01_Title Slide_b">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sp>
        <p:nvSpPr>
          <p:cNvPr id="11" name="Rectangle 10"/>
          <p:cNvSpPr/>
          <p:nvPr userDrawn="1"/>
        </p:nvSpPr>
        <p:spPr>
          <a:xfrm>
            <a:off x="0" y="5978697"/>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descr="Logo, company name&#10;&#10;Description automatically generated">
            <a:extLst>
              <a:ext uri="{FF2B5EF4-FFF2-40B4-BE49-F238E27FC236}">
                <a16:creationId xmlns:a16="http://schemas.microsoft.com/office/drawing/2014/main" id="{3317BA1E-F8F5-4A7A-A860-B3A9B5E6BA88}"/>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C1CEFB84-6EAE-438C-BAAC-D1B608E309FB}"/>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40711926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02_Title Slide_b">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descr="Logo, company name&#10;&#10;Description automatically generated">
            <a:extLst>
              <a:ext uri="{FF2B5EF4-FFF2-40B4-BE49-F238E27FC236}">
                <a16:creationId xmlns:a16="http://schemas.microsoft.com/office/drawing/2014/main" id="{305B0981-E769-4B3C-992D-81149CF6651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07236336-BF82-4042-AEAB-898CD149696D}"/>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644423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88271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03_Title and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11" name="Rectangle 10"/>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4356BE3D-4247-4AD4-97A3-C45A5E0FCFEE}"/>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0" name="Picture 9" descr="Text&#10;&#10;Description automatically generated">
            <a:extLst>
              <a:ext uri="{FF2B5EF4-FFF2-40B4-BE49-F238E27FC236}">
                <a16:creationId xmlns:a16="http://schemas.microsoft.com/office/drawing/2014/main" id="{01D0266C-8F1A-45CC-8FCB-F28185F5BF84}"/>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2566469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4_Title and Content_b">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B83F15DA-5709-4896-9F0D-A6BB7EDE2CCC}"/>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7" name="Picture 16" descr="Text&#10;&#10;Description automatically generated">
            <a:extLst>
              <a:ext uri="{FF2B5EF4-FFF2-40B4-BE49-F238E27FC236}">
                <a16:creationId xmlns:a16="http://schemas.microsoft.com/office/drawing/2014/main" id="{DD9596ED-1540-4883-8F75-BCA80C6EB2A3}"/>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522889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5_Thre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a:extLst>
              <a:ext uri="{FF2B5EF4-FFF2-40B4-BE49-F238E27FC236}">
                <a16:creationId xmlns:a16="http://schemas.microsoft.com/office/drawing/2014/main" id="{A9E066EB-5AD8-4A73-A332-73605C6A563D}"/>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22" name="Picture 21" descr="Text&#10;&#10;Description automatically generated">
            <a:extLst>
              <a:ext uri="{FF2B5EF4-FFF2-40B4-BE49-F238E27FC236}">
                <a16:creationId xmlns:a16="http://schemas.microsoft.com/office/drawing/2014/main" id="{CCDA09F1-6FED-4375-A682-5BBA7732F329}"/>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4684963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6_Fiv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2" name="Picture 21">
            <a:extLst>
              <a:ext uri="{FF2B5EF4-FFF2-40B4-BE49-F238E27FC236}">
                <a16:creationId xmlns:a16="http://schemas.microsoft.com/office/drawing/2014/main" id="{B62AF2E2-E494-401E-BF15-8C061B54CCE0}"/>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24" name="Picture 23" descr="Text&#10;&#10;Description automatically generated">
            <a:extLst>
              <a:ext uri="{FF2B5EF4-FFF2-40B4-BE49-F238E27FC236}">
                <a16:creationId xmlns:a16="http://schemas.microsoft.com/office/drawing/2014/main" id="{59D60CE0-D00C-4694-8F8E-708EA658881F}"/>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582388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7_Multi Content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BCD9B887-F970-4BC5-9D28-C6E2B5EF2E88}"/>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5" name="Picture 14" descr="Text&#10;&#10;Description automatically generated">
            <a:extLst>
              <a:ext uri="{FF2B5EF4-FFF2-40B4-BE49-F238E27FC236}">
                <a16:creationId xmlns:a16="http://schemas.microsoft.com/office/drawing/2014/main" id="{4F996621-9E3A-457B-8406-4C853BE6BA71}"/>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594294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8_Three Boxed Content_b">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a:extLst>
              <a:ext uri="{FF2B5EF4-FFF2-40B4-BE49-F238E27FC236}">
                <a16:creationId xmlns:a16="http://schemas.microsoft.com/office/drawing/2014/main" id="{54D83C2E-D359-41EE-8A64-F864AD5130E8}"/>
              </a:ext>
            </a:extLst>
          </p:cNvPr>
          <p:cNvPicPr>
            <a:picLocks noChangeAspect="1"/>
          </p:cNvPicPr>
          <p:nvPr userDrawn="1"/>
        </p:nvPicPr>
        <p:blipFill rotWithShape="1">
          <a:blip r:embed="rId7"/>
          <a:srcRect l="16072" r="28789"/>
          <a:stretch/>
        </p:blipFill>
        <p:spPr>
          <a:xfrm>
            <a:off x="6341533" y="6134745"/>
            <a:ext cx="5372608" cy="530675"/>
          </a:xfrm>
          <a:prstGeom prst="rect">
            <a:avLst/>
          </a:prstGeom>
        </p:spPr>
      </p:pic>
      <p:pic>
        <p:nvPicPr>
          <p:cNvPr id="26" name="Picture 25" descr="Text&#10;&#10;Description automatically generated">
            <a:extLst>
              <a:ext uri="{FF2B5EF4-FFF2-40B4-BE49-F238E27FC236}">
                <a16:creationId xmlns:a16="http://schemas.microsoft.com/office/drawing/2014/main" id="{E40B8DD4-E751-40DC-86FD-557FBF206F4F}"/>
              </a:ext>
            </a:extLst>
          </p:cNvPr>
          <p:cNvPicPr>
            <a:picLocks noChangeAspect="1"/>
          </p:cNvPicPr>
          <p:nvPr userDrawn="1"/>
        </p:nvPicPr>
        <p:blipFill>
          <a:blip r:embed="rId8"/>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5111878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9_Transition Slide and Content_b">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0" name="Rectangle 9"/>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EF63C850-A9DD-488B-9CB6-477FD27EE526}"/>
              </a:ext>
            </a:extLst>
          </p:cNvPr>
          <p:cNvPicPr>
            <a:picLocks noChangeAspect="1"/>
          </p:cNvPicPr>
          <p:nvPr userDrawn="1"/>
        </p:nvPicPr>
        <p:blipFill rotWithShape="1">
          <a:blip r:embed="rId5"/>
          <a:srcRect l="16072" r="28789"/>
          <a:stretch/>
        </p:blipFill>
        <p:spPr>
          <a:xfrm>
            <a:off x="6341533" y="6134745"/>
            <a:ext cx="5372608" cy="530675"/>
          </a:xfrm>
          <a:prstGeom prst="rect">
            <a:avLst/>
          </a:prstGeom>
        </p:spPr>
      </p:pic>
      <p:pic>
        <p:nvPicPr>
          <p:cNvPr id="16" name="Picture 15" descr="Text&#10;&#10;Description automatically generated">
            <a:extLst>
              <a:ext uri="{FF2B5EF4-FFF2-40B4-BE49-F238E27FC236}">
                <a16:creationId xmlns:a16="http://schemas.microsoft.com/office/drawing/2014/main" id="{9448C391-D41B-4DFE-A8EE-26362D615844}"/>
              </a:ext>
            </a:extLst>
          </p:cNvPr>
          <p:cNvPicPr>
            <a:picLocks noChangeAspect="1"/>
          </p:cNvPicPr>
          <p:nvPr userDrawn="1"/>
        </p:nvPicPr>
        <p:blipFill>
          <a:blip r:embed="rId6"/>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5365155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Single Content Banner_b">
    <p:spTree>
      <p:nvGrpSpPr>
        <p:cNvPr id="1" name=""/>
        <p:cNvGrpSpPr/>
        <p:nvPr/>
      </p:nvGrpSpPr>
      <p:grpSpPr>
        <a:xfrm>
          <a:off x="0" y="0"/>
          <a:ext cx="0" cy="0"/>
          <a:chOff x="0" y="0"/>
          <a:chExt cx="0" cy="0"/>
        </a:xfrm>
      </p:grpSpPr>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a:extLst>
              <a:ext uri="{FF2B5EF4-FFF2-40B4-BE49-F238E27FC236}">
                <a16:creationId xmlns:a16="http://schemas.microsoft.com/office/drawing/2014/main" id="{F9102496-3B27-4F9E-86E4-7AD758250D84}"/>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2B7AFC3-3179-44C5-AC92-9EBFE96F9E31}"/>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3154506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1_Single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7" name="Rectangle 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0A93DCE9-9EBA-4D95-B09B-4DE424D46B31}"/>
              </a:ext>
            </a:extLst>
          </p:cNvPr>
          <p:cNvPicPr>
            <a:picLocks noChangeAspect="1"/>
          </p:cNvPicPr>
          <p:nvPr userDrawn="1"/>
        </p:nvPicPr>
        <p:blipFill rotWithShape="1">
          <a:blip r:embed="rId2"/>
          <a:srcRect l="16072" r="28789"/>
          <a:stretch/>
        </p:blipFill>
        <p:spPr>
          <a:xfrm>
            <a:off x="6341533" y="6134745"/>
            <a:ext cx="5372608" cy="530675"/>
          </a:xfrm>
          <a:prstGeom prst="rect">
            <a:avLst/>
          </a:prstGeom>
        </p:spPr>
      </p:pic>
      <p:pic>
        <p:nvPicPr>
          <p:cNvPr id="11" name="Picture 10" descr="Text&#10;&#10;Description automatically generated">
            <a:extLst>
              <a:ext uri="{FF2B5EF4-FFF2-40B4-BE49-F238E27FC236}">
                <a16:creationId xmlns:a16="http://schemas.microsoft.com/office/drawing/2014/main" id="{80824313-1351-46F6-B59C-9F94FC95BE1A}"/>
              </a:ext>
            </a:extLst>
          </p:cNvPr>
          <p:cNvPicPr>
            <a:picLocks noChangeAspect="1"/>
          </p:cNvPicPr>
          <p:nvPr userDrawn="1"/>
        </p:nvPicPr>
        <p:blipFill>
          <a:blip r:embed="rId3"/>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485180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Double Content_b">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D6306C15-36C5-4929-B96E-CBACAF50067C}"/>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D25E26BC-825D-45CA-B0CF-0EDFB6A3A6CE}"/>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286285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330770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01_Title Slide_c">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12" name="Picture 11">
            <a:extLst>
              <a:ext uri="{FF2B5EF4-FFF2-40B4-BE49-F238E27FC236}">
                <a16:creationId xmlns:a16="http://schemas.microsoft.com/office/drawing/2014/main" id="{F6419F69-9964-4AC3-B642-44ABE5C9D975}"/>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5EF8A0C6-FF58-4F38-A2DA-6B899A1DC793}"/>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57766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02_Title Slide_c">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a:extLst>
              <a:ext uri="{FF2B5EF4-FFF2-40B4-BE49-F238E27FC236}">
                <a16:creationId xmlns:a16="http://schemas.microsoft.com/office/drawing/2014/main" id="{0638BAD4-744B-4027-AA53-409D0909967F}"/>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08475C29-9912-42F8-8178-69730553248B}"/>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604049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03_Title and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Logo, company name&#10;&#10;Description automatically generated">
            <a:extLst>
              <a:ext uri="{FF2B5EF4-FFF2-40B4-BE49-F238E27FC236}">
                <a16:creationId xmlns:a16="http://schemas.microsoft.com/office/drawing/2014/main" id="{EC52C62A-E11E-4355-AA8E-51A615E3ACED}"/>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B031A60D-3BF7-454F-BAAF-ED13E48B4A47}"/>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620651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4_Title and Content_c">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Logo, company name&#10;&#10;Description automatically generated">
            <a:extLst>
              <a:ext uri="{FF2B5EF4-FFF2-40B4-BE49-F238E27FC236}">
                <a16:creationId xmlns:a16="http://schemas.microsoft.com/office/drawing/2014/main" id="{AA618A6B-D239-43FC-8CA7-915F70FD341B}"/>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7" name="Picture 16">
            <a:extLst>
              <a:ext uri="{FF2B5EF4-FFF2-40B4-BE49-F238E27FC236}">
                <a16:creationId xmlns:a16="http://schemas.microsoft.com/office/drawing/2014/main" id="{4BF25FE1-2DF8-4CEB-82F7-AA7A65059F57}"/>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887726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5_Thre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9C149D4B-C624-4FC0-93DD-EFCA07967BEF}"/>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0" name="Picture 19">
            <a:extLst>
              <a:ext uri="{FF2B5EF4-FFF2-40B4-BE49-F238E27FC236}">
                <a16:creationId xmlns:a16="http://schemas.microsoft.com/office/drawing/2014/main" id="{074FB076-2526-4558-8086-4E1EB67D09AE}"/>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473548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6_Fiv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24" name="Rectangle 23"/>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59003135-F1A3-4E3C-BE2F-700A3D8CDEB7}"/>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3" name="Picture 22">
            <a:extLst>
              <a:ext uri="{FF2B5EF4-FFF2-40B4-BE49-F238E27FC236}">
                <a16:creationId xmlns:a16="http://schemas.microsoft.com/office/drawing/2014/main" id="{74F9CF13-D1C4-465B-9004-7FB0D3B1D3C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097096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7_Multi Content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EC43E23C-4620-4E6B-8219-F461268295B5}"/>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3BAC2093-7CA7-4484-A162-06E977B1AC42}"/>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1408732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8_Three Boxed Content_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7D3830E4-C904-4447-89D0-117D436F9885}"/>
              </a:ext>
            </a:extLst>
          </p:cNvPr>
          <p:cNvPicPr>
            <a:picLocks noChangeAspect="1"/>
          </p:cNvPicPr>
          <p:nvPr userDrawn="1"/>
        </p:nvPicPr>
        <p:blipFill>
          <a:blip r:embed="rId7"/>
          <a:stretch>
            <a:fillRect/>
          </a:stretch>
        </p:blipFill>
        <p:spPr>
          <a:xfrm>
            <a:off x="241300" y="5060791"/>
            <a:ext cx="2667000" cy="2667000"/>
          </a:xfrm>
          <a:prstGeom prst="rect">
            <a:avLst/>
          </a:prstGeom>
        </p:spPr>
      </p:pic>
      <p:pic>
        <p:nvPicPr>
          <p:cNvPr id="25" name="Picture 24">
            <a:extLst>
              <a:ext uri="{FF2B5EF4-FFF2-40B4-BE49-F238E27FC236}">
                <a16:creationId xmlns:a16="http://schemas.microsoft.com/office/drawing/2014/main" id="{1E5DB8AC-D27A-4CEF-9C38-1F0616D5D200}"/>
              </a:ext>
            </a:extLst>
          </p:cNvPr>
          <p:cNvPicPr>
            <a:picLocks noChangeAspect="1"/>
          </p:cNvPicPr>
          <p:nvPr userDrawn="1"/>
        </p:nvPicPr>
        <p:blipFill>
          <a:blip r:embed="rId8"/>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4675067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9_Transition Slide and Content_c">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8" name="Rectangle 1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Logo, company name&#10;&#10;Description automatically generated">
            <a:extLst>
              <a:ext uri="{FF2B5EF4-FFF2-40B4-BE49-F238E27FC236}">
                <a16:creationId xmlns:a16="http://schemas.microsoft.com/office/drawing/2014/main" id="{61C8C3D2-2C40-45C7-AAC5-B9DFDE34729C}"/>
              </a:ext>
            </a:extLst>
          </p:cNvPr>
          <p:cNvPicPr>
            <a:picLocks noChangeAspect="1"/>
          </p:cNvPicPr>
          <p:nvPr userDrawn="1"/>
        </p:nvPicPr>
        <p:blipFill>
          <a:blip r:embed="rId5"/>
          <a:stretch>
            <a:fillRect/>
          </a:stretch>
        </p:blipFill>
        <p:spPr>
          <a:xfrm>
            <a:off x="241300" y="5060791"/>
            <a:ext cx="2667000" cy="2667000"/>
          </a:xfrm>
          <a:prstGeom prst="rect">
            <a:avLst/>
          </a:prstGeom>
        </p:spPr>
      </p:pic>
      <p:pic>
        <p:nvPicPr>
          <p:cNvPr id="14" name="Picture 13">
            <a:extLst>
              <a:ext uri="{FF2B5EF4-FFF2-40B4-BE49-F238E27FC236}">
                <a16:creationId xmlns:a16="http://schemas.microsoft.com/office/drawing/2014/main" id="{A29BD1C8-2AE2-494F-A4E9-E54A2DFDE3BC}"/>
              </a:ext>
            </a:extLst>
          </p:cNvPr>
          <p:cNvPicPr>
            <a:picLocks noChangeAspect="1"/>
          </p:cNvPicPr>
          <p:nvPr userDrawn="1"/>
        </p:nvPicPr>
        <p:blipFill>
          <a:blip r:embed="rId6"/>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626417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Single Content Banner_c">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descr="Logo, company name&#10;&#10;Description automatically generated">
            <a:extLst>
              <a:ext uri="{FF2B5EF4-FFF2-40B4-BE49-F238E27FC236}">
                <a16:creationId xmlns:a16="http://schemas.microsoft.com/office/drawing/2014/main" id="{2A47346D-1B34-48D2-8DAC-9FF8B82FC9E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0" name="Picture 9">
            <a:extLst>
              <a:ext uri="{FF2B5EF4-FFF2-40B4-BE49-F238E27FC236}">
                <a16:creationId xmlns:a16="http://schemas.microsoft.com/office/drawing/2014/main" id="{921349BC-8301-489F-B889-BD8BE5928339}"/>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711496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814034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1_Single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0" name="Rectangle 9"/>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Logo, company name&#10;&#10;Description automatically generated">
            <a:extLst>
              <a:ext uri="{FF2B5EF4-FFF2-40B4-BE49-F238E27FC236}">
                <a16:creationId xmlns:a16="http://schemas.microsoft.com/office/drawing/2014/main" id="{687C38D6-A417-4865-A361-640173680DA7}"/>
              </a:ext>
            </a:extLst>
          </p:cNvPr>
          <p:cNvPicPr>
            <a:picLocks noChangeAspect="1"/>
          </p:cNvPicPr>
          <p:nvPr userDrawn="1"/>
        </p:nvPicPr>
        <p:blipFill>
          <a:blip r:embed="rId2"/>
          <a:stretch>
            <a:fillRect/>
          </a:stretch>
        </p:blipFill>
        <p:spPr>
          <a:xfrm>
            <a:off x="241300" y="5060791"/>
            <a:ext cx="2667000" cy="2667000"/>
          </a:xfrm>
          <a:prstGeom prst="rect">
            <a:avLst/>
          </a:prstGeom>
        </p:spPr>
      </p:pic>
      <p:pic>
        <p:nvPicPr>
          <p:cNvPr id="9" name="Picture 8">
            <a:extLst>
              <a:ext uri="{FF2B5EF4-FFF2-40B4-BE49-F238E27FC236}">
                <a16:creationId xmlns:a16="http://schemas.microsoft.com/office/drawing/2014/main" id="{42F49609-985C-4F65-AA7B-2452F1E0169B}"/>
              </a:ext>
            </a:extLst>
          </p:cNvPr>
          <p:cNvPicPr>
            <a:picLocks noChangeAspect="1"/>
          </p:cNvPicPr>
          <p:nvPr userDrawn="1"/>
        </p:nvPicPr>
        <p:blipFill>
          <a:blip r:embed="rId3"/>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907062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Double Content_c">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B63DDADE-3208-41FB-959E-2697CD475326}"/>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2" name="Picture 11">
            <a:extLst>
              <a:ext uri="{FF2B5EF4-FFF2-40B4-BE49-F238E27FC236}">
                <a16:creationId xmlns:a16="http://schemas.microsoft.com/office/drawing/2014/main" id="{3780F314-9C53-4A83-88BC-C36CAA69BEA4}"/>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6891817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8917520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4"/>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42375338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7569208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7470274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5574569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2177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5870811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560817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329370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7615234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23"/>
            <a:ext cx="12192000" cy="839223"/>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848" y="1"/>
            <a:ext cx="660790"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33" y="7496791"/>
            <a:ext cx="184731" cy="461793"/>
          </a:xfrm>
          <a:prstGeom prst="rect">
            <a:avLst/>
          </a:prstGeom>
          <a:noFill/>
        </p:spPr>
        <p:txBody>
          <a:bodyPr wrap="none" rtlCol="0">
            <a:spAutoFit/>
          </a:bodyPr>
          <a:lstStyle/>
          <a:p>
            <a:endParaRPr lang="en-US" sz="2401"/>
          </a:p>
        </p:txBody>
      </p:sp>
    </p:spTree>
    <p:extLst>
      <p:ext uri="{BB962C8B-B14F-4D97-AF65-F5344CB8AC3E}">
        <p14:creationId xmlns:p14="http://schemas.microsoft.com/office/powerpoint/2010/main" val="13938076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23"/>
            <a:ext cx="12192000" cy="839223"/>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848" y="1"/>
            <a:ext cx="660790"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33" y="7496791"/>
            <a:ext cx="184731" cy="461793"/>
          </a:xfrm>
          <a:prstGeom prst="rect">
            <a:avLst/>
          </a:prstGeom>
          <a:noFill/>
        </p:spPr>
        <p:txBody>
          <a:bodyPr wrap="none" rtlCol="0">
            <a:spAutoFit/>
          </a:bodyPr>
          <a:lstStyle/>
          <a:p>
            <a:endParaRPr lang="en-US" sz="2401"/>
          </a:p>
        </p:txBody>
      </p:sp>
    </p:spTree>
    <p:extLst>
      <p:ext uri="{BB962C8B-B14F-4D97-AF65-F5344CB8AC3E}">
        <p14:creationId xmlns:p14="http://schemas.microsoft.com/office/powerpoint/2010/main" val="40477335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0A5161-C4C6-D346-B861-82386203A699}"/>
              </a:ext>
            </a:extLst>
          </p:cNvPr>
          <p:cNvSpPr/>
          <p:nvPr userDrawn="1"/>
        </p:nvSpPr>
        <p:spPr>
          <a:xfrm>
            <a:off x="0" y="23"/>
            <a:ext cx="12192000" cy="839223"/>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8" name="Title 3">
            <a:extLst>
              <a:ext uri="{FF2B5EF4-FFF2-40B4-BE49-F238E27FC236}">
                <a16:creationId xmlns:a16="http://schemas.microsoft.com/office/drawing/2014/main" id="{EB0370C1-A9A1-AA4A-B2D3-6507DFCBD3B0}"/>
              </a:ext>
            </a:extLst>
          </p:cNvPr>
          <p:cNvSpPr>
            <a:spLocks noGrp="1"/>
          </p:cNvSpPr>
          <p:nvPr>
            <p:ph type="title"/>
          </p:nvPr>
        </p:nvSpPr>
        <p:spPr>
          <a:xfrm>
            <a:off x="831241" y="85898"/>
            <a:ext cx="10515600" cy="839223"/>
          </a:xfrm>
        </p:spPr>
        <p:txBody>
          <a:bodyPr>
            <a:normAutofit/>
          </a:bodyPr>
          <a:lstStyle>
            <a:lvl1pPr>
              <a:defRPr sz="4267">
                <a:solidFill>
                  <a:schemeClr val="bg1"/>
                </a:solidFill>
              </a:defRPr>
            </a:lvl1pPr>
          </a:lstStyle>
          <a:p>
            <a:r>
              <a:rPr lang="en-US"/>
              <a:t>Click to edit Master title style</a:t>
            </a:r>
          </a:p>
        </p:txBody>
      </p:sp>
      <p:pic>
        <p:nvPicPr>
          <p:cNvPr id="5" name="Picture 4" descr="A picture containing drawing&#10;&#10;Description automatically generated">
            <a:extLst>
              <a:ext uri="{FF2B5EF4-FFF2-40B4-BE49-F238E27FC236}">
                <a16:creationId xmlns:a16="http://schemas.microsoft.com/office/drawing/2014/main" id="{8765A848-7FBF-014E-EE90-99730DE3E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3802" y="0"/>
            <a:ext cx="555182" cy="518975"/>
          </a:xfrm>
          <a:prstGeom prst="rect">
            <a:avLst/>
          </a:prstGeom>
        </p:spPr>
      </p:pic>
    </p:spTree>
    <p:extLst>
      <p:ext uri="{BB962C8B-B14F-4D97-AF65-F5344CB8AC3E}">
        <p14:creationId xmlns:p14="http://schemas.microsoft.com/office/powerpoint/2010/main" val="290267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4" y="6460127"/>
            <a:ext cx="1984839" cy="246349"/>
          </a:xfrm>
          <a:prstGeom prst="rect">
            <a:avLst/>
          </a:prstGeom>
          <a:noFill/>
        </p:spPr>
        <p:txBody>
          <a:bodyPr wrap="none" rtlCol="0">
            <a:spAutoFit/>
          </a:bodyPr>
          <a:lstStyle/>
          <a:p>
            <a:r>
              <a:rPr lang="en-US" sz="1001">
                <a:solidFill>
                  <a:srgbClr val="440099"/>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9" y="6538933"/>
            <a:ext cx="102395" cy="104775"/>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440099"/>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30" y="6356357"/>
            <a:ext cx="2844800" cy="365125"/>
          </a:xfrm>
          <a:prstGeom prst="rect">
            <a:avLst/>
          </a:prstGeom>
        </p:spPr>
        <p:txBody>
          <a:bodyPr vert="horz" lIns="91440" tIns="45720" rIns="91440" bIns="45720" rtlCol="0" anchor="ctr"/>
          <a:lstStyle>
            <a:lvl1pPr algn="r">
              <a:defRPr sz="1401">
                <a:solidFill>
                  <a:srgbClr val="440099"/>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5903"/>
            <a:ext cx="12192000" cy="839223"/>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5" y="85898"/>
            <a:ext cx="8195215"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0025" y="5896"/>
            <a:ext cx="660790" cy="617696"/>
          </a:xfrm>
          <a:prstGeom prst="rect">
            <a:avLst/>
          </a:prstGeom>
        </p:spPr>
      </p:pic>
    </p:spTree>
    <p:extLst>
      <p:ext uri="{BB962C8B-B14F-4D97-AF65-F5344CB8AC3E}">
        <p14:creationId xmlns:p14="http://schemas.microsoft.com/office/powerpoint/2010/main" val="5237492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4" y="6460127"/>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9" y="6538933"/>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32" y="6356357"/>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42830" y="85898"/>
            <a:ext cx="10515600" cy="839223"/>
          </a:xfrm>
        </p:spPr>
        <p:txBody>
          <a:bodyPr>
            <a:normAutofit/>
          </a:bodyPr>
          <a:lstStyle>
            <a:lvl1pPr>
              <a:defRPr sz="4267">
                <a:solidFill>
                  <a:srgbClr val="3B1D85"/>
                </a:solidFill>
              </a:defRPr>
            </a:lvl1pPr>
          </a:lstStyle>
          <a:p>
            <a:r>
              <a:rPr lang="en-US"/>
              <a:t>Click to edit Master title style</a:t>
            </a:r>
          </a:p>
        </p:txBody>
      </p:sp>
      <p:pic>
        <p:nvPicPr>
          <p:cNvPr id="17" name="Picture 16" descr="A close up of a sign&#10;&#10;Description automatically generated">
            <a:extLst>
              <a:ext uri="{FF2B5EF4-FFF2-40B4-BE49-F238E27FC236}">
                <a16:creationId xmlns:a16="http://schemas.microsoft.com/office/drawing/2014/main" id="{DF3269F0-5647-4C44-9611-26FE1A5831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402" y="21"/>
            <a:ext cx="660793" cy="617697"/>
          </a:xfrm>
          <a:prstGeom prst="rect">
            <a:avLst/>
          </a:prstGeom>
        </p:spPr>
      </p:pic>
      <p:pic>
        <p:nvPicPr>
          <p:cNvPr id="18" name="Picture 17">
            <a:extLst>
              <a:ext uri="{FF2B5EF4-FFF2-40B4-BE49-F238E27FC236}">
                <a16:creationId xmlns:a16="http://schemas.microsoft.com/office/drawing/2014/main" id="{78E930F3-3B75-0A4D-8C76-CC142DCF6524}"/>
              </a:ext>
            </a:extLst>
          </p:cNvPr>
          <p:cNvPicPr>
            <a:picLocks noChangeAspect="1"/>
          </p:cNvPicPr>
          <p:nvPr userDrawn="1"/>
        </p:nvPicPr>
        <p:blipFill>
          <a:blip r:embed="rId3"/>
          <a:stretch>
            <a:fillRect/>
          </a:stretch>
        </p:blipFill>
        <p:spPr>
          <a:xfrm>
            <a:off x="0" y="997502"/>
            <a:ext cx="12192000" cy="5344997"/>
          </a:xfrm>
          <a:prstGeom prst="rect">
            <a:avLst/>
          </a:prstGeom>
          <a:solidFill>
            <a:srgbClr val="440099"/>
          </a:solidFill>
        </p:spPr>
      </p:pic>
    </p:spTree>
    <p:extLst>
      <p:ext uri="{BB962C8B-B14F-4D97-AF65-F5344CB8AC3E}">
        <p14:creationId xmlns:p14="http://schemas.microsoft.com/office/powerpoint/2010/main" val="2331111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774857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4" name="Picture 13" descr="A blue line art of a badge with a check mark&#10;&#10;Description automatically generated">
            <a:extLst>
              <a:ext uri="{FF2B5EF4-FFF2-40B4-BE49-F238E27FC236}">
                <a16:creationId xmlns:a16="http://schemas.microsoft.com/office/drawing/2014/main" id="{A8F3666C-CB92-1517-82C5-695E86E614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7" y="2368960"/>
            <a:ext cx="1695632" cy="1695632"/>
          </a:xfrm>
          <a:prstGeom prst="rect">
            <a:avLst/>
          </a:prstGeom>
        </p:spPr>
      </p:pic>
      <p:pic>
        <p:nvPicPr>
          <p:cNvPr id="15" name="Picture 14">
            <a:extLst>
              <a:ext uri="{FF2B5EF4-FFF2-40B4-BE49-F238E27FC236}">
                <a16:creationId xmlns:a16="http://schemas.microsoft.com/office/drawing/2014/main" id="{3581B456-29C1-EF58-3A56-3C9C721F452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6" name="Picture 15">
            <a:extLst>
              <a:ext uri="{FF2B5EF4-FFF2-40B4-BE49-F238E27FC236}">
                <a16:creationId xmlns:a16="http://schemas.microsoft.com/office/drawing/2014/main" id="{7E20579C-11EA-EE02-1259-3731BFC62FB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3" y="2394171"/>
            <a:ext cx="1695632" cy="1695632"/>
          </a:xfrm>
          <a:prstGeom prst="rect">
            <a:avLst/>
          </a:prstGeom>
        </p:spPr>
      </p:pic>
      <p:pic>
        <p:nvPicPr>
          <p:cNvPr id="17" name="Picture 16">
            <a:extLst>
              <a:ext uri="{FF2B5EF4-FFF2-40B4-BE49-F238E27FC236}">
                <a16:creationId xmlns:a16="http://schemas.microsoft.com/office/drawing/2014/main" id="{2691021C-896E-C116-7DF7-A82D31BBCF4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4204708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4" Type="http://schemas.openxmlformats.org/officeDocument/2006/relationships/image" Target="../media/image3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6.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2.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jpeg"/><Relationship Id="rId5" Type="http://schemas.openxmlformats.org/officeDocument/2006/relationships/slideLayout" Target="../slideLayouts/slideLayout41.xml"/><Relationship Id="rId10" Type="http://schemas.openxmlformats.org/officeDocument/2006/relationships/theme" Target="../theme/theme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theme" Target="../theme/theme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2.png"/><Relationship Id="rId5" Type="http://schemas.openxmlformats.org/officeDocument/2006/relationships/slideLayout" Target="../slideLayouts/slideLayout86.xml"/><Relationship Id="rId10" Type="http://schemas.openxmlformats.org/officeDocument/2006/relationships/theme" Target="../theme/theme8.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3.xml"/><Relationship Id="rId7" Type="http://schemas.openxmlformats.org/officeDocument/2006/relationships/image" Target="../media/image27.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9.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 id="2147483675" r:id="rId4"/>
    <p:sldLayoutId id="2147483676" r:id="rId5"/>
    <p:sldLayoutId id="2147483729" r:id="rId6"/>
    <p:sldLayoutId id="2147483762" r:id="rId7"/>
    <p:sldLayoutId id="2147483763" r:id="rId8"/>
    <p:sldLayoutId id="2147483764"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497C82-B3DC-31C4-DEE4-65F87F967E5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3" name="Right Triangle 2">
            <a:extLst>
              <a:ext uri="{FF2B5EF4-FFF2-40B4-BE49-F238E27FC236}">
                <a16:creationId xmlns:a16="http://schemas.microsoft.com/office/drawing/2014/main" id="{0354B914-E76E-3B97-2E35-7D568556DA42}"/>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98736364"/>
      </p:ext>
    </p:extLst>
  </p:cSld>
  <p:clrMap bg1="lt1" tx1="dk1" bg2="lt2" tx2="dk2" accent1="accent1" accent2="accent2" accent3="accent3" accent4="accent4" accent5="accent5" accent6="accent6" hlink="hlink" folHlink="folHlink"/>
  <p:sldLayoutIdLst>
    <p:sldLayoutId id="2147483903" r:id="rId1"/>
    <p:sldLayoutId id="2147483904"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66" r:id="rId3"/>
    <p:sldLayoutId id="2147483767" r:id="rId4"/>
    <p:sldLayoutId id="2147483768" r:id="rId5"/>
    <p:sldLayoutId id="2147483773" r:id="rId6"/>
    <p:sldLayoutId id="2147483820" r:id="rId7"/>
    <p:sldLayoutId id="214748385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EF9F1F60-35AA-9F91-1C94-C09C8690FF7A}"/>
              </a:ext>
            </a:extLst>
          </p:cNvPr>
          <p:cNvSpPr>
            <a:spLocks noGrp="1"/>
          </p:cNvSpPr>
          <p:nvPr>
            <p:ph type="title"/>
          </p:nvPr>
        </p:nvSpPr>
        <p:spPr>
          <a:xfrm>
            <a:off x="732692" y="10135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7967771"/>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D2C1F-EF5D-1C75-AD65-CAE6244FD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3C160A-778E-A4DD-5CF8-389FF3CCB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57E6B-9C49-69E0-7F16-51DBE6E275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CD5FC-13DF-7947-A2F8-230685ED9D21}" type="datetimeFigureOut">
              <a:rPr lang="en-US" smtClean="0"/>
              <a:t>7/10/2026</a:t>
            </a:fld>
            <a:endParaRPr lang="en-US"/>
          </a:p>
        </p:txBody>
      </p:sp>
      <p:sp>
        <p:nvSpPr>
          <p:cNvPr id="5" name="Footer Placeholder 4">
            <a:extLst>
              <a:ext uri="{FF2B5EF4-FFF2-40B4-BE49-F238E27FC236}">
                <a16:creationId xmlns:a16="http://schemas.microsoft.com/office/drawing/2014/main" id="{9FEC05D8-3E6F-1C63-9E65-B8F338CCEE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1DF4E-9FAF-BF6F-F220-4F4F25103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8ADAF-E0A9-C440-BF83-4CE99D685A9D}" type="slidenum">
              <a:rPr lang="en-US" smtClean="0"/>
              <a:t>‹#›</a:t>
            </a:fld>
            <a:endParaRPr lang="en-US"/>
          </a:p>
        </p:txBody>
      </p:sp>
    </p:spTree>
    <p:extLst>
      <p:ext uri="{BB962C8B-B14F-4D97-AF65-F5344CB8AC3E}">
        <p14:creationId xmlns:p14="http://schemas.microsoft.com/office/powerpoint/2010/main" val="104799738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1"/>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1" y="606289"/>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1"/>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5" y="-30003"/>
            <a:ext cx="565288" cy="565288"/>
          </a:xfrm>
          <a:prstGeom prst="rect">
            <a:avLst/>
          </a:prstGeom>
        </p:spPr>
      </p:pic>
    </p:spTree>
    <p:extLst>
      <p:ext uri="{BB962C8B-B14F-4D97-AF65-F5344CB8AC3E}">
        <p14:creationId xmlns:p14="http://schemas.microsoft.com/office/powerpoint/2010/main" val="414106787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97DE11-A3C5-5B49-AC1C-E3F2353B7B7A}" type="datetimeFigureOut">
              <a:rPr lang="en-US" smtClean="0"/>
              <a:t>7/10/2026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4CA322B-A670-3E4B-AA3F-87CA5F687FD3}" type="slidenum">
              <a:rPr lang="en-US" smtClean="0"/>
              <a:t>‹#›</a:t>
            </a:fld>
            <a:endParaRPr lang="en-US"/>
          </a:p>
        </p:txBody>
      </p:sp>
    </p:spTree>
    <p:extLst>
      <p:ext uri="{BB962C8B-B14F-4D97-AF65-F5344CB8AC3E}">
        <p14:creationId xmlns:p14="http://schemas.microsoft.com/office/powerpoint/2010/main" val="296281943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 id="2147483857" r:id="rId36"/>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343529912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30"/>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667" b="0" i="0" u="none" strike="noStrike" kern="1200" cap="none" spc="0" normalizeH="0" baseline="0" noProof="0">
              <a:ln>
                <a:noFill/>
              </a:ln>
              <a:solidFill>
                <a:srgbClr val="3A2E79"/>
              </a:solidFill>
              <a:effectLst/>
              <a:uLnTx/>
              <a:uFillTx/>
              <a:latin typeface="+mn-lt"/>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78A5BAFA-A40E-7941-9942-7E870968090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2493" y="365"/>
            <a:ext cx="311447" cy="322731"/>
          </a:xfrm>
          <a:prstGeom prst="rect">
            <a:avLst/>
          </a:prstGeom>
        </p:spPr>
      </p:pic>
      <p:sp>
        <p:nvSpPr>
          <p:cNvPr id="10" name="Date Placeholder 3">
            <a:extLst>
              <a:ext uri="{FF2B5EF4-FFF2-40B4-BE49-F238E27FC236}">
                <a16:creationId xmlns:a16="http://schemas.microsoft.com/office/drawing/2014/main" id="{9F1A969C-B9F7-5D40-AC9D-48B127C733FB}"/>
              </a:ext>
            </a:extLst>
          </p:cNvPr>
          <p:cNvSpPr>
            <a:spLocks noGrp="1"/>
          </p:cNvSpPr>
          <p:nvPr>
            <p:ph type="dt" sz="half" idx="2"/>
          </p:nvPr>
        </p:nvSpPr>
        <p:spPr>
          <a:xfrm>
            <a:off x="838201" y="6356357"/>
            <a:ext cx="2844800" cy="365125"/>
          </a:xfrm>
          <a:prstGeom prst="rect">
            <a:avLst/>
          </a:prstGeom>
        </p:spPr>
        <p:txBody>
          <a:bodyPr vert="horz" lIns="91440" tIns="45720" rIns="91440" bIns="45720" rtlCol="0" anchor="ctr"/>
          <a:lstStyle>
            <a:lvl1pPr algn="l">
              <a:defRPr sz="1335">
                <a:solidFill>
                  <a:srgbClr val="440099"/>
                </a:solidFill>
              </a:defRPr>
            </a:lvl1pPr>
          </a:lstStyle>
          <a:p>
            <a:endParaRPr lang="en-US"/>
          </a:p>
        </p:txBody>
      </p:sp>
      <p:sp>
        <p:nvSpPr>
          <p:cNvPr id="11" name="Footer Placeholder 4">
            <a:extLst>
              <a:ext uri="{FF2B5EF4-FFF2-40B4-BE49-F238E27FC236}">
                <a16:creationId xmlns:a16="http://schemas.microsoft.com/office/drawing/2014/main" id="{D329A564-24C4-8549-8208-216E4406FB4D}"/>
              </a:ext>
            </a:extLst>
          </p:cNvPr>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335">
                <a:solidFill>
                  <a:srgbClr val="440099"/>
                </a:solidFill>
              </a:defRPr>
            </a:lvl1pPr>
          </a:lstStyle>
          <a:p>
            <a:endParaRPr lang="en-US"/>
          </a:p>
        </p:txBody>
      </p:sp>
      <p:sp>
        <p:nvSpPr>
          <p:cNvPr id="12" name="Slide Number Placeholder 5">
            <a:extLst>
              <a:ext uri="{FF2B5EF4-FFF2-40B4-BE49-F238E27FC236}">
                <a16:creationId xmlns:a16="http://schemas.microsoft.com/office/drawing/2014/main" id="{A07760CA-15F5-B74A-9772-E89845C0EE47}"/>
              </a:ext>
            </a:extLst>
          </p:cNvPr>
          <p:cNvSpPr>
            <a:spLocks noGrp="1"/>
          </p:cNvSpPr>
          <p:nvPr>
            <p:ph type="sldNum" sz="quarter" idx="4"/>
          </p:nvPr>
        </p:nvSpPr>
        <p:spPr>
          <a:xfrm>
            <a:off x="8509001" y="6356357"/>
            <a:ext cx="2844800" cy="365125"/>
          </a:xfrm>
          <a:prstGeom prst="rect">
            <a:avLst/>
          </a:prstGeom>
        </p:spPr>
        <p:txBody>
          <a:bodyPr vert="horz" lIns="91440" tIns="45720" rIns="91440" bIns="45720" rtlCol="0" anchor="ctr"/>
          <a:lstStyle>
            <a:lvl1pPr algn="r">
              <a:defRPr sz="1401">
                <a:solidFill>
                  <a:srgbClr val="440099"/>
                </a:solidFill>
              </a:defRPr>
            </a:lvl1pPr>
          </a:lstStyle>
          <a:p>
            <a:fld id="{07685F98-2219-074E-8E84-0DD860A51521}" type="slidenum">
              <a:rPr lang="en-US" smtClean="0"/>
              <a:pPr/>
              <a:t>‹#›</a:t>
            </a:fld>
            <a:endParaRPr lang="en-US"/>
          </a:p>
        </p:txBody>
      </p:sp>
    </p:spTree>
    <p:extLst>
      <p:ext uri="{BB962C8B-B14F-4D97-AF65-F5344CB8AC3E}">
        <p14:creationId xmlns:p14="http://schemas.microsoft.com/office/powerpoint/2010/main" val="2690037084"/>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Lst>
  <p:hf hdr="0" dt="0"/>
  <p:txStyles>
    <p:titleStyle>
      <a:lvl1pPr algn="l" defTabSz="914449" rtl="0" eaLnBrk="1" latinLnBrk="0" hangingPunct="1">
        <a:lnSpc>
          <a:spcPct val="90000"/>
        </a:lnSpc>
        <a:spcBef>
          <a:spcPct val="0"/>
        </a:spcBef>
        <a:buNone/>
        <a:defRPr sz="4800" kern="1200">
          <a:solidFill>
            <a:srgbClr val="440099"/>
          </a:solidFill>
          <a:latin typeface="+mj-lt"/>
          <a:ea typeface="+mj-ea"/>
          <a:cs typeface="+mj-cs"/>
        </a:defRPr>
      </a:lvl1pPr>
    </p:titleStyle>
    <p:bodyStyle>
      <a:lvl1pPr marL="228614" indent="-228614" algn="l" defTabSz="914449" rtl="0" eaLnBrk="1" latinLnBrk="0" hangingPunct="1">
        <a:lnSpc>
          <a:spcPct val="90000"/>
        </a:lnSpc>
        <a:spcBef>
          <a:spcPts val="1001"/>
        </a:spcBef>
        <a:buFont typeface="Arial" panose="020B0604020202020204" pitchFamily="34" charset="0"/>
        <a:buChar char="•"/>
        <a:defRPr sz="4267" kern="1200">
          <a:solidFill>
            <a:srgbClr val="440099"/>
          </a:solidFill>
          <a:latin typeface="+mn-lt"/>
          <a:ea typeface="+mn-ea"/>
          <a:cs typeface="+mn-cs"/>
        </a:defRPr>
      </a:lvl1pPr>
      <a:lvl2pPr marL="990655" marR="0" indent="-381022" algn="l" defTabSz="609633" rtl="0" eaLnBrk="1" fontAlgn="auto" latinLnBrk="0" hangingPunct="1">
        <a:lnSpc>
          <a:spcPct val="100000"/>
        </a:lnSpc>
        <a:spcBef>
          <a:spcPct val="20000"/>
        </a:spcBef>
        <a:spcAft>
          <a:spcPts val="0"/>
        </a:spcAft>
        <a:buClrTx/>
        <a:buSzTx/>
        <a:buFont typeface="Arial"/>
        <a:buChar char="–"/>
        <a:tabLst/>
        <a:defRPr sz="2401" kern="1200">
          <a:solidFill>
            <a:srgbClr val="D7501C"/>
          </a:solidFill>
          <a:latin typeface="+mn-lt"/>
          <a:ea typeface="+mn-ea"/>
          <a:cs typeface="+mn-cs"/>
        </a:defRPr>
      </a:lvl2pPr>
      <a:lvl3pPr marL="1524083" marR="0" indent="-304817" algn="l" defTabSz="609633" rtl="0" eaLnBrk="1" fontAlgn="auto" latinLnBrk="0" hangingPunct="1">
        <a:lnSpc>
          <a:spcPct val="100000"/>
        </a:lnSpc>
        <a:spcBef>
          <a:spcPct val="20000"/>
        </a:spcBef>
        <a:spcAft>
          <a:spcPts val="0"/>
        </a:spcAft>
        <a:buClrTx/>
        <a:buSzTx/>
        <a:buFont typeface="Arial"/>
        <a:buChar char="•"/>
        <a:tabLst/>
        <a:defRPr sz="2000" kern="1200">
          <a:solidFill>
            <a:srgbClr val="D7501C"/>
          </a:solidFill>
          <a:latin typeface="+mn-lt"/>
          <a:ea typeface="+mn-ea"/>
          <a:cs typeface="+mn-cs"/>
        </a:defRPr>
      </a:lvl3pPr>
      <a:lvl4pPr marL="2133720" marR="0" indent="-304817" algn="l" defTabSz="609633" rtl="0" eaLnBrk="1" fontAlgn="auto" latinLnBrk="0" hangingPunct="1">
        <a:lnSpc>
          <a:spcPct val="100000"/>
        </a:lnSpc>
        <a:spcBef>
          <a:spcPct val="20000"/>
        </a:spcBef>
        <a:spcAft>
          <a:spcPts val="0"/>
        </a:spcAft>
        <a:buClrTx/>
        <a:buSzTx/>
        <a:buFont typeface="Arial"/>
        <a:buChar char="–"/>
        <a:tabLst/>
        <a:defRPr sz="1801" kern="1200">
          <a:solidFill>
            <a:srgbClr val="440099"/>
          </a:solidFill>
          <a:latin typeface="+mn-lt"/>
          <a:ea typeface="+mn-ea"/>
          <a:cs typeface="+mn-cs"/>
        </a:defRPr>
      </a:lvl4pPr>
      <a:lvl5pPr marL="2743351" marR="0" indent="-304817" algn="l" defTabSz="609633" rtl="0" eaLnBrk="1" fontAlgn="auto" latinLnBrk="0" hangingPunct="1">
        <a:lnSpc>
          <a:spcPct val="100000"/>
        </a:lnSpc>
        <a:spcBef>
          <a:spcPct val="20000"/>
        </a:spcBef>
        <a:spcAft>
          <a:spcPts val="0"/>
        </a:spcAft>
        <a:buClrTx/>
        <a:buSzTx/>
        <a:buFont typeface="Arial"/>
        <a:buChar char="»"/>
        <a:tabLst/>
        <a:defRPr sz="1801" kern="1200">
          <a:solidFill>
            <a:srgbClr val="440099"/>
          </a:solidFill>
          <a:latin typeface="+mn-lt"/>
          <a:ea typeface="+mn-ea"/>
          <a:cs typeface="+mn-cs"/>
        </a:defRPr>
      </a:lvl5pPr>
      <a:lvl6pPr marL="2514741" indent="-228614" algn="l" defTabSz="91444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965" indent="-228614" algn="l" defTabSz="91444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190" indent="-228614" algn="l" defTabSz="91444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416" indent="-228614" algn="l" defTabSz="91444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49" rtl="0" eaLnBrk="1" latinLnBrk="0" hangingPunct="1">
        <a:defRPr sz="1801" kern="1200">
          <a:solidFill>
            <a:schemeClr val="tx1"/>
          </a:solidFill>
          <a:latin typeface="+mn-lt"/>
          <a:ea typeface="+mn-ea"/>
          <a:cs typeface="+mn-cs"/>
        </a:defRPr>
      </a:lvl1pPr>
      <a:lvl2pPr marL="457226" algn="l" defTabSz="914449" rtl="0" eaLnBrk="1" latinLnBrk="0" hangingPunct="1">
        <a:defRPr sz="1801" kern="1200">
          <a:solidFill>
            <a:schemeClr val="tx1"/>
          </a:solidFill>
          <a:latin typeface="+mn-lt"/>
          <a:ea typeface="+mn-ea"/>
          <a:cs typeface="+mn-cs"/>
        </a:defRPr>
      </a:lvl2pPr>
      <a:lvl3pPr marL="914449" algn="l" defTabSz="914449" rtl="0" eaLnBrk="1" latinLnBrk="0" hangingPunct="1">
        <a:defRPr sz="1801" kern="1200">
          <a:solidFill>
            <a:schemeClr val="tx1"/>
          </a:solidFill>
          <a:latin typeface="+mn-lt"/>
          <a:ea typeface="+mn-ea"/>
          <a:cs typeface="+mn-cs"/>
        </a:defRPr>
      </a:lvl3pPr>
      <a:lvl4pPr marL="1371675" algn="l" defTabSz="914449" rtl="0" eaLnBrk="1" latinLnBrk="0" hangingPunct="1">
        <a:defRPr sz="1801" kern="1200">
          <a:solidFill>
            <a:schemeClr val="tx1"/>
          </a:solidFill>
          <a:latin typeface="+mn-lt"/>
          <a:ea typeface="+mn-ea"/>
          <a:cs typeface="+mn-cs"/>
        </a:defRPr>
      </a:lvl4pPr>
      <a:lvl5pPr marL="1828902" algn="l" defTabSz="914449" rtl="0" eaLnBrk="1" latinLnBrk="0" hangingPunct="1">
        <a:defRPr sz="1801" kern="1200">
          <a:solidFill>
            <a:schemeClr val="tx1"/>
          </a:solidFill>
          <a:latin typeface="+mn-lt"/>
          <a:ea typeface="+mn-ea"/>
          <a:cs typeface="+mn-cs"/>
        </a:defRPr>
      </a:lvl5pPr>
      <a:lvl6pPr marL="2286127" algn="l" defTabSz="914449" rtl="0" eaLnBrk="1" latinLnBrk="0" hangingPunct="1">
        <a:defRPr sz="1801" kern="1200">
          <a:solidFill>
            <a:schemeClr val="tx1"/>
          </a:solidFill>
          <a:latin typeface="+mn-lt"/>
          <a:ea typeface="+mn-ea"/>
          <a:cs typeface="+mn-cs"/>
        </a:defRPr>
      </a:lvl6pPr>
      <a:lvl7pPr marL="2743351" algn="l" defTabSz="914449" rtl="0" eaLnBrk="1" latinLnBrk="0" hangingPunct="1">
        <a:defRPr sz="1801" kern="1200">
          <a:solidFill>
            <a:schemeClr val="tx1"/>
          </a:solidFill>
          <a:latin typeface="+mn-lt"/>
          <a:ea typeface="+mn-ea"/>
          <a:cs typeface="+mn-cs"/>
        </a:defRPr>
      </a:lvl7pPr>
      <a:lvl8pPr marL="3200576" algn="l" defTabSz="914449" rtl="0" eaLnBrk="1" latinLnBrk="0" hangingPunct="1">
        <a:defRPr sz="1801" kern="1200">
          <a:solidFill>
            <a:schemeClr val="tx1"/>
          </a:solidFill>
          <a:latin typeface="+mn-lt"/>
          <a:ea typeface="+mn-ea"/>
          <a:cs typeface="+mn-cs"/>
        </a:defRPr>
      </a:lvl8pPr>
      <a:lvl9pPr marL="3657802" algn="l" defTabSz="914449"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mailto:%20DEN-ACDBE@flydenver.com"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hyperlink" Target="https://www.flydenver.com/business-and-community/acdb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5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hyperlink" Target="mailto:DENTrainingAcademy@flydenver.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96.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mailto:ro-tien.liang@flydenver.com" TargetMode="Externa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hyperlink" Target="http://www.flydenver.com/business-and-community/commerce-hub/outreach-and-engagement/#pastevents"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hyperlink" Target="mailto:valeria.rodriguez@flydenver.com"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mailto:Cara.James@flydenver.com"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mailto:sara.namerow@flydenver.com"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mailto:Maribeth.Sarnecki@flydenver.com"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hyperlink" Target="mailto:sara.namerow@flydenver.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Maribeth.Sarnecki@flydenver.com"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mailto:sara.namerow@flydenver.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Maribeth.Sarnecki@flydenver.com"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hyperlink" Target="mailto:sara.namerow@flydenver.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Maribeth.Sarnecki@flydenver.com"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hyperlink" Target="mailto:sara.namerow@flydenver.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tom.somers@flydenver.com"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bidnetdirect.com/colorado/cityandcountyofdenverdepartmentofaviation" TargetMode="Externa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denver.mwdbe.com/"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library.municode.com/co/denver/codes/code_of_ordinances?nodeId=TITIIREMUCO_CH28HURI_ARTVNOCOPUORGOSEOPMIWONEBUSMBUENPRGOSE" TargetMode="External"/><Relationship Id="rId7" Type="http://schemas.openxmlformats.org/officeDocument/2006/relationships/hyperlink" Target="https://startupspace.app/detail-normal-events/69243?b_link=event_type%3Dupcoming%26search_group%3D468%26search_radius%3D50&amp;group_id=NDY4" TargetMode="External"/><Relationship Id="rId2" Type="http://schemas.openxmlformats.org/officeDocument/2006/relationships/hyperlink" Target="https://library.municode.com/co/denver/codes/code_of_ordinances?nodeId=TITIIREMUCO_CH28HURI_ARTIIINOCOCOREREPRDECOSE_DIV3NOCOCOREREPRDECOSE" TargetMode="External"/><Relationship Id="rId1" Type="http://schemas.openxmlformats.org/officeDocument/2006/relationships/slideLayout" Target="../slideLayouts/slideLayout48.xml"/><Relationship Id="rId6" Type="http://schemas.openxmlformats.org/officeDocument/2006/relationships/hyperlink" Target="https://startupspace.app/detail-normal-events/71079?b_link=event_type%3Dupcoming%26search_group%3D468%26search_radius%3D50&amp;group_id=NDY4" TargetMode="External"/><Relationship Id="rId5" Type="http://schemas.openxmlformats.org/officeDocument/2006/relationships/hyperlink" Target="https://www.ecfr.gov/current/title-49/part-26" TargetMode="External"/><Relationship Id="rId4" Type="http://schemas.openxmlformats.org/officeDocument/2006/relationships/hyperlink" Target="https://library.municode.com/co/denver/codes/code_of_ordinances?nodeId=TITIIREMUCO_CH28HURI_ARTVIIOPSMBUENEMBUENCOCOREREPRDECOSESMBUENCOCOAGTHDESEPOCOCOA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bidnetdirect.com/colorado/city-and-county-of-denver-general-services-purchasing" TargetMode="External"/><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hyperlink" Target="https://us.openforms.com/Form/657c65df-b0fb-4a88-89d0-3d51614b5adf" TargetMode="External"/><Relationship Id="rId4" Type="http://schemas.openxmlformats.org/officeDocument/2006/relationships/hyperlink" Target="https://denvergov.org/Government/Agencies-Departments-Offices/Agencies-Departments-Offices-Directory/General-Services/Purchasing-Division/Vendor-Resource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9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1"/>
              </a:ext>
            </a:extLst>
          </p:cNvPr>
          <p:cNvSpPr>
            <a:spLocks noGrp="1"/>
          </p:cNvSpPr>
          <p:nvPr>
            <p:ph type="title" idx="4294967295"/>
          </p:nvPr>
        </p:nvSpPr>
        <p:spPr>
          <a:xfrm>
            <a:off x="754062" y="4519656"/>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buFont typeface="Arial" panose="020B0604020202020204" pitchFamily="34" charset="0"/>
              <a:defRPr/>
            </a:pPr>
            <a:r>
              <a:rPr lang="en-US" sz="3600">
                <a:solidFill>
                  <a:schemeClr val="bg1"/>
                </a:solidFill>
                <a:latin typeface="+mn-lt"/>
                <a:ea typeface="+mn-ea"/>
                <a:cs typeface="+mn-cs"/>
              </a:rPr>
              <a:t>Taking Flight at DEN</a:t>
            </a:r>
            <a:endParaRPr lang="en-US">
              <a:ea typeface="+mn-ea"/>
              <a:cs typeface="+mn-cs"/>
            </a:endParaRPr>
          </a:p>
        </p:txBody>
      </p:sp>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2" y="6080418"/>
            <a:ext cx="3070686" cy="432677"/>
          </a:xfrm>
        </p:spPr>
        <p:txBody>
          <a:bodyPr lIns="91440" tIns="45720" rIns="91440" bIns="45720" anchor="t"/>
          <a:lstStyle/>
          <a:p>
            <a:r>
              <a:rPr lang="en-US"/>
              <a:t>July 2026</a:t>
            </a:r>
          </a:p>
        </p:txBody>
      </p:sp>
    </p:spTree>
    <p:extLst>
      <p:ext uri="{BB962C8B-B14F-4D97-AF65-F5344CB8AC3E}">
        <p14:creationId xmlns:p14="http://schemas.microsoft.com/office/powerpoint/2010/main" val="17034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8BFD9-BB9B-FA63-4AF3-5105AA4E76CB}"/>
            </a:ext>
          </a:extLst>
        </p:cNvPr>
        <p:cNvGrpSpPr/>
        <p:nvPr/>
      </p:nvGrpSpPr>
      <p:grpSpPr>
        <a:xfrm>
          <a:off x="0" y="0"/>
          <a:ext cx="0" cy="0"/>
          <a:chOff x="0" y="0"/>
          <a:chExt cx="0" cy="0"/>
        </a:xfrm>
      </p:grpSpPr>
      <p:sp>
        <p:nvSpPr>
          <p:cNvPr id="9"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4E87E086-9E8A-D900-7C44-3B90F649D77E}"/>
              </a:ext>
              <a:ext uri="{C183D7F6-B498-43B3-948B-1728B52AA6E4}">
                <adec:decorative xmlns:adec="http://schemas.microsoft.com/office/drawing/2017/decorative" val="0"/>
              </a:ext>
            </a:extLst>
          </p:cNvPr>
          <p:cNvSpPr txBox="1">
            <a:spLocks noGrp="1"/>
          </p:cNvSpPr>
          <p:nvPr>
            <p:ph type="title" idx="4294967295"/>
          </p:nvPr>
        </p:nvSpPr>
        <p:spPr>
          <a:xfrm>
            <a:off x="805411" y="483330"/>
            <a:ext cx="700992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2800">
                <a:solidFill>
                  <a:srgbClr val="440099"/>
                </a:solidFill>
                <a:latin typeface="+mn-lt"/>
                <a:ea typeface="Calibri"/>
                <a:cs typeface="Calibri"/>
              </a:rPr>
              <a:t>Missed the</a:t>
            </a:r>
            <a:r>
              <a:rPr lang="en-US" sz="2800">
                <a:solidFill>
                  <a:srgbClr val="440099"/>
                </a:solidFill>
                <a:latin typeface="+mn-lt"/>
              </a:rPr>
              <a:t> IFR </a:t>
            </a:r>
            <a:r>
              <a:rPr lang="en-US" sz="2800">
                <a:solidFill>
                  <a:srgbClr val="440099"/>
                </a:solidFill>
                <a:latin typeface="+mn-lt"/>
                <a:ea typeface="+mn-ea"/>
                <a:cs typeface="+mn-cs"/>
              </a:rPr>
              <a:t>Submission</a:t>
            </a:r>
            <a:r>
              <a:rPr lang="en-US" sz="2800">
                <a:solidFill>
                  <a:srgbClr val="440099"/>
                </a:solidFill>
                <a:latin typeface="+mn-lt"/>
              </a:rPr>
              <a:t> Date?</a:t>
            </a:r>
            <a:endParaRPr kumimoji="0" lang="en-US" sz="2800" i="0" u="none" strike="noStrike" kern="1200" cap="none" spc="0" normalizeH="0" baseline="0" noProof="0">
              <a:ln>
                <a:noFill/>
              </a:ln>
              <a:solidFill>
                <a:srgbClr val="440099"/>
              </a:solidFill>
              <a:effectLst/>
              <a:uLnTx/>
              <a:uFillTx/>
              <a:latin typeface="+mn-lt"/>
              <a:ea typeface="Calibri"/>
              <a:cs typeface="Calibri"/>
            </a:endParaRPr>
          </a:p>
        </p:txBody>
      </p:sp>
      <p:sp>
        <p:nvSpPr>
          <p:cNvPr id="2" name="TextBox 1">
            <a:extLst>
              <a:ext uri="{FF2B5EF4-FFF2-40B4-BE49-F238E27FC236}">
                <a16:creationId xmlns:a16="http://schemas.microsoft.com/office/drawing/2014/main" id="{622F370B-D4ED-8E6F-90F4-D21A75A82490}"/>
              </a:ext>
            </a:extLst>
          </p:cNvPr>
          <p:cNvSpPr txBox="1"/>
          <p:nvPr/>
        </p:nvSpPr>
        <p:spPr>
          <a:xfrm>
            <a:off x="712842" y="1284197"/>
            <a:ext cx="974179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FF"/>
                </a:highlight>
                <a:ea typeface="Calibri"/>
                <a:cs typeface="Calibri"/>
              </a:rPr>
              <a:t>This is a reminder that there is </a:t>
            </a:r>
            <a:r>
              <a:rPr lang="en-US" b="1">
                <a:highlight>
                  <a:srgbClr val="FFFFFF"/>
                </a:highlight>
                <a:ea typeface="Calibri"/>
                <a:cs typeface="Calibri"/>
              </a:rPr>
              <a:t>still time to submit your ACDBE reevaluation application</a:t>
            </a:r>
            <a:r>
              <a:rPr lang="en-US">
                <a:highlight>
                  <a:srgbClr val="FFFFFF"/>
                </a:highlight>
                <a:ea typeface="Calibri"/>
                <a:cs typeface="Calibri"/>
              </a:rPr>
              <a:t> in accordance with 49 CFR Parts 23 and 26.</a:t>
            </a:r>
          </a:p>
          <a:p>
            <a:endParaRPr lang="en-US"/>
          </a:p>
          <a:p>
            <a:r>
              <a:rPr lang="en-US" b="1">
                <a:highlight>
                  <a:srgbClr val="FFFFFF"/>
                </a:highlight>
                <a:ea typeface="Calibri"/>
                <a:cs typeface="Calibri"/>
              </a:rPr>
              <a:t>What You Need to Submit</a:t>
            </a:r>
          </a:p>
          <a:p>
            <a:pPr marL="285750" indent="-285750">
              <a:buClr>
                <a:srgbClr val="E35B2A"/>
              </a:buClr>
              <a:buFont typeface="Arial" panose="020B0604020202020204" pitchFamily="34" charset="0"/>
              <a:buChar char="•"/>
            </a:pPr>
            <a:r>
              <a:rPr lang="en-US" b="1">
                <a:highlight>
                  <a:srgbClr val="FFFFFF"/>
                </a:highlight>
                <a:ea typeface="Calibri"/>
                <a:cs typeface="Calibri"/>
              </a:rPr>
              <a:t>Personal Narrative (PN) </a:t>
            </a:r>
            <a:r>
              <a:rPr lang="en-US">
                <a:highlight>
                  <a:srgbClr val="FFFFFF"/>
                </a:highlight>
                <a:ea typeface="Calibri"/>
                <a:cs typeface="Calibri"/>
              </a:rPr>
              <a:t>for </a:t>
            </a:r>
            <a:r>
              <a:rPr lang="en-US" b="1">
                <a:highlight>
                  <a:srgbClr val="FFFFFF"/>
                </a:highlight>
                <a:ea typeface="Calibri"/>
                <a:cs typeface="Calibri"/>
              </a:rPr>
              <a:t>each qualifying owner</a:t>
            </a:r>
          </a:p>
          <a:p>
            <a:pPr marL="285750" indent="-285750">
              <a:buClr>
                <a:srgbClr val="E35B2A"/>
              </a:buClr>
              <a:buFont typeface="Arial" panose="020B0604020202020204" pitchFamily="34" charset="0"/>
              <a:buChar char="•"/>
            </a:pPr>
            <a:r>
              <a:rPr lang="en-US" b="1">
                <a:highlight>
                  <a:srgbClr val="FFFFFF"/>
                </a:highlight>
                <a:ea typeface="Calibri"/>
                <a:cs typeface="Calibri"/>
              </a:rPr>
              <a:t>Personal Net Worth (PNW) Statement</a:t>
            </a:r>
          </a:p>
          <a:p>
            <a:pPr marL="285750" indent="-285750">
              <a:buClr>
                <a:srgbClr val="E35B2A"/>
              </a:buClr>
              <a:buFont typeface="Arial" panose="020B0604020202020204" pitchFamily="34" charset="0"/>
              <a:buChar char="•"/>
            </a:pPr>
            <a:r>
              <a:rPr lang="en-US">
                <a:highlight>
                  <a:srgbClr val="FFFFFF"/>
                </a:highlight>
                <a:ea typeface="Calibri"/>
                <a:cs typeface="Calibri"/>
              </a:rPr>
              <a:t>Any supporting documentation</a:t>
            </a:r>
          </a:p>
          <a:p>
            <a:endParaRPr lang="en-US">
              <a:highlight>
                <a:srgbClr val="FFFFFF"/>
              </a:highlight>
              <a:ea typeface="Calibri"/>
              <a:cs typeface="Calibri"/>
            </a:endParaRPr>
          </a:p>
          <a:p>
            <a:r>
              <a:rPr lang="en-US" b="1">
                <a:highlight>
                  <a:srgbClr val="FFFFFF"/>
                </a:highlight>
                <a:ea typeface="Calibri"/>
                <a:cs typeface="Calibri"/>
              </a:rPr>
              <a:t>How to Submit</a:t>
            </a:r>
          </a:p>
          <a:p>
            <a:pPr marL="285750" indent="-285750">
              <a:buClr>
                <a:srgbClr val="E35B2A"/>
              </a:buClr>
              <a:buFont typeface="Arial" panose="020B0604020202020204" pitchFamily="34" charset="0"/>
              <a:buChar char="•"/>
            </a:pPr>
            <a:r>
              <a:rPr lang="en-US" b="1">
                <a:highlight>
                  <a:srgbClr val="FFFFFF"/>
                </a:highlight>
                <a:ea typeface="Calibri"/>
                <a:cs typeface="Calibri"/>
              </a:rPr>
              <a:t>Submit all materials electronically </a:t>
            </a:r>
            <a:r>
              <a:rPr lang="en-US">
                <a:highlight>
                  <a:srgbClr val="FFFFFF"/>
                </a:highlight>
                <a:ea typeface="Calibri"/>
                <a:cs typeface="Calibri"/>
              </a:rPr>
              <a:t>through the Small Business Certification &amp; Contract Management System </a:t>
            </a:r>
            <a:r>
              <a:rPr lang="en-US" b="1">
                <a:highlight>
                  <a:srgbClr val="FFFFFF"/>
                </a:highlight>
                <a:ea typeface="Calibri"/>
                <a:cs typeface="Calibri"/>
              </a:rPr>
              <a:t>(B2G)</a:t>
            </a:r>
          </a:p>
          <a:p>
            <a:pPr marL="285750" indent="-285750">
              <a:buClr>
                <a:srgbClr val="E35B2A"/>
              </a:buClr>
              <a:buFont typeface="Arial" panose="020B0604020202020204" pitchFamily="34" charset="0"/>
              <a:buChar char="•"/>
            </a:pPr>
            <a:r>
              <a:rPr lang="en-US">
                <a:highlight>
                  <a:srgbClr val="FFFFFF"/>
                </a:highlight>
                <a:ea typeface="Calibri"/>
                <a:cs typeface="Calibri"/>
              </a:rPr>
              <a:t>Emails are </a:t>
            </a:r>
            <a:r>
              <a:rPr lang="en-US" b="1">
                <a:highlight>
                  <a:srgbClr val="FFFFFF"/>
                </a:highlight>
                <a:ea typeface="Calibri"/>
                <a:cs typeface="Calibri"/>
              </a:rPr>
              <a:t>not accepted</a:t>
            </a:r>
          </a:p>
          <a:p>
            <a:pPr marL="285750" indent="-285750">
              <a:buClr>
                <a:srgbClr val="E35B2A"/>
              </a:buClr>
              <a:buFont typeface="Arial" panose="020B0604020202020204" pitchFamily="34" charset="0"/>
              <a:buChar char="•"/>
            </a:pPr>
            <a:r>
              <a:rPr lang="en-US">
                <a:highlight>
                  <a:srgbClr val="FFFFFF"/>
                </a:highlight>
                <a:ea typeface="Calibri"/>
                <a:cs typeface="Calibri"/>
              </a:rPr>
              <a:t>Guidance available through the linked PN instruction documents</a:t>
            </a:r>
          </a:p>
          <a:p>
            <a:endParaRPr lang="en-US"/>
          </a:p>
          <a:p>
            <a:r>
              <a:rPr lang="en-US" b="1">
                <a:highlight>
                  <a:srgbClr val="FFFFFF"/>
                </a:highlight>
                <a:ea typeface="Calibri"/>
                <a:cs typeface="Calibri"/>
              </a:rPr>
              <a:t>Questions?</a:t>
            </a:r>
            <a:endParaRPr lang="en-US">
              <a:highlight>
                <a:srgbClr val="FFFFFF"/>
              </a:highlight>
            </a:endParaRPr>
          </a:p>
          <a:p>
            <a:pPr marL="285750" indent="-285750">
              <a:buClr>
                <a:srgbClr val="E35B2A"/>
              </a:buClr>
              <a:buFont typeface="Arial"/>
              <a:buChar char="•"/>
            </a:pPr>
            <a:r>
              <a:rPr lang="en-US" b="1">
                <a:highlight>
                  <a:srgbClr val="FFFFFF"/>
                </a:highlight>
                <a:ea typeface="Calibri"/>
                <a:cs typeface="Calibri"/>
              </a:rPr>
              <a:t>DEN ACDBE Program:</a:t>
            </a:r>
            <a:r>
              <a:rPr lang="en-US">
                <a:highlight>
                  <a:srgbClr val="FFFFFF"/>
                </a:highlight>
                <a:ea typeface="Calibri"/>
                <a:cs typeface="Calibri"/>
              </a:rPr>
              <a:t> </a:t>
            </a:r>
            <a:r>
              <a:rPr lang="en-US">
                <a:solidFill>
                  <a:srgbClr val="000000"/>
                </a:solidFill>
                <a:highlight>
                  <a:srgbClr val="FFFFFF"/>
                </a:highlight>
                <a:ea typeface="Calibri"/>
                <a:cs typeface="Calibri"/>
                <a:hlinkClick r:id="rId3"/>
              </a:rPr>
              <a:t>DEN-ACDBE@flydenver.com </a:t>
            </a:r>
            <a:endParaRPr lang="en-US">
              <a:solidFill>
                <a:srgbClr val="000000"/>
              </a:solidFill>
              <a:highlight>
                <a:srgbClr val="FFFFFF"/>
              </a:highlight>
              <a:ea typeface="Calibri"/>
              <a:cs typeface="Calibri"/>
            </a:endParaRPr>
          </a:p>
          <a:p>
            <a:pPr marL="285750" indent="-285750">
              <a:buClr>
                <a:srgbClr val="E35B2A"/>
              </a:buClr>
              <a:buFont typeface="Arial"/>
              <a:buChar char="•"/>
            </a:pPr>
            <a:r>
              <a:rPr lang="en-US">
                <a:solidFill>
                  <a:srgbClr val="000000"/>
                </a:solidFill>
                <a:ea typeface="Calibri"/>
                <a:cs typeface="Calibri"/>
                <a:hlinkClick r:id="rId4"/>
              </a:rPr>
              <a:t>https://www.flydenver.com/business-and-community/acdbe/</a:t>
            </a:r>
            <a:r>
              <a:rPr lang="en-US">
                <a:solidFill>
                  <a:srgbClr val="000000"/>
                </a:solidFill>
                <a:ea typeface="Calibri"/>
                <a:cs typeface="Calibri"/>
              </a:rPr>
              <a:t> </a:t>
            </a:r>
            <a:endParaRPr lang="en-US"/>
          </a:p>
        </p:txBody>
      </p:sp>
      <p:pic>
        <p:nvPicPr>
          <p:cNvPr id="10" name="Picture 9" descr="A qr code redirecting to IFR document&#10;https://cdn.flydenver.com/app/uploads/2026/01/12121126/Additional-PN-Guidence.pdf?_gl=1*jsarv7*_gcl_au*MTkxNzk2MTE4MC4xNzY0NjE3NjEy">
            <a:extLst>
              <a:ext uri="{FF2B5EF4-FFF2-40B4-BE49-F238E27FC236}">
                <a16:creationId xmlns:a16="http://schemas.microsoft.com/office/drawing/2014/main" id="{0DC9A269-D79E-3F1A-76BC-567010AFECDE}"/>
              </a:ext>
            </a:extLst>
          </p:cNvPr>
          <p:cNvPicPr>
            <a:picLocks noChangeAspect="1"/>
          </p:cNvPicPr>
          <p:nvPr/>
        </p:nvPicPr>
        <p:blipFill>
          <a:blip r:embed="rId5"/>
          <a:stretch>
            <a:fillRect/>
          </a:stretch>
        </p:blipFill>
        <p:spPr>
          <a:xfrm>
            <a:off x="10256101" y="4831167"/>
            <a:ext cx="1563020" cy="1590561"/>
          </a:xfrm>
          <a:prstGeom prst="rect">
            <a:avLst/>
          </a:prstGeom>
        </p:spPr>
      </p:pic>
    </p:spTree>
    <p:extLst>
      <p:ext uri="{BB962C8B-B14F-4D97-AF65-F5344CB8AC3E}">
        <p14:creationId xmlns:p14="http://schemas.microsoft.com/office/powerpoint/2010/main" val="2217107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8260940" cy="578318"/>
          </a:xfrm>
        </p:spPr>
        <p:txBody>
          <a:bodyPr lIns="91440" tIns="45720" rIns="91440" bIns="45720" anchor="t"/>
          <a:lstStyle/>
          <a:p>
            <a:r>
              <a:rPr lang="en-US" b="1"/>
              <a:t>This virtual outreach event held every other month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22 – ACDBE 101</a:t>
            </a:r>
          </a:p>
          <a:p>
            <a:pPr>
              <a:spcBef>
                <a:spcPts val="0"/>
              </a:spcBef>
              <a:spcAft>
                <a:spcPts val="600"/>
              </a:spcAft>
              <a:buClr>
                <a:srgbClr val="DC582A"/>
              </a:buClr>
              <a:tabLst>
                <a:tab pos="457200" algn="l"/>
              </a:tabLst>
            </a:pPr>
            <a:r>
              <a:rPr lang="en-US" sz="2000" b="1">
                <a:solidFill>
                  <a:schemeClr val="bg1">
                    <a:lumMod val="85000"/>
                  </a:schemeClr>
                </a:solidFill>
                <a:cs typeface="Calibri"/>
              </a:rPr>
              <a:t>March 19 – AI &amp; Digital Tools </a:t>
            </a:r>
          </a:p>
          <a:p>
            <a:pPr>
              <a:spcBef>
                <a:spcPts val="0"/>
              </a:spcBef>
              <a:spcAft>
                <a:spcPts val="600"/>
              </a:spcAft>
              <a:buClr>
                <a:srgbClr val="DC582A"/>
              </a:buClr>
              <a:tabLst>
                <a:tab pos="457200" algn="l"/>
              </a:tabLst>
            </a:pPr>
            <a:r>
              <a:rPr lang="en-US" sz="2000" b="1">
                <a:solidFill>
                  <a:schemeClr val="bg1">
                    <a:lumMod val="85000"/>
                  </a:schemeClr>
                </a:solidFill>
                <a:cs typeface="Calibri"/>
              </a:rPr>
              <a:t>May 21 – RFP Requirements </a:t>
            </a:r>
          </a:p>
          <a:p>
            <a:pPr>
              <a:spcBef>
                <a:spcPts val="0"/>
              </a:spcBef>
              <a:spcAft>
                <a:spcPts val="600"/>
              </a:spcAft>
              <a:buClr>
                <a:srgbClr val="DC582A"/>
              </a:buClr>
              <a:tabLst>
                <a:tab pos="457200" algn="l"/>
              </a:tabLst>
            </a:pPr>
            <a:r>
              <a:rPr lang="en-US" sz="2000" b="1">
                <a:solidFill>
                  <a:schemeClr val="tx1"/>
                </a:solidFill>
                <a:cs typeface="Calibri"/>
              </a:rPr>
              <a:t>July 21 – A</a:t>
            </a:r>
            <a:r>
              <a:rPr lang="en-US" sz="2000" b="1"/>
              <a:t>CDBE in Transition: What the IFR Means for Your Business</a:t>
            </a:r>
            <a:endParaRPr lang="en-US" sz="2000" b="1">
              <a:solidFill>
                <a:schemeClr val="tx1"/>
              </a:solidFill>
              <a:cs typeface="Calibri"/>
            </a:endParaRPr>
          </a:p>
          <a:p>
            <a:pPr>
              <a:spcBef>
                <a:spcPts val="0"/>
              </a:spcBef>
              <a:spcAft>
                <a:spcPts val="600"/>
              </a:spcAft>
              <a:buClr>
                <a:srgbClr val="DC582A"/>
              </a:buClr>
              <a:tabLst>
                <a:tab pos="457200" algn="l"/>
              </a:tabLst>
            </a:pPr>
            <a:r>
              <a:rPr lang="en-US" sz="2000" b="1">
                <a:solidFill>
                  <a:schemeClr val="tx1"/>
                </a:solidFill>
                <a:cs typeface="Calibri"/>
              </a:rPr>
              <a:t>September 17 – Goods &amp; Services Participation and Good Faith Efforts</a:t>
            </a:r>
          </a:p>
          <a:p>
            <a:pPr>
              <a:spcBef>
                <a:spcPts val="0"/>
              </a:spcBef>
              <a:spcAft>
                <a:spcPts val="600"/>
              </a:spcAft>
              <a:buClr>
                <a:srgbClr val="DC582A"/>
              </a:buClr>
              <a:tabLst>
                <a:tab pos="457200" algn="l"/>
              </a:tabLst>
            </a:pPr>
            <a:r>
              <a:rPr lang="en-US" sz="2000" b="1">
                <a:solidFill>
                  <a:schemeClr val="tx1"/>
                </a:solidFill>
                <a:cs typeface="Calibri"/>
              </a:rPr>
              <a:t>November 19 – CUF Site Visits &amp; Desk Audits </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64168"/>
            <a:ext cx="3712360" cy="7196488"/>
          </a:xfrm>
        </p:spPr>
      </p:pic>
      <p:pic>
        <p:nvPicPr>
          <p:cNvPr id="4" name="Picture 2" descr="QR code linking to the Do Business at DEN calendar https://www.eventbrite.com/e/taking-flight-at-den-tickets-1975151824276?aff=oddtdtcreator.">
            <a:extLst>
              <a:ext uri="{FF2B5EF4-FFF2-40B4-BE49-F238E27FC236}">
                <a16:creationId xmlns:a16="http://schemas.microsoft.com/office/drawing/2014/main" id="{D80E79C0-C108-DACF-B442-CB075FCBA0D2}"/>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23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14FC-BF26-5CE2-C6E1-117745BFC578}"/>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CE71E0AF-CFAF-FBCA-4C46-1B2B8A07938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Small Business Certification Workshops</a:t>
            </a:r>
          </a:p>
        </p:txBody>
      </p:sp>
      <p:sp>
        <p:nvSpPr>
          <p:cNvPr id="16" name="Text Placeholder 15">
            <a:extLst>
              <a:ext uri="{FF2B5EF4-FFF2-40B4-BE49-F238E27FC236}">
                <a16:creationId xmlns:a16="http://schemas.microsoft.com/office/drawing/2014/main" id="{0913D522-F66F-DB4F-79CA-8A07CE7A7A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C4EA999A-9D4B-AB13-B024-A256FA7A9C6B}"/>
              </a:ext>
              <a:ext uri="{C183D7F6-B498-43B3-948B-1728B52AA6E4}">
                <adec:decorative xmlns:adec="http://schemas.microsoft.com/office/drawing/2017/decorative" val="1"/>
              </a:ext>
            </a:extLst>
          </p:cNvPr>
          <p:cNvSpPr>
            <a:spLocks noGrp="1"/>
          </p:cNvSpPr>
          <p:nvPr>
            <p:ph type="body" sz="quarter" idx="14"/>
          </p:nvPr>
        </p:nvSpPr>
        <p:spPr>
          <a:xfrm>
            <a:off x="769938" y="2614997"/>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February 26</a:t>
            </a:r>
          </a:p>
          <a:p>
            <a:pPr>
              <a:spcBef>
                <a:spcPts val="0"/>
              </a:spcBef>
              <a:spcAft>
                <a:spcPts val="600"/>
              </a:spcAft>
              <a:buClr>
                <a:srgbClr val="DC582A"/>
              </a:buClr>
              <a:tabLst>
                <a:tab pos="457200" algn="l"/>
              </a:tabLst>
            </a:pPr>
            <a:r>
              <a:rPr lang="en-US" sz="2000" b="1">
                <a:solidFill>
                  <a:schemeClr val="bg1">
                    <a:lumMod val="85000"/>
                  </a:schemeClr>
                </a:solidFill>
                <a:cs typeface="Calibri"/>
              </a:rPr>
              <a:t>April 14</a:t>
            </a:r>
          </a:p>
          <a:p>
            <a:pPr>
              <a:spcBef>
                <a:spcPts val="0"/>
              </a:spcBef>
              <a:spcAft>
                <a:spcPts val="600"/>
              </a:spcAft>
              <a:buClr>
                <a:srgbClr val="DC582A"/>
              </a:buClr>
              <a:tabLst>
                <a:tab pos="457200" algn="l"/>
              </a:tabLst>
            </a:pPr>
            <a:r>
              <a:rPr lang="en-US" sz="2000" b="1">
                <a:solidFill>
                  <a:schemeClr val="bg1">
                    <a:lumMod val="85000"/>
                  </a:schemeClr>
                </a:solidFill>
                <a:cs typeface="Calibri"/>
              </a:rPr>
              <a:t>June 24</a:t>
            </a:r>
          </a:p>
          <a:p>
            <a:pPr>
              <a:spcBef>
                <a:spcPts val="0"/>
              </a:spcBef>
              <a:spcAft>
                <a:spcPts val="600"/>
              </a:spcAft>
              <a:buClr>
                <a:srgbClr val="DC582A"/>
              </a:buClr>
              <a:tabLst>
                <a:tab pos="457200" algn="l"/>
              </a:tabLst>
            </a:pPr>
            <a:r>
              <a:rPr lang="en-US" sz="2000" b="1">
                <a:solidFill>
                  <a:schemeClr val="tx1"/>
                </a:solidFill>
                <a:cs typeface="Calibri"/>
              </a:rPr>
              <a:t>August 6</a:t>
            </a:r>
          </a:p>
          <a:p>
            <a:pPr>
              <a:spcBef>
                <a:spcPts val="0"/>
              </a:spcBef>
              <a:spcAft>
                <a:spcPts val="600"/>
              </a:spcAft>
              <a:buClr>
                <a:srgbClr val="DC582A"/>
              </a:buClr>
              <a:tabLst>
                <a:tab pos="457200" algn="l"/>
              </a:tabLst>
            </a:pPr>
            <a:r>
              <a:rPr lang="en-US" sz="2000" b="1">
                <a:solidFill>
                  <a:schemeClr val="tx1"/>
                </a:solidFill>
                <a:cs typeface="Calibri"/>
              </a:rPr>
              <a:t>October 20 </a:t>
            </a:r>
          </a:p>
          <a:p>
            <a:pPr>
              <a:spcBef>
                <a:spcPts val="0"/>
              </a:spcBef>
              <a:spcAft>
                <a:spcPts val="600"/>
              </a:spcAft>
              <a:buClr>
                <a:srgbClr val="DC582A"/>
              </a:buClr>
              <a:tabLst>
                <a:tab pos="457200" algn="l"/>
              </a:tabLst>
            </a:pPr>
            <a:r>
              <a:rPr lang="en-US" sz="2000" b="1">
                <a:solidFill>
                  <a:schemeClr val="tx1"/>
                </a:solidFill>
                <a:cs typeface="Calibri"/>
              </a:rPr>
              <a:t>December TBD</a:t>
            </a:r>
          </a:p>
        </p:txBody>
      </p:sp>
      <p:pic>
        <p:nvPicPr>
          <p:cNvPr id="11" name="Picture Placeholder 10" descr="City skyline with tall office buildings">
            <a:extLst>
              <a:ext uri="{FF2B5EF4-FFF2-40B4-BE49-F238E27FC236}">
                <a16:creationId xmlns:a16="http://schemas.microsoft.com/office/drawing/2014/main" id="{DA708701-D495-ADC7-B9DA-A3E3780E789E}"/>
              </a:ext>
            </a:extLst>
          </p:cNvPr>
          <p:cNvPicPr>
            <a:picLocks noGrp="1" noChangeAspect="1"/>
          </p:cNvPicPr>
          <p:nvPr>
            <p:ph type="pic" sz="quarter" idx="15"/>
          </p:nvPr>
        </p:nvPicPr>
        <p:blipFill>
          <a:blip r:embed="rId3"/>
          <a:srcRect l="37196" r="37196"/>
          <a:stretch>
            <a:fillRect/>
          </a:stretch>
        </p:blipFill>
        <p:spPr>
          <a:xfrm>
            <a:off x="8744649" y="-1"/>
            <a:ext cx="3544887" cy="7015655"/>
          </a:xfrm>
        </p:spPr>
      </p:pic>
      <p:pic>
        <p:nvPicPr>
          <p:cNvPr id="12" name="Picture 11" descr="QR Code to register https://startupspace.app/normal-events?event_type=upcoming&amp;search_group=468&amp;search_radius=50">
            <a:extLst>
              <a:ext uri="{FF2B5EF4-FFF2-40B4-BE49-F238E27FC236}">
                <a16:creationId xmlns:a16="http://schemas.microsoft.com/office/drawing/2014/main" id="{45C7CF79-5B3A-84B4-B494-7BB217567543}"/>
              </a:ext>
            </a:extLst>
          </p:cNvPr>
          <p:cNvPicPr>
            <a:picLocks noChangeAspect="1"/>
          </p:cNvPicPr>
          <p:nvPr/>
        </p:nvPicPr>
        <p:blipFill>
          <a:blip r:embed="rId4"/>
          <a:stretch>
            <a:fillRect/>
          </a:stretch>
        </p:blipFill>
        <p:spPr>
          <a:xfrm>
            <a:off x="10183516" y="4741879"/>
            <a:ext cx="1835550" cy="1835550"/>
          </a:xfrm>
          <a:prstGeom prst="rect">
            <a:avLst/>
          </a:prstGeom>
        </p:spPr>
      </p:pic>
      <p:sp>
        <p:nvSpPr>
          <p:cNvPr id="13" name="Text Placeholder 14">
            <a:extLst>
              <a:ext uri="{FF2B5EF4-FFF2-40B4-BE49-F238E27FC236}">
                <a16:creationId xmlns:a16="http://schemas.microsoft.com/office/drawing/2014/main" id="{B47EE379-9DAD-00F8-B63B-7BF58929EB04}"/>
              </a:ext>
              <a:ext uri="{C183D7F6-B498-43B3-948B-1728B52AA6E4}">
                <adec:decorative xmlns:adec="http://schemas.microsoft.com/office/drawing/2017/decorative" val="1"/>
              </a:ext>
            </a:extLst>
          </p:cNvPr>
          <p:cNvSpPr txBox="1">
            <a:spLocks/>
          </p:cNvSpPr>
          <p:nvPr/>
        </p:nvSpPr>
        <p:spPr>
          <a:xfrm>
            <a:off x="769938" y="1555750"/>
            <a:ext cx="7877175" cy="5783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A bi‑monthly in‑person event in partnership with ACDBE and DSBO</a:t>
            </a:r>
          </a:p>
        </p:txBody>
      </p:sp>
    </p:spTree>
    <p:extLst>
      <p:ext uri="{BB962C8B-B14F-4D97-AF65-F5344CB8AC3E}">
        <p14:creationId xmlns:p14="http://schemas.microsoft.com/office/powerpoint/2010/main" val="2748330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lIns="91440" tIns="45720" rIns="91440" bIns="45720" anchor="t"/>
          <a:lstStyle/>
          <a:p>
            <a:r>
              <a:rPr lang="en-US" sz="2000" b="1"/>
              <a:t>Volunteer program for those who want to participate in a procurement evaluation panel. </a:t>
            </a:r>
          </a:p>
          <a:p>
            <a:pPr marL="285750" indent="-285750">
              <a:lnSpc>
                <a:spcPct val="100000"/>
              </a:lnSpc>
              <a:buFont typeface="Arial"/>
              <a:buChar char="•"/>
            </a:pPr>
            <a:r>
              <a:rPr lang="en-US" sz="1800">
                <a:solidFill>
                  <a:srgbClr val="181717"/>
                </a:solidFill>
                <a:ea typeface="Calibri"/>
                <a:cs typeface="Calibri"/>
              </a:rPr>
              <a:t>Great experience for potential primes</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Attain an understanding of the evaluation process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Become familiar with DEN’s values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Gain experience with DEN’s interview format</a:t>
            </a:r>
            <a:endParaRPr lang="en-US"/>
          </a:p>
          <a:p>
            <a:endParaRPr lang="en-US" sz="2000" b="1">
              <a:ea typeface="Calibri"/>
              <a:cs typeface="Calibri"/>
            </a:endParaRP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13</a:t>
            </a:fld>
            <a:endParaRPr lang="en-US"/>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45710" t="232" r="25458" b="-232"/>
          <a:stretch/>
        </p:blipFill>
        <p:spPr>
          <a:xfrm>
            <a:off x="8647113" y="-16042"/>
            <a:ext cx="3863085" cy="6922168"/>
          </a:xfrm>
        </p:spPr>
      </p:pic>
      <p:sp>
        <p:nvSpPr>
          <p:cNvPr id="10" name="TextBox 9">
            <a:extLst>
              <a:ext uri="{FF2B5EF4-FFF2-40B4-BE49-F238E27FC236}">
                <a16:creationId xmlns:a16="http://schemas.microsoft.com/office/drawing/2014/main" id="{318F9294-102E-4AF6-4190-4ECFA2D9BC2B}"/>
              </a:ext>
            </a:extLst>
          </p:cNvPr>
          <p:cNvSpPr txBox="1"/>
          <p:nvPr/>
        </p:nvSpPr>
        <p:spPr>
          <a:xfrm>
            <a:off x="3330791" y="4131715"/>
            <a:ext cx="2509183" cy="369332"/>
          </a:xfrm>
          <a:prstGeom prst="rect">
            <a:avLst/>
          </a:prstGeom>
          <a:noFill/>
        </p:spPr>
        <p:txBody>
          <a:bodyPr wrap="square">
            <a:spAutoFit/>
          </a:bodyPr>
          <a:lstStyle/>
          <a:p>
            <a:pPr algn="ctr">
              <a:buNone/>
            </a:pPr>
            <a:r>
              <a:rPr lang="en-US" b="1"/>
              <a:t>Sign Up Today!</a:t>
            </a:r>
            <a:endParaRPr lang="en-US"/>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24874" t="35318" r="25111" b="13956"/>
          <a:stretch/>
        </p:blipFill>
        <p:spPr>
          <a:xfrm>
            <a:off x="3635855" y="4430290"/>
            <a:ext cx="1899057" cy="19260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3A421-4AA1-949E-1835-B139B207F183}"/>
              </a:ext>
              <a:ext uri="{C183D7F6-B498-43B3-948B-1728B52AA6E4}">
                <adec:decorative xmlns:adec="http://schemas.microsoft.com/office/drawing/2017/decorative" val="0"/>
              </a:ext>
            </a:extLst>
          </p:cNvPr>
          <p:cNvSpPr>
            <a:spLocks noGrp="1"/>
          </p:cNvSpPr>
          <p:nvPr>
            <p:ph type="title" idx="4294967295"/>
          </p:nvPr>
        </p:nvSpPr>
        <p:spPr>
          <a:xfrm>
            <a:off x="770439" y="4203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Business Development Training Academy</a:t>
            </a:r>
          </a:p>
        </p:txBody>
      </p:sp>
      <p:pic>
        <p:nvPicPr>
          <p:cNvPr id="7" name="Picture 6" descr="Screenshot of BDTA website on Flydenver.com">
            <a:extLst>
              <a:ext uri="{FF2B5EF4-FFF2-40B4-BE49-F238E27FC236}">
                <a16:creationId xmlns:a16="http://schemas.microsoft.com/office/drawing/2014/main" id="{F64DC50F-90A3-E237-68D6-E434F527957E}"/>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394" y="1165940"/>
            <a:ext cx="8545314" cy="3953338"/>
          </a:xfrm>
          <a:prstGeom prst="rect">
            <a:avLst/>
          </a:prstGeom>
        </p:spPr>
      </p:pic>
      <p:sp>
        <p:nvSpPr>
          <p:cNvPr id="8" name="TextBox 7">
            <a:extLst>
              <a:ext uri="{FF2B5EF4-FFF2-40B4-BE49-F238E27FC236}">
                <a16:creationId xmlns:a16="http://schemas.microsoft.com/office/drawing/2014/main" id="{8A2DB6B7-F102-A3A1-D06B-B5D67AA81197}"/>
              </a:ext>
              <a:ext uri="{C183D7F6-B498-43B3-948B-1728B52AA6E4}">
                <adec:decorative xmlns:adec="http://schemas.microsoft.com/office/drawing/2017/decorative" val="1"/>
              </a:ext>
            </a:extLst>
          </p:cNvPr>
          <p:cNvSpPr txBox="1"/>
          <p:nvPr/>
        </p:nvSpPr>
        <p:spPr>
          <a:xfrm>
            <a:off x="845394" y="5286597"/>
            <a:ext cx="8275729" cy="1138773"/>
          </a:xfrm>
          <a:prstGeom prst="rect">
            <a:avLst/>
          </a:prstGeom>
          <a:noFill/>
        </p:spPr>
        <p:txBody>
          <a:bodyPr wrap="square" lIns="91440" tIns="45720" rIns="91440" bIns="45720" rtlCol="0" anchor="t">
            <a:spAutoFit/>
          </a:bodyPr>
          <a:lstStyle/>
          <a:p>
            <a:pPr>
              <a:spcAft>
                <a:spcPts val="1200"/>
              </a:spcAft>
            </a:pPr>
            <a:r>
              <a:rPr lang="en-US" sz="1600" b="1"/>
              <a:t>Learn More:</a:t>
            </a:r>
            <a:r>
              <a:rPr lang="en-US" sz="1600"/>
              <a:t> flydenver.com/</a:t>
            </a:r>
            <a:r>
              <a:rPr lang="en-US" sz="1600" err="1"/>
              <a:t>bdta</a:t>
            </a:r>
            <a:r>
              <a:rPr lang="en-US" sz="1600"/>
              <a:t> </a:t>
            </a:r>
          </a:p>
          <a:p>
            <a:pPr>
              <a:spcAft>
                <a:spcPts val="1200"/>
              </a:spcAft>
            </a:pPr>
            <a:r>
              <a:rPr lang="en-US" sz="1600" b="1">
                <a:cs typeface="Calibri" panose="020F0502020204030204"/>
              </a:rPr>
              <a:t>2027 Cohort: </a:t>
            </a:r>
            <a:r>
              <a:rPr lang="en-US" sz="1600">
                <a:cs typeface="Calibri" panose="020F0502020204030204"/>
              </a:rPr>
              <a:t>Applications Open end of 2026</a:t>
            </a:r>
          </a:p>
          <a:p>
            <a:pPr>
              <a:spcAft>
                <a:spcPts val="1200"/>
              </a:spcAft>
            </a:pPr>
            <a:r>
              <a:rPr lang="en-US" sz="1600" b="1">
                <a:cs typeface="Calibri" panose="020F0502020204030204"/>
              </a:rPr>
              <a:t>Contact Us: </a:t>
            </a:r>
            <a:r>
              <a:rPr lang="en-US" sz="1600">
                <a:cs typeface="Calibri" panose="020F0502020204030204"/>
              </a:rPr>
              <a:t>at </a:t>
            </a:r>
            <a:r>
              <a:rPr lang="en-US" sz="1600">
                <a:cs typeface="Calibri" panose="020F0502020204030204"/>
                <a:hlinkClick r:id="rId4"/>
              </a:rPr>
              <a:t>DENTrainingAcademy@flydenver.com</a:t>
            </a:r>
            <a:endParaRPr lang="en-US">
              <a:cs typeface="Calibri" panose="020F0502020204030204"/>
            </a:endParaRPr>
          </a:p>
        </p:txBody>
      </p:sp>
      <p:pic>
        <p:nvPicPr>
          <p:cNvPr id="6" name="Picture 5">
            <a:extLst>
              <a:ext uri="{FF2B5EF4-FFF2-40B4-BE49-F238E27FC236}">
                <a16:creationId xmlns:a16="http://schemas.microsoft.com/office/drawing/2014/main" id="{2F7036E6-A6AE-E0A3-BB21-591EF73213C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88817" y="4660975"/>
            <a:ext cx="1835075" cy="1835075"/>
          </a:xfrm>
          <a:prstGeom prst="rect">
            <a:avLst/>
          </a:prstGeom>
        </p:spPr>
      </p:pic>
    </p:spTree>
    <p:extLst>
      <p:ext uri="{BB962C8B-B14F-4D97-AF65-F5344CB8AC3E}">
        <p14:creationId xmlns:p14="http://schemas.microsoft.com/office/powerpoint/2010/main" val="19285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Upcoming Opportunities – Updated Webpage">
            <a:extLst>
              <a:ext uri="{FF2B5EF4-FFF2-40B4-BE49-F238E27FC236}">
                <a16:creationId xmlns:a16="http://schemas.microsoft.com/office/drawing/2014/main" id="{E31A49D9-D488-963E-D252-8840B6E0167D}"/>
              </a:ext>
              <a:ext uri="{C183D7F6-B498-43B3-948B-1728B52AA6E4}">
                <adec:decorative xmlns:adec="http://schemas.microsoft.com/office/drawing/2017/decorative" val="0"/>
              </a:ext>
            </a:extLst>
          </p:cNvPr>
          <p:cNvSpPr>
            <a:spLocks noGrp="1"/>
          </p:cNvSpPr>
          <p:nvPr>
            <p:ph type="title" idx="4294967295"/>
          </p:nvPr>
        </p:nvSpPr>
        <p:spPr>
          <a:xfrm>
            <a:off x="770439" y="485305"/>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Upcoming Opportunities – Updated Webpage</a:t>
            </a:r>
            <a:endParaRPr lang="en-US" sz="2800" b="0" i="0" u="none" strike="noStrike" kern="1200" cap="none" spc="0" normalizeH="0" baseline="0" noProof="0">
              <a:ln>
                <a:noFill/>
              </a:ln>
              <a:solidFill>
                <a:srgbClr val="440099"/>
              </a:solidFill>
              <a:effectLst/>
              <a:uLnTx/>
              <a:uFillTx/>
              <a:latin typeface="+mn-lt"/>
              <a:ea typeface="Calibri"/>
              <a:cs typeface="Calibri"/>
            </a:endParaRPr>
          </a:p>
        </p:txBody>
      </p:sp>
      <p:pic>
        <p:nvPicPr>
          <p:cNvPr id="11" name="Picture 10" descr="We will highlight various procurement opportunities in their initial planning stages, with essential information potentially unknown and subject to change. The City and County of Denver may choose to cancel, modify, or suspend any project for any reason. &#10;&#10;And now we will hand the event over to our project managers. &#10;&#10;https://www.flydenver.com/business-and-community/procurement/opportunities/#opportunities&#10;">
            <a:extLst>
              <a:ext uri="{FF2B5EF4-FFF2-40B4-BE49-F238E27FC236}">
                <a16:creationId xmlns:a16="http://schemas.microsoft.com/office/drawing/2014/main" id="{E92C56A5-F1AF-E313-2540-1B932BAD797C}"/>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0704"/>
          <a:stretch/>
        </p:blipFill>
        <p:spPr>
          <a:xfrm>
            <a:off x="770439" y="1577245"/>
            <a:ext cx="9349843" cy="3026732"/>
          </a:xfrm>
          <a:prstGeom prst="rect">
            <a:avLst/>
          </a:prstGeom>
        </p:spPr>
      </p:pic>
      <p:pic>
        <p:nvPicPr>
          <p:cNvPr id="2" name="Picture 1" descr="https://www.flydenver.com/business-and-community/procurement/opportunities/#opportunities">
            <a:extLst>
              <a:ext uri="{FF2B5EF4-FFF2-40B4-BE49-F238E27FC236}">
                <a16:creationId xmlns:a16="http://schemas.microsoft.com/office/drawing/2014/main" id="{81ADF670-AC70-4233-F2A4-FEF4946B7481}"/>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51163" y="5878286"/>
            <a:ext cx="808264" cy="808264"/>
          </a:xfrm>
          <a:prstGeom prst="rect">
            <a:avLst/>
          </a:prstGeom>
        </p:spPr>
      </p:pic>
    </p:spTree>
    <p:extLst>
      <p:ext uri="{BB962C8B-B14F-4D97-AF65-F5344CB8AC3E}">
        <p14:creationId xmlns:p14="http://schemas.microsoft.com/office/powerpoint/2010/main" val="2917361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descr="Stay Connected with DEN">
            <a:extLst>
              <a:ext uri="{FF2B5EF4-FFF2-40B4-BE49-F238E27FC236}">
                <a16:creationId xmlns:a16="http://schemas.microsoft.com/office/drawing/2014/main" id="{062F89B3-54E6-2FE6-7500-03EFFC800B11}"/>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fontAlgn="auto">
              <a:spcBef>
                <a:spcPts val="1000"/>
              </a:spcBef>
              <a:spcAft>
                <a:spcPts val="0"/>
              </a:spcAft>
              <a:buClrTx/>
              <a:buSzTx/>
              <a:tabLst/>
              <a:defRPr/>
            </a:pPr>
            <a:r>
              <a:rPr lang="en-US" sz="3700">
                <a:solidFill>
                  <a:srgbClr val="440099"/>
                </a:solidFill>
                <a:latin typeface="+mn-lt"/>
                <a:ea typeface="+mn-ea"/>
                <a:cs typeface="+mn-cs"/>
              </a:rPr>
              <a:t>STAY CONNECTED WITH DEN</a:t>
            </a:r>
          </a:p>
        </p:txBody>
      </p:sp>
      <p:sp>
        <p:nvSpPr>
          <p:cNvPr id="6" name="Text Placeholder 5" descr="DEN provides a range of equitable types of engagement and communications&#10;">
            <a:extLst>
              <a:ext uri="{FF2B5EF4-FFF2-40B4-BE49-F238E27FC236}">
                <a16:creationId xmlns:a16="http://schemas.microsoft.com/office/drawing/2014/main" id="{7C8F1A84-FB35-53AF-54D7-77EF57DD9E67}"/>
              </a:ext>
            </a:extLst>
          </p:cNvPr>
          <p:cNvSpPr>
            <a:spLocks noGrp="1"/>
          </p:cNvSpPr>
          <p:nvPr>
            <p:ph type="body" sz="quarter" idx="13"/>
          </p:nvPr>
        </p:nvSpPr>
        <p:spPr>
          <a:xfrm>
            <a:off x="770441" y="1519354"/>
            <a:ext cx="4356195" cy="4634108"/>
          </a:xfrm>
        </p:spPr>
        <p:txBody>
          <a:bodyPr/>
          <a:lstStyle/>
          <a:p>
            <a:pPr marL="571500" indent="-571500">
              <a:spcBef>
                <a:spcPts val="0"/>
              </a:spcBef>
              <a:spcAft>
                <a:spcPts val="1200"/>
              </a:spcAft>
              <a:buClr>
                <a:srgbClr val="C3D831"/>
              </a:buClr>
              <a:buFont typeface="Arial" panose="020B0604020202020204" pitchFamily="34" charset="0"/>
              <a:buChar char="•"/>
            </a:pPr>
            <a:r>
              <a:rPr lang="en-US" sz="3000"/>
              <a:t>Follow us on our socials</a:t>
            </a:r>
          </a:p>
          <a:p>
            <a:pPr marL="571500" indent="-571500">
              <a:spcBef>
                <a:spcPts val="0"/>
              </a:spcBef>
              <a:spcAft>
                <a:spcPts val="1200"/>
              </a:spcAft>
              <a:buClr>
                <a:srgbClr val="C3D831"/>
              </a:buClr>
              <a:buFont typeface="Arial" panose="020B0604020202020204" pitchFamily="34" charset="0"/>
              <a:buChar char="•"/>
            </a:pPr>
            <a:r>
              <a:rPr lang="en-US" sz="3000"/>
              <a:t>Scan the QR Codes to signup for: </a:t>
            </a:r>
          </a:p>
          <a:p>
            <a:pPr marL="801688" lvl="1" indent="-457200">
              <a:spcBef>
                <a:spcPts val="0"/>
              </a:spcBef>
              <a:spcAft>
                <a:spcPts val="1200"/>
              </a:spcAft>
              <a:buClr>
                <a:srgbClr val="C3D831"/>
              </a:buClr>
              <a:buFont typeface="Wingdings" panose="05000000000000000000" pitchFamily="2" charset="2"/>
              <a:buChar char="ü"/>
            </a:pPr>
            <a:r>
              <a:rPr lang="en-US" sz="3000"/>
              <a:t>Business Connect newsletter</a:t>
            </a:r>
          </a:p>
          <a:p>
            <a:pPr marL="801688" lvl="1" indent="-457200">
              <a:spcBef>
                <a:spcPts val="0"/>
              </a:spcBef>
              <a:spcAft>
                <a:spcPts val="1200"/>
              </a:spcAft>
              <a:buClr>
                <a:srgbClr val="C3D831"/>
              </a:buClr>
              <a:buFont typeface="Wingdings" panose="05000000000000000000" pitchFamily="2" charset="2"/>
              <a:buChar char="ü"/>
            </a:pPr>
            <a:r>
              <a:rPr lang="en-US" sz="3000"/>
              <a:t>Do Business With DEN database</a:t>
            </a:r>
          </a:p>
        </p:txBody>
      </p:sp>
      <p:grpSp>
        <p:nvGrpSpPr>
          <p:cNvPr id="15" name="Group 14">
            <a:extLst>
              <a:ext uri="{FF2B5EF4-FFF2-40B4-BE49-F238E27FC236}">
                <a16:creationId xmlns:a16="http://schemas.microsoft.com/office/drawing/2014/main" id="{35C34CF0-D28C-930E-AEF2-9644C2E012B0}"/>
              </a:ext>
              <a:ext uri="{C183D7F6-B498-43B3-948B-1728B52AA6E4}">
                <adec:decorative xmlns:adec="http://schemas.microsoft.com/office/drawing/2017/decorative" val="1"/>
              </a:ext>
            </a:extLst>
          </p:cNvPr>
          <p:cNvGrpSpPr/>
          <p:nvPr/>
        </p:nvGrpSpPr>
        <p:grpSpPr>
          <a:xfrm>
            <a:off x="5656265" y="1408653"/>
            <a:ext cx="5609290" cy="2631490"/>
            <a:chOff x="385204" y="2825170"/>
            <a:chExt cx="5609290" cy="2631490"/>
          </a:xfrm>
        </p:grpSpPr>
        <p:sp>
          <p:nvSpPr>
            <p:cNvPr id="8" name="TextBox 7" descr="Follow Us on Social Media&#10;Instagram: https://www.linkedin.com/company/city-&amp;-county-of-denver---department-of-aviation  &#10;(Twitter): https://twitter.com/DENAirport&#10;Facebook: facebook.com/denverinternationalairport&#10;LinkedIn: linkedin.com/company/city-&amp;-county-of-denver---department-of-aviation&#10;">
              <a:extLst>
                <a:ext uri="{FF2B5EF4-FFF2-40B4-BE49-F238E27FC236}">
                  <a16:creationId xmlns:a16="http://schemas.microsoft.com/office/drawing/2014/main" id="{C7301328-BAF0-F35C-8472-8D616EBAFE8F}"/>
                </a:ext>
              </a:extLst>
            </p:cNvPr>
            <p:cNvSpPr txBox="1"/>
            <p:nvPr/>
          </p:nvSpPr>
          <p:spPr>
            <a:xfrm>
              <a:off x="838270" y="2825170"/>
              <a:ext cx="5156224" cy="263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
                  <a:srgbClr val="C3D831"/>
                </a:buClr>
                <a:buSzTx/>
                <a:buFontTx/>
                <a:buNone/>
                <a:tabLst/>
                <a:defRPr/>
              </a:pPr>
              <a:r>
                <a:rPr kumimoji="0" lang="en-US" sz="3000" b="0" i="0" u="none" strike="noStrike" kern="1200" cap="none" spc="0" normalizeH="0" baseline="0" noProof="0" err="1">
                  <a:ln>
                    <a:noFill/>
                  </a:ln>
                  <a:solidFill>
                    <a:prstClr val="black"/>
                  </a:solidFill>
                  <a:effectLst/>
                  <a:uLnTx/>
                  <a:uFillTx/>
                  <a:latin typeface="Calibri" panose="020F0502020204030204"/>
                  <a:ea typeface="+mn-ea"/>
                  <a:cs typeface="+mn-cs"/>
                </a:rPr>
                <a:t>DENAirport</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800"/>
                </a:spcAft>
                <a:buClr>
                  <a:srgbClr val="C3D831"/>
                </a:buClr>
                <a:buSzTx/>
                <a:buFontTx/>
                <a:buNone/>
                <a:tabLst/>
                <a:defRPr/>
              </a:pPr>
              <a:r>
                <a:rPr kumimoji="0" lang="en-US" sz="3000" b="0" i="0" u="none" strike="noStrike" kern="1200" cap="none" spc="0" normalizeH="0" baseline="0" noProof="0" err="1">
                  <a:ln>
                    <a:noFill/>
                  </a:ln>
                  <a:solidFill>
                    <a:prstClr val="black"/>
                  </a:solidFill>
                  <a:effectLst/>
                  <a:uLnTx/>
                  <a:uFillTx/>
                  <a:latin typeface="Calibri" panose="020F0502020204030204"/>
                  <a:ea typeface="+mn-ea"/>
                  <a:cs typeface="+mn-cs"/>
                </a:rPr>
                <a:t>DENAirport</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800"/>
                </a:spcAft>
                <a:buClr>
                  <a:srgbClr val="C3D831"/>
                </a:buClr>
                <a:buSzTx/>
                <a:buFontTx/>
                <a:buNone/>
                <a:tabLst/>
                <a:defRPr/>
              </a:pPr>
              <a:r>
                <a:rPr kumimoji="0" lang="en-US" sz="3000" b="0" i="0" u="none" strike="noStrike" kern="1200" cap="none" spc="0" normalizeH="0" baseline="0" noProof="0" err="1">
                  <a:ln>
                    <a:noFill/>
                  </a:ln>
                  <a:solidFill>
                    <a:prstClr val="black"/>
                  </a:solidFill>
                  <a:effectLst/>
                  <a:uLnTx/>
                  <a:uFillTx/>
                  <a:latin typeface="Calibri" panose="020F0502020204030204"/>
                  <a:ea typeface="+mn-ea"/>
                  <a:cs typeface="+mn-cs"/>
                </a:rPr>
                <a:t>denverinternationalairport</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800"/>
                </a:spcAft>
                <a:buClr>
                  <a:srgbClr val="C3D831"/>
                </a:buClr>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DEN Department of Aviation</a:t>
              </a:r>
            </a:p>
          </p:txBody>
        </p:sp>
        <p:pic>
          <p:nvPicPr>
            <p:cNvPr id="10" name="Picture 9">
              <a:extLst>
                <a:ext uri="{FF2B5EF4-FFF2-40B4-BE49-F238E27FC236}">
                  <a16:creationId xmlns:a16="http://schemas.microsoft.com/office/drawing/2014/main" id="{90730E73-65B5-34FC-F07F-B459E8094CFC}"/>
                </a:ext>
              </a:extLst>
            </p:cNvPr>
            <p:cNvPicPr>
              <a:picLocks noChangeAspect="1"/>
            </p:cNvPicPr>
            <p:nvPr/>
          </p:nvPicPr>
          <p:blipFill>
            <a:blip r:embed="rId3"/>
            <a:srcRect l="59257" t="11271" r="25828" b="6163"/>
            <a:stretch>
              <a:fillRect/>
            </a:stretch>
          </p:blipFill>
          <p:spPr>
            <a:xfrm>
              <a:off x="388862" y="2839594"/>
              <a:ext cx="497433" cy="538155"/>
            </a:xfrm>
            <a:prstGeom prst="rect">
              <a:avLst/>
            </a:prstGeom>
          </p:spPr>
        </p:pic>
        <p:pic>
          <p:nvPicPr>
            <p:cNvPr id="12" name="Picture 11">
              <a:extLst>
                <a:ext uri="{FF2B5EF4-FFF2-40B4-BE49-F238E27FC236}">
                  <a16:creationId xmlns:a16="http://schemas.microsoft.com/office/drawing/2014/main" id="{715FF266-1EE0-F91B-ACB2-83D2FDF81749}"/>
                </a:ext>
              </a:extLst>
            </p:cNvPr>
            <p:cNvPicPr>
              <a:picLocks noChangeAspect="1"/>
            </p:cNvPicPr>
            <p:nvPr/>
          </p:nvPicPr>
          <p:blipFill>
            <a:blip r:embed="rId3"/>
            <a:srcRect l="21842" t="11271" r="63024"/>
            <a:stretch>
              <a:fillRect/>
            </a:stretch>
          </p:blipFill>
          <p:spPr>
            <a:xfrm>
              <a:off x="385204" y="3529557"/>
              <a:ext cx="504749" cy="578320"/>
            </a:xfrm>
            <a:prstGeom prst="rect">
              <a:avLst/>
            </a:prstGeom>
          </p:spPr>
        </p:pic>
        <p:pic>
          <p:nvPicPr>
            <p:cNvPr id="13" name="Picture 12">
              <a:extLst>
                <a:ext uri="{FF2B5EF4-FFF2-40B4-BE49-F238E27FC236}">
                  <a16:creationId xmlns:a16="http://schemas.microsoft.com/office/drawing/2014/main" id="{CB7E041D-9A37-A402-A7E5-05819208D69F}"/>
                </a:ext>
              </a:extLst>
            </p:cNvPr>
            <p:cNvPicPr>
              <a:picLocks noChangeAspect="1"/>
            </p:cNvPicPr>
            <p:nvPr/>
          </p:nvPicPr>
          <p:blipFill>
            <a:blip r:embed="rId3"/>
            <a:srcRect l="40347" t="11271" r="44957" b="8186"/>
            <a:stretch>
              <a:fillRect/>
            </a:stretch>
          </p:blipFill>
          <p:spPr>
            <a:xfrm>
              <a:off x="392519" y="4908940"/>
              <a:ext cx="490118" cy="524967"/>
            </a:xfrm>
            <a:prstGeom prst="rect">
              <a:avLst/>
            </a:prstGeom>
          </p:spPr>
        </p:pic>
        <p:pic>
          <p:nvPicPr>
            <p:cNvPr id="14" name="Picture 13">
              <a:extLst>
                <a:ext uri="{FF2B5EF4-FFF2-40B4-BE49-F238E27FC236}">
                  <a16:creationId xmlns:a16="http://schemas.microsoft.com/office/drawing/2014/main" id="{8F8F457F-8856-B911-A80E-46ACF0385628}"/>
                </a:ext>
              </a:extLst>
            </p:cNvPr>
            <p:cNvPicPr>
              <a:picLocks noChangeAspect="1"/>
            </p:cNvPicPr>
            <p:nvPr/>
          </p:nvPicPr>
          <p:blipFill>
            <a:blip r:embed="rId3"/>
            <a:srcRect l="3117" t="16288" r="82648" b="12675"/>
            <a:stretch>
              <a:fillRect/>
            </a:stretch>
          </p:blipFill>
          <p:spPr>
            <a:xfrm>
              <a:off x="400204" y="4291897"/>
              <a:ext cx="474748" cy="463002"/>
            </a:xfrm>
            <a:prstGeom prst="rect">
              <a:avLst/>
            </a:prstGeom>
          </p:spPr>
        </p:pic>
      </p:grpSp>
      <p:grpSp>
        <p:nvGrpSpPr>
          <p:cNvPr id="17" name="Group 16">
            <a:extLst>
              <a:ext uri="{FF2B5EF4-FFF2-40B4-BE49-F238E27FC236}">
                <a16:creationId xmlns:a16="http://schemas.microsoft.com/office/drawing/2014/main" id="{EF138140-4160-5516-3D39-F336502CF694}"/>
              </a:ext>
              <a:ext uri="{C183D7F6-B498-43B3-948B-1728B52AA6E4}">
                <adec:decorative xmlns:adec="http://schemas.microsoft.com/office/drawing/2017/decorative" val="1"/>
              </a:ext>
            </a:extLst>
          </p:cNvPr>
          <p:cNvGrpSpPr/>
          <p:nvPr/>
        </p:nvGrpSpPr>
        <p:grpSpPr>
          <a:xfrm>
            <a:off x="5751230" y="4426439"/>
            <a:ext cx="1746558" cy="1954222"/>
            <a:chOff x="6096000" y="4431958"/>
            <a:chExt cx="1746558" cy="1954222"/>
          </a:xfrm>
        </p:grpSpPr>
        <p:pic>
          <p:nvPicPr>
            <p:cNvPr id="3" name="Picture 2">
              <a:extLst>
                <a:ext uri="{FF2B5EF4-FFF2-40B4-BE49-F238E27FC236}">
                  <a16:creationId xmlns:a16="http://schemas.microsoft.com/office/drawing/2014/main" id="{65563AF0-52B8-B8CB-A113-34EBAC65D28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4431958"/>
              <a:ext cx="1555571" cy="1555571"/>
            </a:xfrm>
            <a:prstGeom prst="rect">
              <a:avLst/>
            </a:prstGeom>
          </p:spPr>
        </p:pic>
        <p:sp>
          <p:nvSpPr>
            <p:cNvPr id="16" name="Text Placeholder 5" descr="DEN provides a range of equitable types of engagement and communications&#10;">
              <a:extLst>
                <a:ext uri="{FF2B5EF4-FFF2-40B4-BE49-F238E27FC236}">
                  <a16:creationId xmlns:a16="http://schemas.microsoft.com/office/drawing/2014/main" id="{8C5259FC-79D4-4E7E-1A03-738AA66ADE89}"/>
                </a:ext>
              </a:extLst>
            </p:cNvPr>
            <p:cNvSpPr txBox="1">
              <a:spLocks/>
            </p:cNvSpPr>
            <p:nvPr/>
          </p:nvSpPr>
          <p:spPr>
            <a:xfrm>
              <a:off x="6096000" y="5932084"/>
              <a:ext cx="1746558" cy="45409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C3D831"/>
                </a:buClr>
                <a:buSzTx/>
                <a:buFont typeface="Arial" panose="020B0604020202020204" pitchFamily="34" charset="0"/>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Business Connect Newsletter</a:t>
              </a:r>
            </a:p>
          </p:txBody>
        </p:sp>
      </p:grpSp>
      <p:pic>
        <p:nvPicPr>
          <p:cNvPr id="20" name="Picture 19">
            <a:extLst>
              <a:ext uri="{FF2B5EF4-FFF2-40B4-BE49-F238E27FC236}">
                <a16:creationId xmlns:a16="http://schemas.microsoft.com/office/drawing/2014/main" id="{139D7819-56A3-2C04-A978-2E1EB22636EC}"/>
              </a:ext>
              <a:ext uri="{C183D7F6-B498-43B3-948B-1728B52AA6E4}">
                <adec:decorative xmlns:adec="http://schemas.microsoft.com/office/drawing/2017/decorative" val="1"/>
              </a:ext>
            </a:extLst>
          </p:cNvPr>
          <p:cNvPicPr>
            <a:picLocks noChangeAspect="1"/>
          </p:cNvPicPr>
          <p:nvPr/>
        </p:nvPicPr>
        <p:blipFill>
          <a:blip r:embed="rId5"/>
          <a:srcRect b="13995"/>
          <a:stretch>
            <a:fillRect/>
          </a:stretch>
        </p:blipFill>
        <p:spPr>
          <a:xfrm>
            <a:off x="8236363" y="4535290"/>
            <a:ext cx="1555571" cy="1337867"/>
          </a:xfrm>
          <a:prstGeom prst="rect">
            <a:avLst/>
          </a:prstGeom>
        </p:spPr>
      </p:pic>
      <p:sp>
        <p:nvSpPr>
          <p:cNvPr id="21" name="Text Placeholder 5" descr="DEN provides a range of equitable types of engagement and communications&#10;">
            <a:extLst>
              <a:ext uri="{FF2B5EF4-FFF2-40B4-BE49-F238E27FC236}">
                <a16:creationId xmlns:a16="http://schemas.microsoft.com/office/drawing/2014/main" id="{FEBFF53B-4AA8-338B-BE74-79A8F7EBD078}"/>
              </a:ext>
            </a:extLst>
          </p:cNvPr>
          <p:cNvSpPr txBox="1">
            <a:spLocks/>
          </p:cNvSpPr>
          <p:nvPr/>
        </p:nvSpPr>
        <p:spPr>
          <a:xfrm>
            <a:off x="8317046" y="5926565"/>
            <a:ext cx="1746558" cy="45409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C3D831"/>
              </a:buClr>
              <a:buSzTx/>
              <a:buFont typeface="Arial" panose="020B0604020202020204" pitchFamily="34" charset="0"/>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Do Business With DEN</a:t>
            </a:r>
          </a:p>
        </p:txBody>
      </p:sp>
    </p:spTree>
    <p:extLst>
      <p:ext uri="{BB962C8B-B14F-4D97-AF65-F5344CB8AC3E}">
        <p14:creationId xmlns:p14="http://schemas.microsoft.com/office/powerpoint/2010/main" val="1283233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Legal Disclaimer​">
            <a:extLst>
              <a:ext uri="{FF2B5EF4-FFF2-40B4-BE49-F238E27FC236}">
                <a16:creationId xmlns:a16="http://schemas.microsoft.com/office/drawing/2014/main" id="{02C43F30-EC11-9635-A135-591D565CDEE5}"/>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Legal Disclaimer​</a:t>
            </a:r>
          </a:p>
        </p:txBody>
      </p:sp>
      <p:sp>
        <p:nvSpPr>
          <p:cNvPr id="4" name="Text Placeholder 3" descr="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10;&#10;">
            <a:extLst>
              <a:ext uri="{FF2B5EF4-FFF2-40B4-BE49-F238E27FC236}">
                <a16:creationId xmlns:a16="http://schemas.microsoft.com/office/drawing/2014/main" id="{4E6C5A12-6BB9-F92F-6DFD-C5CF58B5A428}"/>
              </a:ext>
              <a:ext uri="{C183D7F6-B498-43B3-948B-1728B52AA6E4}">
                <adec:decorative xmlns:adec="http://schemas.microsoft.com/office/drawing/2017/decorative" val="0"/>
              </a:ext>
            </a:extLst>
          </p:cNvPr>
          <p:cNvSpPr>
            <a:spLocks noGrp="1"/>
          </p:cNvSpPr>
          <p:nvPr>
            <p:ph type="body" sz="quarter" idx="13"/>
          </p:nvPr>
        </p:nvSpPr>
        <p:spPr>
          <a:xfrm>
            <a:off x="769938" y="1555749"/>
            <a:ext cx="9907027" cy="4555339"/>
          </a:xfrm>
        </p:spPr>
        <p:txBody>
          <a:bodyPr/>
          <a:lstStyle/>
          <a:p>
            <a:pPr>
              <a:lnSpc>
                <a:spcPct val="120000"/>
              </a:lnSpc>
            </a:pPr>
            <a:r>
              <a:rPr lang="en-US" sz="2000"/>
              <a:t>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a:t>
            </a:r>
          </a:p>
          <a:p>
            <a:pPr>
              <a:lnSpc>
                <a:spcPct val="120000"/>
              </a:lnSpc>
            </a:pPr>
            <a:endParaRPr lang="en-US" sz="2000"/>
          </a:p>
        </p:txBody>
      </p:sp>
    </p:spTree>
    <p:extLst>
      <p:ext uri="{BB962C8B-B14F-4D97-AF65-F5344CB8AC3E}">
        <p14:creationId xmlns:p14="http://schemas.microsoft.com/office/powerpoint/2010/main" val="2507076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59D06-3BA4-FA06-02EA-5A34C9F4BCCA}"/>
            </a:ext>
          </a:extLst>
        </p:cNvPr>
        <p:cNvGrpSpPr/>
        <p:nvPr/>
      </p:nvGrpSpPr>
      <p:grpSpPr>
        <a:xfrm>
          <a:off x="0" y="0"/>
          <a:ext cx="0" cy="0"/>
          <a:chOff x="0" y="0"/>
          <a:chExt cx="0" cy="0"/>
        </a:xfrm>
      </p:grpSpPr>
      <p:sp>
        <p:nvSpPr>
          <p:cNvPr id="12" name="Text Placeholder 11" descr="On-Call Infrastructure Construction 2025&#10;Breakout Room # ">
            <a:extLst>
              <a:ext uri="{FF2B5EF4-FFF2-40B4-BE49-F238E27FC236}">
                <a16:creationId xmlns:a16="http://schemas.microsoft.com/office/drawing/2014/main" id="{2D2EFF58-E634-D981-D459-9ECCDCF288B2}"/>
              </a:ext>
              <a:ext uri="{C183D7F6-B498-43B3-948B-1728B52AA6E4}">
                <adec:decorative xmlns:adec="http://schemas.microsoft.com/office/drawing/2017/decorative" val="0"/>
              </a:ext>
            </a:extLst>
          </p:cNvPr>
          <p:cNvSpPr>
            <a:spLocks noGrp="1"/>
          </p:cNvSpPr>
          <p:nvPr>
            <p:ph type="title" idx="4294967295"/>
          </p:nvPr>
        </p:nvSpPr>
        <p:spPr>
          <a:xfrm>
            <a:off x="2437090" y="959402"/>
            <a:ext cx="8694737" cy="11890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ea typeface="Calibri"/>
                <a:cs typeface="Calibri"/>
              </a:rPr>
              <a:t>AOB RESTACK CM/GC</a:t>
            </a:r>
            <a:br>
              <a:rPr lang="en-US" sz="3600">
                <a:latin typeface="+mn-lt"/>
                <a:ea typeface="+mn-ea"/>
                <a:cs typeface="+mn-cs"/>
              </a:rPr>
            </a:br>
            <a:r>
              <a:rPr kumimoji="0" lang="en-US" sz="3600" b="0" i="0" u="none" strike="noStrike" kern="1200" cap="none" spc="0" normalizeH="0" baseline="0" noProof="0">
                <a:ln>
                  <a:noFill/>
                </a:ln>
                <a:solidFill>
                  <a:schemeClr val="bg1"/>
                </a:solidFill>
                <a:effectLst/>
                <a:uLnTx/>
                <a:uFillTx/>
                <a:latin typeface="+mn-lt"/>
                <a:ea typeface="+mn-ea"/>
                <a:cs typeface="+mn-cs"/>
              </a:rPr>
              <a:t>Breakout </a:t>
            </a:r>
            <a:r>
              <a:rPr lang="en-US" sz="3600" kern="100">
                <a:solidFill>
                  <a:schemeClr val="bg1"/>
                </a:solidFill>
                <a:effectLst/>
                <a:latin typeface="+mn-lt"/>
              </a:rPr>
              <a:t>Room #2</a:t>
            </a:r>
            <a:endParaRPr kumimoji="0" lang="en-US" sz="36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500373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0E71F-A706-9B61-C151-FA45AAEB27A1}"/>
            </a:ext>
          </a:extLst>
        </p:cNvPr>
        <p:cNvGrpSpPr/>
        <p:nvPr/>
      </p:nvGrpSpPr>
      <p:grpSpPr>
        <a:xfrm>
          <a:off x="0" y="0"/>
          <a:ext cx="0" cy="0"/>
          <a:chOff x="0" y="0"/>
          <a:chExt cx="0" cy="0"/>
        </a:xfrm>
      </p:grpSpPr>
      <p:sp>
        <p:nvSpPr>
          <p:cNvPr id="16" name="Text Placeholder 15" descr="On-Call Infrastructure Construction 2025&#10;&#10;The on-call construction contract(s) is anticipated to address necessary maintenance and construction of airfield and landside heavy civil infrastructure projects at Denver International Airport (DEN), on a Task Order basis. &#10;&#10;Each Task Order related to the contract shall contain a specific scope of work that will dictate the services to be provided at that time. &#10;&#10;Generally, construction services will adhere to Federal Aviation Administration (FAA) criteria and/or CDOT Standard Specifications, as applicable. &#10;&#10;KEY INFORMATION &#10;Anticipated Advertisement Date:  March 2025     &#10;Estimated Project Value: $10M to $49.99M &#10;Small Business Program Goal: TBD&#10;Key Scope/Industry: demolition, earthwork and landscape, concrete and asphalt paving, special structures, manholes and retaining walls, bridges, fencing, drainage, erosion control, utilities, lighting and signage, pavement marking, spall and joint repair,  traffic control&#10;Project Manager: Irene St.Martin| Irene.St.Martin@flydenver.com &#10;">
            <a:extLst>
              <a:ext uri="{FF2B5EF4-FFF2-40B4-BE49-F238E27FC236}">
                <a16:creationId xmlns:a16="http://schemas.microsoft.com/office/drawing/2014/main" id="{3FC66197-E81A-7EF9-6290-3B650DC570F6}"/>
              </a:ext>
            </a:extLst>
          </p:cNvPr>
          <p:cNvSpPr>
            <a:spLocks noGrp="1"/>
          </p:cNvSpPr>
          <p:nvPr>
            <p:ph type="title" idx="4294967295"/>
          </p:nvPr>
        </p:nvSpPr>
        <p:spPr>
          <a:xfrm>
            <a:off x="721452" y="341520"/>
            <a:ext cx="11065264"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solidFill>
                  <a:srgbClr val="440099"/>
                </a:solidFill>
                <a:latin typeface="+mn-lt"/>
                <a:ea typeface="+mn-ea"/>
                <a:cs typeface="+mn-cs"/>
              </a:rPr>
              <a:t>AOB Restack CM/GC</a:t>
            </a:r>
            <a:endParaRPr lang="en-US" sz="3200"/>
          </a:p>
        </p:txBody>
      </p:sp>
      <p:sp>
        <p:nvSpPr>
          <p:cNvPr id="3" name="TextBox 2">
            <a:extLst>
              <a:ext uri="{FF2B5EF4-FFF2-40B4-BE49-F238E27FC236}">
                <a16:creationId xmlns:a16="http://schemas.microsoft.com/office/drawing/2014/main" id="{47648E03-F2BB-E60A-EBDC-C79D1696B2EC}"/>
              </a:ext>
              <a:ext uri="{C183D7F6-B498-43B3-948B-1728B52AA6E4}">
                <adec:decorative xmlns:adec="http://schemas.microsoft.com/office/drawing/2017/decorative" val="1"/>
              </a:ext>
            </a:extLst>
          </p:cNvPr>
          <p:cNvSpPr txBox="1"/>
          <p:nvPr/>
        </p:nvSpPr>
        <p:spPr>
          <a:xfrm>
            <a:off x="770438" y="1113797"/>
            <a:ext cx="9070247" cy="572464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rPr>
              <a:t>Denver International Airport's Design, Engineering, and Construction (DEC) division is seeking proposals for a Construction Management/General Contractor (CM/GC) for the Airport Office Building (AOB) renovation project of floors 6-9. The selected contractor will join the Project Team during the design phase and provide Preconstruction Services.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rPr>
              <a:t>The renovation will encompass open and private offices, conference rooms, break areas, secure storage, and support functions. This phased partial renovation includes selective demolition, new interior construction, finish upgrades, technology improvements, and mechanical, electrical, and plumbing (MEP) system modifications as required. Special consideration must be given to minimize service disruptions to continuously occupied areas, as multiple utilities are shared between floors within the building.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Key Objective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The Airport Office Building (AOB) is currently experiencing significant overcrowding across all floors and DEN work groups. This compression has intensified in recent years and meet DEN's Vision 100 Mission and projected growth trajectory. Further complicating matters, the 30-year-old facility features outdated infrastructure that lacks modern amenities and fails to meet the evolving needs of DEN's diverse workforce. This renovation aims to alleviate current space constraints while creating a modern workplace environment capable of accommodating future organizational growth.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KEY INFORMATION </a:t>
            </a:r>
            <a:endParaRPr kumimoji="0" lang="en-US" sz="14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Anticipated Advertisement Date: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rPr>
              <a:t> </a:t>
            </a:r>
            <a:r>
              <a:rPr lang="en-US" sz="1400">
                <a:solidFill>
                  <a:prstClr val="black"/>
                </a:solidFill>
                <a:latin typeface="Calibri" panose="020F0502020204030204"/>
                <a:cs typeface="Calibri"/>
              </a:rPr>
              <a:t>August</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rPr>
              <a:t> 2026     </a:t>
            </a:r>
            <a:endParaRPr kumimoji="0" lang="en-US" sz="1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Estimated Project Value: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rPr>
              <a:t>$10M to $49.99M</a:t>
            </a:r>
            <a:endParaRPr kumimoji="0" lang="en-US" sz="1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Small Business Program Goal: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rPr>
              <a:t>MWBE Participation Goal 15%</a:t>
            </a:r>
            <a:endParaRPr kumimoji="0" lang="en-US" sz="1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Key Scope/Industry: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rPr>
              <a:t>Preconstruction Services, General construction, Structural, Electrical, Demolition, Mechanical, Life safety (FA/ECS), Drywall/Painting/Ceiling, Temporary Partitions, Flooring, Millwork/Casework, Doors/Frames/HW Glazing/Storefront, Plumbing, Roofing/Exterior Walls/Exterior Windows, Fire suppression</a:t>
            </a:r>
            <a:endParaRPr kumimoji="0" lang="en-US" sz="1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Project Manager: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rPr>
              <a:t>Ro-Tien Liang | </a:t>
            </a:r>
            <a:r>
              <a:rPr kumimoji="0" lang="en-US" sz="1400" b="0" i="0" u="none" strike="noStrike" kern="1200" cap="none" spc="0" normalizeH="0" baseline="0" noProof="0">
                <a:ln>
                  <a:noFill/>
                </a:ln>
                <a:solidFill>
                  <a:srgbClr val="0563C1"/>
                </a:solidFill>
                <a:effectLst/>
                <a:uLnTx/>
                <a:uFillTx/>
                <a:latin typeface="Calibri" panose="020F0502020204030204"/>
                <a:ea typeface="+mn-ea"/>
                <a:cs typeface="Calibri"/>
                <a:hlinkClick r:id="rId2"/>
              </a:rPr>
              <a:t>ro-tien.liang@flydenver.com</a:t>
            </a:r>
            <a:r>
              <a:rPr kumimoji="0" lang="en-US" sz="1400" b="0" i="0" u="none" strike="noStrike" kern="1200" cap="none" spc="0" normalizeH="0" baseline="0" noProof="0">
                <a:ln>
                  <a:noFill/>
                </a:ln>
                <a:solidFill>
                  <a:srgbClr val="0563C1"/>
                </a:solidFill>
                <a:effectLst/>
                <a:uLnTx/>
                <a:uFillTx/>
                <a:latin typeface="Calibri" panose="020F0502020204030204"/>
                <a:ea typeface="+mn-ea"/>
                <a:cs typeface="Calibri"/>
              </a:rPr>
              <a:t>  </a:t>
            </a:r>
            <a:endParaRPr kumimoji="0" lang="en-US" sz="1400" b="0" i="0" u="none" strike="noStrike" kern="1200" cap="none" spc="0" normalizeH="0" baseline="0" noProof="0">
              <a:ln>
                <a:noFill/>
              </a:ln>
              <a:solidFill>
                <a:prstClr val="black"/>
              </a:solidFill>
              <a:effectLst/>
              <a:uLnTx/>
              <a:uFillTx/>
              <a:latin typeface="Aptos Narrow"/>
              <a:ea typeface="+mn-ea"/>
              <a:cs typeface="Arial"/>
            </a:endParaRPr>
          </a:p>
        </p:txBody>
      </p:sp>
    </p:spTree>
    <p:extLst>
      <p:ext uri="{BB962C8B-B14F-4D97-AF65-F5344CB8AC3E}">
        <p14:creationId xmlns:p14="http://schemas.microsoft.com/office/powerpoint/2010/main" val="2325006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Agenda">
            <a:extLst>
              <a:ext uri="{FF2B5EF4-FFF2-40B4-BE49-F238E27FC236}">
                <a16:creationId xmlns:a16="http://schemas.microsoft.com/office/drawing/2014/main" id="{24841190-7D96-86CF-DEBA-2CD24B300636}"/>
              </a:ext>
              <a:ext uri="{C183D7F6-B498-43B3-948B-1728B52AA6E4}">
                <adec:decorative xmlns:adec="http://schemas.microsoft.com/office/drawing/2017/decorative" val="0"/>
              </a:ext>
            </a:extLst>
          </p:cNvPr>
          <p:cNvSpPr>
            <a:spLocks noGrp="1"/>
          </p:cNvSpPr>
          <p:nvPr>
            <p:ph type="title" idx="4294967295"/>
          </p:nvPr>
        </p:nvSpPr>
        <p:spPr>
          <a:xfrm>
            <a:off x="859316" y="546951"/>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Agenda</a:t>
            </a:r>
          </a:p>
        </p:txBody>
      </p:sp>
      <p:sp>
        <p:nvSpPr>
          <p:cNvPr id="8" name="Text Placeholder 7" descr="Housekeeping&#10;Who Is In The Audience?&#10;About DEN&#10;Procurement Opportunities&#10;Breakout Rooms And Networking&#10;&#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4294967295"/>
          </p:nvPr>
        </p:nvSpPr>
        <p:spPr>
          <a:xfrm>
            <a:off x="859315" y="1529924"/>
            <a:ext cx="9437623" cy="2024063"/>
          </a:xfrm>
          <a:prstGeom prst="rect">
            <a:avLst/>
          </a:prstGeom>
        </p:spPr>
        <p:txBody>
          <a:bodyPr/>
          <a:lstStyle/>
          <a:p>
            <a:pPr marL="285750" lvl="0" indent="-285750">
              <a:buClr>
                <a:srgbClr val="E35B2A"/>
              </a:buClr>
              <a:buFont typeface="Arial" panose="020B0604020202020204" pitchFamily="34" charset="0"/>
              <a:buChar char="•"/>
            </a:pPr>
            <a:r>
              <a:rPr lang="en-US" sz="2000" b="0"/>
              <a:t>Housekeeping</a:t>
            </a:r>
          </a:p>
          <a:p>
            <a:pPr marL="285750" lvl="0" indent="-285750" rtl="0">
              <a:buClr>
                <a:srgbClr val="E35B2A"/>
              </a:buClr>
              <a:buFont typeface="Arial" panose="020B0604020202020204" pitchFamily="34" charset="0"/>
              <a:buChar char="•"/>
            </a:pPr>
            <a:r>
              <a:rPr lang="en-US" sz="2000" b="0"/>
              <a:t>Who Is In The Audience?</a:t>
            </a:r>
          </a:p>
          <a:p>
            <a:pPr marL="285750" lvl="0" indent="-285750" rtl="0">
              <a:buClr>
                <a:srgbClr val="E35B2A"/>
              </a:buClr>
              <a:buFont typeface="Arial" panose="020B0604020202020204" pitchFamily="34" charset="0"/>
              <a:buChar char="•"/>
            </a:pPr>
            <a:r>
              <a:rPr lang="en-US" sz="2000" b="0"/>
              <a:t>About DEN</a:t>
            </a:r>
          </a:p>
          <a:p>
            <a:pPr marL="285750" lvl="0" indent="-285750">
              <a:buClr>
                <a:srgbClr val="E35B2A"/>
              </a:buClr>
              <a:buFont typeface="Arial" panose="020B0604020202020204" pitchFamily="34" charset="0"/>
              <a:buChar char="•"/>
            </a:pPr>
            <a:r>
              <a:rPr lang="en-US" sz="2000" b="0" i="0"/>
              <a:t>Procurement Opportunities</a:t>
            </a:r>
            <a:endParaRPr lang="en-US" sz="2000"/>
          </a:p>
          <a:p>
            <a:pPr marL="285750" lvl="0" indent="-285750">
              <a:buClr>
                <a:srgbClr val="E35B2A"/>
              </a:buClr>
              <a:buFont typeface="Arial" panose="020B0604020202020204" pitchFamily="34" charset="0"/>
              <a:buChar char="•"/>
            </a:pPr>
            <a:r>
              <a:rPr lang="en-US" sz="2000"/>
              <a:t>Breakout Rooms And Networking</a:t>
            </a:r>
          </a:p>
          <a:p>
            <a:pPr marL="285750" indent="-285750">
              <a:buClr>
                <a:srgbClr val="E35B2A"/>
              </a:buClr>
              <a:buFont typeface="Arial" panose="020B0604020202020204" pitchFamily="34" charset="0"/>
              <a:buChar char="•"/>
            </a:pPr>
            <a:endParaRPr lang="en-US"/>
          </a:p>
        </p:txBody>
      </p:sp>
      <p:sp>
        <p:nvSpPr>
          <p:cNvPr id="2" name="TextBox 1">
            <a:extLst>
              <a:ext uri="{FF2B5EF4-FFF2-40B4-BE49-F238E27FC236}">
                <a16:creationId xmlns:a16="http://schemas.microsoft.com/office/drawing/2014/main" id="{2A8E78A2-CF2A-D967-9BA5-445035F99065}"/>
              </a:ext>
              <a:ext uri="{C183D7F6-B498-43B3-948B-1728B52AA6E4}">
                <adec:decorative xmlns:adec="http://schemas.microsoft.com/office/drawing/2017/decorative" val="1"/>
              </a:ext>
            </a:extLst>
          </p:cNvPr>
          <p:cNvSpPr txBox="1"/>
          <p:nvPr/>
        </p:nvSpPr>
        <p:spPr>
          <a:xfrm>
            <a:off x="770439" y="3959111"/>
            <a:ext cx="9526500" cy="230832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REMINDER: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This information will be shared with all attendees in a follow-up email from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Eventbrite.com</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which will also include the registration list and presentations.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Additionally, it will be posted on our website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www.flydenver.com/business-and-community/outreach-and-engagement/#pastevents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within the next 3 business days.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326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5D1D2-45C7-4FD5-8D2C-1D67D7585CA0}"/>
            </a:ext>
          </a:extLst>
        </p:cNvPr>
        <p:cNvGrpSpPr/>
        <p:nvPr/>
      </p:nvGrpSpPr>
      <p:grpSpPr>
        <a:xfrm>
          <a:off x="0" y="0"/>
          <a:ext cx="0" cy="0"/>
          <a:chOff x="0" y="0"/>
          <a:chExt cx="0" cy="0"/>
        </a:xfrm>
      </p:grpSpPr>
      <p:sp>
        <p:nvSpPr>
          <p:cNvPr id="16" name="Text Placeholder 15" descr="On-Call Infrastructure Construction 2025&#10;&#10;The on-call construction contract(s) is anticipated to address necessary maintenance and construction of airfield and landside heavy civil infrastructure projects at Denver International Airport (DEN), on a Task Order basis. &#10;&#10;Each Task Order related to the contract shall contain a specific scope of work that will dictate the services to be provided at that time. &#10;&#10;Generally, construction services will adhere to Federal Aviation Administration (FAA) criteria and/or CDOT Standard Specifications, as applicable. &#10;&#10;KEY INFORMATION &#10;Anticipated Advertisement Date:  March 2025     &#10;Estimated Project Value: $10M to $49.99M &#10;Small Business Program Goal: TBD&#10;Key Scope/Industry: demolition, earthwork and landscape, concrete and asphalt paving, special structures, manholes and retaining walls, bridges, fencing, drainage, erosion control, utilities, lighting and signage, pavement marking, spall and joint repair,  traffic control&#10;Project Manager: Irene St.Martin| Irene.St.Martin@flydenver.com &#10;">
            <a:extLst>
              <a:ext uri="{FF2B5EF4-FFF2-40B4-BE49-F238E27FC236}">
                <a16:creationId xmlns:a16="http://schemas.microsoft.com/office/drawing/2014/main" id="{AA963D57-8C8F-4A69-5CC1-B43C4D894036}"/>
              </a:ext>
            </a:extLst>
          </p:cNvPr>
          <p:cNvSpPr>
            <a:spLocks noGrp="1"/>
          </p:cNvSpPr>
          <p:nvPr>
            <p:ph type="title" idx="4294967295"/>
          </p:nvPr>
        </p:nvSpPr>
        <p:spPr>
          <a:xfrm>
            <a:off x="721452" y="341520"/>
            <a:ext cx="11065264"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solidFill>
                  <a:srgbClr val="440099"/>
                </a:solidFill>
                <a:latin typeface="+mn-lt"/>
                <a:ea typeface="+mn-ea"/>
                <a:cs typeface="+mn-cs"/>
              </a:rPr>
              <a:t>AOB Restack CM/GC </a:t>
            </a:r>
            <a:endParaRPr lang="en-US" sz="3200"/>
          </a:p>
        </p:txBody>
      </p:sp>
      <p:pic>
        <p:nvPicPr>
          <p:cNvPr id="2" name="Picture 1" descr="A floor plan of the AOB&#10;">
            <a:extLst>
              <a:ext uri="{FF2B5EF4-FFF2-40B4-BE49-F238E27FC236}">
                <a16:creationId xmlns:a16="http://schemas.microsoft.com/office/drawing/2014/main" id="{C04B4E30-8A8F-3659-B7C4-A07002D280A3}"/>
              </a:ext>
            </a:extLst>
          </p:cNvPr>
          <p:cNvPicPr>
            <a:picLocks noChangeAspect="1"/>
          </p:cNvPicPr>
          <p:nvPr/>
        </p:nvPicPr>
        <p:blipFill>
          <a:blip r:embed="rId2"/>
          <a:stretch>
            <a:fillRect/>
          </a:stretch>
        </p:blipFill>
        <p:spPr>
          <a:xfrm>
            <a:off x="721433" y="1284383"/>
            <a:ext cx="9610725" cy="4876800"/>
          </a:xfrm>
          <a:prstGeom prst="rect">
            <a:avLst/>
          </a:prstGeom>
        </p:spPr>
      </p:pic>
    </p:spTree>
    <p:extLst>
      <p:ext uri="{BB962C8B-B14F-4D97-AF65-F5344CB8AC3E}">
        <p14:creationId xmlns:p14="http://schemas.microsoft.com/office/powerpoint/2010/main" val="3112325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A8325-BC0C-D6C7-420F-8C6C37D9E355}"/>
            </a:ext>
          </a:extLst>
        </p:cNvPr>
        <p:cNvGrpSpPr/>
        <p:nvPr/>
      </p:nvGrpSpPr>
      <p:grpSpPr>
        <a:xfrm>
          <a:off x="0" y="0"/>
          <a:ext cx="0" cy="0"/>
          <a:chOff x="0" y="0"/>
          <a:chExt cx="0" cy="0"/>
        </a:xfrm>
      </p:grpSpPr>
      <p:sp>
        <p:nvSpPr>
          <p:cNvPr id="12" name="Text Placeholder 11" descr="On-Call Infrastructure Construction 2025&#10;Breakout Room # ">
            <a:extLst>
              <a:ext uri="{FF2B5EF4-FFF2-40B4-BE49-F238E27FC236}">
                <a16:creationId xmlns:a16="http://schemas.microsoft.com/office/drawing/2014/main" id="{8BC2A21B-A78D-F775-FB19-8763629D4B2D}"/>
              </a:ext>
              <a:ext uri="{C183D7F6-B498-43B3-948B-1728B52AA6E4}">
                <adec:decorative xmlns:adec="http://schemas.microsoft.com/office/drawing/2017/decorative" val="0"/>
              </a:ext>
            </a:extLst>
          </p:cNvPr>
          <p:cNvSpPr>
            <a:spLocks noGrp="1"/>
          </p:cNvSpPr>
          <p:nvPr>
            <p:ph type="title" idx="4294967295"/>
          </p:nvPr>
        </p:nvSpPr>
        <p:spPr>
          <a:xfrm>
            <a:off x="2437090" y="959402"/>
            <a:ext cx="8694737" cy="11890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altLang="en-US" sz="3600">
                <a:solidFill>
                  <a:schemeClr val="bg1"/>
                </a:solidFill>
                <a:latin typeface="Aptos"/>
              </a:rPr>
              <a:t>BHS MOD’s 2 &amp; 3 Modernization and TSA RECAP C</a:t>
            </a:r>
            <a:r>
              <a:rPr lang="en-US" sz="3600">
                <a:solidFill>
                  <a:schemeClr val="bg1"/>
                </a:solidFill>
                <a:latin typeface="Aptos"/>
              </a:rPr>
              <a:t>onstruction </a:t>
            </a:r>
            <a:r>
              <a:rPr lang="en-US" sz="3600">
                <a:solidFill>
                  <a:schemeClr val="bg1"/>
                </a:solidFill>
                <a:latin typeface="Aptos"/>
                <a:ea typeface="+mn-ea"/>
                <a:cs typeface="+mn-cs"/>
              </a:rPr>
              <a:t>P</a:t>
            </a:r>
            <a:r>
              <a:rPr lang="en-US" altLang="en-US" sz="3600">
                <a:solidFill>
                  <a:schemeClr val="bg1"/>
                </a:solidFill>
                <a:latin typeface="Aptos"/>
                <a:ea typeface="+mn-ea"/>
                <a:cs typeface="+mn-cs"/>
              </a:rPr>
              <a:t>roject</a:t>
            </a:r>
            <a:br>
              <a:rPr lang="en-US" sz="3600">
                <a:latin typeface="+mn-lt"/>
                <a:ea typeface="+mn-ea"/>
                <a:cs typeface="+mn-cs"/>
              </a:rPr>
            </a:br>
            <a:r>
              <a:rPr kumimoji="0" lang="en-US" sz="3600" b="0" i="0" u="none" strike="noStrike" kern="1200" cap="none" spc="0" normalizeH="0" baseline="0" noProof="0">
                <a:ln>
                  <a:noFill/>
                </a:ln>
                <a:solidFill>
                  <a:schemeClr val="bg1"/>
                </a:solidFill>
                <a:effectLst/>
                <a:uLnTx/>
                <a:uFillTx/>
                <a:latin typeface="+mn-lt"/>
                <a:ea typeface="+mn-ea"/>
                <a:cs typeface="+mn-cs"/>
              </a:rPr>
              <a:t>Breakout </a:t>
            </a:r>
            <a:r>
              <a:rPr lang="en-US" sz="3600" kern="100">
                <a:solidFill>
                  <a:schemeClr val="bg1"/>
                </a:solidFill>
                <a:effectLst/>
                <a:latin typeface="+mn-lt"/>
              </a:rPr>
              <a:t>Room #3</a:t>
            </a:r>
            <a:endParaRPr kumimoji="0" lang="en-US" sz="36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43420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F1D3C-9976-359B-FE50-FEAE41BF907C}"/>
            </a:ext>
          </a:extLst>
        </p:cNvPr>
        <p:cNvGrpSpPr/>
        <p:nvPr/>
      </p:nvGrpSpPr>
      <p:grpSpPr>
        <a:xfrm>
          <a:off x="0" y="0"/>
          <a:ext cx="0" cy="0"/>
          <a:chOff x="0" y="0"/>
          <a:chExt cx="0" cy="0"/>
        </a:xfrm>
      </p:grpSpPr>
      <p:sp>
        <p:nvSpPr>
          <p:cNvPr id="16" name="Text Placeholder 15" descr="On-Call Infrastructure Construction 2025&#10;&#10;The on-call construction contract(s) is anticipated to address necessary maintenance and construction of airfield and landside heavy civil infrastructure projects at Denver International Airport (DEN), on a Task Order basis. &#10;&#10;Each Task Order related to the contract shall contain a specific scope of work that will dictate the services to be provided at that time. &#10;&#10;Generally, construction services will adhere to Federal Aviation Administration (FAA) criteria and/or CDOT Standard Specifications, as applicable. &#10;&#10;KEY INFORMATION &#10;Anticipated Advertisement Date:  March 2025     &#10;Estimated Project Value: $10M to $49.99M &#10;Small Business Program Goal: TBD&#10;Key Scope/Industry: demolition, earthwork and landscape, concrete and asphalt paving, special structures, manholes and retaining walls, bridges, fencing, drainage, erosion control, utilities, lighting and signage, pavement marking, spall and joint repair,  traffic control&#10;Project Manager: Irene St.Martin| Irene.St.Martin@flydenver.com &#10;">
            <a:extLst>
              <a:ext uri="{FF2B5EF4-FFF2-40B4-BE49-F238E27FC236}">
                <a16:creationId xmlns:a16="http://schemas.microsoft.com/office/drawing/2014/main" id="{F63300CC-9F68-A6EA-E201-4DFBDA4E616F}"/>
              </a:ext>
            </a:extLst>
          </p:cNvPr>
          <p:cNvSpPr>
            <a:spLocks noGrp="1"/>
          </p:cNvSpPr>
          <p:nvPr>
            <p:ph type="title" idx="4294967295"/>
          </p:nvPr>
        </p:nvSpPr>
        <p:spPr>
          <a:xfrm>
            <a:off x="770438" y="158640"/>
            <a:ext cx="9070247"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altLang="en-US" sz="3200">
                <a:solidFill>
                  <a:srgbClr val="440099"/>
                </a:solidFill>
                <a:latin typeface="Aptos"/>
              </a:rPr>
              <a:t>BHS MOD’s 2 &amp; 3 Modernization and TSA RECAP </a:t>
            </a:r>
            <a:r>
              <a:rPr lang="en-US" sz="3200">
                <a:solidFill>
                  <a:srgbClr val="440099"/>
                </a:solidFill>
                <a:latin typeface="Aptos"/>
              </a:rPr>
              <a:t>Construction P</a:t>
            </a:r>
            <a:r>
              <a:rPr lang="en-US" altLang="en-US" sz="3200">
                <a:solidFill>
                  <a:srgbClr val="440099"/>
                </a:solidFill>
                <a:latin typeface="Aptos"/>
              </a:rPr>
              <a:t>roject</a:t>
            </a:r>
            <a:endParaRPr lang="en-US" sz="3200">
              <a:solidFill>
                <a:srgbClr val="440099"/>
              </a:solidFill>
            </a:endParaRPr>
          </a:p>
        </p:txBody>
      </p:sp>
      <p:sp>
        <p:nvSpPr>
          <p:cNvPr id="3" name="TextBox 2">
            <a:extLst>
              <a:ext uri="{FF2B5EF4-FFF2-40B4-BE49-F238E27FC236}">
                <a16:creationId xmlns:a16="http://schemas.microsoft.com/office/drawing/2014/main" id="{37084FA7-3F7C-ED15-6EA3-BD55B0F3E6B5}"/>
              </a:ext>
              <a:ext uri="{C183D7F6-B498-43B3-948B-1728B52AA6E4}">
                <adec:decorative xmlns:adec="http://schemas.microsoft.com/office/drawing/2017/decorative" val="0"/>
              </a:ext>
            </a:extLst>
          </p:cNvPr>
          <p:cNvSpPr txBox="1"/>
          <p:nvPr/>
        </p:nvSpPr>
        <p:spPr>
          <a:xfrm>
            <a:off x="290015" y="936723"/>
            <a:ext cx="9070247" cy="332398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Key Objective</a:t>
            </a:r>
            <a:endParaRPr lang="en-US" sz="1400"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endParaRPr lang="en-US" sz="1400">
              <a:solidFill>
                <a:prstClr val="black"/>
              </a:solidFill>
              <a:ea typeface="+mn-lt"/>
              <a:cs typeface="+mn-lt"/>
            </a:endParaRPr>
          </a:p>
          <a:p>
            <a:pPr>
              <a:defRPr/>
            </a:pPr>
            <a:r>
              <a:rPr lang="en-US" sz="1400">
                <a:solidFill>
                  <a:prstClr val="black"/>
                </a:solidFill>
                <a:ea typeface="+mn-lt"/>
                <a:cs typeface="+mn-lt"/>
              </a:rPr>
              <a:t>The BHS Modernization &amp; TSA Recapitalization project is the replacement of existing 20-year-old legacy baggage conveyers and associated equipment, and replacement of the TSA explosive detection screening machines in Mods 2 &amp; 3.</a:t>
            </a:r>
            <a:endParaRPr lang="en-US" sz="1400">
              <a:solidFill>
                <a:prstClr val="black"/>
              </a:solidFill>
              <a:ea typeface="Calibri"/>
              <a:cs typeface="Calibri"/>
            </a:endParaRPr>
          </a:p>
          <a:p>
            <a:pPr>
              <a:defRPr/>
            </a:pPr>
            <a:endParaRPr lang="en-US" sz="1400" b="1">
              <a:solidFill>
                <a:prstClr val="black"/>
              </a:solidFill>
              <a:ea typeface="+mn-lt"/>
              <a:cs typeface="+mn-lt"/>
            </a:endParaRPr>
          </a:p>
          <a:p>
            <a:pPr>
              <a:defRPr/>
            </a:pPr>
            <a:r>
              <a:rPr lang="en-US" sz="1400" b="1">
                <a:solidFill>
                  <a:prstClr val="black"/>
                </a:solidFill>
                <a:ea typeface="+mn-lt"/>
                <a:cs typeface="+mn-lt"/>
              </a:rPr>
              <a:t>BHS Modernization:</a:t>
            </a:r>
            <a:r>
              <a:rPr lang="en-US" sz="1400">
                <a:solidFill>
                  <a:prstClr val="black"/>
                </a:solidFill>
                <a:ea typeface="+mn-lt"/>
                <a:cs typeface="+mn-lt"/>
              </a:rPr>
              <a:t> </a:t>
            </a:r>
            <a:endParaRPr lang="en-US" sz="1400">
              <a:solidFill>
                <a:prstClr val="black"/>
              </a:solidFill>
              <a:ea typeface="Calibri"/>
              <a:cs typeface="Calibri"/>
            </a:endParaRPr>
          </a:p>
          <a:p>
            <a:pPr>
              <a:defRPr/>
            </a:pPr>
            <a:r>
              <a:rPr lang="en-US" sz="1400">
                <a:solidFill>
                  <a:prstClr val="black"/>
                </a:solidFill>
                <a:ea typeface="+mn-lt"/>
                <a:cs typeface="+mn-lt"/>
              </a:rPr>
              <a:t>Replace existing legacy conveyers and update the system by installing newer technology, like adding Variable Frequency Drives (VFDs) to motors and Implement Intelligent Power Savings (IPS) and updating the BHS tracking and control system.</a:t>
            </a:r>
            <a:endParaRPr lang="en-US" sz="1400">
              <a:solidFill>
                <a:prstClr val="black"/>
              </a:solidFill>
              <a:ea typeface="Calibri"/>
              <a:cs typeface="Calibri"/>
            </a:endParaRPr>
          </a:p>
          <a:p>
            <a:pPr>
              <a:defRPr/>
            </a:pPr>
            <a:endParaRPr lang="en-US" sz="1400" b="1">
              <a:solidFill>
                <a:prstClr val="black"/>
              </a:solidFill>
              <a:ea typeface="+mn-lt"/>
              <a:cs typeface="+mn-lt"/>
            </a:endParaRPr>
          </a:p>
          <a:p>
            <a:pPr>
              <a:defRPr/>
            </a:pPr>
            <a:r>
              <a:rPr lang="en-US" sz="1400" b="1">
                <a:solidFill>
                  <a:prstClr val="black"/>
                </a:solidFill>
                <a:ea typeface="+mn-lt"/>
                <a:cs typeface="+mn-lt"/>
              </a:rPr>
              <a:t>TSA Recapitalization:</a:t>
            </a:r>
            <a:r>
              <a:rPr lang="en-US" sz="1400">
                <a:solidFill>
                  <a:prstClr val="black"/>
                </a:solidFill>
                <a:ea typeface="+mn-lt"/>
                <a:cs typeface="+mn-lt"/>
              </a:rPr>
              <a:t> </a:t>
            </a:r>
            <a:endParaRPr lang="en-US" sz="1400">
              <a:solidFill>
                <a:prstClr val="black"/>
              </a:solidFill>
              <a:ea typeface="Calibri"/>
              <a:cs typeface="Calibri"/>
            </a:endParaRPr>
          </a:p>
          <a:p>
            <a:pPr>
              <a:defRPr/>
            </a:pPr>
            <a:r>
              <a:rPr lang="en-US" sz="1400">
                <a:solidFill>
                  <a:prstClr val="black"/>
                </a:solidFill>
                <a:ea typeface="+mn-lt"/>
                <a:cs typeface="+mn-lt"/>
              </a:rPr>
              <a:t>Replace 15 of the existing CTX 9000s and CTX 9400s machines with high-capacity CTX 9800 (674 </a:t>
            </a:r>
            <a:r>
              <a:rPr lang="en-US" sz="1400" err="1">
                <a:solidFill>
                  <a:prstClr val="black"/>
                </a:solidFill>
                <a:ea typeface="+mn-lt"/>
                <a:cs typeface="+mn-lt"/>
              </a:rPr>
              <a:t>bph</a:t>
            </a:r>
            <a:r>
              <a:rPr lang="en-US" sz="1400">
                <a:solidFill>
                  <a:prstClr val="black"/>
                </a:solidFill>
                <a:ea typeface="+mn-lt"/>
                <a:cs typeface="+mn-lt"/>
              </a:rPr>
              <a:t>) machines and associated conveyance.</a:t>
            </a:r>
            <a:endParaRPr lang="en-US" sz="1400">
              <a:solidFill>
                <a:prstClr val="black"/>
              </a:solidFill>
              <a:ea typeface="Calibri"/>
              <a:cs typeface="Calibri"/>
            </a:endParaRPr>
          </a:p>
          <a:p>
            <a:pPr marL="0" marR="0" lvl="0" indent="0" algn="l" defTabSz="914400">
              <a:lnSpc>
                <a:spcPct val="100000"/>
              </a:lnSpc>
              <a:spcBef>
                <a:spcPts val="0"/>
              </a:spcBef>
              <a:spcAft>
                <a:spcPts val="0"/>
              </a:spcAft>
              <a:buClrTx/>
              <a:buSzTx/>
              <a:buFontTx/>
              <a:buNone/>
              <a:tabLst/>
              <a:defRPr/>
            </a:pPr>
            <a:endParaRPr lang="en-US" sz="14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solidFill>
                <a:prstClr val="black"/>
              </a:solidFill>
              <a:latin typeface="Calibri" panose="020F0502020204030204"/>
              <a:ea typeface="Calibri"/>
              <a:cs typeface="Calibri"/>
            </a:endParaRPr>
          </a:p>
        </p:txBody>
      </p:sp>
      <p:pic>
        <p:nvPicPr>
          <p:cNvPr id="5" name="Picture 4" descr="Baggage Conveyers and associated equipment. &#10;">
            <a:extLst>
              <a:ext uri="{FF2B5EF4-FFF2-40B4-BE49-F238E27FC236}">
                <a16:creationId xmlns:a16="http://schemas.microsoft.com/office/drawing/2014/main" id="{4BCB835B-8598-4C54-292D-1EA107651614}"/>
              </a:ext>
            </a:extLst>
          </p:cNvPr>
          <p:cNvPicPr>
            <a:picLocks noChangeAspect="1"/>
          </p:cNvPicPr>
          <p:nvPr/>
        </p:nvPicPr>
        <p:blipFill>
          <a:blip r:embed="rId2"/>
          <a:stretch>
            <a:fillRect/>
          </a:stretch>
        </p:blipFill>
        <p:spPr>
          <a:xfrm>
            <a:off x="376238" y="4035425"/>
            <a:ext cx="4683125" cy="2321379"/>
          </a:xfrm>
          <a:prstGeom prst="rect">
            <a:avLst/>
          </a:prstGeom>
        </p:spPr>
      </p:pic>
      <p:sp>
        <p:nvSpPr>
          <p:cNvPr id="2" name="TextBox 1">
            <a:extLst>
              <a:ext uri="{FF2B5EF4-FFF2-40B4-BE49-F238E27FC236}">
                <a16:creationId xmlns:a16="http://schemas.microsoft.com/office/drawing/2014/main" id="{9DA2715E-B479-5D05-DD18-2375D5EC65CD}"/>
              </a:ext>
            </a:extLst>
          </p:cNvPr>
          <p:cNvSpPr txBox="1"/>
          <p:nvPr/>
        </p:nvSpPr>
        <p:spPr>
          <a:xfrm>
            <a:off x="5304971" y="4343400"/>
            <a:ext cx="5188858"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1400" b="1" i="0" u="none" strike="noStrike" baseline="0">
                <a:solidFill>
                  <a:srgbClr val="000000"/>
                </a:solidFill>
                <a:latin typeface="Calibri"/>
                <a:ea typeface="Segoe UI"/>
                <a:cs typeface="Segoe UI"/>
              </a:rPr>
              <a:t>KEY INFORMATION </a:t>
            </a:r>
            <a:r>
              <a:rPr lang="en-US" sz="1400" b="0" i="0">
                <a:solidFill>
                  <a:srgbClr val="000000"/>
                </a:solidFill>
                <a:latin typeface="Calibri"/>
                <a:ea typeface="Segoe UI"/>
                <a:cs typeface="Segoe UI"/>
              </a:rPr>
              <a:t>​</a:t>
            </a:r>
          </a:p>
          <a:p>
            <a:r>
              <a:rPr lang="en-US" sz="1400" b="1" i="0" u="none" strike="noStrike" baseline="0">
                <a:solidFill>
                  <a:srgbClr val="000000"/>
                </a:solidFill>
                <a:latin typeface="Calibri"/>
                <a:ea typeface="Segoe UI"/>
                <a:cs typeface="Segoe UI"/>
              </a:rPr>
              <a:t>Anticipated Advertisement Date: </a:t>
            </a:r>
            <a:r>
              <a:rPr lang="en-US" sz="1400">
                <a:solidFill>
                  <a:srgbClr val="000000"/>
                </a:solidFill>
                <a:latin typeface="Calibri"/>
                <a:ea typeface="Segoe UI"/>
                <a:cs typeface="Segoe UI"/>
              </a:rPr>
              <a:t>Q4 2026/Q1 2027</a:t>
            </a:r>
            <a:endParaRPr lang="en-US" sz="1400" b="0" i="0">
              <a:solidFill>
                <a:srgbClr val="000000"/>
              </a:solidFill>
              <a:latin typeface="Calibri"/>
              <a:ea typeface="Segoe UI"/>
              <a:cs typeface="Segoe UI"/>
            </a:endParaRPr>
          </a:p>
          <a:p>
            <a:pPr algn="l" rtl="0"/>
            <a:r>
              <a:rPr lang="en-US" sz="1400" b="1" i="0" u="none" strike="noStrike" baseline="0">
                <a:solidFill>
                  <a:srgbClr val="000000"/>
                </a:solidFill>
                <a:latin typeface="Calibri"/>
                <a:ea typeface="Segoe UI"/>
                <a:cs typeface="Segoe UI"/>
              </a:rPr>
              <a:t>Estimated Project Value: </a:t>
            </a:r>
            <a:r>
              <a:rPr lang="en-US" sz="1400" i="0" u="none" strike="noStrike" baseline="0">
                <a:solidFill>
                  <a:srgbClr val="000000"/>
                </a:solidFill>
                <a:latin typeface="Calibri"/>
                <a:ea typeface="Segoe UI"/>
                <a:cs typeface="Segoe UI"/>
              </a:rPr>
              <a:t>500 - 700M</a:t>
            </a:r>
            <a:r>
              <a:rPr lang="en-US" sz="1400" b="0" i="0">
                <a:solidFill>
                  <a:srgbClr val="000000"/>
                </a:solidFill>
                <a:latin typeface="Calibri"/>
                <a:ea typeface="Segoe UI"/>
                <a:cs typeface="Segoe UI"/>
              </a:rPr>
              <a:t>​</a:t>
            </a:r>
          </a:p>
          <a:p>
            <a:pPr algn="l" rtl="0"/>
            <a:r>
              <a:rPr lang="en-US" sz="1400" b="1" i="0" u="none" strike="noStrike" baseline="0">
                <a:solidFill>
                  <a:srgbClr val="000000"/>
                </a:solidFill>
                <a:latin typeface="Calibri"/>
                <a:ea typeface="Segoe UI"/>
                <a:cs typeface="Segoe UI"/>
              </a:rPr>
              <a:t>Small Business Program Goal: </a:t>
            </a:r>
            <a:r>
              <a:rPr lang="en-US" sz="1400" i="0" u="none" strike="noStrike" baseline="0">
                <a:solidFill>
                  <a:srgbClr val="000000"/>
                </a:solidFill>
                <a:latin typeface="Calibri"/>
                <a:ea typeface="Segoe UI"/>
                <a:cs typeface="Segoe UI"/>
              </a:rPr>
              <a:t>TBD</a:t>
            </a:r>
            <a:r>
              <a:rPr lang="en-US" sz="1400" b="0" i="0">
                <a:solidFill>
                  <a:srgbClr val="000000"/>
                </a:solidFill>
                <a:latin typeface="Calibri"/>
                <a:ea typeface="Segoe UI"/>
                <a:cs typeface="Segoe UI"/>
              </a:rPr>
              <a:t>​</a:t>
            </a:r>
          </a:p>
          <a:p>
            <a:r>
              <a:rPr lang="en-US" sz="1400" b="1" i="0" u="none" strike="noStrike" baseline="0">
                <a:solidFill>
                  <a:srgbClr val="000000"/>
                </a:solidFill>
                <a:latin typeface="Calibri"/>
                <a:ea typeface="Segoe UI"/>
                <a:cs typeface="Segoe UI"/>
              </a:rPr>
              <a:t>Key Scope/Industry: </a:t>
            </a:r>
            <a:r>
              <a:rPr lang="en-US" sz="1400" b="0" i="0">
                <a:solidFill>
                  <a:srgbClr val="000000"/>
                </a:solidFill>
                <a:latin typeface="Calibri"/>
                <a:ea typeface="Segoe UI"/>
                <a:cs typeface="Segoe UI"/>
              </a:rPr>
              <a:t>​</a:t>
            </a:r>
            <a:r>
              <a:rPr lang="en-US" sz="1400">
                <a:solidFill>
                  <a:srgbClr val="000000"/>
                </a:solidFill>
                <a:latin typeface="Calibri"/>
                <a:ea typeface="Segoe UI"/>
                <a:cs typeface="Segoe UI"/>
              </a:rPr>
              <a:t>Electrical, Mechanical, Structural, Architectural</a:t>
            </a:r>
            <a:endParaRPr lang="en-US" sz="1400" b="0" i="0">
              <a:solidFill>
                <a:srgbClr val="000000"/>
              </a:solidFill>
              <a:latin typeface="Calibri"/>
              <a:ea typeface="Segoe UI"/>
              <a:cs typeface="Segoe UI"/>
            </a:endParaRPr>
          </a:p>
          <a:p>
            <a:pPr algn="l" rtl="0"/>
            <a:r>
              <a:rPr lang="en-US" sz="1400" b="1" i="0" u="none" strike="noStrike" baseline="0">
                <a:solidFill>
                  <a:srgbClr val="000000"/>
                </a:solidFill>
                <a:latin typeface="Calibri"/>
                <a:ea typeface="Segoe UI"/>
                <a:cs typeface="Segoe UI"/>
              </a:rPr>
              <a:t>Project Manager: Somer Shindler </a:t>
            </a:r>
            <a:r>
              <a:rPr lang="en-US" sz="1600" b="0" i="0" u="none" strike="noStrike" baseline="0">
                <a:solidFill>
                  <a:srgbClr val="000000"/>
                </a:solidFill>
                <a:latin typeface="Calibri"/>
                <a:ea typeface="Segoe UI"/>
                <a:cs typeface="Segoe UI"/>
              </a:rPr>
              <a:t>| </a:t>
            </a:r>
            <a:r>
              <a:rPr lang="en-US" sz="1400" b="0" i="0" u="none" strike="noStrike" baseline="0">
                <a:solidFill>
                  <a:srgbClr val="0563C1"/>
                </a:solidFill>
                <a:latin typeface="Calibri"/>
                <a:ea typeface="Segoe UI"/>
                <a:cs typeface="Segoe UI"/>
              </a:rPr>
              <a:t>Somer.Shindler@flydenver.com</a:t>
            </a:r>
          </a:p>
          <a:p>
            <a:pPr algn="ctr"/>
            <a:endParaRPr lang="en-US"/>
          </a:p>
        </p:txBody>
      </p:sp>
    </p:spTree>
    <p:extLst>
      <p:ext uri="{BB962C8B-B14F-4D97-AF65-F5344CB8AC3E}">
        <p14:creationId xmlns:p14="http://schemas.microsoft.com/office/powerpoint/2010/main" val="231984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949E0-9BC6-F831-CDDA-4946CC2E39B5}"/>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A42BBB6-C711-C25B-0EB1-29002967C0A0}"/>
              </a:ext>
            </a:extLst>
          </p:cNvPr>
          <p:cNvSpPr>
            <a:spLocks noGrp="1"/>
          </p:cNvSpPr>
          <p:nvPr>
            <p:ph type="title" idx="4294967295"/>
          </p:nvPr>
        </p:nvSpPr>
        <p:spPr>
          <a:xfrm>
            <a:off x="2359841" y="1040046"/>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2027-29 DEN Summer Concert Series</a:t>
            </a:r>
            <a:br>
              <a:rPr lang="en-US" sz="3600">
                <a:solidFill>
                  <a:schemeClr val="bg1"/>
                </a:solidFill>
                <a:latin typeface="Calibri Light"/>
                <a:ea typeface="Calibri Light"/>
                <a:cs typeface="Calibri Light"/>
              </a:rPr>
            </a:br>
            <a:r>
              <a:rPr lang="en-US" sz="3600">
                <a:solidFill>
                  <a:schemeClr val="bg1"/>
                </a:solidFill>
              </a:rPr>
              <a:t>Breakout </a:t>
            </a:r>
            <a:r>
              <a:rPr lang="en-US" sz="3600" kern="100">
                <a:solidFill>
                  <a:schemeClr val="bg1"/>
                </a:solidFill>
              </a:rPr>
              <a:t>Room #4</a:t>
            </a:r>
            <a:br>
              <a:rPr lang="en-US" sz="3600">
                <a:latin typeface="Calibri Light"/>
                <a:ea typeface="Calibri Light"/>
                <a:cs typeface="Calibri Light"/>
              </a:rPr>
            </a:br>
            <a:r>
              <a:rPr lang="en-US" sz="3600">
                <a:solidFill>
                  <a:schemeClr val="bg1"/>
                </a:solidFill>
                <a:ea typeface="Calibri Light"/>
                <a:cs typeface="Calibri Light"/>
              </a:rPr>
              <a:t> </a:t>
            </a:r>
            <a:endParaRPr lang="en-US" sz="3600">
              <a:solidFill>
                <a:schemeClr val="bg1"/>
              </a:solidFill>
              <a:latin typeface="+mn-lt"/>
              <a:ea typeface="Calibri"/>
              <a:cs typeface="Calibri"/>
            </a:endParaRPr>
          </a:p>
        </p:txBody>
      </p:sp>
    </p:spTree>
    <p:extLst>
      <p:ext uri="{BB962C8B-B14F-4D97-AF65-F5344CB8AC3E}">
        <p14:creationId xmlns:p14="http://schemas.microsoft.com/office/powerpoint/2010/main" val="3059998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1DC37-9BCD-C925-57DF-C3CE7D720001}"/>
            </a:ext>
          </a:extLst>
        </p:cNvPr>
        <p:cNvGrpSpPr/>
        <p:nvPr/>
      </p:nvGrpSpPr>
      <p:grpSpPr>
        <a:xfrm>
          <a:off x="0" y="0"/>
          <a:ext cx="0" cy="0"/>
          <a:chOff x="0" y="0"/>
          <a:chExt cx="0" cy="0"/>
        </a:xfrm>
      </p:grpSpPr>
      <p:sp>
        <p:nvSpPr>
          <p:cNvPr id="16" name="Text Placeholder 15" descr="Security Services, Public Area and Curbside Interfaces&#10;Select a qualified firm to provide security services at Denver International Airport (DEN).&#10;&#10;Scope of Work: &#10;Traffic control, security at sensitive access points, and door alarm response&#10;Loading dock oversight (50+ deliveries/day), patrols, credential verification, and incident resolution&#10;Public Parking Lot patrols, Airport Office Building access, and person vetting&#10;Enforcement of DEN Rules &amp; Regulations and additional security posts as needed&#10;&#10;Workload:&#10;5400 weekly hours (135 FTEs), including Full-Time, Part-Time, and On-Call positions&#10;24/7 staffing for curbside, passenger pick-up/drop-off on levels 4 &amp; 6&#10;Support for 40,000+ vehicle entries per day&#10;​&#10;KEY INFORMATION ​&#10;Anticipated Advertisement Date:  Q2 2025 &#10;Estimated Project Value:  $50M to $99.99M&#10;Small Business Program Goal: 5% MWBE&#10;Key Scope/Industry:​  Security Guard Services, Public Area, and Curbside Interfaces&#10;Project Manager​: Matt Gomez-Peterson; matthew.gomez-peterson@flydenver.com &#10;&#10;Breakout Room Closed – Contact Project Manager&#10;&#10;">
            <a:extLst>
              <a:ext uri="{FF2B5EF4-FFF2-40B4-BE49-F238E27FC236}">
                <a16:creationId xmlns:a16="http://schemas.microsoft.com/office/drawing/2014/main" id="{4A613AAD-82C1-BDC8-2DE6-A08EBED029B5}"/>
              </a:ext>
            </a:extLst>
          </p:cNvPr>
          <p:cNvSpPr>
            <a:spLocks noGrp="1"/>
          </p:cNvSpPr>
          <p:nvPr>
            <p:ph type="title" idx="4294967295"/>
          </p:nvPr>
        </p:nvSpPr>
        <p:spPr>
          <a:xfrm>
            <a:off x="997846" y="690537"/>
            <a:ext cx="9168219"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2027-29 DEN Summer Concert Series</a:t>
            </a:r>
          </a:p>
        </p:txBody>
      </p:sp>
      <p:sp>
        <p:nvSpPr>
          <p:cNvPr id="3" name="TextBox 2">
            <a:extLst>
              <a:ext uri="{FF2B5EF4-FFF2-40B4-BE49-F238E27FC236}">
                <a16:creationId xmlns:a16="http://schemas.microsoft.com/office/drawing/2014/main" id="{382E8DDD-05C7-168B-9D55-290965101779}"/>
              </a:ext>
              <a:ext uri="{C183D7F6-B498-43B3-948B-1728B52AA6E4}">
                <adec:decorative xmlns:adec="http://schemas.microsoft.com/office/drawing/2017/decorative" val="1"/>
              </a:ext>
            </a:extLst>
          </p:cNvPr>
          <p:cNvSpPr txBox="1"/>
          <p:nvPr/>
        </p:nvSpPr>
        <p:spPr>
          <a:xfrm>
            <a:off x="997846" y="1375995"/>
            <a:ext cx="9070247" cy="3539430"/>
          </a:xfrm>
          <a:prstGeom prst="rect">
            <a:avLst/>
          </a:prstGeom>
          <a:noFill/>
        </p:spPr>
        <p:txBody>
          <a:bodyPr wrap="square" lIns="91440" tIns="45720" rIns="91440" bIns="45720" anchor="t">
            <a:spAutoFit/>
          </a:bodyPr>
          <a:lstStyle/>
          <a:p>
            <a:pPr defTabSz="914377"/>
            <a:r>
              <a:rPr lang="en-US" sz="1600" b="1">
                <a:solidFill>
                  <a:prstClr val="black"/>
                </a:solidFill>
                <a:latin typeface="Calibri" panose="020F0502020204030204"/>
              </a:rPr>
              <a:t>Key Scope:</a:t>
            </a:r>
          </a:p>
          <a:p>
            <a:pPr defTabSz="914377">
              <a:buClr>
                <a:srgbClr val="E35B2A"/>
              </a:buClr>
            </a:pPr>
            <a:r>
              <a:rPr lang="en-US" sz="1600">
                <a:solidFill>
                  <a:prstClr val="black"/>
                </a:solidFill>
                <a:latin typeface="Calibri" panose="020F0502020204030204"/>
                <a:ea typeface="Calibri"/>
                <a:cs typeface="Calibri"/>
              </a:rPr>
              <a:t>Denver International Airport (DEN) Customer Experience – Events is seeking bidders to host a family-friendly and free Summer Concert Series featuring a variety of musical genres. Scheduled concerts will be </a:t>
            </a:r>
            <a:r>
              <a:rPr lang="en-US" sz="1600" err="1">
                <a:solidFill>
                  <a:prstClr val="black"/>
                </a:solidFill>
                <a:latin typeface="Calibri" panose="020F0502020204030204"/>
                <a:ea typeface="Calibri"/>
                <a:cs typeface="Calibri"/>
              </a:rPr>
              <a:t>si</a:t>
            </a:r>
            <a:r>
              <a:rPr lang="en-US" sz="1600">
                <a:solidFill>
                  <a:prstClr val="black"/>
                </a:solidFill>
                <a:latin typeface="Calibri" panose="020F0502020204030204"/>
                <a:ea typeface="Calibri"/>
                <a:cs typeface="Calibri"/>
              </a:rPr>
              <a:t>x consecutive Sundays in 2027, 2028 and 2029 from approximately 2pm-6pm. Concerts will take place at the DEN Outdoor Plaza located between the Westin Hotel and the Jeppesen Terminal.</a:t>
            </a:r>
          </a:p>
          <a:p>
            <a:pPr defTabSz="914377"/>
            <a:endParaRPr lang="en-US" sz="1600">
              <a:solidFill>
                <a:prstClr val="black"/>
              </a:solidFill>
              <a:latin typeface="Calibri" panose="020F0502020204030204"/>
              <a:ea typeface="Calibri"/>
              <a:cs typeface="Calibri"/>
            </a:endParaRPr>
          </a:p>
          <a:p>
            <a:pPr defTabSz="914377"/>
            <a:r>
              <a:rPr lang="en-US" sz="1600">
                <a:solidFill>
                  <a:prstClr val="black"/>
                </a:solidFill>
                <a:latin typeface="Calibri" panose="020F0502020204030204"/>
                <a:ea typeface="Calibri"/>
                <a:cs typeface="Calibri"/>
              </a:rPr>
              <a:t>Scope entails all aspects of the concert series including, booking, talent management, weekly staffing, all AV and production, security, ticketing, marketing and communications.</a:t>
            </a:r>
          </a:p>
          <a:p>
            <a:pPr defTabSz="914377"/>
            <a:br>
              <a:rPr lang="en-US" sz="1600" b="1">
                <a:latin typeface="Calibri" panose="020F0502020204030204"/>
              </a:rPr>
            </a:br>
            <a:r>
              <a:rPr lang="en-US" sz="1600" b="1">
                <a:solidFill>
                  <a:prstClr val="black">
                    <a:lumMod val="95000"/>
                    <a:lumOff val="5000"/>
                  </a:prstClr>
                </a:solidFill>
                <a:latin typeface="Calibri" panose="020F0502020204030204"/>
              </a:rPr>
              <a:t>KEY INFORMATION ​</a:t>
            </a:r>
            <a:endParaRPr lang="en-US" sz="1600" b="1">
              <a:solidFill>
                <a:prstClr val="black">
                  <a:lumMod val="95000"/>
                  <a:lumOff val="5000"/>
                </a:prstClr>
              </a:solidFill>
              <a:latin typeface="Calibri" panose="020F0502020204030204"/>
              <a:ea typeface="Calibri"/>
              <a:cs typeface="Calibri"/>
            </a:endParaRPr>
          </a:p>
          <a:p>
            <a:pPr defTabSz="914377">
              <a:defRPr/>
            </a:pPr>
            <a:r>
              <a:rPr lang="en-US" sz="1600" b="1">
                <a:solidFill>
                  <a:prstClr val="black">
                    <a:lumMod val="95000"/>
                    <a:lumOff val="5000"/>
                  </a:prstClr>
                </a:solidFill>
                <a:latin typeface="Calibri" panose="020F0502020204030204"/>
              </a:rPr>
              <a:t>Anticipated Advertisement Date: </a:t>
            </a:r>
            <a:r>
              <a:rPr lang="en-US" sz="1600">
                <a:solidFill>
                  <a:prstClr val="black">
                    <a:lumMod val="95000"/>
                    <a:lumOff val="5000"/>
                  </a:prstClr>
                </a:solidFill>
                <a:latin typeface="Calibri" panose="020F0502020204030204"/>
              </a:rPr>
              <a:t>August-September 2026</a:t>
            </a:r>
            <a:endParaRPr lang="en-US" sz="1600">
              <a:solidFill>
                <a:prstClr val="black">
                  <a:lumMod val="95000"/>
                  <a:lumOff val="5000"/>
                </a:prstClr>
              </a:solidFill>
              <a:latin typeface="Calibri" panose="020F0502020204030204"/>
              <a:ea typeface="Calibri"/>
              <a:cs typeface="Calibri"/>
            </a:endParaRPr>
          </a:p>
          <a:p>
            <a:pPr defTabSz="914377">
              <a:defRPr/>
            </a:pPr>
            <a:r>
              <a:rPr lang="en-US" sz="1600" b="1">
                <a:solidFill>
                  <a:prstClr val="black">
                    <a:lumMod val="95000"/>
                    <a:lumOff val="5000"/>
                  </a:prstClr>
                </a:solidFill>
                <a:latin typeface="Calibri" panose="020F0502020204030204"/>
              </a:rPr>
              <a:t>Estimated Project Value: </a:t>
            </a:r>
            <a:r>
              <a:rPr lang="en-US" sz="1600">
                <a:solidFill>
                  <a:prstClr val="black">
                    <a:lumMod val="95000"/>
                    <a:lumOff val="5000"/>
                  </a:prstClr>
                </a:solidFill>
                <a:latin typeface="Calibri" panose="020F0502020204030204"/>
              </a:rPr>
              <a:t> </a:t>
            </a:r>
            <a:r>
              <a:rPr lang="en-US" sz="1600">
                <a:solidFill>
                  <a:prstClr val="black">
                    <a:lumMod val="95000"/>
                    <a:lumOff val="5000"/>
                  </a:prstClr>
                </a:solidFill>
              </a:rPr>
              <a:t>$500K to $1.99M</a:t>
            </a:r>
            <a:endParaRPr lang="en-US" sz="1600">
              <a:solidFill>
                <a:prstClr val="black">
                  <a:lumMod val="95000"/>
                  <a:lumOff val="5000"/>
                </a:prstClr>
              </a:solidFill>
              <a:ea typeface="Calibri"/>
              <a:cs typeface="Calibri"/>
            </a:endParaRPr>
          </a:p>
          <a:p>
            <a:pPr defTabSz="914377">
              <a:defRPr/>
            </a:pPr>
            <a:r>
              <a:rPr lang="en-US" sz="1600" b="1">
                <a:solidFill>
                  <a:prstClr val="black">
                    <a:lumMod val="95000"/>
                    <a:lumOff val="5000"/>
                  </a:prstClr>
                </a:solidFill>
                <a:latin typeface="Calibri" panose="020F0502020204030204"/>
              </a:rPr>
              <a:t>Small Business Program Goal:  </a:t>
            </a:r>
            <a:r>
              <a:rPr lang="en-US" sz="1600">
                <a:solidFill>
                  <a:prstClr val="black">
                    <a:lumMod val="95000"/>
                    <a:lumOff val="5000"/>
                  </a:prstClr>
                </a:solidFill>
                <a:latin typeface="Calibri" panose="020F0502020204030204"/>
              </a:rPr>
              <a:t>No Program</a:t>
            </a:r>
            <a:endParaRPr lang="en-US" sz="1600" b="1">
              <a:solidFill>
                <a:prstClr val="black">
                  <a:lumMod val="95000"/>
                  <a:lumOff val="5000"/>
                </a:prstClr>
              </a:solidFill>
              <a:latin typeface="Calibri" panose="020F0502020204030204"/>
            </a:endParaRPr>
          </a:p>
          <a:p>
            <a:pPr defTabSz="914377">
              <a:defRPr/>
            </a:pPr>
            <a:r>
              <a:rPr lang="en-US" sz="1600" b="1">
                <a:solidFill>
                  <a:prstClr val="black">
                    <a:lumMod val="95000"/>
                    <a:lumOff val="5000"/>
                  </a:prstClr>
                </a:solidFill>
                <a:latin typeface="Calibri" panose="020F0502020204030204"/>
              </a:rPr>
              <a:t>Project Manager​: </a:t>
            </a:r>
            <a:r>
              <a:rPr lang="en-US" sz="1600">
                <a:solidFill>
                  <a:prstClr val="black">
                    <a:lumMod val="95000"/>
                    <a:lumOff val="5000"/>
                  </a:prstClr>
                </a:solidFill>
                <a:latin typeface="Calibri" panose="020F0502020204030204"/>
              </a:rPr>
              <a:t> Valeria Rodriguez | </a:t>
            </a:r>
            <a:r>
              <a:rPr lang="en-US" sz="1600">
                <a:solidFill>
                  <a:prstClr val="black"/>
                </a:solidFill>
                <a:latin typeface="Calibri" panose="020F0502020204030204"/>
                <a:cs typeface="Calibri"/>
                <a:hlinkClick r:id="rId3">
                  <a:extLst>
                    <a:ext uri="{A12FA001-AC4F-418D-AE19-62706E023703}">
                      <ahyp:hlinkClr xmlns:ahyp="http://schemas.microsoft.com/office/drawing/2018/hyperlinkcolor" val="tx"/>
                    </a:ext>
                  </a:extLst>
                </a:hlinkClick>
              </a:rPr>
              <a:t>valeria.rodriguez@flydenver.com</a:t>
            </a:r>
            <a:r>
              <a:rPr lang="en-US" sz="1600">
                <a:solidFill>
                  <a:prstClr val="black"/>
                </a:solidFill>
                <a:latin typeface="Calibri" panose="020F0502020204030204"/>
                <a:cs typeface="Calibri"/>
              </a:rPr>
              <a:t> </a:t>
            </a:r>
            <a:endParaRPr lang="en-US" sz="1600">
              <a:solidFill>
                <a:prstClr val="black"/>
              </a:solidFill>
              <a:latin typeface="Calibri" panose="020F0502020204030204"/>
              <a:ea typeface="Calibri"/>
              <a:cs typeface="Calibri"/>
            </a:endParaRPr>
          </a:p>
        </p:txBody>
      </p:sp>
    </p:spTree>
    <p:extLst>
      <p:ext uri="{BB962C8B-B14F-4D97-AF65-F5344CB8AC3E}">
        <p14:creationId xmlns:p14="http://schemas.microsoft.com/office/powerpoint/2010/main" val="66050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FCFBF-1655-379D-094B-9145EDAC8C1C}"/>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82E3D190-037C-CF31-DEBB-EDD51820DC14}"/>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DEN Security Services - Regulatory Services</a:t>
            </a:r>
            <a:br>
              <a:rPr lang="en-US" sz="3600">
                <a:solidFill>
                  <a:schemeClr val="bg1"/>
                </a:solidFill>
                <a:ea typeface="+mj-lt"/>
                <a:cs typeface="+mj-lt"/>
              </a:rPr>
            </a:br>
            <a:r>
              <a:rPr lang="en-US" sz="3600">
                <a:solidFill>
                  <a:schemeClr val="bg1"/>
                </a:solidFill>
              </a:rPr>
              <a:t>Breakout </a:t>
            </a:r>
            <a:r>
              <a:rPr lang="en-US" sz="3600" kern="100">
                <a:solidFill>
                  <a:schemeClr val="bg1"/>
                </a:solidFill>
              </a:rPr>
              <a:t>Room #5</a:t>
            </a:r>
            <a:br>
              <a:rPr lang="en-US" sz="3600">
                <a:ea typeface="+mj-lt"/>
                <a:cs typeface="+mj-lt"/>
              </a:rPr>
            </a:br>
            <a:r>
              <a:rPr lang="en-US" sz="3600">
                <a:solidFill>
                  <a:schemeClr val="bg1"/>
                </a:solidFill>
                <a:ea typeface="Calibri Light"/>
                <a:cs typeface="Calibri Light"/>
              </a:rPr>
              <a:t>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850255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E07D7-CF6A-47F7-3112-A1870B21452A}"/>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708C54A7-1F01-3141-A381-B88FFB0B5B7E}"/>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DEN Security Services - Regulatory Services</a:t>
            </a:r>
          </a:p>
        </p:txBody>
      </p:sp>
      <p:sp>
        <p:nvSpPr>
          <p:cNvPr id="3" name="TextBox 2">
            <a:extLst>
              <a:ext uri="{FF2B5EF4-FFF2-40B4-BE49-F238E27FC236}">
                <a16:creationId xmlns:a16="http://schemas.microsoft.com/office/drawing/2014/main" id="{933D787F-EA06-8600-48A2-BE172F6F2351}"/>
              </a:ext>
              <a:ext uri="{C183D7F6-B498-43B3-948B-1728B52AA6E4}">
                <adec:decorative xmlns:adec="http://schemas.microsoft.com/office/drawing/2017/decorative" val="0"/>
              </a:ext>
            </a:extLst>
          </p:cNvPr>
          <p:cNvSpPr txBox="1"/>
          <p:nvPr/>
        </p:nvSpPr>
        <p:spPr>
          <a:xfrm>
            <a:off x="769069" y="1507647"/>
            <a:ext cx="10653861" cy="2862322"/>
          </a:xfrm>
          <a:prstGeom prst="rect">
            <a:avLst/>
          </a:prstGeom>
          <a:noFill/>
        </p:spPr>
        <p:txBody>
          <a:bodyPr wrap="square" lIns="91440" tIns="45720" rIns="91440" bIns="45720" anchor="t">
            <a:spAutoFit/>
          </a:bodyPr>
          <a:lstStyle/>
          <a:p>
            <a:r>
              <a:rPr lang="en-US">
                <a:ea typeface="+mn-lt"/>
                <a:cs typeface="+mn-lt"/>
              </a:rPr>
              <a:t>Security guard services at DEN providing 24/7 vehicle and perimeter gate access control, vendor delivery inspections, employee screening, patrols, alarm response, incident resolution, credential verification, construction security, and regulatory compliance, with a staff of over 450+.</a:t>
            </a:r>
            <a:endParaRPr lang="en-US"/>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July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$175M+</a:t>
            </a:r>
            <a:endParaRPr lang="en-US">
              <a:solidFill>
                <a:prstClr val="black"/>
              </a:solidFill>
              <a:ea typeface="Calibri"/>
              <a:cs typeface="Calibri"/>
            </a:endParaRPr>
          </a:p>
          <a:p>
            <a:pPr>
              <a:defRPr/>
            </a:pPr>
            <a:r>
              <a:rPr lang="en-US" b="1">
                <a:solidFill>
                  <a:prstClr val="black"/>
                </a:solidFill>
                <a:ea typeface="Calibri"/>
                <a:cs typeface="Calibri"/>
              </a:rPr>
              <a:t>Key Scope: </a:t>
            </a:r>
            <a:r>
              <a:rPr lang="en-US">
                <a:solidFill>
                  <a:prstClr val="black"/>
                </a:solidFill>
                <a:ea typeface="+mn-lt"/>
                <a:cs typeface="+mn-lt"/>
              </a:rPr>
              <a:t>Security Guards</a:t>
            </a:r>
          </a:p>
          <a:p>
            <a:pPr>
              <a:defRPr/>
            </a:pPr>
            <a:r>
              <a:rPr lang="en-US" b="1">
                <a:solidFill>
                  <a:prstClr val="black"/>
                </a:solidFill>
                <a:ea typeface="Calibri"/>
                <a:cs typeface="Calibri"/>
              </a:rPr>
              <a:t>Small Business Program Goal: </a:t>
            </a:r>
            <a:r>
              <a:rPr lang="en-US">
                <a:solidFill>
                  <a:prstClr val="black"/>
                </a:solidFill>
                <a:ea typeface="Calibri"/>
                <a:cs typeface="Calibri"/>
              </a:rPr>
              <a:t>6% MWBE</a:t>
            </a:r>
          </a:p>
          <a:p>
            <a:pPr>
              <a:defRPr/>
            </a:pPr>
            <a:r>
              <a:rPr lang="en-US" b="1">
                <a:solidFill>
                  <a:prstClr val="black"/>
                </a:solidFill>
                <a:ea typeface="Calibri"/>
                <a:cs typeface="Calibri"/>
              </a:rPr>
              <a:t>Project Manager: </a:t>
            </a:r>
            <a:r>
              <a:rPr lang="en-US">
                <a:solidFill>
                  <a:prstClr val="black"/>
                </a:solidFill>
                <a:ea typeface="Calibri"/>
                <a:cs typeface="Calibri"/>
              </a:rPr>
              <a:t>Nick Selby &amp; Ashley James| Nicholas.Selby@flydenver.com and Ashley.James@flydenver.com</a:t>
            </a:r>
            <a:endParaRPr lang="en-US">
              <a:solidFill>
                <a:prstClr val="black"/>
              </a:solidFill>
            </a:endParaRPr>
          </a:p>
        </p:txBody>
      </p:sp>
    </p:spTree>
    <p:extLst>
      <p:ext uri="{BB962C8B-B14F-4D97-AF65-F5344CB8AC3E}">
        <p14:creationId xmlns:p14="http://schemas.microsoft.com/office/powerpoint/2010/main" val="3697653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EF717-A562-EA09-14BC-EA2B70FB8A41}"/>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0AF362DF-7988-896D-6CF7-0FF4D7342981}"/>
              </a:ext>
            </a:extLst>
          </p:cNvPr>
          <p:cNvSpPr>
            <a:spLocks noGrp="1"/>
          </p:cNvSpPr>
          <p:nvPr>
            <p:ph type="title" idx="4294967295"/>
          </p:nvPr>
        </p:nvSpPr>
        <p:spPr>
          <a:xfrm>
            <a:off x="2405559" y="966893"/>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DEN Learning Management System</a:t>
            </a:r>
            <a:br>
              <a:rPr lang="en-US" sz="3600">
                <a:solidFill>
                  <a:schemeClr val="bg1"/>
                </a:solidFill>
                <a:ea typeface="+mj-lt"/>
                <a:cs typeface="+mj-lt"/>
              </a:rPr>
            </a:br>
            <a:r>
              <a:rPr lang="en-US" sz="3600">
                <a:solidFill>
                  <a:schemeClr val="bg1"/>
                </a:solidFill>
              </a:rPr>
              <a:t>Breakout </a:t>
            </a:r>
            <a:r>
              <a:rPr lang="en-US" sz="3600" kern="100">
                <a:solidFill>
                  <a:schemeClr val="bg1"/>
                </a:solidFill>
              </a:rPr>
              <a:t>Room #7</a:t>
            </a:r>
            <a:br>
              <a:rPr lang="en-US" sz="3600" b="0" i="0" u="none" strike="noStrike" kern="1200" cap="none" spc="0" normalizeH="0" baseline="0" noProof="0">
                <a:ln>
                  <a:noFill/>
                </a:ln>
                <a:effectLst/>
                <a:uLnTx/>
                <a:uFillTx/>
                <a:latin typeface="Calibri Light"/>
                <a:ea typeface="Calibri Light"/>
                <a:cs typeface="Calibri Light"/>
              </a:rPr>
            </a:br>
            <a:r>
              <a:rPr lang="en-US" sz="3600">
                <a:solidFill>
                  <a:schemeClr val="bg1"/>
                </a:solidFill>
                <a:ea typeface="Calibri Light"/>
                <a:cs typeface="Calibri Light"/>
              </a:rPr>
              <a:t>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947889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38BFA-9680-9B72-8ABF-20290A87CDF9}"/>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97F450F-6D57-668F-A57D-4F0CAF9FE4E5}"/>
              </a:ext>
            </a:extLst>
          </p:cNvPr>
          <p:cNvSpPr>
            <a:spLocks noGrp="1"/>
          </p:cNvSpPr>
          <p:nvPr>
            <p:ph type="title" idx="4294967295"/>
          </p:nvPr>
        </p:nvSpPr>
        <p:spPr>
          <a:xfrm>
            <a:off x="769069" y="18175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b="1">
                <a:solidFill>
                  <a:srgbClr val="440099"/>
                </a:solidFill>
                <a:ea typeface="+mj-lt"/>
                <a:cs typeface="+mj-lt"/>
              </a:rPr>
              <a:t>DEN Learning Management System Implementation, Integration, and Ongoing Support Services for FAA Part 139 Training</a:t>
            </a:r>
            <a:br>
              <a:rPr lang="en-US" sz="2800">
                <a:solidFill>
                  <a:srgbClr val="440099"/>
                </a:solidFill>
                <a:ea typeface="Calibri"/>
                <a:cs typeface="Calibri"/>
              </a:rPr>
            </a:br>
            <a:endParaRPr lang="en-US" sz="2800">
              <a:solidFill>
                <a:srgbClr val="440099"/>
              </a:solidFill>
              <a:latin typeface="+mn-lt"/>
              <a:ea typeface="+mn-ea"/>
              <a:cs typeface="+mn-cs"/>
            </a:endParaRPr>
          </a:p>
        </p:txBody>
      </p:sp>
      <p:sp>
        <p:nvSpPr>
          <p:cNvPr id="3" name="TextBox 2">
            <a:extLst>
              <a:ext uri="{FF2B5EF4-FFF2-40B4-BE49-F238E27FC236}">
                <a16:creationId xmlns:a16="http://schemas.microsoft.com/office/drawing/2014/main" id="{642EBBD7-7D69-361D-A1FD-FDB2CFD7352E}"/>
              </a:ext>
              <a:ext uri="{C183D7F6-B498-43B3-948B-1728B52AA6E4}">
                <adec:decorative xmlns:adec="http://schemas.microsoft.com/office/drawing/2017/decorative" val="0"/>
              </a:ext>
            </a:extLst>
          </p:cNvPr>
          <p:cNvSpPr txBox="1"/>
          <p:nvPr/>
        </p:nvSpPr>
        <p:spPr>
          <a:xfrm>
            <a:off x="769069" y="1507647"/>
            <a:ext cx="10653861" cy="3139321"/>
          </a:xfrm>
          <a:prstGeom prst="rect">
            <a:avLst/>
          </a:prstGeom>
          <a:noFill/>
        </p:spPr>
        <p:txBody>
          <a:bodyPr wrap="square" lIns="91440" tIns="45720" rIns="91440" bIns="45720" anchor="t">
            <a:spAutoFit/>
          </a:bodyPr>
          <a:lstStyle/>
          <a:p>
            <a:r>
              <a:rPr lang="en-US">
                <a:ea typeface="+mn-lt"/>
                <a:cs typeface="+mn-lt"/>
              </a:rPr>
              <a:t>Implement and integrate a DEN Learning Management System (LMS) to manage regulatory &amp; operational training (i.e., FAA Part 139, driver endorsements), reporting, and support. Deliverables include project plan (15 days post-NTP), configured LMS with integrations and UAT/go-live, plus ongoing maintenance and support. </a:t>
            </a:r>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Q2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Less than $500K</a:t>
            </a:r>
          </a:p>
          <a:p>
            <a:pPr>
              <a:defRPr/>
            </a:pPr>
            <a:r>
              <a:rPr lang="en-US" b="1">
                <a:solidFill>
                  <a:prstClr val="black"/>
                </a:solidFill>
                <a:ea typeface="Calibri"/>
                <a:cs typeface="Calibri"/>
              </a:rPr>
              <a:t>Key Scope: </a:t>
            </a:r>
            <a:r>
              <a:rPr lang="en-US">
                <a:solidFill>
                  <a:prstClr val="black"/>
                </a:solidFill>
                <a:ea typeface="+mn-lt"/>
                <a:cs typeface="+mn-lt"/>
              </a:rPr>
              <a:t>Aviation training compliance SME (FAA Part 139), Accessibility specialist, Instructional Design/Learning Technologist (SCORM, </a:t>
            </a:r>
            <a:r>
              <a:rPr lang="en-US" err="1">
                <a:solidFill>
                  <a:prstClr val="black"/>
                </a:solidFill>
                <a:ea typeface="+mn-lt"/>
                <a:cs typeface="+mn-lt"/>
              </a:rPr>
              <a:t>xAPI</a:t>
            </a:r>
            <a:r>
              <a:rPr lang="en-US">
                <a:solidFill>
                  <a:prstClr val="black"/>
                </a:solidFill>
                <a:ea typeface="+mn-lt"/>
                <a:cs typeface="+mn-lt"/>
              </a:rPr>
              <a:t>, HTML5; ILT/VILT setup; surveys; training)</a:t>
            </a:r>
          </a:p>
          <a:p>
            <a:pPr>
              <a:defRPr/>
            </a:pPr>
            <a:r>
              <a:rPr lang="en-US" b="1">
                <a:solidFill>
                  <a:prstClr val="black"/>
                </a:solidFill>
                <a:ea typeface="Calibri"/>
                <a:cs typeface="Calibri"/>
              </a:rPr>
              <a:t>Small Business Program Goal: </a:t>
            </a:r>
            <a:r>
              <a:rPr lang="en-US">
                <a:solidFill>
                  <a:prstClr val="black"/>
                </a:solidFill>
                <a:ea typeface="Calibri"/>
                <a:cs typeface="Calibri"/>
              </a:rPr>
              <a:t>TBD</a:t>
            </a:r>
          </a:p>
          <a:p>
            <a:pPr>
              <a:defRPr/>
            </a:pPr>
            <a:r>
              <a:rPr lang="en-US" b="1">
                <a:solidFill>
                  <a:prstClr val="black"/>
                </a:solidFill>
                <a:ea typeface="Calibri"/>
                <a:cs typeface="Calibri"/>
              </a:rPr>
              <a:t>Project Manager: </a:t>
            </a:r>
            <a:r>
              <a:rPr lang="en-US">
                <a:solidFill>
                  <a:prstClr val="black"/>
                </a:solidFill>
                <a:ea typeface="Calibri"/>
                <a:cs typeface="Calibri"/>
              </a:rPr>
              <a:t>Tony Diaz| tony.diaz@flydenver.com</a:t>
            </a:r>
            <a:endParaRPr lang="en-US">
              <a:solidFill>
                <a:prstClr val="black"/>
              </a:solidFill>
            </a:endParaRPr>
          </a:p>
        </p:txBody>
      </p:sp>
    </p:spTree>
    <p:extLst>
      <p:ext uri="{BB962C8B-B14F-4D97-AF65-F5344CB8AC3E}">
        <p14:creationId xmlns:p14="http://schemas.microsoft.com/office/powerpoint/2010/main" val="3738404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F2EA-5663-2DFE-EEC5-C7A7AE5DEE1D}"/>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AF9C898-9C0B-ABC3-698B-A7E93F680933}"/>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Multiple Maintenance Opportunities</a:t>
            </a:r>
            <a:br>
              <a:rPr lang="en-US" sz="3600">
                <a:solidFill>
                  <a:schemeClr val="bg1"/>
                </a:solidFill>
                <a:latin typeface="Calibri Light"/>
                <a:ea typeface="Calibri Light"/>
                <a:cs typeface="Calibri Light"/>
              </a:rPr>
            </a:br>
            <a:r>
              <a:rPr lang="en-US" sz="3600">
                <a:solidFill>
                  <a:schemeClr val="bg1"/>
                </a:solidFill>
              </a:rPr>
              <a:t>Breakout </a:t>
            </a:r>
            <a:r>
              <a:rPr lang="en-US" sz="3600" kern="100">
                <a:solidFill>
                  <a:schemeClr val="bg1"/>
                </a:solidFill>
              </a:rPr>
              <a:t>Room #8</a:t>
            </a:r>
            <a:br>
              <a:rPr lang="en-US" sz="3600" b="0" i="0" u="none" strike="noStrike" kern="1200" cap="none" spc="0" normalizeH="0" baseline="0" noProof="0">
                <a:ln>
                  <a:noFill/>
                </a:ln>
                <a:effectLst/>
                <a:uLnTx/>
                <a:uFillTx/>
                <a:latin typeface="Calibri Light"/>
                <a:ea typeface="Calibri Light"/>
                <a:cs typeface="Calibri Light"/>
              </a:rPr>
            </a:br>
            <a:r>
              <a:rPr lang="en-US" sz="3600">
                <a:solidFill>
                  <a:schemeClr val="bg1"/>
                </a:solidFill>
                <a:latin typeface="Calibri Light"/>
                <a:ea typeface="Calibri Light"/>
                <a:cs typeface="Calibri Light"/>
              </a:rPr>
              <a:t> </a:t>
            </a: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4274476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Housekeeping&#10;Please note the following Zoom housekeeping items as you enter:&#10;All cameras and microphones must remain off during the main session&#10;We encourage you to use the Q&amp;A function &#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892366" y="386719"/>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2" name="Text Placeholder 11">
            <a:extLst>
              <a:ext uri="{FF2B5EF4-FFF2-40B4-BE49-F238E27FC236}">
                <a16:creationId xmlns:a16="http://schemas.microsoft.com/office/drawing/2014/main" id="{F3A340E0-1503-4007-DE5B-398218D4AA5D}"/>
              </a:ext>
              <a:ext uri="{C183D7F6-B498-43B3-948B-1728B52AA6E4}">
                <adec:decorative xmlns:adec="http://schemas.microsoft.com/office/drawing/2017/decorative" val="1"/>
              </a:ext>
            </a:extLst>
          </p:cNvPr>
          <p:cNvSpPr>
            <a:spLocks noGrp="1"/>
          </p:cNvSpPr>
          <p:nvPr>
            <p:ph type="body" sz="quarter" idx="4294967295"/>
          </p:nvPr>
        </p:nvSpPr>
        <p:spPr>
          <a:xfrm>
            <a:off x="892365" y="1566767"/>
            <a:ext cx="10257415" cy="577850"/>
          </a:xfrm>
          <a:prstGeom prst="rect">
            <a:avLst/>
          </a:prstGeom>
        </p:spPr>
        <p:txBody>
          <a:bodyPr/>
          <a:lstStyle/>
          <a:p>
            <a:pPr>
              <a:buClr>
                <a:srgbClr val="E35B2A"/>
              </a:buClr>
            </a:pPr>
            <a:r>
              <a:rPr lang="en-US" sz="2000"/>
              <a:t>Please note the following Zoom housekeeping items as you enter:</a:t>
            </a:r>
          </a:p>
          <a:p>
            <a:pPr>
              <a:buClr>
                <a:srgbClr val="E35B2A"/>
              </a:buClr>
            </a:pPr>
            <a:r>
              <a:rPr lang="en-US" sz="2000"/>
              <a:t>All cameras and microphones must remain off during the main session</a:t>
            </a:r>
          </a:p>
          <a:p>
            <a:pPr>
              <a:buClr>
                <a:srgbClr val="E35B2A"/>
              </a:buClr>
            </a:pPr>
            <a:r>
              <a:rPr lang="en-US" sz="2000"/>
              <a:t>If you would like to introduce your firm to everyone, please scan the QR Code and let us know the projects you are interested in. </a:t>
            </a:r>
          </a:p>
          <a:p>
            <a:pPr marL="0" indent="0">
              <a:buNone/>
            </a:pPr>
            <a:endParaRPr lang="en-US"/>
          </a:p>
        </p:txBody>
      </p:sp>
    </p:spTree>
    <p:extLst>
      <p:ext uri="{BB962C8B-B14F-4D97-AF65-F5344CB8AC3E}">
        <p14:creationId xmlns:p14="http://schemas.microsoft.com/office/powerpoint/2010/main" val="73533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57E3D-C7EB-F851-A242-32B519EBCCC1}"/>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6A81E90F-9109-8714-4291-635C1DE76C07}"/>
              </a:ext>
            </a:extLst>
          </p:cNvPr>
          <p:cNvSpPr>
            <a:spLocks noGrp="1"/>
          </p:cNvSpPr>
          <p:nvPr>
            <p:ph type="title" idx="4294967295"/>
          </p:nvPr>
        </p:nvSpPr>
        <p:spPr>
          <a:xfrm>
            <a:off x="858812" y="313409"/>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rgbClr val="440099"/>
                </a:solidFill>
                <a:latin typeface="+mn-lt"/>
                <a:ea typeface="+mn-ea"/>
                <a:cs typeface="+mn-cs"/>
              </a:rPr>
              <a:t>Fire Extinguisher Service Contract </a:t>
            </a:r>
            <a:endParaRPr lang="en-US" sz="5400">
              <a:ea typeface="Calibri Light"/>
              <a:cs typeface="Calibri Light"/>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F382CF7B-8D18-CF94-E43F-130215F9E6E2}"/>
              </a:ext>
              <a:ext uri="{C183D7F6-B498-43B3-948B-1728B52AA6E4}">
                <adec:decorative xmlns:adec="http://schemas.microsoft.com/office/drawing/2017/decorative" val="0"/>
              </a:ext>
            </a:extLst>
          </p:cNvPr>
          <p:cNvSpPr txBox="1"/>
          <p:nvPr/>
        </p:nvSpPr>
        <p:spPr>
          <a:xfrm>
            <a:off x="858812" y="1455525"/>
            <a:ext cx="9920948" cy="3416320"/>
          </a:xfrm>
          <a:prstGeom prst="rect">
            <a:avLst/>
          </a:prstGeom>
          <a:noFill/>
        </p:spPr>
        <p:txBody>
          <a:bodyPr wrap="square" lIns="91440" tIns="45720" rIns="91440" bIns="45720" anchor="t">
            <a:spAutoFit/>
          </a:bodyPr>
          <a:lstStyle/>
          <a:p>
            <a:r>
              <a:rPr lang="en-US">
                <a:ea typeface="+mn-lt"/>
                <a:cs typeface="+mn-lt"/>
              </a:rPr>
              <a:t>This RFP is for Annual, Quarterly, and Monthly Inspections, 6 year and Hydro Testing, purchase of new units, locating units and tracking information. Areas included are the terminal, concourses, and outbuildings. Estimated quantity of 2,600 fire extinguishers. Size and types vary from 2.5lb - 150lb wheeled units, and ABC and CO2 are the most common.</a:t>
            </a:r>
          </a:p>
          <a:p>
            <a:endParaRPr lang="en-US">
              <a:ea typeface="+mn-lt"/>
              <a:cs typeface="+mn-lt"/>
            </a:endParaRPr>
          </a:p>
          <a:p>
            <a:endParaRPr lang="en-US"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Q3</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$2M to $4.99M</a:t>
            </a:r>
          </a:p>
          <a:p>
            <a:pPr>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a:solidFill>
                  <a:prstClr val="black"/>
                </a:solidFill>
              </a:rPr>
              <a:t>No Program Goals</a:t>
            </a:r>
            <a:endParaRPr lang="en-US"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ea typeface="+mn-lt"/>
                <a:cs typeface="+mn-lt"/>
              </a:rPr>
              <a:t>Fire Extinguisher Inspectors</a:t>
            </a:r>
          </a:p>
          <a:p>
            <a:pPr>
              <a:defRPr/>
            </a:pPr>
            <a:r>
              <a:rPr kumimoji="0" lang="en-US" b="1" i="0" u="none" strike="noStrike" kern="1200" cap="none" spc="0" normalizeH="0" baseline="0" noProof="0">
                <a:ln>
                  <a:noFill/>
                </a:ln>
                <a:effectLst/>
                <a:uLnTx/>
                <a:uFillTx/>
                <a:ea typeface="+mn-ea"/>
                <a:cs typeface="+mn-cs"/>
              </a:rPr>
              <a:t>Project Manager​: </a:t>
            </a:r>
            <a:r>
              <a:rPr kumimoji="0" lang="en-US" i="0" u="none" strike="noStrike" kern="1200" cap="none" spc="0" normalizeH="0" baseline="0" noProof="0">
                <a:ln>
                  <a:noFill/>
                </a:ln>
                <a:effectLst/>
                <a:uLnTx/>
                <a:uFillTx/>
                <a:ea typeface="+mn-lt"/>
                <a:cs typeface="+mn-lt"/>
              </a:rPr>
              <a:t>Cara James</a:t>
            </a:r>
            <a:r>
              <a:rPr lang="en-US">
                <a:ea typeface="+mn-lt"/>
                <a:cs typeface="+mn-lt"/>
              </a:rPr>
              <a:t>| </a:t>
            </a:r>
            <a:r>
              <a:rPr lang="en-US">
                <a:ea typeface="+mn-lt"/>
                <a:cs typeface="+mn-lt"/>
                <a:hlinkClick r:id="rId3">
                  <a:extLst>
                    <a:ext uri="{A12FA001-AC4F-418D-AE19-62706E023703}">
                      <ahyp:hlinkClr xmlns:ahyp="http://schemas.microsoft.com/office/drawing/2018/hyperlinkcolor" val="tx"/>
                    </a:ext>
                  </a:extLst>
                </a:hlinkClick>
              </a:rPr>
              <a:t>Cara.James@flydenver.com</a:t>
            </a:r>
            <a:r>
              <a:rPr lang="en-US">
                <a:ea typeface="+mn-lt"/>
                <a:cs typeface="+mn-lt"/>
              </a:rPr>
              <a:t> </a:t>
            </a:r>
            <a:endParaRPr lang="en-US" b="0" i="0" u="none" strike="noStrike" kern="1200" cap="none" spc="0" normalizeH="0" baseline="0" noProof="0">
              <a:ln>
                <a:noFill/>
              </a:ln>
              <a:effectLst/>
              <a:uLnTx/>
              <a:uFillTx/>
              <a:ea typeface="+mn-lt"/>
              <a:cs typeface="+mn-lt"/>
            </a:endParaRPr>
          </a:p>
        </p:txBody>
      </p:sp>
    </p:spTree>
    <p:extLst>
      <p:ext uri="{BB962C8B-B14F-4D97-AF65-F5344CB8AC3E}">
        <p14:creationId xmlns:p14="http://schemas.microsoft.com/office/powerpoint/2010/main" val="2594564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27A83-6450-DAD8-C23A-529B014C9C00}"/>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6B87E075-F89A-47F8-BE91-3C2F06421ECB}"/>
              </a:ext>
            </a:extLst>
          </p:cNvPr>
          <p:cNvSpPr>
            <a:spLocks noGrp="1"/>
          </p:cNvSpPr>
          <p:nvPr>
            <p:ph type="title" idx="4294967295"/>
          </p:nvPr>
        </p:nvSpPr>
        <p:spPr>
          <a:xfrm>
            <a:off x="858812" y="171169"/>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HVAC Coil Cleaning, Air Filter Replacement, and Preventative Maintenance</a:t>
            </a:r>
            <a:endParaRPr lang="en-US">
              <a:ea typeface="Calibri Light"/>
              <a:cs typeface="Calibri Light"/>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2D389C31-4E52-381B-C491-D1235CBB0E3C}"/>
              </a:ext>
              <a:ext uri="{C183D7F6-B498-43B3-948B-1728B52AA6E4}">
                <adec:decorative xmlns:adec="http://schemas.microsoft.com/office/drawing/2017/decorative" val="0"/>
              </a:ext>
            </a:extLst>
          </p:cNvPr>
          <p:cNvSpPr txBox="1"/>
          <p:nvPr/>
        </p:nvSpPr>
        <p:spPr>
          <a:xfrm>
            <a:off x="858812" y="1455525"/>
            <a:ext cx="9512421" cy="4247317"/>
          </a:xfrm>
          <a:prstGeom prst="rect">
            <a:avLst/>
          </a:prstGeom>
          <a:noFill/>
        </p:spPr>
        <p:txBody>
          <a:bodyPr wrap="square" lIns="91440" tIns="45720" rIns="91440" bIns="45720" anchor="t">
            <a:spAutoFit/>
          </a:bodyPr>
          <a:lstStyle/>
          <a:p>
            <a:r>
              <a:rPr lang="en-US">
                <a:ea typeface="+mn-lt"/>
                <a:cs typeface="+mn-lt"/>
              </a:rPr>
              <a:t>Denver International Airport (DEN) is seeking a qualified contractor to provide coil cleaning services, air filter replacement services, and preventative maintenance services across airport facilities for the Heating, Ventilation and Air Conditioning (HVAC) systems. Contractor to provide inspection, cleaning, and preventative maintenance services for cooling and heating coils, including condensing and evaporator coils, as well as airport-wide AHU and RTU units.</a:t>
            </a:r>
          </a:p>
          <a:p>
            <a:endParaRPr lang="en-US">
              <a:ea typeface="+mn-lt"/>
              <a:cs typeface="+mn-lt"/>
            </a:endParaRPr>
          </a:p>
          <a:p>
            <a:r>
              <a:rPr lang="en-US">
                <a:ea typeface="+mn-lt"/>
                <a:cs typeface="+mn-lt"/>
              </a:rPr>
              <a:t>These services will be performed periodically as on-call, task-based awards to support system performance, air quality, and ongoing maintenance needs.</a:t>
            </a:r>
            <a:endParaRPr lang="en-US">
              <a:ea typeface="Calibri"/>
              <a:cs typeface="Calibri"/>
            </a:endParaRPr>
          </a:p>
          <a:p>
            <a:endParaRPr lang="en-US"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Q3</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$10M to $49.99M</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a:solidFill>
                  <a:prstClr val="black"/>
                </a:solidFill>
              </a:rPr>
              <a:t>7% MWBE</a:t>
            </a:r>
            <a:endParaRPr lang="en-US"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ea typeface="+mn-lt"/>
                <a:cs typeface="+mn-lt"/>
              </a:rPr>
              <a:t>Sheet Metal Worker</a:t>
            </a:r>
            <a:endParaRPr lang="en-US">
              <a:solidFill>
                <a:prstClr val="black"/>
              </a:solidFill>
              <a:ea typeface="Calibri"/>
              <a:cs typeface="Calibri"/>
            </a:endParaRPr>
          </a:p>
          <a:p>
            <a:pPr>
              <a:defRPr/>
            </a:pPr>
            <a:r>
              <a:rPr kumimoji="0" lang="en-US" b="1" i="0" u="none" strike="noStrike" kern="1200" cap="none" spc="0" normalizeH="0" baseline="0" noProof="0">
                <a:ln>
                  <a:noFill/>
                </a:ln>
                <a:effectLst/>
                <a:uLnTx/>
                <a:uFillTx/>
                <a:ea typeface="+mn-ea"/>
                <a:cs typeface="+mn-cs"/>
              </a:rPr>
              <a:t>Project Manager</a:t>
            </a:r>
            <a:r>
              <a:rPr lang="en-US" b="1"/>
              <a:t>: </a:t>
            </a:r>
            <a:r>
              <a:rPr lang="en-US">
                <a:ea typeface="+mn-lt"/>
                <a:cs typeface="+mn-lt"/>
              </a:rPr>
              <a:t>Sara </a:t>
            </a:r>
            <a:r>
              <a:rPr lang="en-US" err="1">
                <a:ea typeface="+mn-lt"/>
                <a:cs typeface="+mn-lt"/>
              </a:rPr>
              <a:t>Namerow</a:t>
            </a:r>
            <a:r>
              <a:rPr lang="en-US">
                <a:ea typeface="+mn-lt"/>
                <a:cs typeface="+mn-lt"/>
              </a:rPr>
              <a:t> | </a:t>
            </a:r>
            <a:r>
              <a:rPr lang="en-US">
                <a:ea typeface="+mn-lt"/>
                <a:cs typeface="+mn-lt"/>
                <a:hlinkClick r:id="rId3">
                  <a:extLst>
                    <a:ext uri="{A12FA001-AC4F-418D-AE19-62706E023703}">
                      <ahyp:hlinkClr xmlns:ahyp="http://schemas.microsoft.com/office/drawing/2018/hyperlinkcolor" val="tx"/>
                    </a:ext>
                  </a:extLst>
                </a:hlinkClick>
              </a:rPr>
              <a:t>Sara.Namerow@flydenver.com</a:t>
            </a:r>
            <a:r>
              <a:rPr lang="en-US">
                <a:ea typeface="+mn-lt"/>
                <a:cs typeface="+mn-lt"/>
              </a:rPr>
              <a:t> </a:t>
            </a:r>
            <a:endParaRPr lang="en-US"/>
          </a:p>
        </p:txBody>
      </p:sp>
    </p:spTree>
    <p:extLst>
      <p:ext uri="{BB962C8B-B14F-4D97-AF65-F5344CB8AC3E}">
        <p14:creationId xmlns:p14="http://schemas.microsoft.com/office/powerpoint/2010/main" val="3762018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0D67B-C87E-0B16-555C-756BD534AC12}"/>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42306B09-9189-A7D0-6152-55960AB64D3C}"/>
              </a:ext>
            </a:extLst>
          </p:cNvPr>
          <p:cNvSpPr>
            <a:spLocks noGrp="1"/>
          </p:cNvSpPr>
          <p:nvPr>
            <p:ph type="title" idx="4294967295"/>
          </p:nvPr>
        </p:nvSpPr>
        <p:spPr>
          <a:xfrm>
            <a:off x="858812" y="313409"/>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rgbClr val="440099"/>
                </a:solidFill>
                <a:latin typeface="+mn-lt"/>
                <a:ea typeface="+mn-ea"/>
                <a:cs typeface="+mn-cs"/>
              </a:rPr>
              <a:t>On-Call Electrical Services</a:t>
            </a:r>
            <a:endParaRPr lang="en-US" sz="5400">
              <a:ea typeface="Calibri Light"/>
              <a:cs typeface="Calibri Light"/>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C21F5061-10F4-133C-BEB4-2F8E1AAF2E6A}"/>
              </a:ext>
              <a:ext uri="{C183D7F6-B498-43B3-948B-1728B52AA6E4}">
                <adec:decorative xmlns:adec="http://schemas.microsoft.com/office/drawing/2017/decorative" val="0"/>
              </a:ext>
            </a:extLst>
          </p:cNvPr>
          <p:cNvSpPr txBox="1"/>
          <p:nvPr/>
        </p:nvSpPr>
        <p:spPr>
          <a:xfrm>
            <a:off x="858812" y="1455525"/>
            <a:ext cx="9920948" cy="5078313"/>
          </a:xfrm>
          <a:prstGeom prst="rect">
            <a:avLst/>
          </a:prstGeom>
          <a:noFill/>
        </p:spPr>
        <p:txBody>
          <a:bodyPr wrap="square" lIns="91440" tIns="45720" rIns="91440" bIns="45720" anchor="t">
            <a:spAutoFit/>
          </a:bodyPr>
          <a:lstStyle/>
          <a:p>
            <a:r>
              <a:rPr lang="en-US">
                <a:ea typeface="+mn-lt"/>
                <a:cs typeface="+mn-lt"/>
              </a:rPr>
              <a:t>This contract will be for task-order-based, on-call electrical services related to various maintenance repairs and projects within Denver International Airport (DEN). The contractor will be required to provide electrical repairs and projects for specific task-based, as needed work requested by DEN.</a:t>
            </a:r>
          </a:p>
          <a:p>
            <a:endParaRPr lang="en-US">
              <a:ea typeface="+mn-lt"/>
              <a:cs typeface="+mn-lt"/>
            </a:endParaRPr>
          </a:p>
          <a:p>
            <a:r>
              <a:rPr lang="en-US">
                <a:ea typeface="+mn-lt"/>
                <a:cs typeface="+mn-lt"/>
              </a:rPr>
              <a:t>Specific tasks include, but are not limited to, furnishment and installation of the following:</a:t>
            </a:r>
          </a:p>
          <a:p>
            <a:pPr marL="285750" indent="-285750">
              <a:buClr>
                <a:srgbClr val="E35B2A"/>
              </a:buClr>
              <a:buFont typeface="Arial" panose="020B0604020202020204" pitchFamily="34" charset="0"/>
              <a:buChar char="•"/>
            </a:pPr>
            <a:r>
              <a:rPr lang="en-US">
                <a:ea typeface="+mn-lt"/>
                <a:cs typeface="+mn-lt"/>
              </a:rPr>
              <a:t>Power Devices, equipment, and circuiting</a:t>
            </a:r>
          </a:p>
          <a:p>
            <a:pPr marL="285750" indent="-285750">
              <a:buClr>
                <a:srgbClr val="E35B2A"/>
              </a:buClr>
              <a:buFont typeface="Arial" panose="020B0604020202020204" pitchFamily="34" charset="0"/>
              <a:buChar char="•"/>
            </a:pPr>
            <a:r>
              <a:rPr lang="en-US">
                <a:ea typeface="+mn-lt"/>
                <a:cs typeface="+mn-lt"/>
              </a:rPr>
              <a:t>Lighting</a:t>
            </a:r>
          </a:p>
          <a:p>
            <a:pPr marL="285750" indent="-285750">
              <a:buClr>
                <a:srgbClr val="E35B2A"/>
              </a:buClr>
              <a:buFont typeface="Arial" panose="020B0604020202020204" pitchFamily="34" charset="0"/>
              <a:buChar char="•"/>
            </a:pPr>
            <a:r>
              <a:rPr lang="en-US">
                <a:ea typeface="+mn-lt"/>
                <a:cs typeface="+mn-lt"/>
              </a:rPr>
              <a:t>Low-voltage and special systems used for the control of electrical or lighting</a:t>
            </a:r>
          </a:p>
          <a:p>
            <a:pPr marL="285750" indent="-285750">
              <a:buClr>
                <a:srgbClr val="E35B2A"/>
              </a:buClr>
              <a:buFont typeface="Arial" panose="020B0604020202020204" pitchFamily="34" charset="0"/>
              <a:buChar char="•"/>
            </a:pPr>
            <a:r>
              <a:rPr lang="en-US">
                <a:ea typeface="+mn-lt"/>
                <a:cs typeface="+mn-lt"/>
              </a:rPr>
              <a:t>Lighting Controls</a:t>
            </a:r>
          </a:p>
          <a:p>
            <a:pPr marL="285750" indent="-285750">
              <a:buClr>
                <a:srgbClr val="E35B2A"/>
              </a:buClr>
              <a:buFont typeface="Arial" panose="020B0604020202020204" pitchFamily="34" charset="0"/>
              <a:buChar char="•"/>
            </a:pPr>
            <a:r>
              <a:rPr lang="en-US">
                <a:ea typeface="+mn-lt"/>
                <a:cs typeface="+mn-lt"/>
              </a:rPr>
              <a:t>Medium Voltage</a:t>
            </a:r>
          </a:p>
          <a:p>
            <a:endParaRPr lang="en-US"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Q3</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$500K to $1.99M</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a:solidFill>
                  <a:prstClr val="black"/>
                </a:solidFill>
              </a:rPr>
              <a:t>No Program Goals</a:t>
            </a:r>
            <a:endParaRPr lang="en-US"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ea typeface="+mn-lt"/>
                <a:cs typeface="+mn-lt"/>
              </a:rPr>
              <a:t>Electrical</a:t>
            </a:r>
            <a:endParaRPr lang="en-US">
              <a:solidFill>
                <a:prstClr val="black"/>
              </a:solidFill>
              <a:ea typeface="Calibri"/>
              <a:cs typeface="Calibri"/>
            </a:endParaRPr>
          </a:p>
          <a:p>
            <a:pPr>
              <a:defRPr/>
            </a:pPr>
            <a:r>
              <a:rPr kumimoji="0" lang="en-US" b="1" i="0" u="none" strike="noStrike" kern="1200" cap="none" spc="0" normalizeH="0" baseline="0" noProof="0">
                <a:ln>
                  <a:noFill/>
                </a:ln>
                <a:effectLst/>
                <a:uLnTx/>
                <a:uFillTx/>
                <a:ea typeface="+mn-ea"/>
                <a:cs typeface="+mn-cs"/>
              </a:rPr>
              <a:t>Project Manager</a:t>
            </a:r>
            <a:r>
              <a:rPr lang="en-US" b="1"/>
              <a:t> : </a:t>
            </a:r>
            <a:r>
              <a:rPr lang="en-US"/>
              <a:t>Maribeth Sarnecki | </a:t>
            </a:r>
            <a:r>
              <a:rPr lang="en-US">
                <a:hlinkClick r:id="rId3">
                  <a:extLst>
                    <a:ext uri="{A12FA001-AC4F-418D-AE19-62706E023703}">
                      <ahyp:hlinkClr xmlns:ahyp="http://schemas.microsoft.com/office/drawing/2018/hyperlinkcolor" val="tx"/>
                    </a:ext>
                  </a:extLst>
                </a:hlinkClick>
              </a:rPr>
              <a:t>Maribeth.Sarnecki@flydenver.com</a:t>
            </a:r>
            <a:r>
              <a:rPr lang="en-US"/>
              <a:t> </a:t>
            </a:r>
            <a:endParaRPr lang="en-US">
              <a:ea typeface="Calibri"/>
              <a:cs typeface="Calibri"/>
            </a:endParaRPr>
          </a:p>
          <a:p>
            <a:pPr>
              <a:defRPr/>
            </a:pPr>
            <a:r>
              <a:rPr lang="en-US" b="1"/>
              <a:t>Contract Administrator</a:t>
            </a:r>
            <a:r>
              <a:rPr kumimoji="0" lang="en-US" b="1" i="0" u="none" strike="noStrike" kern="1200" cap="none" spc="0" normalizeH="0" baseline="0" noProof="0">
                <a:ln>
                  <a:noFill/>
                </a:ln>
                <a:effectLst/>
                <a:uLnTx/>
                <a:uFillTx/>
                <a:ea typeface="+mn-ea"/>
                <a:cs typeface="+mn-cs"/>
              </a:rPr>
              <a:t>: </a:t>
            </a:r>
            <a:r>
              <a:rPr lang="en-US">
                <a:ea typeface="+mn-lt"/>
                <a:cs typeface="+mn-lt"/>
              </a:rPr>
              <a:t>Sara Namerow | </a:t>
            </a:r>
            <a:r>
              <a:rPr lang="en-US">
                <a:ea typeface="+mn-lt"/>
                <a:cs typeface="+mn-lt"/>
                <a:hlinkClick r:id="rId4">
                  <a:extLst>
                    <a:ext uri="{A12FA001-AC4F-418D-AE19-62706E023703}">
                      <ahyp:hlinkClr xmlns:ahyp="http://schemas.microsoft.com/office/drawing/2018/hyperlinkcolor" val="tx"/>
                    </a:ext>
                  </a:extLst>
                </a:hlinkClick>
              </a:rPr>
              <a:t>Sara.Namerow@flydenver.com</a:t>
            </a:r>
            <a:r>
              <a:rPr lang="en-US">
                <a:ea typeface="+mn-lt"/>
                <a:cs typeface="+mn-lt"/>
              </a:rPr>
              <a:t> </a:t>
            </a:r>
            <a:endParaRPr lang="en-US"/>
          </a:p>
        </p:txBody>
      </p:sp>
    </p:spTree>
    <p:extLst>
      <p:ext uri="{BB962C8B-B14F-4D97-AF65-F5344CB8AC3E}">
        <p14:creationId xmlns:p14="http://schemas.microsoft.com/office/powerpoint/2010/main" val="4072365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CA1DD-A561-A639-9194-C408AE0C2783}"/>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B1CD6627-8499-471A-0FC8-E6F2CB4F2D36}"/>
              </a:ext>
            </a:extLst>
          </p:cNvPr>
          <p:cNvSpPr>
            <a:spLocks noGrp="1"/>
          </p:cNvSpPr>
          <p:nvPr>
            <p:ph type="title" idx="4294967295"/>
          </p:nvPr>
        </p:nvSpPr>
        <p:spPr>
          <a:xfrm>
            <a:off x="858812" y="313409"/>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rgbClr val="440099"/>
                </a:solidFill>
                <a:latin typeface="+mn-lt"/>
                <a:ea typeface="+mn-ea"/>
                <a:cs typeface="+mn-cs"/>
              </a:rPr>
              <a:t>Pole Barn Replacement</a:t>
            </a:r>
            <a:endParaRPr lang="en-US" sz="5400">
              <a:ea typeface="Calibri Light"/>
              <a:cs typeface="Calibri Light"/>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56DA3FA4-E1BB-C8AE-91CF-DF4AA05BD09A}"/>
              </a:ext>
              <a:ext uri="{C183D7F6-B498-43B3-948B-1728B52AA6E4}">
                <adec:decorative xmlns:adec="http://schemas.microsoft.com/office/drawing/2017/decorative" val="0"/>
              </a:ext>
            </a:extLst>
          </p:cNvPr>
          <p:cNvSpPr txBox="1"/>
          <p:nvPr/>
        </p:nvSpPr>
        <p:spPr>
          <a:xfrm>
            <a:off x="858812" y="1332154"/>
            <a:ext cx="9920948" cy="5355312"/>
          </a:xfrm>
          <a:prstGeom prst="rect">
            <a:avLst/>
          </a:prstGeom>
          <a:noFill/>
        </p:spPr>
        <p:txBody>
          <a:bodyPr wrap="square" lIns="91440" tIns="45720" rIns="91440" bIns="45720" anchor="t">
            <a:spAutoFit/>
          </a:bodyPr>
          <a:lstStyle/>
          <a:p>
            <a:r>
              <a:rPr lang="en-US">
                <a:solidFill>
                  <a:prstClr val="black"/>
                </a:solidFill>
                <a:ea typeface="+mn-lt"/>
                <a:cs typeface="+mn-lt"/>
              </a:rPr>
              <a:t>The Scope of Work for this Contract will be related to the site readiness and erection of a 80’ x 60’ pre-fabricated steel storage building within Denver International Airport (DEN) utilized to store sweeper debris. The contractor will be required to provide specific tasks including:</a:t>
            </a:r>
            <a:endParaRPr lang="en-US">
              <a:solidFill>
                <a:prstClr val="black"/>
              </a:solidFill>
            </a:endParaRPr>
          </a:p>
          <a:p>
            <a:endParaRPr lang="en-US">
              <a:solidFill>
                <a:prstClr val="black"/>
              </a:solidFill>
              <a:ea typeface="+mn-lt"/>
              <a:cs typeface="+mn-lt"/>
            </a:endParaRPr>
          </a:p>
          <a:p>
            <a:pPr marL="285750" indent="-285750">
              <a:buFont typeface="Arial"/>
              <a:buChar char="•"/>
            </a:pPr>
            <a:r>
              <a:rPr lang="en-US">
                <a:solidFill>
                  <a:prstClr val="black"/>
                </a:solidFill>
                <a:ea typeface="+mn-lt"/>
                <a:cs typeface="+mn-lt"/>
              </a:rPr>
              <a:t>Excavation</a:t>
            </a:r>
          </a:p>
          <a:p>
            <a:pPr marL="285750" indent="-285750">
              <a:buFont typeface="Arial"/>
              <a:buChar char="•"/>
            </a:pPr>
            <a:r>
              <a:rPr lang="en-US">
                <a:solidFill>
                  <a:prstClr val="black"/>
                </a:solidFill>
                <a:ea typeface="+mn-lt"/>
                <a:cs typeface="+mn-lt"/>
              </a:rPr>
              <a:t>Surveying</a:t>
            </a:r>
          </a:p>
          <a:p>
            <a:pPr marL="285750" indent="-285750">
              <a:buFont typeface="Arial"/>
              <a:buChar char="•"/>
            </a:pPr>
            <a:r>
              <a:rPr lang="en-US">
                <a:solidFill>
                  <a:prstClr val="black"/>
                </a:solidFill>
                <a:ea typeface="+mn-lt"/>
                <a:cs typeface="+mn-lt"/>
              </a:rPr>
              <a:t>Paving </a:t>
            </a:r>
            <a:endParaRPr lang="en-US"/>
          </a:p>
          <a:p>
            <a:pPr marL="285750" indent="-285750">
              <a:buFont typeface="Arial"/>
              <a:buChar char="•"/>
            </a:pPr>
            <a:r>
              <a:rPr lang="en-US">
                <a:solidFill>
                  <a:prstClr val="black"/>
                </a:solidFill>
                <a:ea typeface="+mn-lt"/>
                <a:cs typeface="+mn-lt"/>
              </a:rPr>
              <a:t>Foundation Construction</a:t>
            </a:r>
          </a:p>
          <a:p>
            <a:pPr marL="285750" indent="-285750">
              <a:buFont typeface="Arial"/>
              <a:buChar char="•"/>
            </a:pPr>
            <a:r>
              <a:rPr lang="en-US">
                <a:solidFill>
                  <a:prstClr val="black"/>
                </a:solidFill>
                <a:ea typeface="+mn-lt"/>
                <a:cs typeface="+mn-lt"/>
              </a:rPr>
              <a:t>Concrete</a:t>
            </a:r>
          </a:p>
          <a:p>
            <a:pPr marL="285750" indent="-285750">
              <a:buFont typeface="Arial"/>
              <a:buChar char="•"/>
            </a:pPr>
            <a:r>
              <a:rPr lang="en-US">
                <a:solidFill>
                  <a:prstClr val="black"/>
                </a:solidFill>
                <a:ea typeface="+mn-lt"/>
                <a:cs typeface="+mn-lt"/>
              </a:rPr>
              <a:t>Layout, assembly and erection of steel frame, beams, columns, rafters, roof and panel sheeting </a:t>
            </a:r>
            <a:endParaRPr lang="en-US"/>
          </a:p>
          <a:p>
            <a:endParaRPr lang="en-US" b="1">
              <a:solidFill>
                <a:prstClr val="black"/>
              </a:solidFil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KEY INFORMATION ​</a:t>
            </a:r>
            <a:endPar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Anticipated Advertisement Date: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Q3 2026</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Estimated Project Value: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lang="en-US">
                <a:solidFill>
                  <a:prstClr val="black"/>
                </a:solidFill>
                <a:latin typeface="Calibri" panose="020F0502020204030204"/>
              </a:rPr>
              <a:t>400k</a:t>
            </a:r>
            <a:endParaRPr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Small Business Program Goal: </a:t>
            </a:r>
            <a:r>
              <a:rPr lang="en-US">
                <a:solidFill>
                  <a:prstClr val="black"/>
                </a:solidFill>
                <a:latin typeface="Calibri" panose="020F0502020204030204"/>
              </a:rPr>
              <a:t>TBD</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lvl="0">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Key Scope/Industry:​ </a:t>
            </a:r>
            <a:r>
              <a:rPr lang="en-US">
                <a:solidFill>
                  <a:prstClr val="black"/>
                </a:solidFill>
              </a:rPr>
              <a:t>Excavation, Surveying, Paving, Foundation Construction, Concrete, Layout, assembly and erection of steel frame, beams, columns, rafters, roof and panel sheeting.</a:t>
            </a:r>
            <a:endParaRPr lang="en-US">
              <a:solidFill>
                <a:prstClr val="black"/>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Project Manager​: </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Maribeth Sarnecki | </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hlinkClick r:id="rId3">
                  <a:extLst>
                    <a:ext uri="{A12FA001-AC4F-418D-AE19-62706E023703}">
                      <ahyp:hlinkClr xmlns:ahyp="http://schemas.microsoft.com/office/drawing/2018/hyperlinkcolor" val="tx"/>
                    </a:ext>
                  </a:extLst>
                </a:hlinkClick>
              </a:rPr>
              <a:t>Maribeth.Sarnecki@flydenver.com</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 </a:t>
            </a:r>
          </a:p>
          <a:p>
            <a:pPr>
              <a:defRPr/>
            </a:pPr>
            <a:r>
              <a:rPr lang="en-US" b="1">
                <a:solidFill>
                  <a:prstClr val="black"/>
                </a:solidFill>
                <a:latin typeface="Calibri" panose="020F0502020204030204"/>
                <a:ea typeface="Calibri" panose="020F0502020204030204"/>
                <a:cs typeface="Calibri" panose="020F0502020204030204"/>
              </a:rPr>
              <a:t>Contract Administrator: </a:t>
            </a:r>
            <a:r>
              <a:rPr lang="en-US">
                <a:solidFill>
                  <a:prstClr val="black"/>
                </a:solidFill>
                <a:latin typeface="Calibri" panose="020F0502020204030204"/>
                <a:ea typeface="Calibri" panose="020F0502020204030204"/>
                <a:cs typeface="Calibri" panose="020F0502020204030204"/>
              </a:rPr>
              <a:t>Sara </a:t>
            </a:r>
            <a:r>
              <a:rPr lang="en-US" err="1">
                <a:solidFill>
                  <a:prstClr val="black"/>
                </a:solidFill>
                <a:latin typeface="Calibri" panose="020F0502020204030204"/>
                <a:ea typeface="Calibri" panose="020F0502020204030204"/>
                <a:cs typeface="Calibri" panose="020F0502020204030204"/>
              </a:rPr>
              <a:t>Namerow</a:t>
            </a:r>
            <a:r>
              <a:rPr lang="en-US">
                <a:solidFill>
                  <a:prstClr val="black"/>
                </a:solidFill>
                <a:latin typeface="Calibri" panose="020F0502020204030204"/>
                <a:ea typeface="Calibri" panose="020F0502020204030204"/>
                <a:cs typeface="Calibri" panose="020F0502020204030204"/>
              </a:rPr>
              <a:t> | </a:t>
            </a:r>
            <a:r>
              <a:rPr lang="en-US">
                <a:solidFill>
                  <a:prstClr val="black"/>
                </a:solidFill>
                <a:latin typeface="Calibri" panose="020F0502020204030204"/>
                <a:ea typeface="Calibri" panose="020F0502020204030204"/>
                <a:cs typeface="Calibri" panose="020F0502020204030204"/>
                <a:hlinkClick r:id="rId4">
                  <a:extLst>
                    <a:ext uri="{A12FA001-AC4F-418D-AE19-62706E023703}">
                      <ahyp:hlinkClr xmlns:ahyp="http://schemas.microsoft.com/office/drawing/2018/hyperlinkcolor" val="tx"/>
                    </a:ext>
                  </a:extLst>
                </a:hlinkClick>
              </a:rPr>
              <a:t>sara.namerow@flydenver.com</a:t>
            </a:r>
            <a:r>
              <a:rPr lang="en-US">
                <a:solidFill>
                  <a:prstClr val="black"/>
                </a:solidFill>
                <a:latin typeface="Calibri" panose="020F0502020204030204"/>
                <a:ea typeface="Calibri" panose="020F0502020204030204"/>
                <a:cs typeface="Calibri" panose="020F0502020204030204"/>
              </a:rPr>
              <a:t> </a:t>
            </a:r>
            <a:endParaRPr lang="en-US">
              <a:solidFill>
                <a:prstClr val="black"/>
              </a:solidFill>
            </a:endParaRPr>
          </a:p>
        </p:txBody>
      </p:sp>
    </p:spTree>
    <p:extLst>
      <p:ext uri="{BB962C8B-B14F-4D97-AF65-F5344CB8AC3E}">
        <p14:creationId xmlns:p14="http://schemas.microsoft.com/office/powerpoint/2010/main" val="288753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AD2DA-34FB-AE14-0DF4-E55C1FBCC998}"/>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4723CD75-6834-7217-2A52-88F05B7ADA05}"/>
              </a:ext>
            </a:extLst>
          </p:cNvPr>
          <p:cNvSpPr>
            <a:spLocks noGrp="1"/>
          </p:cNvSpPr>
          <p:nvPr>
            <p:ph type="title" idx="4294967295"/>
          </p:nvPr>
        </p:nvSpPr>
        <p:spPr>
          <a:xfrm>
            <a:off x="858811" y="484391"/>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rgbClr val="440099"/>
                </a:solidFill>
                <a:latin typeface="Calibri"/>
                <a:ea typeface="Calibri"/>
                <a:cs typeface="Calibri"/>
              </a:rPr>
              <a:t>On-Call Building Services</a:t>
            </a:r>
            <a:r>
              <a:rPr lang="en-US" sz="3600">
                <a:solidFill>
                  <a:srgbClr val="440099"/>
                </a:solidFill>
              </a:rPr>
              <a:t> </a:t>
            </a:r>
            <a:endParaRPr lang="en-US">
              <a:ea typeface="Calibri Light"/>
              <a:cs typeface="Calibri Light"/>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889792AA-E916-4977-A674-2873C762B0CC}"/>
              </a:ext>
              <a:ext uri="{C183D7F6-B498-43B3-948B-1728B52AA6E4}">
                <adec:decorative xmlns:adec="http://schemas.microsoft.com/office/drawing/2017/decorative" val="0"/>
              </a:ext>
            </a:extLst>
          </p:cNvPr>
          <p:cNvSpPr txBox="1"/>
          <p:nvPr/>
        </p:nvSpPr>
        <p:spPr>
          <a:xfrm>
            <a:off x="777616" y="1140629"/>
            <a:ext cx="10280245" cy="5632311"/>
          </a:xfrm>
          <a:prstGeom prst="rect">
            <a:avLst/>
          </a:prstGeom>
          <a:noFill/>
        </p:spPr>
        <p:txBody>
          <a:bodyPr wrap="square" lIns="91440" tIns="45720" rIns="91440" bIns="45720" anchor="t">
            <a:spAutoFit/>
          </a:bodyPr>
          <a:lstStyle/>
          <a:p>
            <a:r>
              <a:rPr lang="en-US">
                <a:solidFill>
                  <a:prstClr val="black"/>
                </a:solidFill>
                <a:ea typeface="+mn-lt"/>
                <a:cs typeface="+mn-lt"/>
              </a:rPr>
              <a:t>This contract will be for task-order-based, on-call Building services related to various maintenance repairs and projects within Denver International Airport (DEN). The contractor will be required to provide building repairs and projects for specific task-based, as needed work requested by DEN.</a:t>
            </a:r>
          </a:p>
          <a:p>
            <a:endParaRPr lang="en-US">
              <a:solidFill>
                <a:prstClr val="black"/>
              </a:solidFill>
              <a:ea typeface="+mn-lt"/>
              <a:cs typeface="+mn-lt"/>
            </a:endParaRPr>
          </a:p>
          <a:p>
            <a:pPr marL="285750" indent="-285750">
              <a:buFont typeface="Arial"/>
              <a:buChar char="•"/>
            </a:pPr>
            <a:r>
              <a:rPr lang="en-US">
                <a:solidFill>
                  <a:prstClr val="black"/>
                </a:solidFill>
                <a:ea typeface="+mn-lt"/>
                <a:cs typeface="+mn-lt"/>
              </a:rPr>
              <a:t>Specific tasks include, but are not limited to, furnishment and installation of the following: </a:t>
            </a:r>
            <a:endParaRPr lang="en-US"/>
          </a:p>
          <a:p>
            <a:pPr marL="285750" indent="-285750">
              <a:buFont typeface="Arial"/>
              <a:buChar char="•"/>
            </a:pPr>
            <a:r>
              <a:rPr lang="en-US">
                <a:solidFill>
                  <a:prstClr val="black"/>
                </a:solidFill>
                <a:ea typeface="+mn-lt"/>
                <a:cs typeface="+mn-lt"/>
              </a:rPr>
              <a:t>Exterior doors -solid, glazed, overhead and roll-up</a:t>
            </a:r>
            <a:endParaRPr lang="en-US"/>
          </a:p>
          <a:p>
            <a:pPr marL="285750" indent="-285750">
              <a:buFont typeface="Arial"/>
              <a:buChar char="•"/>
            </a:pPr>
            <a:r>
              <a:rPr lang="en-US">
                <a:solidFill>
                  <a:prstClr val="black"/>
                </a:solidFill>
                <a:ea typeface="+mn-lt"/>
                <a:cs typeface="+mn-lt"/>
              </a:rPr>
              <a:t>Roof systems repairs</a:t>
            </a:r>
            <a:endParaRPr lang="en-US"/>
          </a:p>
          <a:p>
            <a:pPr marL="285750" indent="-285750">
              <a:buFont typeface="Arial"/>
              <a:buChar char="•"/>
            </a:pPr>
            <a:r>
              <a:rPr lang="en-US">
                <a:solidFill>
                  <a:prstClr val="black"/>
                </a:solidFill>
                <a:ea typeface="+mn-lt"/>
                <a:cs typeface="+mn-lt"/>
              </a:rPr>
              <a:t>Interior construction -fixed partitions, doors, and counters</a:t>
            </a:r>
            <a:endParaRPr lang="en-US"/>
          </a:p>
          <a:p>
            <a:pPr marL="285750" indent="-285750">
              <a:buFont typeface="Arial"/>
              <a:buChar char="•"/>
            </a:pPr>
            <a:r>
              <a:rPr lang="en-US">
                <a:solidFill>
                  <a:prstClr val="black"/>
                </a:solidFill>
                <a:ea typeface="+mn-lt"/>
                <a:cs typeface="+mn-lt"/>
              </a:rPr>
              <a:t>Conveying</a:t>
            </a:r>
            <a:endParaRPr lang="en-US"/>
          </a:p>
          <a:p>
            <a:pPr marL="285750" indent="-285750">
              <a:buFont typeface="Arial"/>
              <a:buChar char="•"/>
            </a:pPr>
            <a:r>
              <a:rPr lang="en-US">
                <a:solidFill>
                  <a:prstClr val="black"/>
                </a:solidFill>
                <a:ea typeface="+mn-lt"/>
                <a:cs typeface="+mn-lt"/>
              </a:rPr>
              <a:t>Interior finishes-wallboard and flooring finishes, carpeting, hardeners and sealers, ceiling tiles and panels</a:t>
            </a:r>
            <a:endParaRPr lang="en-US"/>
          </a:p>
          <a:p>
            <a:pPr lvl="0"/>
            <a:endParaRPr lang="en-US" sz="18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KEY INFORMATION ​</a:t>
            </a:r>
            <a:endPar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Anticipated Advertisement Date: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Q3 2026</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Estimated Project Value: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lang="en-US">
                <a:solidFill>
                  <a:prstClr val="black"/>
                </a:solidFill>
                <a:latin typeface="Calibri" panose="020F0502020204030204"/>
              </a:rPr>
              <a:t>500K to $1.99M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Small Business Program Goal: </a:t>
            </a:r>
            <a:r>
              <a:rPr lang="en-US">
                <a:solidFill>
                  <a:prstClr val="black"/>
                </a:solidFill>
                <a:latin typeface="Calibri" panose="020F0502020204030204"/>
              </a:rPr>
              <a:t>TBD</a:t>
            </a:r>
            <a:endParaRPr lang="en-US" sz="1800" i="0" u="none" strike="noStrike" kern="1200" cap="none" spc="0" normalizeH="0" baseline="0" noProof="0">
              <a:ln>
                <a:noFill/>
              </a:ln>
              <a:solidFill>
                <a:prstClr val="black"/>
              </a:solidFill>
              <a:effectLst/>
              <a:uLnTx/>
              <a:uFillTx/>
              <a:latin typeface="Calibri" panose="020F0502020204030204"/>
              <a:ea typeface="Calibri"/>
              <a:cs typeface="Calibri"/>
            </a:endParaRPr>
          </a:p>
          <a:p>
            <a:pPr lvl="0">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Key Scope/Industry: </a:t>
            </a:r>
            <a:r>
              <a:rPr lang="en-US">
                <a:solidFill>
                  <a:prstClr val="black"/>
                </a:solidFill>
              </a:rPr>
              <a:t>Exterior doors (solid, glazed, overhead and roll-up), Roof systems repairs, Interior construction (fixed partitions, doors, and counters), Conveying, Interior finishes (wallboard and flooring finishes, carpeting, hardeners and sealers, ceiling tiles and panels)</a:t>
            </a:r>
            <a:endParaRPr kumimoji="0" lang="en-US" sz="180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Project Manager</a:t>
            </a:r>
            <a:r>
              <a:rPr lang="en-US" b="1">
                <a:solidFill>
                  <a:prstClr val="black"/>
                </a:solidFill>
                <a:latin typeface="Calibri" panose="020F0502020204030204"/>
              </a:rPr>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Maribeth Sarnecki | </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hlinkClick r:id="rId3">
                  <a:extLst>
                    <a:ext uri="{A12FA001-AC4F-418D-AE19-62706E023703}">
                      <ahyp:hlinkClr xmlns:ahyp="http://schemas.microsoft.com/office/drawing/2018/hyperlinkcolor" val="tx"/>
                    </a:ext>
                  </a:extLst>
                </a:hlinkClick>
              </a:rPr>
              <a:t>Maribeth.Sarnecki@flydenver.com</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 </a:t>
            </a:r>
            <a:endParaRPr lang="en-US">
              <a:solidFill>
                <a:prstClr val="black"/>
              </a:solidFill>
              <a:latin typeface="Calibri" panose="020F0502020204030204"/>
              <a:ea typeface="Calibri" panose="020F0502020204030204"/>
              <a:cs typeface="Calibri" panose="020F0502020204030204"/>
            </a:endParaRPr>
          </a:p>
          <a:p>
            <a:pPr>
              <a:defRPr/>
            </a:pPr>
            <a:r>
              <a:rPr lang="en-US" b="1">
                <a:solidFill>
                  <a:prstClr val="black"/>
                </a:solidFill>
                <a:latin typeface="Calibri" panose="020F0502020204030204"/>
                <a:ea typeface="Calibri" panose="020F0502020204030204"/>
                <a:cs typeface="Calibri" panose="020F0502020204030204"/>
              </a:rPr>
              <a:t>Contract Administrator: </a:t>
            </a:r>
            <a:r>
              <a:rPr lang="en-US">
                <a:solidFill>
                  <a:prstClr val="black"/>
                </a:solidFill>
                <a:latin typeface="Calibri" panose="020F0502020204030204"/>
                <a:ea typeface="Calibri" panose="020F0502020204030204"/>
                <a:cs typeface="Calibri" panose="020F0502020204030204"/>
              </a:rPr>
              <a:t>Sara </a:t>
            </a:r>
            <a:r>
              <a:rPr lang="en-US" err="1">
                <a:solidFill>
                  <a:prstClr val="black"/>
                </a:solidFill>
                <a:latin typeface="Calibri" panose="020F0502020204030204"/>
                <a:ea typeface="Calibri" panose="020F0502020204030204"/>
                <a:cs typeface="Calibri" panose="020F0502020204030204"/>
              </a:rPr>
              <a:t>Namerow</a:t>
            </a:r>
            <a:r>
              <a:rPr lang="en-US">
                <a:solidFill>
                  <a:prstClr val="black"/>
                </a:solidFill>
                <a:latin typeface="Calibri" panose="020F0502020204030204"/>
                <a:ea typeface="Calibri" panose="020F0502020204030204"/>
                <a:cs typeface="Calibri" panose="020F0502020204030204"/>
              </a:rPr>
              <a:t> | </a:t>
            </a:r>
            <a:r>
              <a:rPr lang="en-US">
                <a:solidFill>
                  <a:prstClr val="black"/>
                </a:solidFill>
                <a:latin typeface="Calibri" panose="020F0502020204030204"/>
                <a:ea typeface="Calibri" panose="020F0502020204030204"/>
                <a:cs typeface="Calibri" panose="020F0502020204030204"/>
                <a:hlinkClick r:id="rId4">
                  <a:extLst>
                    <a:ext uri="{A12FA001-AC4F-418D-AE19-62706E023703}">
                      <ahyp:hlinkClr xmlns:ahyp="http://schemas.microsoft.com/office/drawing/2018/hyperlinkcolor" val="tx"/>
                    </a:ext>
                  </a:extLst>
                </a:hlinkClick>
              </a:rPr>
              <a:t>sara.namerow@flydenver.com</a:t>
            </a:r>
            <a:r>
              <a:rPr lang="en-US">
                <a:solidFill>
                  <a:prstClr val="black"/>
                </a:solidFill>
                <a:latin typeface="Calibri" panose="020F0502020204030204"/>
                <a:ea typeface="Calibri" panose="020F0502020204030204"/>
                <a:cs typeface="Calibri" panose="020F0502020204030204"/>
              </a:rPr>
              <a:t> </a:t>
            </a:r>
            <a:endParaRPr lang="en-US">
              <a:solidFill>
                <a:prstClr val="black"/>
              </a:solidFill>
            </a:endParaRPr>
          </a:p>
        </p:txBody>
      </p:sp>
    </p:spTree>
    <p:extLst>
      <p:ext uri="{BB962C8B-B14F-4D97-AF65-F5344CB8AC3E}">
        <p14:creationId xmlns:p14="http://schemas.microsoft.com/office/powerpoint/2010/main" val="920069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741DF-CC89-5D5B-9FB4-A961233DC73D}"/>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5262DECA-C215-BCED-F82D-40EE6488CFF1}"/>
              </a:ext>
            </a:extLst>
          </p:cNvPr>
          <p:cNvSpPr>
            <a:spLocks noGrp="1"/>
          </p:cNvSpPr>
          <p:nvPr>
            <p:ph type="title" idx="4294967295"/>
          </p:nvPr>
        </p:nvSpPr>
        <p:spPr>
          <a:xfrm>
            <a:off x="858812" y="313409"/>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rgbClr val="440099"/>
                </a:solidFill>
                <a:latin typeface="+mn-lt"/>
                <a:ea typeface="+mn-ea"/>
                <a:cs typeface="+mn-cs"/>
              </a:rPr>
              <a:t>On-Call Plumbing Services </a:t>
            </a:r>
            <a:endParaRPr lang="en-US" sz="5400">
              <a:ea typeface="Calibri Light"/>
              <a:cs typeface="Calibri Light"/>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28E9224F-901A-FCE6-04FC-4F1326AD1923}"/>
              </a:ext>
              <a:ext uri="{C183D7F6-B498-43B3-948B-1728B52AA6E4}">
                <adec:decorative xmlns:adec="http://schemas.microsoft.com/office/drawing/2017/decorative" val="0"/>
              </a:ext>
            </a:extLst>
          </p:cNvPr>
          <p:cNvSpPr txBox="1"/>
          <p:nvPr/>
        </p:nvSpPr>
        <p:spPr>
          <a:xfrm>
            <a:off x="858812" y="1223296"/>
            <a:ext cx="9920948" cy="5355312"/>
          </a:xfrm>
          <a:prstGeom prst="rect">
            <a:avLst/>
          </a:prstGeom>
          <a:noFill/>
        </p:spPr>
        <p:txBody>
          <a:bodyPr wrap="square" lIns="91440" tIns="45720" rIns="91440" bIns="45720" anchor="t">
            <a:spAutoFit/>
          </a:bodyPr>
          <a:lstStyle/>
          <a:p>
            <a:pPr lvl="0"/>
            <a:r>
              <a:rPr lang="en-US">
                <a:solidFill>
                  <a:prstClr val="black"/>
                </a:solidFill>
                <a:ea typeface="Calibri" panose="020F0502020204030204"/>
                <a:cs typeface="Calibri" panose="020F0502020204030204"/>
              </a:rPr>
              <a:t>The Scope of Work for this Contract will be for task-order-based, on-call plumbing services related to various maintenance repairs and projects within Denver International Airport (DEN). The contractor will be required to provide plumbing repairs and projects for specific task-based, as needed work requested by DEN.     </a:t>
            </a:r>
          </a:p>
          <a:p>
            <a:pPr lvl="0"/>
            <a:endParaRPr lang="en-US">
              <a:solidFill>
                <a:prstClr val="black"/>
              </a:solidFill>
              <a:ea typeface="Calibri" panose="020F0502020204030204"/>
              <a:cs typeface="Calibri" panose="020F0502020204030204"/>
            </a:endParaRPr>
          </a:p>
          <a:p>
            <a:pPr lvl="0"/>
            <a:r>
              <a:rPr lang="en-US">
                <a:solidFill>
                  <a:prstClr val="black"/>
                </a:solidFill>
                <a:ea typeface="Calibri" panose="020F0502020204030204"/>
                <a:cs typeface="Calibri" panose="020F0502020204030204"/>
              </a:rPr>
              <a:t>Specific tasks include, but are not limited to furnishment and installation of the following:  </a:t>
            </a:r>
          </a:p>
          <a:p>
            <a:pPr marL="285750" lvl="0" indent="-285750">
              <a:buClr>
                <a:srgbClr val="E35B2A"/>
              </a:buClr>
              <a:buFont typeface="Arial" panose="020B0604020202020204" pitchFamily="34" charset="0"/>
              <a:buChar char="•"/>
            </a:pPr>
            <a:r>
              <a:rPr lang="en-US">
                <a:solidFill>
                  <a:prstClr val="black"/>
                </a:solidFill>
                <a:ea typeface="Calibri" panose="020F0502020204030204"/>
                <a:cs typeface="Calibri" panose="020F0502020204030204"/>
              </a:rPr>
              <a:t>Drainage Systems </a:t>
            </a:r>
          </a:p>
          <a:p>
            <a:pPr marL="285750" lvl="0" indent="-285750">
              <a:buClr>
                <a:srgbClr val="E35B2A"/>
              </a:buClr>
              <a:buFont typeface="Arial" panose="020B0604020202020204" pitchFamily="34" charset="0"/>
              <a:buChar char="•"/>
            </a:pPr>
            <a:r>
              <a:rPr lang="en-US">
                <a:solidFill>
                  <a:prstClr val="black"/>
                </a:solidFill>
                <a:ea typeface="Calibri" panose="020F0502020204030204"/>
                <a:cs typeface="Calibri" panose="020F0502020204030204"/>
              </a:rPr>
              <a:t>Domestic Potable and Non-Potable Water </a:t>
            </a:r>
          </a:p>
          <a:p>
            <a:pPr marL="285750" lvl="0" indent="-285750">
              <a:buClr>
                <a:srgbClr val="E35B2A"/>
              </a:buClr>
              <a:buFont typeface="Arial" panose="020B0604020202020204" pitchFamily="34" charset="0"/>
              <a:buChar char="•"/>
            </a:pPr>
            <a:r>
              <a:rPr lang="en-US">
                <a:solidFill>
                  <a:prstClr val="black"/>
                </a:solidFill>
                <a:ea typeface="Calibri" panose="020F0502020204030204"/>
                <a:cs typeface="Calibri" panose="020F0502020204030204"/>
              </a:rPr>
              <a:t>Fixtures and Equipment   </a:t>
            </a:r>
          </a:p>
          <a:p>
            <a:pPr marL="285750" lvl="0" indent="-285750">
              <a:buClr>
                <a:srgbClr val="E35B2A"/>
              </a:buClr>
              <a:buFont typeface="Arial" panose="020B0604020202020204" pitchFamily="34" charset="0"/>
              <a:buChar char="•"/>
            </a:pPr>
            <a:r>
              <a:rPr lang="en-US">
                <a:solidFill>
                  <a:prstClr val="black"/>
                </a:solidFill>
                <a:ea typeface="Calibri" panose="020F0502020204030204"/>
                <a:cs typeface="Calibri" panose="020F0502020204030204"/>
              </a:rPr>
              <a:t>Jetting and Scope (CCTV)</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KEY INFORMATION ​</a:t>
            </a:r>
            <a:endPar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Anticipated Advertisement Date: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Q3 2026</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lvl="0">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Estimated Project Value: </a:t>
            </a:r>
            <a:r>
              <a:rPr lang="en-US">
                <a:solidFill>
                  <a:prstClr val="black"/>
                </a:solidFill>
              </a:rPr>
              <a:t>$500K to $1.99M</a:t>
            </a:r>
          </a:p>
          <a:p>
            <a:pPr lvl="0">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Small Business Program Goal: </a:t>
            </a:r>
            <a:r>
              <a:rPr lang="en-US">
                <a:solidFill>
                  <a:prstClr val="black"/>
                </a:solidFill>
                <a:latin typeface="Calibri" panose="020F0502020204030204"/>
              </a:rPr>
              <a:t>TBD</a:t>
            </a:r>
            <a:endParaRPr lang="en-US" sz="1800"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Key Scope/Industry:​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a:solidFill>
                  <a:prstClr val="black"/>
                </a:solidFill>
                <a:ea typeface="Calibri" panose="020F0502020204030204"/>
                <a:cs typeface="Calibri" panose="020F0502020204030204"/>
              </a:rPr>
              <a:t>Plumbing, Drainage Systems ,Domestic Potable and Non-Potable Water, Fixtures and Equipment, Jetting and Scope (CCTV)</a:t>
            </a:r>
          </a:p>
          <a:p>
            <a:pPr>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Project Manager</a:t>
            </a:r>
            <a:r>
              <a:rPr lang="en-US" b="1">
                <a:solidFill>
                  <a:prstClr val="black"/>
                </a:solidFill>
                <a:latin typeface="Calibri" panose="020F0502020204030204"/>
              </a:rPr>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Maribeth Sarnecki | </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hlinkClick r:id="rId3">
                  <a:extLst>
                    <a:ext uri="{A12FA001-AC4F-418D-AE19-62706E023703}">
                      <ahyp:hlinkClr xmlns:ahyp="http://schemas.microsoft.com/office/drawing/2018/hyperlinkcolor" val="tx"/>
                    </a:ext>
                  </a:extLst>
                </a:hlinkClick>
              </a:rPr>
              <a:t>Maribeth.Sarnecki@flydenver.com</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 </a:t>
            </a:r>
            <a:endParaRPr lang="en-US">
              <a:solidFill>
                <a:prstClr val="black"/>
              </a:solidFill>
              <a:latin typeface="Calibri" panose="020F0502020204030204"/>
              <a:ea typeface="Calibri" panose="020F0502020204030204"/>
              <a:cs typeface="Calibri" panose="020F0502020204030204"/>
            </a:endParaRPr>
          </a:p>
          <a:p>
            <a:pPr>
              <a:defRPr/>
            </a:pPr>
            <a:r>
              <a:rPr lang="en-US" b="1">
                <a:solidFill>
                  <a:prstClr val="black"/>
                </a:solidFill>
                <a:latin typeface="Calibri" panose="020F0502020204030204"/>
                <a:ea typeface="Calibri" panose="020F0502020204030204"/>
                <a:cs typeface="Calibri" panose="020F0502020204030204"/>
              </a:rPr>
              <a:t>Contract Administrator: </a:t>
            </a:r>
            <a:r>
              <a:rPr lang="en-US">
                <a:solidFill>
                  <a:prstClr val="black"/>
                </a:solidFill>
                <a:latin typeface="Calibri" panose="020F0502020204030204"/>
                <a:ea typeface="Calibri" panose="020F0502020204030204"/>
                <a:cs typeface="Calibri" panose="020F0502020204030204"/>
              </a:rPr>
              <a:t>Sara </a:t>
            </a:r>
            <a:r>
              <a:rPr lang="en-US" err="1">
                <a:solidFill>
                  <a:prstClr val="black"/>
                </a:solidFill>
                <a:latin typeface="Calibri" panose="020F0502020204030204"/>
                <a:ea typeface="Calibri" panose="020F0502020204030204"/>
                <a:cs typeface="Calibri" panose="020F0502020204030204"/>
              </a:rPr>
              <a:t>Namerow</a:t>
            </a:r>
            <a:r>
              <a:rPr lang="en-US">
                <a:solidFill>
                  <a:prstClr val="black"/>
                </a:solidFill>
                <a:latin typeface="Calibri" panose="020F0502020204030204"/>
                <a:ea typeface="Calibri" panose="020F0502020204030204"/>
                <a:cs typeface="Calibri" panose="020F0502020204030204"/>
              </a:rPr>
              <a:t> | </a:t>
            </a:r>
            <a:r>
              <a:rPr lang="en-US">
                <a:solidFill>
                  <a:prstClr val="black"/>
                </a:solidFill>
                <a:latin typeface="Calibri" panose="020F0502020204030204"/>
                <a:ea typeface="Calibri" panose="020F0502020204030204"/>
                <a:cs typeface="Calibri" panose="020F0502020204030204"/>
                <a:hlinkClick r:id="rId4">
                  <a:extLst>
                    <a:ext uri="{A12FA001-AC4F-418D-AE19-62706E023703}">
                      <ahyp:hlinkClr xmlns:ahyp="http://schemas.microsoft.com/office/drawing/2018/hyperlinkcolor" val="tx"/>
                    </a:ext>
                  </a:extLst>
                </a:hlinkClick>
              </a:rPr>
              <a:t>sara.namerow@flydenver.com</a:t>
            </a:r>
            <a:r>
              <a:rPr lang="en-US">
                <a:solidFill>
                  <a:prstClr val="black"/>
                </a:solidFill>
                <a:latin typeface="Calibri" panose="020F0502020204030204"/>
                <a:ea typeface="Calibri" panose="020F0502020204030204"/>
                <a:cs typeface="Calibri" panose="020F0502020204030204"/>
              </a:rPr>
              <a:t> </a:t>
            </a:r>
            <a:endParaRPr lang="en-US">
              <a:solidFill>
                <a:prstClr val="black"/>
              </a:solidFill>
            </a:endParaRPr>
          </a:p>
        </p:txBody>
      </p:sp>
    </p:spTree>
    <p:extLst>
      <p:ext uri="{BB962C8B-B14F-4D97-AF65-F5344CB8AC3E}">
        <p14:creationId xmlns:p14="http://schemas.microsoft.com/office/powerpoint/2010/main" val="1364110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0AD52-472B-4787-79C0-05FDC990C3FF}"/>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670D47B5-1C04-1CC8-F560-7C58E70B8DE4}"/>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Environmental On-Call Contract</a:t>
            </a:r>
            <a:br>
              <a:rPr lang="en-US" sz="3600">
                <a:latin typeface="Calibri Light"/>
                <a:ea typeface="Calibri Light"/>
                <a:cs typeface="Calibri Light"/>
              </a:rPr>
            </a:br>
            <a:r>
              <a:rPr lang="en-US" sz="3600">
                <a:solidFill>
                  <a:schemeClr val="bg1"/>
                </a:solidFill>
              </a:rPr>
              <a:t>Breakout </a:t>
            </a:r>
            <a:r>
              <a:rPr lang="en-US" sz="3600" kern="100">
                <a:solidFill>
                  <a:schemeClr val="bg1"/>
                </a:solidFill>
              </a:rPr>
              <a:t>Room #9</a:t>
            </a:r>
            <a:br>
              <a:rPr lang="en-US" sz="3600" b="0" i="0" u="none" strike="noStrike" kern="1200" cap="none" spc="0" normalizeH="0" baseline="0" noProof="0">
                <a:ln>
                  <a:noFill/>
                </a:ln>
                <a:effectLst/>
                <a:uLnTx/>
                <a:uFillTx/>
                <a:latin typeface="Calibri Light"/>
                <a:ea typeface="Calibri Light"/>
                <a:cs typeface="Calibri Light"/>
              </a:rPr>
            </a:b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717666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92E31-F604-867F-4C15-467D288DC1E4}"/>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DCFA6C7A-2EE2-6E9A-CF67-042C641BECC4}"/>
              </a:ext>
            </a:extLst>
          </p:cNvPr>
          <p:cNvSpPr>
            <a:spLocks noGrp="1"/>
          </p:cNvSpPr>
          <p:nvPr>
            <p:ph type="title" idx="4294967295"/>
          </p:nvPr>
        </p:nvSpPr>
        <p:spPr>
          <a:xfrm>
            <a:off x="858812" y="23311"/>
            <a:ext cx="875153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rgbClr val="440099"/>
                </a:solidFill>
                <a:latin typeface="+mn-lt"/>
                <a:ea typeface="+mn-ea"/>
                <a:cs typeface="+mn-cs"/>
              </a:rPr>
              <a:t>Sustainability and Environmental Consulting On-Call Contract</a:t>
            </a:r>
            <a:endParaRPr lang="en-US" sz="5400">
              <a:ea typeface="Calibri Light"/>
              <a:cs typeface="Calibri Light"/>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97C82EC1-87B3-61B2-95E6-C751D11EE4D8}"/>
              </a:ext>
              <a:ext uri="{C183D7F6-B498-43B3-948B-1728B52AA6E4}">
                <adec:decorative xmlns:adec="http://schemas.microsoft.com/office/drawing/2017/decorative" val="0"/>
              </a:ext>
            </a:extLst>
          </p:cNvPr>
          <p:cNvSpPr txBox="1"/>
          <p:nvPr/>
        </p:nvSpPr>
        <p:spPr>
          <a:xfrm>
            <a:off x="858812" y="1455525"/>
            <a:ext cx="9920948" cy="5078313"/>
          </a:xfrm>
          <a:prstGeom prst="rect">
            <a:avLst/>
          </a:prstGeom>
          <a:noFill/>
        </p:spPr>
        <p:txBody>
          <a:bodyPr wrap="square" lIns="91440" tIns="45720" rIns="91440" bIns="45720" anchor="t">
            <a:spAutoFit/>
          </a:bodyPr>
          <a:lstStyle/>
          <a:p>
            <a:r>
              <a:rPr lang="en-US">
                <a:ea typeface="+mn-lt"/>
                <a:cs typeface="+mn-lt"/>
              </a:rPr>
              <a:t>Denver International Airport Environmental Services (DEN-ES) is responsible for developing and implementing programs that ensure compliance with local, State, and Federal regulatory compliance requirements. DEN-ES is seeking a consultant to provide services using on-call task orders to help meet these requirements.  The chosen consultant will be expected to have expertise with regulatory requirements from the following agencies:</a:t>
            </a:r>
          </a:p>
          <a:p>
            <a:pPr marL="285750" indent="-285750">
              <a:buFont typeface="Arial"/>
              <a:buChar char="•"/>
            </a:pPr>
            <a:r>
              <a:rPr lang="en-US">
                <a:ea typeface="+mn-lt"/>
                <a:cs typeface="+mn-lt"/>
              </a:rPr>
              <a:t>Environmental Protection Agency (EPA)</a:t>
            </a:r>
            <a:endParaRPr lang="en-US"/>
          </a:p>
          <a:p>
            <a:pPr marL="285750" indent="-285750">
              <a:buFont typeface="Arial"/>
              <a:buChar char="•"/>
            </a:pPr>
            <a:r>
              <a:rPr lang="en-US">
                <a:ea typeface="+mn-lt"/>
                <a:cs typeface="+mn-lt"/>
              </a:rPr>
              <a:t>Colorado Department of Public Health and Environment (CDPHE)</a:t>
            </a:r>
            <a:endParaRPr lang="en-US"/>
          </a:p>
          <a:p>
            <a:pPr marL="285750" indent="-285750">
              <a:buFont typeface="Arial"/>
              <a:buChar char="•"/>
            </a:pPr>
            <a:r>
              <a:rPr lang="en-US">
                <a:ea typeface="+mn-lt"/>
                <a:cs typeface="+mn-lt"/>
              </a:rPr>
              <a:t>City and County of Denver</a:t>
            </a:r>
          </a:p>
          <a:p>
            <a:pPr marL="285750" indent="-285750">
              <a:buFont typeface="Arial"/>
              <a:buChar char="•"/>
            </a:pPr>
            <a:r>
              <a:rPr lang="en-US">
                <a:ea typeface="+mn-lt"/>
                <a:cs typeface="+mn-lt"/>
              </a:rPr>
              <a:t>Colorado Department of Labor and Employment Division of Oil and Public Safety</a:t>
            </a:r>
            <a:endParaRPr lang="en-US"/>
          </a:p>
          <a:p>
            <a:pPr marL="285750" indent="-285750">
              <a:buFont typeface="Arial"/>
              <a:buChar char="•"/>
            </a:pPr>
            <a:r>
              <a:rPr lang="en-US">
                <a:ea typeface="+mn-lt"/>
                <a:cs typeface="+mn-lt"/>
              </a:rPr>
              <a:t>Metro Water Recovery</a:t>
            </a:r>
            <a:endParaRPr lang="en-US"/>
          </a:p>
          <a:p>
            <a:pPr marL="285750" indent="-285750">
              <a:buFont typeface="Arial"/>
              <a:buChar char="•"/>
            </a:pPr>
            <a:r>
              <a:rPr lang="en-US">
                <a:ea typeface="+mn-lt"/>
                <a:cs typeface="+mn-lt"/>
              </a:rPr>
              <a:t>Others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KEY INFORMATION ​</a:t>
            </a:r>
            <a:endPar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Anticipated Advertisement Date: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Q3 2026</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lvl="0">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Estimated Project Value: </a:t>
            </a:r>
            <a:r>
              <a:rPr lang="en-US">
                <a:solidFill>
                  <a:prstClr val="black"/>
                </a:solidFill>
              </a:rPr>
              <a:t>$2M to $4.99M</a:t>
            </a:r>
          </a:p>
          <a:p>
            <a:pPr lvl="0">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Small Business Program Goal: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 Program Goals</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lvl="0">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Key Scope/Industry:​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a:solidFill>
                  <a:prstClr val="black"/>
                </a:solidFill>
                <a:ea typeface="Calibri" panose="020F0502020204030204"/>
                <a:cs typeface="Calibri" panose="020F0502020204030204"/>
              </a:rPr>
              <a:t>Environmental and Sustainability Consultants</a:t>
            </a:r>
          </a:p>
          <a:p>
            <a:pPr lvl="0">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Project Manager​: </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Tom Somers| </a:t>
            </a:r>
            <a:r>
              <a:rPr lang="en-US">
                <a:solidFill>
                  <a:prstClr val="black"/>
                </a:solidFill>
                <a:ea typeface="Calibri" panose="020F0502020204030204"/>
                <a:cs typeface="Calibri" panose="020F0502020204030204"/>
                <a:hlinkClick r:id="rId3"/>
              </a:rPr>
              <a:t>tom.somers@flydenver.com</a:t>
            </a:r>
            <a:r>
              <a:rPr lang="en-US">
                <a:solidFill>
                  <a:prstClr val="black"/>
                </a:solidFill>
                <a:ea typeface="Calibri" panose="020F0502020204030204"/>
                <a:cs typeface="Calibri" panose="020F0502020204030204"/>
              </a:rPr>
              <a:t> </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52749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E6B3E-2B66-26BD-A843-357EB79C93B9}"/>
            </a:ext>
          </a:extLst>
        </p:cNvPr>
        <p:cNvGrpSpPr/>
        <p:nvPr/>
      </p:nvGrpSpPr>
      <p:grpSpPr>
        <a:xfrm>
          <a:off x="0" y="0"/>
          <a:ext cx="0" cy="0"/>
          <a:chOff x="0" y="0"/>
          <a:chExt cx="0" cy="0"/>
        </a:xfrm>
      </p:grpSpPr>
      <p:sp>
        <p:nvSpPr>
          <p:cNvPr id="2" name="Text Placeholder 1" descr="General Services- Purchasing Division&#10;&#10;Exclusive management and control of the purchasing of all supplies, equipment and personal property and services in connection therewith, for the City and County and for all departments (including DEN), agencies, boards, commissions and authorities thereof, except the City Council.&#10;&#10;&#10;Leann Rush&#10;Senior Procurement Analyst (DEN)&#10;303-342-2298 &#10;leann.rush@flydenver.com &#10;&#10;&#10;Sol Ybarra  &#10;Business Outreach Coordinator  &#10;720-913-8156&#10;sol.ybarra@denvergov.org &#10;&#10;You must be registered in Bidnet&#10;to receive solicitation notices &#10;directly to your email. Please make &#10;to choose the correct codes for your&#10;business.&#10;">
            <a:extLst>
              <a:ext uri="{FF2B5EF4-FFF2-40B4-BE49-F238E27FC236}">
                <a16:creationId xmlns:a16="http://schemas.microsoft.com/office/drawing/2014/main" id="{C1DA4C9D-AE52-089E-AB0D-7D31668254DF}"/>
              </a:ext>
              <a:ext uri="{C183D7F6-B498-43B3-948B-1728B52AA6E4}">
                <adec:decorative xmlns:adec="http://schemas.microsoft.com/office/drawing/2017/decorative" val="0"/>
              </a:ext>
            </a:extLst>
          </p:cNvPr>
          <p:cNvSpPr>
            <a:spLocks noGrp="1"/>
          </p:cNvSpPr>
          <p:nvPr>
            <p:ph type="title" idx="4294967295"/>
          </p:nvPr>
        </p:nvSpPr>
        <p:spPr>
          <a:xfrm>
            <a:off x="770439" y="393764"/>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solidFill>
                  <a:srgbClr val="440099"/>
                </a:solidFill>
                <a:latin typeface="+mn-lt"/>
                <a:ea typeface="+mn-ea"/>
                <a:cs typeface="+mn-cs"/>
              </a:rPr>
              <a:t>Environmental On-Call Contract</a:t>
            </a:r>
            <a:endParaRPr kumimoji="0" lang="en-US" sz="3200" b="0" i="0" u="none" strike="noStrike" kern="1200" cap="none" spc="0" normalizeH="0" baseline="0" noProof="0">
              <a:ln>
                <a:noFill/>
              </a:ln>
              <a:solidFill>
                <a:srgbClr val="440099"/>
              </a:solidFill>
              <a:effectLst/>
              <a:uLnTx/>
              <a:uFillTx/>
              <a:latin typeface="+mn-lt"/>
              <a:ea typeface="+mn-ea"/>
              <a:cs typeface="+mn-cs"/>
            </a:endParaRPr>
          </a:p>
        </p:txBody>
      </p:sp>
      <p:sp>
        <p:nvSpPr>
          <p:cNvPr id="9" name="TextBox 8">
            <a:extLst>
              <a:ext uri="{FF2B5EF4-FFF2-40B4-BE49-F238E27FC236}">
                <a16:creationId xmlns:a16="http://schemas.microsoft.com/office/drawing/2014/main" id="{08815011-7FFB-CB20-38A4-14ACD5F33408}"/>
              </a:ext>
            </a:extLst>
          </p:cNvPr>
          <p:cNvSpPr txBox="1"/>
          <p:nvPr/>
        </p:nvSpPr>
        <p:spPr>
          <a:xfrm>
            <a:off x="770439" y="1255125"/>
            <a:ext cx="9125111" cy="4770537"/>
          </a:xfrm>
          <a:prstGeom prst="rect">
            <a:avLst/>
          </a:prstGeom>
          <a:noFill/>
        </p:spPr>
        <p:txBody>
          <a:bodyPr wrap="square" lIns="91440" tIns="45720" rIns="91440" bIns="45720" anchor="t">
            <a:spAutoFit/>
          </a:bodyPr>
          <a:lstStyle/>
          <a:p>
            <a:r>
              <a:rPr lang="en-US" sz="2400" u="sng">
                <a:solidFill>
                  <a:srgbClr val="7030A0"/>
                </a:solidFill>
                <a:ea typeface="+mn-lt"/>
                <a:cs typeface="+mn-lt"/>
              </a:rPr>
              <a:t>Examples of Tasks:</a:t>
            </a:r>
            <a:endParaRPr lang="en-US" sz="2400">
              <a:solidFill>
                <a:srgbClr val="7030A0"/>
              </a:solidFill>
              <a:ea typeface="+mn-lt"/>
              <a:cs typeface="+mn-lt"/>
            </a:endParaRPr>
          </a:p>
          <a:p>
            <a:pPr marL="285750" indent="-285750">
              <a:buFont typeface="Arial"/>
              <a:buChar char="•"/>
            </a:pPr>
            <a:r>
              <a:rPr lang="en-US" sz="2000">
                <a:ea typeface="Calibri"/>
                <a:cs typeface="Calibri"/>
              </a:rPr>
              <a:t>Industrial Stormwater Permitting</a:t>
            </a:r>
          </a:p>
          <a:p>
            <a:pPr marL="285750" indent="-285750">
              <a:buFont typeface="Arial"/>
              <a:buChar char="•"/>
            </a:pPr>
            <a:r>
              <a:rPr lang="en-US" sz="2000">
                <a:ea typeface="Calibri"/>
                <a:cs typeface="Calibri"/>
              </a:rPr>
              <a:t>MS4 Stormwater Permitting</a:t>
            </a:r>
          </a:p>
          <a:p>
            <a:pPr marL="285750" indent="-285750">
              <a:buFont typeface="Arial"/>
              <a:buChar char="•"/>
            </a:pPr>
            <a:r>
              <a:rPr lang="en-US" sz="2000">
                <a:ea typeface="Calibri"/>
                <a:cs typeface="Calibri"/>
              </a:rPr>
              <a:t>Sanitary Sewer (Metro) Permitting</a:t>
            </a:r>
          </a:p>
          <a:p>
            <a:pPr marL="285750" indent="-285750">
              <a:buFont typeface="Arial"/>
              <a:buChar char="•"/>
            </a:pPr>
            <a:r>
              <a:rPr lang="en-US" sz="2000">
                <a:ea typeface="Calibri"/>
                <a:cs typeface="Calibri"/>
              </a:rPr>
              <a:t>PFAS Support</a:t>
            </a:r>
          </a:p>
          <a:p>
            <a:pPr marL="285750" indent="-285750">
              <a:buFont typeface="Arial"/>
              <a:buChar char="•"/>
            </a:pPr>
            <a:r>
              <a:rPr lang="en-US" sz="2000">
                <a:ea typeface="Calibri"/>
                <a:cs typeface="Calibri"/>
              </a:rPr>
              <a:t>SPCC and Petroleum Tank Support</a:t>
            </a:r>
          </a:p>
          <a:p>
            <a:pPr marL="285750" indent="-285750">
              <a:buFont typeface="Arial"/>
              <a:buChar char="•"/>
            </a:pPr>
            <a:r>
              <a:rPr lang="en-US" sz="2000">
                <a:ea typeface="Calibri"/>
                <a:cs typeface="Calibri"/>
              </a:rPr>
              <a:t>Spill Response</a:t>
            </a:r>
          </a:p>
          <a:p>
            <a:pPr marL="285750" indent="-285750">
              <a:buFont typeface="Arial"/>
              <a:buChar char="•"/>
            </a:pPr>
            <a:r>
              <a:rPr lang="en-US" sz="2000">
                <a:ea typeface="Calibri"/>
                <a:cs typeface="Calibri"/>
              </a:rPr>
              <a:t>Miscellaneous Sampling</a:t>
            </a:r>
          </a:p>
          <a:p>
            <a:pPr marL="285750" indent="-285750">
              <a:buFont typeface="Arial"/>
              <a:buChar char="•"/>
            </a:pPr>
            <a:r>
              <a:rPr lang="en-US" sz="2000">
                <a:ea typeface="Calibri"/>
                <a:cs typeface="Calibri"/>
              </a:rPr>
              <a:t>Remediation</a:t>
            </a:r>
          </a:p>
          <a:p>
            <a:pPr marL="285750" indent="-285750">
              <a:buFont typeface="Arial"/>
              <a:buChar char="•"/>
            </a:pPr>
            <a:r>
              <a:rPr lang="en-US" sz="2000">
                <a:ea typeface="Calibri"/>
                <a:cs typeface="Calibri"/>
              </a:rPr>
              <a:t>Hazardous Waste Support</a:t>
            </a:r>
          </a:p>
          <a:p>
            <a:pPr marL="285750" indent="-285750">
              <a:buFont typeface="Arial"/>
              <a:buChar char="•"/>
            </a:pPr>
            <a:r>
              <a:rPr lang="en-US" sz="2000">
                <a:ea typeface="Calibri"/>
                <a:cs typeface="Calibri"/>
              </a:rPr>
              <a:t>Solid Waste Support</a:t>
            </a:r>
          </a:p>
          <a:p>
            <a:pPr marL="285750" indent="-285750">
              <a:buFont typeface="Arial"/>
              <a:buChar char="•"/>
            </a:pPr>
            <a:r>
              <a:rPr lang="en-US" sz="2000">
                <a:ea typeface="Calibri"/>
                <a:cs typeface="Calibri"/>
              </a:rPr>
              <a:t>Phase I Environmental Assessment Support</a:t>
            </a:r>
          </a:p>
          <a:p>
            <a:pPr marL="285750" indent="-285750">
              <a:buFont typeface="Arial"/>
              <a:buChar char="•"/>
            </a:pPr>
            <a:r>
              <a:rPr lang="en-US" sz="2000">
                <a:ea typeface="Calibri"/>
                <a:cs typeface="Calibri"/>
              </a:rPr>
              <a:t>Jurisdictional Determinations</a:t>
            </a:r>
          </a:p>
          <a:p>
            <a:pPr marL="285750" indent="-285750">
              <a:buFont typeface="Arial"/>
              <a:buChar char="•"/>
            </a:pPr>
            <a:r>
              <a:rPr lang="en-US" sz="2000">
                <a:ea typeface="Calibri"/>
                <a:cs typeface="Calibri"/>
              </a:rPr>
              <a:t>Air Permitting Compliance</a:t>
            </a:r>
          </a:p>
          <a:p>
            <a:pPr marL="285750" indent="-285750">
              <a:buFont typeface="Arial"/>
              <a:buChar char="•"/>
            </a:pPr>
            <a:r>
              <a:rPr lang="en-US" sz="2000">
                <a:ea typeface="Calibri"/>
                <a:cs typeface="Calibri"/>
              </a:rPr>
              <a:t>Other miscellaneous  tasks</a:t>
            </a:r>
          </a:p>
        </p:txBody>
      </p:sp>
    </p:spTree>
    <p:extLst>
      <p:ext uri="{BB962C8B-B14F-4D97-AF65-F5344CB8AC3E}">
        <p14:creationId xmlns:p14="http://schemas.microsoft.com/office/powerpoint/2010/main" val="630107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3E4D4-C26D-2CED-FE77-F418CF4615E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A7DB9D50-3832-E0DF-96AB-A32C0B4279A9}"/>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rPr>
              <a:t>DEN Procurement </a:t>
            </a:r>
            <a:br>
              <a:rPr lang="en-US" sz="3600">
                <a:solidFill>
                  <a:schemeClr val="bg1"/>
                </a:solidFill>
              </a:rPr>
            </a:br>
            <a:r>
              <a:rPr lang="en-US" sz="3600">
                <a:solidFill>
                  <a:schemeClr val="bg1"/>
                </a:solidFill>
              </a:rPr>
              <a:t>Breakout </a:t>
            </a:r>
            <a:r>
              <a:rPr lang="en-US" sz="3600" kern="100">
                <a:solidFill>
                  <a:schemeClr val="bg1"/>
                </a:solidFill>
              </a:rPr>
              <a:t>Room #</a:t>
            </a:r>
            <a:br>
              <a:rPr lang="en-US" sz="3600" b="0" i="0" u="none" strike="noStrike" kern="1200" cap="none" spc="0" normalizeH="0" baseline="0" noProof="0">
                <a:ln>
                  <a:noFill/>
                </a:ln>
                <a:effectLst/>
                <a:uLnTx/>
                <a:uFillTx/>
                <a:ea typeface="Calibri"/>
                <a:cs typeface="Calibri"/>
              </a:rPr>
            </a:br>
            <a:r>
              <a:rPr lang="en-US" sz="3600">
                <a:solidFill>
                  <a:schemeClr val="bg1"/>
                </a:solidFill>
                <a:ea typeface="Calibri Light"/>
                <a:cs typeface="Calibri Light"/>
              </a:rPr>
              <a:t> </a:t>
            </a:r>
            <a:endParaRPr lang="en-US" sz="3600" b="0" i="0" u="none" strike="noStrike" kern="1200" cap="none" spc="0" normalizeH="0" baseline="0" noProof="0">
              <a:ln>
                <a:noFill/>
              </a:ln>
              <a:solidFill>
                <a:schemeClr val="bg1"/>
              </a:solidFill>
              <a:effectLst/>
              <a:uLnTx/>
              <a:uFillTx/>
              <a:ea typeface="Calibri"/>
              <a:cs typeface="Calibri"/>
            </a:endParaRPr>
          </a:p>
        </p:txBody>
      </p:sp>
    </p:spTree>
    <p:extLst>
      <p:ext uri="{BB962C8B-B14F-4D97-AF65-F5344CB8AC3E}">
        <p14:creationId xmlns:p14="http://schemas.microsoft.com/office/powerpoint/2010/main" val="2003356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Who’s in the Audience&#10;&#10;Please take a few minutes to introduce yourself, describe your company, and specify the projects you are interested in. This information will be shared with all attendees in a follow-up email, which will also include the registration list and presentations. Additionally, it will be posted on our website at www.flydenver.com/business-and-community/commerce-hub/outreach-and-engagement/#pastevents &#10;&#10;Go to https://forms.office.com/r/vb1nJEvmxH&#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8" y="431214"/>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Project Interest Form</a:t>
            </a:r>
          </a:p>
        </p:txBody>
      </p:sp>
      <p:sp>
        <p:nvSpPr>
          <p:cNvPr id="3" name="TextBox 2">
            <a:extLst>
              <a:ext uri="{FF2B5EF4-FFF2-40B4-BE49-F238E27FC236}">
                <a16:creationId xmlns:a16="http://schemas.microsoft.com/office/drawing/2014/main" id="{BC4C6CC7-72F2-44FC-6D21-14DA37010207}"/>
              </a:ext>
              <a:ext uri="{C183D7F6-B498-43B3-948B-1728B52AA6E4}">
                <adec:decorative xmlns:adec="http://schemas.microsoft.com/office/drawing/2017/decorative" val="1"/>
              </a:ext>
            </a:extLst>
          </p:cNvPr>
          <p:cNvSpPr txBox="1"/>
          <p:nvPr/>
        </p:nvSpPr>
        <p:spPr>
          <a:xfrm>
            <a:off x="770438" y="1333713"/>
            <a:ext cx="9152159" cy="1200329"/>
          </a:xfrm>
          <a:prstGeom prst="rect">
            <a:avLst/>
          </a:prstGeom>
          <a:noFill/>
        </p:spPr>
        <p:txBody>
          <a:bodyPr wrap="square">
            <a:spAutoFit/>
          </a:bodyPr>
          <a:lstStyle/>
          <a:p>
            <a:r>
              <a:rPr lang="en-US"/>
              <a:t>Please take a few minutes to introduce yourself, describe your company, and specify the projects you are interested in. This information will be shared with all attendees in a follow-up email, including the registration list and presentations. Additionally, it will be posted on our website at </a:t>
            </a:r>
            <a:r>
              <a:rPr lang="en-US">
                <a:hlinkClick r:id="rId3"/>
              </a:rPr>
              <a:t>www.flydenver.com/business-and-community/outreach-and-engagement/#pastevents</a:t>
            </a:r>
            <a:r>
              <a:rPr lang="en-US"/>
              <a:t> </a:t>
            </a:r>
          </a:p>
        </p:txBody>
      </p:sp>
      <p:pic>
        <p:nvPicPr>
          <p:cNvPr id="2" name="Picture 1" descr="https://forms.office.com/r/vb1nJEvmxH">
            <a:extLst>
              <a:ext uri="{FF2B5EF4-FFF2-40B4-BE49-F238E27FC236}">
                <a16:creationId xmlns:a16="http://schemas.microsoft.com/office/drawing/2014/main" id="{2B3FAF1E-12FB-C969-44FE-218ED73644A9}"/>
              </a:ext>
            </a:extLst>
          </p:cNvPr>
          <p:cNvPicPr>
            <a:picLocks noChangeAspect="1"/>
          </p:cNvPicPr>
          <p:nvPr/>
        </p:nvPicPr>
        <p:blipFill>
          <a:blip r:embed="rId4"/>
          <a:stretch>
            <a:fillRect/>
          </a:stretch>
        </p:blipFill>
        <p:spPr>
          <a:xfrm>
            <a:off x="4719647" y="4085224"/>
            <a:ext cx="1253738" cy="1253738"/>
          </a:xfrm>
          <a:prstGeom prst="rect">
            <a:avLst/>
          </a:prstGeom>
        </p:spPr>
      </p:pic>
      <p:sp>
        <p:nvSpPr>
          <p:cNvPr id="5" name="TextBox 4">
            <a:extLst>
              <a:ext uri="{FF2B5EF4-FFF2-40B4-BE49-F238E27FC236}">
                <a16:creationId xmlns:a16="http://schemas.microsoft.com/office/drawing/2014/main" id="{AFE13467-AD9E-214E-2D05-4C9C0E5889B3}"/>
              </a:ext>
            </a:extLst>
          </p:cNvPr>
          <p:cNvSpPr txBox="1"/>
          <p:nvPr/>
        </p:nvSpPr>
        <p:spPr>
          <a:xfrm>
            <a:off x="1986599" y="3429000"/>
            <a:ext cx="6719835" cy="584775"/>
          </a:xfrm>
          <a:prstGeom prst="rect">
            <a:avLst/>
          </a:prstGeom>
          <a:noFill/>
        </p:spPr>
        <p:txBody>
          <a:bodyPr wrap="square">
            <a:spAutoFit/>
          </a:bodyPr>
          <a:lstStyle/>
          <a:p>
            <a:pPr algn="ctr"/>
            <a:r>
              <a:rPr lang="en-US" sz="3200" b="1">
                <a:solidFill>
                  <a:srgbClr val="E35B2A"/>
                </a:solidFill>
              </a:rPr>
              <a:t>Complete Your Project Interest Form</a:t>
            </a:r>
          </a:p>
        </p:txBody>
      </p:sp>
    </p:spTree>
    <p:extLst>
      <p:ext uri="{BB962C8B-B14F-4D97-AF65-F5344CB8AC3E}">
        <p14:creationId xmlns:p14="http://schemas.microsoft.com/office/powerpoint/2010/main" val="3513850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FDE6BB6-A18F-B285-0AE6-9FC7DB53D663}"/>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DEN Procurement  </a:t>
            </a:r>
          </a:p>
        </p:txBody>
      </p:sp>
      <p:sp>
        <p:nvSpPr>
          <p:cNvPr id="15" name="Text Placeholder 14" descr="QR Code redirecting to https://www.flydenver.com/business-and-community/procurement/opportunities/">
            <a:extLst>
              <a:ext uri="{FF2B5EF4-FFF2-40B4-BE49-F238E27FC236}">
                <a16:creationId xmlns:a16="http://schemas.microsoft.com/office/drawing/2014/main" id="{2FA385AD-55E8-5A28-C5A2-60C3A8F5BB42}"/>
              </a:ext>
            </a:extLst>
          </p:cNvPr>
          <p:cNvSpPr>
            <a:spLocks noGrp="1"/>
          </p:cNvSpPr>
          <p:nvPr>
            <p:ph type="body" sz="quarter" idx="14"/>
          </p:nvPr>
        </p:nvSpPr>
        <p:spPr>
          <a:xfrm>
            <a:off x="770439" y="1259557"/>
            <a:ext cx="9611811" cy="5218631"/>
          </a:xfrm>
        </p:spPr>
        <p:txBody>
          <a:bodyPr lIns="91440" tIns="45720" rIns="91440" bIns="45720" anchor="t"/>
          <a:lstStyle/>
          <a:p>
            <a:pPr>
              <a:spcBef>
                <a:spcPts val="0"/>
              </a:spcBef>
              <a:buNone/>
            </a:pPr>
            <a:r>
              <a:rPr lang="en-US" sz="1700" b="1"/>
              <a:t>Contract Types:</a:t>
            </a:r>
            <a:endParaRPr lang="en-US" sz="1700"/>
          </a:p>
          <a:p>
            <a:pPr>
              <a:spcBef>
                <a:spcPts val="0"/>
              </a:spcBef>
              <a:buFont typeface="Arial" panose="020B0604020202020204" pitchFamily="34" charset="0"/>
              <a:buChar char="•"/>
            </a:pPr>
            <a:r>
              <a:rPr lang="en-US" sz="1700" i="1"/>
              <a:t>Competitive:</a:t>
            </a:r>
            <a:r>
              <a:rPr lang="en-US" sz="1700"/>
              <a:t> Professional Services, Construction, Revenue Opportunities</a:t>
            </a:r>
          </a:p>
          <a:p>
            <a:pPr>
              <a:spcBef>
                <a:spcPts val="0"/>
              </a:spcBef>
              <a:buFont typeface="Arial" panose="020B0604020202020204" pitchFamily="34" charset="0"/>
              <a:buChar char="•"/>
            </a:pPr>
            <a:r>
              <a:rPr lang="en-US" sz="1700" i="1"/>
              <a:t>Non-Competitive:</a:t>
            </a:r>
            <a:r>
              <a:rPr lang="en-US" sz="1700"/>
              <a:t> Sole Source, Professional Preference, Amendments, Grants, Revenue Agreements</a:t>
            </a:r>
          </a:p>
          <a:p>
            <a:pPr marL="0" indent="0">
              <a:spcBef>
                <a:spcPts val="0"/>
              </a:spcBef>
              <a:buNone/>
            </a:pPr>
            <a:br>
              <a:rPr lang="en-US" sz="1700" b="1"/>
            </a:br>
            <a:r>
              <a:rPr lang="en-US" sz="1700" b="1"/>
              <a:t>Task Orders:</a:t>
            </a:r>
          </a:p>
          <a:p>
            <a:pPr>
              <a:spcBef>
                <a:spcPts val="0"/>
              </a:spcBef>
            </a:pPr>
            <a:r>
              <a:rPr lang="en-US" sz="1700"/>
              <a:t>Supports both competitive and non-competitive processes</a:t>
            </a:r>
          </a:p>
          <a:p>
            <a:pPr>
              <a:spcBef>
                <a:spcPts val="0"/>
              </a:spcBef>
              <a:buNone/>
            </a:pPr>
            <a:endParaRPr lang="en-US" sz="1700" b="1"/>
          </a:p>
          <a:p>
            <a:pPr>
              <a:spcBef>
                <a:spcPts val="0"/>
              </a:spcBef>
              <a:buNone/>
            </a:pPr>
            <a:r>
              <a:rPr lang="en-US" sz="1700" b="1"/>
              <a:t>Governance:</a:t>
            </a:r>
          </a:p>
          <a:p>
            <a:pPr>
              <a:spcBef>
                <a:spcPts val="0"/>
              </a:spcBef>
            </a:pPr>
            <a:r>
              <a:rPr lang="en-US" sz="1700"/>
              <a:t>City &amp; DEN Charter, Ordinances, and Regulations</a:t>
            </a:r>
          </a:p>
          <a:p>
            <a:pPr>
              <a:spcBef>
                <a:spcPts val="0"/>
              </a:spcBef>
              <a:buNone/>
            </a:pPr>
            <a:endParaRPr lang="en-US" sz="1700" b="1"/>
          </a:p>
          <a:p>
            <a:pPr>
              <a:spcBef>
                <a:spcPts val="0"/>
              </a:spcBef>
              <a:buNone/>
            </a:pPr>
            <a:r>
              <a:rPr lang="en-US" sz="1700" b="1"/>
              <a:t>Solicitation Types: </a:t>
            </a:r>
          </a:p>
          <a:p>
            <a:pPr>
              <a:spcBef>
                <a:spcPts val="0"/>
              </a:spcBef>
            </a:pPr>
            <a:r>
              <a:rPr lang="en-US" sz="1700"/>
              <a:t>RFP, RFQ, RFO, RFI, IFB, Informal Competitive Procurement</a:t>
            </a:r>
          </a:p>
          <a:p>
            <a:pPr>
              <a:spcBef>
                <a:spcPts val="0"/>
              </a:spcBef>
              <a:buNone/>
            </a:pPr>
            <a:endParaRPr lang="en-US" sz="1700" b="1"/>
          </a:p>
          <a:p>
            <a:pPr marL="0" indent="0">
              <a:spcBef>
                <a:spcPts val="0"/>
              </a:spcBef>
              <a:buNone/>
            </a:pPr>
            <a:endParaRPr lang="en-US" sz="1700" b="1">
              <a:ea typeface="Calibri"/>
              <a:cs typeface="Calibri"/>
            </a:endParaRPr>
          </a:p>
          <a:p>
            <a:pPr marL="0" indent="0">
              <a:spcBef>
                <a:spcPts val="0"/>
              </a:spcBef>
              <a:buNone/>
            </a:pPr>
            <a:r>
              <a:rPr lang="en-US" sz="1700" b="1"/>
              <a:t>Learn More: </a:t>
            </a:r>
            <a:r>
              <a:rPr lang="en-US" sz="1700"/>
              <a:t>Visit our breakout room or scan the QR code to explore DEN’s procurement process on our website.</a:t>
            </a:r>
          </a:p>
        </p:txBody>
      </p:sp>
      <p:pic>
        <p:nvPicPr>
          <p:cNvPr id="19" name="Picture 18" descr="QR Code redirecting to https://www.flydenver.com/business-and-community/procurement/opportunities/">
            <a:extLst>
              <a:ext uri="{FF2B5EF4-FFF2-40B4-BE49-F238E27FC236}">
                <a16:creationId xmlns:a16="http://schemas.microsoft.com/office/drawing/2014/main" id="{4FAF00CA-56C8-BBCB-5ADD-BA218BE2158A}"/>
              </a:ext>
            </a:extLst>
          </p:cNvPr>
          <p:cNvPicPr>
            <a:picLocks noChangeAspect="1"/>
          </p:cNvPicPr>
          <p:nvPr/>
        </p:nvPicPr>
        <p:blipFill>
          <a:blip r:embed="rId3"/>
          <a:stretch>
            <a:fillRect/>
          </a:stretch>
        </p:blipFill>
        <p:spPr>
          <a:xfrm>
            <a:off x="10734675" y="5324475"/>
            <a:ext cx="1285874" cy="1285874"/>
          </a:xfrm>
          <a:prstGeom prst="rect">
            <a:avLst/>
          </a:prstGeom>
        </p:spPr>
      </p:pic>
    </p:spTree>
    <p:extLst>
      <p:ext uri="{BB962C8B-B14F-4D97-AF65-F5344CB8AC3E}">
        <p14:creationId xmlns:p14="http://schemas.microsoft.com/office/powerpoint/2010/main" val="375540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descr="DEN Procurement – Contract Lifecycle">
            <a:extLst>
              <a:ext uri="{FF2B5EF4-FFF2-40B4-BE49-F238E27FC236}">
                <a16:creationId xmlns:a16="http://schemas.microsoft.com/office/drawing/2014/main" id="{2BA945F4-CEF6-9FBD-95BF-ABCCF5D69BE9}"/>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DEN Procurement – Contract</a:t>
            </a:r>
            <a:r>
              <a:rPr kumimoji="0" lang="en-US" sz="3200" b="0" i="0" u="none" strike="noStrike" kern="1200" cap="none" spc="0" normalizeH="0" noProof="0">
                <a:ln>
                  <a:noFill/>
                </a:ln>
                <a:solidFill>
                  <a:srgbClr val="440099"/>
                </a:solidFill>
                <a:effectLst/>
                <a:uLnTx/>
                <a:uFillTx/>
                <a:latin typeface="+mn-lt"/>
                <a:ea typeface="+mn-ea"/>
                <a:cs typeface="+mn-cs"/>
              </a:rPr>
              <a:t> Lifecycle</a:t>
            </a:r>
            <a:endParaRPr kumimoji="0" lang="en-US" sz="3200" b="0" i="0" u="none" strike="noStrike" kern="1200" cap="none" spc="0" normalizeH="0" baseline="0" noProof="0">
              <a:ln>
                <a:noFill/>
              </a:ln>
              <a:solidFill>
                <a:srgbClr val="440099"/>
              </a:solidFill>
              <a:effectLst/>
              <a:uLnTx/>
              <a:uFillTx/>
              <a:latin typeface="+mn-lt"/>
              <a:ea typeface="+mn-ea"/>
              <a:cs typeface="+mn-cs"/>
            </a:endParaRPr>
          </a:p>
        </p:txBody>
      </p:sp>
      <p:sp>
        <p:nvSpPr>
          <p:cNvPr id="5" name="TextBox 4" descr="Active DEN Procurements &amp; Solicitations are available on BidNet: https://www.bidnetdirect.com/colorado/cityandcountyofdenverdepartmentofaviation&#10;Important Dates:&#10;Published/Advertised Date&#10;Proposal Due Date&#10;Important Information:&#10;Pre-proposal meetings outlining project details&#10;Proposal Narrative Contents &amp; Evaluation Criteria&#10;">
            <a:extLst>
              <a:ext uri="{FF2B5EF4-FFF2-40B4-BE49-F238E27FC236}">
                <a16:creationId xmlns:a16="http://schemas.microsoft.com/office/drawing/2014/main" id="{AB000D8F-73B4-F4CD-BB34-FB5A6DEA29CA}"/>
              </a:ext>
            </a:extLst>
          </p:cNvPr>
          <p:cNvSpPr txBox="1"/>
          <p:nvPr/>
        </p:nvSpPr>
        <p:spPr>
          <a:xfrm>
            <a:off x="770438" y="1397675"/>
            <a:ext cx="10735761" cy="2062103"/>
          </a:xfrm>
          <a:prstGeom prst="rect">
            <a:avLst/>
          </a:prstGeom>
          <a:noFill/>
        </p:spPr>
        <p:txBody>
          <a:bodyPr wrap="square" lIns="91440" tIns="45720" rIns="91440" bIns="45720" anchor="t">
            <a:spAutoFit/>
          </a:bodyPr>
          <a:lstStyle/>
          <a:p>
            <a:pPr marL="285750" indent="-285750" defTabSz="457200">
              <a:buClr>
                <a:srgbClr val="E35B2A"/>
              </a:buClr>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Active DEN Procurements &amp; Solicitations are available on </a:t>
            </a:r>
            <a:r>
              <a:rPr kumimoji="0" lang="en-US" sz="1600" b="0" i="0" u="none" strike="noStrike" kern="1200" cap="none" spc="0" normalizeH="0" baseline="0" noProof="0" err="1">
                <a:ln>
                  <a:noFill/>
                </a:ln>
                <a:solidFill>
                  <a:prstClr val="black"/>
                </a:solidFill>
                <a:effectLst/>
                <a:uLnTx/>
                <a:uFillTx/>
                <a:latin typeface="Calibri" panose="020F0502020204030204"/>
                <a:ea typeface="+mn-ea"/>
              </a:rPr>
              <a:t>BidNet</a:t>
            </a:r>
            <a:r>
              <a:rPr kumimoji="0" lang="en-US" sz="1600" b="0" i="0" u="none" strike="noStrike" kern="1200" cap="none" spc="0" normalizeH="0" baseline="0" noProof="0">
                <a:ln>
                  <a:noFill/>
                </a:ln>
                <a:solidFill>
                  <a:prstClr val="black"/>
                </a:solidFill>
                <a:effectLst/>
                <a:uLnTx/>
                <a:uFillTx/>
                <a:latin typeface="Calibri" panose="020F0502020204030204"/>
                <a:ea typeface="+mn-ea"/>
              </a:rPr>
              <a:t>: </a:t>
            </a:r>
            <a:r>
              <a:rPr kumimoji="0" lang="en-US" sz="1600" b="0" i="0" u="sng" strike="noStrike" kern="1200" cap="none" spc="0" normalizeH="0" baseline="0" noProof="0">
                <a:ln>
                  <a:noFill/>
                </a:ln>
                <a:solidFill>
                  <a:prstClr val="black"/>
                </a:solidFill>
                <a:effectLst/>
                <a:uLnTx/>
                <a:uFillTx/>
                <a:latin typeface="Calibri" panose="020F0502020204030204"/>
                <a:ea typeface="+mn-ea"/>
                <a:hlinkClick r:id="rId2">
                  <a:extLst>
                    <a:ext uri="{A12FA001-AC4F-418D-AE19-62706E023703}">
                      <ahyp:hlinkClr xmlns:ahyp="http://schemas.microsoft.com/office/drawing/2018/hyperlinkcolor" val="tx"/>
                    </a:ext>
                  </a:extLst>
                </a:hlinkClick>
              </a:rPr>
              <a:t>https://www.bidnetdirect.com/colorado/cityandcountyofdenverdepartmentofaviation</a:t>
            </a:r>
            <a:r>
              <a:rPr lang="en-US" sz="1600" u="sng">
                <a:solidFill>
                  <a:prstClr val="black"/>
                </a:solidFill>
                <a:latin typeface="Calibri" panose="020F0502020204030204"/>
              </a:rPr>
              <a:t> </a:t>
            </a:r>
            <a:endParaRPr kumimoji="0" lang="en-US" sz="1600" b="0" i="0" u="sng" strike="noStrike" kern="1200" cap="none" spc="0" normalizeH="0" baseline="0" noProof="0">
              <a:ln>
                <a:noFill/>
              </a:ln>
              <a:solidFill>
                <a:prstClr val="black"/>
              </a:solidFill>
              <a:effectLst/>
              <a:uLnTx/>
              <a:uFillTx/>
              <a:latin typeface="Calibri" panose="020F0502020204030204"/>
              <a:ea typeface="+mn-ea"/>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Dates: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Published/Advertised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Due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Information: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Pre-proposal meetings outlining project details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Narrative Contents &amp; Evaluation Criteria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Contract Lifecycle at DEN &#10;&#10;https://www.flydenver.com/business-and-community/procurement/opportunities/">
            <a:extLst>
              <a:ext uri="{FF2B5EF4-FFF2-40B4-BE49-F238E27FC236}">
                <a16:creationId xmlns:a16="http://schemas.microsoft.com/office/drawing/2014/main" id="{9CE4D9AE-BFA2-566D-D5C9-18E22CD2B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35" y="3526886"/>
            <a:ext cx="9561901" cy="2925766"/>
          </a:xfrm>
          <a:prstGeom prst="rect">
            <a:avLst/>
          </a:prstGeom>
        </p:spPr>
      </p:pic>
    </p:spTree>
    <p:extLst>
      <p:ext uri="{BB962C8B-B14F-4D97-AF65-F5344CB8AC3E}">
        <p14:creationId xmlns:p14="http://schemas.microsoft.com/office/powerpoint/2010/main" val="1969075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B5592-C6BD-B9B3-49DF-B3A25D8C4EC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FC50DAB9-D70B-6CD7-C0C0-A0F4FF0E2EFF}"/>
              </a:ext>
            </a:extLst>
          </p:cNvPr>
          <p:cNvSpPr>
            <a:spLocks noGrp="1"/>
          </p:cNvSpPr>
          <p:nvPr>
            <p:ph type="title" idx="4294967295"/>
          </p:nvPr>
        </p:nvSpPr>
        <p:spPr>
          <a:xfrm>
            <a:off x="2302329" y="1040045"/>
            <a:ext cx="988805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Small Business Concessions Programs (ACDBE/SBEC)</a:t>
            </a:r>
            <a:br>
              <a:rPr lang="en-US" sz="3600" b="0" i="0" u="none" strike="noStrike" kern="1200" cap="none" spc="0" normalizeH="0" baseline="0" noProof="0">
                <a:ln>
                  <a:noFill/>
                </a:ln>
                <a:solidFill>
                  <a:schemeClr val="bg1"/>
                </a:solidFill>
                <a:effectLst/>
                <a:uLnTx/>
                <a:uFillTx/>
                <a:latin typeface="Calibri Light"/>
                <a:ea typeface="Calibri Light"/>
                <a:cs typeface="Calibri Light"/>
              </a:rPr>
            </a:br>
            <a:r>
              <a:rPr lang="en-US" sz="3600">
                <a:solidFill>
                  <a:schemeClr val="bg1"/>
                </a:solidFill>
                <a:latin typeface="Calibri Light"/>
                <a:ea typeface="Calibri Light"/>
                <a:cs typeface="Calibri Light"/>
              </a:rPr>
              <a:t>Airport Access &amp; Business Opportunity</a:t>
            </a:r>
            <a:br>
              <a:rPr lang="en-US" sz="3600">
                <a:solidFill>
                  <a:schemeClr val="bg1"/>
                </a:solidFill>
                <a:latin typeface="Calibri Light"/>
                <a:ea typeface="Calibri Light"/>
                <a:cs typeface="Calibri Light"/>
              </a:rPr>
            </a:br>
            <a:r>
              <a:rPr lang="en-US" sz="3600">
                <a:solidFill>
                  <a:schemeClr val="bg1"/>
                </a:solidFill>
              </a:rPr>
              <a:t>Breakout </a:t>
            </a:r>
            <a:r>
              <a:rPr lang="en-US" sz="3600" kern="100">
                <a:solidFill>
                  <a:schemeClr val="bg1"/>
                </a:solidFill>
              </a:rPr>
              <a:t>Room #10</a:t>
            </a:r>
            <a:br>
              <a:rPr lang="en-US" sz="3600">
                <a:latin typeface="Calibri Light"/>
                <a:ea typeface="Calibri Light"/>
                <a:cs typeface="Calibri Light"/>
              </a:rPr>
            </a:br>
            <a:r>
              <a:rPr lang="en-US" sz="3600">
                <a:solidFill>
                  <a:schemeClr val="bg1"/>
                </a:solidFill>
                <a:latin typeface="Calibri Light"/>
                <a:ea typeface="Calibri Light"/>
                <a:cs typeface="Calibri Light"/>
              </a:rPr>
              <a:t> </a:t>
            </a: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2147775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9457B-3948-DAAA-AA4B-957CD8C87FBE}"/>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6E474C82-84CC-99DD-DE36-3A790CE3428B}"/>
              </a:ext>
            </a:extLst>
          </p:cNvPr>
          <p:cNvSpPr>
            <a:spLocks noGrp="1"/>
          </p:cNvSpPr>
          <p:nvPr>
            <p:ph type="title" idx="4294967295"/>
          </p:nvPr>
        </p:nvSpPr>
        <p:spPr>
          <a:xfrm>
            <a:off x="770439" y="545664"/>
            <a:ext cx="1025527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solidFill>
                  <a:srgbClr val="440099"/>
                </a:solidFill>
                <a:latin typeface="Calibri"/>
                <a:ea typeface="Calibri"/>
                <a:cs typeface="Calibri"/>
              </a:rPr>
              <a:t>DEN'S Federal Small Business Programs are PAUSED...</a:t>
            </a:r>
          </a:p>
        </p:txBody>
      </p:sp>
      <p:sp>
        <p:nvSpPr>
          <p:cNvPr id="15" name="Text Placeholder 14" descr="QR Code redirecting to https://www.flydenver.com/business-and-community/procurement/opportunities/">
            <a:extLst>
              <a:ext uri="{FF2B5EF4-FFF2-40B4-BE49-F238E27FC236}">
                <a16:creationId xmlns:a16="http://schemas.microsoft.com/office/drawing/2014/main" id="{D87F3D45-DCF2-E64E-35CA-C62A35B43D13}"/>
              </a:ext>
            </a:extLst>
          </p:cNvPr>
          <p:cNvSpPr>
            <a:spLocks noGrp="1"/>
          </p:cNvSpPr>
          <p:nvPr>
            <p:ph type="body" sz="quarter" idx="14"/>
          </p:nvPr>
        </p:nvSpPr>
        <p:spPr>
          <a:xfrm>
            <a:off x="770439" y="1323776"/>
            <a:ext cx="9677962" cy="3427931"/>
          </a:xfrm>
        </p:spPr>
        <p:txBody>
          <a:bodyPr lIns="91440" tIns="45720" rIns="91440" bIns="45720" anchor="t"/>
          <a:lstStyle/>
          <a:p>
            <a:pPr marL="0" indent="0">
              <a:lnSpc>
                <a:spcPct val="110000"/>
              </a:lnSpc>
              <a:buNone/>
            </a:pPr>
            <a:r>
              <a:rPr lang="en-US" sz="1800">
                <a:solidFill>
                  <a:srgbClr val="181717"/>
                </a:solidFill>
                <a:ea typeface="Calibri" panose="020F0502020204030204"/>
                <a:cs typeface="Calibri" panose="020F0502020204030204"/>
              </a:rPr>
              <a:t>On October 3, 2025, USDOT issued Interim Final Rule (FR): </a:t>
            </a:r>
            <a:r>
              <a:rPr lang="en-US" sz="1800" b="1">
                <a:solidFill>
                  <a:srgbClr val="181717"/>
                </a:solidFill>
                <a:ea typeface="Calibri" panose="020F0502020204030204"/>
                <a:cs typeface="Calibri" panose="020F0502020204030204"/>
              </a:rPr>
              <a:t>removed presumption of disadvantage </a:t>
            </a:r>
            <a:endParaRPr lang="en-US" sz="1800">
              <a:solidFill>
                <a:srgbClr val="000000"/>
              </a:solidFill>
              <a:ea typeface="Calibri" panose="020F0502020204030204"/>
              <a:cs typeface="Calibri" panose="020F0502020204030204"/>
            </a:endParaRPr>
          </a:p>
          <a:p>
            <a:pPr lvl="1">
              <a:lnSpc>
                <a:spcPct val="110000"/>
              </a:lnSpc>
              <a:buClr>
                <a:srgbClr val="E35B2A"/>
              </a:buClr>
            </a:pPr>
            <a:r>
              <a:rPr lang="en-US" sz="1800">
                <a:solidFill>
                  <a:srgbClr val="181717"/>
                </a:solidFill>
                <a:ea typeface="Calibri" panose="020F0502020204030204"/>
                <a:cs typeface="Calibri" panose="020F0502020204030204"/>
              </a:rPr>
              <a:t>ACDBE and DBE certification reevaluations are actively in progress.</a:t>
            </a:r>
            <a:endParaRPr lang="en-US" sz="1800">
              <a:solidFill>
                <a:srgbClr val="000000"/>
              </a:solidFill>
              <a:ea typeface="Calibri" panose="020F0502020204030204"/>
              <a:cs typeface="Calibri" panose="020F0502020204030204"/>
            </a:endParaRPr>
          </a:p>
          <a:p>
            <a:pPr lvl="1">
              <a:lnSpc>
                <a:spcPct val="110000"/>
              </a:lnSpc>
              <a:buClr>
                <a:srgbClr val="E35B2A"/>
              </a:buClr>
            </a:pPr>
            <a:r>
              <a:rPr lang="en-US" sz="1800" b="1">
                <a:solidFill>
                  <a:srgbClr val="000000"/>
                </a:solidFill>
                <a:ea typeface="Calibri" panose="020F0502020204030204"/>
                <a:cs typeface="Calibri" panose="020F0502020204030204"/>
              </a:rPr>
              <a:t>Interstate firms </a:t>
            </a:r>
            <a:r>
              <a:rPr lang="en-US" sz="1800">
                <a:solidFill>
                  <a:srgbClr val="000000"/>
                </a:solidFill>
                <a:ea typeface="Calibri" panose="020F0502020204030204"/>
                <a:cs typeface="Calibri" panose="020F0502020204030204"/>
              </a:rPr>
              <a:t>must </a:t>
            </a:r>
            <a:r>
              <a:rPr lang="en-US" sz="1800" u="sng">
                <a:solidFill>
                  <a:srgbClr val="000000"/>
                </a:solidFill>
                <a:ea typeface="Calibri" panose="020F0502020204030204"/>
                <a:cs typeface="Calibri" panose="020F0502020204030204"/>
              </a:rPr>
              <a:t>reapply</a:t>
            </a:r>
            <a:r>
              <a:rPr lang="en-US" sz="1800">
                <a:solidFill>
                  <a:srgbClr val="000000"/>
                </a:solidFill>
                <a:ea typeface="Calibri" panose="020F0502020204030204"/>
                <a:cs typeface="Calibri" panose="020F0502020204030204"/>
              </a:rPr>
              <a:t> with CCD once their JOC completes their reevaluation.</a:t>
            </a:r>
          </a:p>
          <a:p>
            <a:pPr lvl="1">
              <a:lnSpc>
                <a:spcPct val="110000"/>
              </a:lnSpc>
              <a:buClr>
                <a:srgbClr val="E35B2A"/>
              </a:buClr>
            </a:pPr>
            <a:r>
              <a:rPr lang="en-US" sz="1800">
                <a:solidFill>
                  <a:srgbClr val="181717"/>
                </a:solidFill>
                <a:ea typeface="Calibri" panose="020F0502020204030204"/>
                <a:cs typeface="Calibri" panose="020F0502020204030204"/>
              </a:rPr>
              <a:t>Firms that did not submit their application by 1/16/2026 have been "delisted"</a:t>
            </a:r>
          </a:p>
          <a:p>
            <a:pPr lvl="1">
              <a:lnSpc>
                <a:spcPct val="110000"/>
              </a:lnSpc>
              <a:buClr>
                <a:srgbClr val="E35B2A"/>
              </a:buClr>
            </a:pPr>
            <a:r>
              <a:rPr lang="en-US" sz="1800">
                <a:solidFill>
                  <a:srgbClr val="181717"/>
                </a:solidFill>
              </a:rPr>
              <a:t>Submit Applications </a:t>
            </a:r>
            <a:r>
              <a:rPr lang="en-US" sz="1800">
                <a:solidFill>
                  <a:srgbClr val="181717"/>
                </a:solidFill>
                <a:hlinkClick r:id="rId3"/>
              </a:rPr>
              <a:t>ONLINE</a:t>
            </a:r>
            <a:r>
              <a:rPr lang="en-US" sz="1800">
                <a:solidFill>
                  <a:srgbClr val="181717"/>
                </a:solidFill>
              </a:rPr>
              <a:t>:  "</a:t>
            </a:r>
            <a:r>
              <a:rPr lang="en-US" sz="1800" i="1">
                <a:solidFill>
                  <a:srgbClr val="181717"/>
                </a:solidFill>
              </a:rPr>
              <a:t>25 Reevaluation Application" </a:t>
            </a:r>
            <a:endParaRPr lang="en-US" sz="1800" i="1">
              <a:solidFill>
                <a:srgbClr val="181717"/>
              </a:solidFill>
              <a:ea typeface="Calibri" panose="020F0502020204030204"/>
              <a:cs typeface="Calibri" panose="020F0502020204030204"/>
            </a:endParaRPr>
          </a:p>
          <a:p>
            <a:pPr lvl="1">
              <a:lnSpc>
                <a:spcPct val="110000"/>
              </a:lnSpc>
              <a:buClr>
                <a:srgbClr val="E35B2A"/>
              </a:buClr>
            </a:pPr>
            <a:r>
              <a:rPr lang="en-US" sz="1800">
                <a:solidFill>
                  <a:srgbClr val="181717"/>
                </a:solidFill>
                <a:ea typeface="Calibri" panose="020F0502020204030204"/>
                <a:cs typeface="Calibri" panose="020F0502020204030204"/>
              </a:rPr>
              <a:t>No counting or goal setting until entire Colorado UCP reevaluation is complete. </a:t>
            </a:r>
            <a:endParaRPr lang="en-US" sz="1800">
              <a:solidFill>
                <a:srgbClr val="000000"/>
              </a:solidFill>
              <a:ea typeface="Calibri" panose="020F0502020204030204"/>
              <a:cs typeface="Calibri" panose="020F0502020204030204"/>
            </a:endParaRPr>
          </a:p>
          <a:p>
            <a:pPr lvl="1">
              <a:lnSpc>
                <a:spcPct val="110000"/>
              </a:lnSpc>
              <a:buClr>
                <a:srgbClr val="E35B2A"/>
              </a:buClr>
            </a:pPr>
            <a:r>
              <a:rPr lang="en-US" sz="1800" b="1">
                <a:solidFill>
                  <a:srgbClr val="000000"/>
                </a:solidFill>
                <a:ea typeface="Calibri" panose="020F0502020204030204"/>
                <a:cs typeface="Calibri" panose="020F0502020204030204"/>
              </a:rPr>
              <a:t>Local programs (MWBE, SBE, SBEC, EBE) are not affected by these federal changes.</a:t>
            </a:r>
            <a:endParaRPr lang="en-US" sz="1800" b="1">
              <a:solidFill>
                <a:srgbClr val="181717"/>
              </a:solidFill>
              <a:ea typeface="Calibri" panose="020F0502020204030204"/>
              <a:cs typeface="Calibri" panose="020F0502020204030204"/>
            </a:endParaRPr>
          </a:p>
          <a:p>
            <a:pPr marL="457200" lvl="1" indent="0">
              <a:lnSpc>
                <a:spcPct val="110000"/>
              </a:lnSpc>
              <a:buNone/>
            </a:pPr>
            <a:endParaRPr lang="en-US" sz="1800">
              <a:solidFill>
                <a:srgbClr val="181717"/>
              </a:solidFill>
              <a:ea typeface="Calibri" panose="020F0502020204030204"/>
              <a:cs typeface="Calibri" panose="020F0502020204030204"/>
            </a:endParaRPr>
          </a:p>
          <a:p>
            <a:pPr marL="457200" lvl="1" indent="0">
              <a:lnSpc>
                <a:spcPct val="110000"/>
              </a:lnSpc>
              <a:buNone/>
            </a:pPr>
            <a:endParaRPr lang="en-US" sz="1800">
              <a:ea typeface="Calibri"/>
              <a:cs typeface="Calibri"/>
            </a:endParaRPr>
          </a:p>
          <a:p>
            <a:pPr marL="0" indent="0">
              <a:buNone/>
            </a:pPr>
            <a:endParaRPr lang="en-US" sz="1800" u="sng">
              <a:solidFill>
                <a:srgbClr val="181717"/>
              </a:solidFill>
              <a:ea typeface="Calibri"/>
              <a:cs typeface="Calibri"/>
            </a:endParaRPr>
          </a:p>
          <a:p>
            <a:pPr marL="457200" lvl="1" indent="0">
              <a:lnSpc>
                <a:spcPct val="110000"/>
              </a:lnSpc>
              <a:buNone/>
            </a:pPr>
            <a:endParaRPr lang="en-US" sz="1800" b="1">
              <a:solidFill>
                <a:srgbClr val="000000"/>
              </a:solidFill>
              <a:ea typeface="Calibri"/>
              <a:cs typeface="Calibri"/>
            </a:endParaRPr>
          </a:p>
        </p:txBody>
      </p:sp>
    </p:spTree>
    <p:extLst>
      <p:ext uri="{BB962C8B-B14F-4D97-AF65-F5344CB8AC3E}">
        <p14:creationId xmlns:p14="http://schemas.microsoft.com/office/powerpoint/2010/main" val="842054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98D63-AC88-6B3F-47C7-393EB7D9E4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E0748C-D177-9B3A-34CD-E5593CD51A26}"/>
              </a:ext>
            </a:extLst>
          </p:cNvPr>
          <p:cNvSpPr>
            <a:spLocks noGrp="1"/>
          </p:cNvSpPr>
          <p:nvPr>
            <p:ph type="title" idx="4294967295"/>
          </p:nvPr>
        </p:nvSpPr>
        <p:spPr>
          <a:xfrm>
            <a:off x="719639" y="410677"/>
            <a:ext cx="10515600" cy="1325563"/>
          </a:xfrm>
          <a:prstGeom prst="rect">
            <a:avLst/>
          </a:prstGeom>
        </p:spPr>
        <p:txBody>
          <a:bodyPr/>
          <a:lstStyle/>
          <a:p>
            <a:r>
              <a:rPr lang="en-US" sz="3600">
                <a:solidFill>
                  <a:srgbClr val="440099"/>
                </a:solidFill>
              </a:rPr>
              <a:t>...but Small Business Opportunities are NOT!</a:t>
            </a:r>
            <a:endParaRPr lang="en-US" sz="3600">
              <a:solidFill>
                <a:srgbClr val="440099"/>
              </a:solidFill>
              <a:ea typeface="Calibri"/>
              <a:cs typeface="Calibri"/>
            </a:endParaRPr>
          </a:p>
        </p:txBody>
      </p:sp>
      <p:sp>
        <p:nvSpPr>
          <p:cNvPr id="7" name="Text Placeholder 6">
            <a:extLst>
              <a:ext uri="{FF2B5EF4-FFF2-40B4-BE49-F238E27FC236}">
                <a16:creationId xmlns:a16="http://schemas.microsoft.com/office/drawing/2014/main" id="{CB6E8D9B-2A09-F1B1-F0B6-CF8D471E051E}"/>
              </a:ext>
            </a:extLst>
          </p:cNvPr>
          <p:cNvSpPr>
            <a:spLocks noGrp="1"/>
          </p:cNvSpPr>
          <p:nvPr>
            <p:ph type="body" sz="quarter" idx="14"/>
          </p:nvPr>
        </p:nvSpPr>
        <p:spPr>
          <a:xfrm>
            <a:off x="719639" y="1127908"/>
            <a:ext cx="9599046" cy="578319"/>
          </a:xfrm>
        </p:spPr>
        <p:txBody>
          <a:bodyPr lIns="91440" tIns="45720" rIns="91440" bIns="45720" anchor="t"/>
          <a:lstStyle/>
          <a:p>
            <a:pPr marL="0" lvl="0" indent="0">
              <a:spcBef>
                <a:spcPts val="0"/>
              </a:spcBef>
              <a:buClrTx/>
              <a:buSzTx/>
              <a:buNone/>
              <a:defRPr/>
            </a:pPr>
            <a:r>
              <a:rPr lang="en-US" sz="1800">
                <a:latin typeface="Calibri"/>
                <a:ea typeface="Calibri"/>
                <a:cs typeface="Calibri"/>
              </a:rPr>
              <a:t>The</a:t>
            </a:r>
            <a:r>
              <a:rPr lang="en-US" sz="1800" b="1">
                <a:solidFill>
                  <a:srgbClr val="000000"/>
                </a:solidFill>
                <a:latin typeface="Calibri"/>
                <a:ea typeface="Calibri"/>
                <a:cs typeface="Calibri"/>
              </a:rPr>
              <a:t> </a:t>
            </a:r>
            <a:r>
              <a:rPr lang="en-US" sz="1800" b="1">
                <a:solidFill>
                  <a:srgbClr val="E35B2A"/>
                </a:solidFill>
                <a:latin typeface="Calibri"/>
                <a:ea typeface="Calibri"/>
                <a:cs typeface="Calibri"/>
              </a:rPr>
              <a:t>Small Business Enterprise Concessions (SBEC) </a:t>
            </a:r>
            <a:r>
              <a:rPr lang="en-US" sz="1800">
                <a:latin typeface="Calibri"/>
                <a:ea typeface="Calibri"/>
                <a:cs typeface="Calibri"/>
              </a:rPr>
              <a:t>program is a </a:t>
            </a:r>
            <a:r>
              <a:rPr lang="en-US" sz="1800" b="1">
                <a:solidFill>
                  <a:srgbClr val="E35B2A"/>
                </a:solidFill>
                <a:latin typeface="Calibri"/>
                <a:ea typeface="Calibri"/>
                <a:cs typeface="Calibri"/>
              </a:rPr>
              <a:t>locally funded, race- and gender-neutral </a:t>
            </a:r>
            <a:r>
              <a:rPr lang="en-US" sz="1800">
                <a:latin typeface="Calibri"/>
                <a:ea typeface="Calibri"/>
                <a:cs typeface="Calibri"/>
              </a:rPr>
              <a:t>program following </a:t>
            </a:r>
            <a:r>
              <a:rPr lang="en-US" sz="1800" b="1">
                <a:latin typeface="Calibri"/>
                <a:ea typeface="Calibri"/>
                <a:cs typeface="Calibri"/>
              </a:rPr>
              <a:t>Chapter 28</a:t>
            </a:r>
            <a:r>
              <a:rPr lang="en-US" sz="1800">
                <a:latin typeface="Calibri"/>
                <a:ea typeface="Calibri"/>
                <a:cs typeface="Calibri"/>
              </a:rPr>
              <a:t>,</a:t>
            </a:r>
            <a:r>
              <a:rPr lang="en-US" sz="1800" b="1">
                <a:latin typeface="Calibri"/>
                <a:ea typeface="Calibri"/>
                <a:cs typeface="Calibri"/>
              </a:rPr>
              <a:t> Article 7 </a:t>
            </a:r>
            <a:r>
              <a:rPr lang="en-US" sz="1800">
                <a:latin typeface="Calibri"/>
                <a:ea typeface="Calibri"/>
                <a:cs typeface="Calibri"/>
              </a:rPr>
              <a:t>of the </a:t>
            </a:r>
            <a:r>
              <a:rPr lang="en-US" sz="1800" b="1">
                <a:latin typeface="Calibri"/>
                <a:ea typeface="Calibri"/>
                <a:cs typeface="Calibri"/>
              </a:rPr>
              <a:t>Denver Revised Municipal Code (DRMC).</a:t>
            </a:r>
          </a:p>
          <a:p>
            <a:pPr marL="0" indent="0">
              <a:buNone/>
            </a:pPr>
            <a:endParaRPr lang="en-US" sz="1800"/>
          </a:p>
        </p:txBody>
      </p:sp>
      <p:sp>
        <p:nvSpPr>
          <p:cNvPr id="11" name="TextBox 10">
            <a:extLst>
              <a:ext uri="{FF2B5EF4-FFF2-40B4-BE49-F238E27FC236}">
                <a16:creationId xmlns:a16="http://schemas.microsoft.com/office/drawing/2014/main" id="{5AC59534-46BC-9D99-2389-D7ADB3F5E030}"/>
              </a:ext>
            </a:extLst>
          </p:cNvPr>
          <p:cNvSpPr txBox="1"/>
          <p:nvPr/>
        </p:nvSpPr>
        <p:spPr>
          <a:xfrm>
            <a:off x="719640" y="1992881"/>
            <a:ext cx="5124333" cy="3970318"/>
          </a:xfrm>
          <a:prstGeom prst="rect">
            <a:avLst/>
          </a:prstGeom>
          <a:noFill/>
        </p:spPr>
        <p:txBody>
          <a:bodyPr wrap="square" lIns="91440" tIns="45720" rIns="91440" bIns="45720" anchor="t">
            <a:spAutoFit/>
          </a:bodyPr>
          <a:lstStyle/>
          <a:p>
            <a:pPr marL="0" indent="0">
              <a:buNone/>
              <a:defRPr/>
            </a:pPr>
            <a:r>
              <a:rPr lang="en-US" b="1">
                <a:solidFill>
                  <a:srgbClr val="000000"/>
                </a:solidFill>
                <a:latin typeface="Calibri" panose="020F0502020204030204" pitchFamily="34" charset="0"/>
                <a:ea typeface="Calibri" panose="020F0502020204030204" pitchFamily="34" charset="0"/>
                <a:cs typeface="Calibri" panose="020F0502020204030204" pitchFamily="34" charset="0"/>
              </a:rPr>
              <a:t>Certification Requirements:</a:t>
            </a:r>
          </a:p>
          <a:p>
            <a:pPr>
              <a:buClr>
                <a:schemeClr val="tx1"/>
              </a:buClr>
              <a:defRPr/>
            </a:pPr>
            <a:r>
              <a:rPr lang="en-US">
                <a:solidFill>
                  <a:srgbClr val="000000"/>
                </a:solidFill>
                <a:latin typeface="Calibri"/>
                <a:ea typeface="Calibri"/>
                <a:cs typeface="Calibri"/>
              </a:rPr>
              <a:t>Maintained by the </a:t>
            </a:r>
            <a:r>
              <a:rPr lang="en-US">
                <a:latin typeface="Calibri"/>
                <a:ea typeface="Calibri"/>
                <a:cs typeface="Calibri"/>
              </a:rPr>
              <a:t>City and County of Denver 's </a:t>
            </a:r>
            <a:r>
              <a:rPr lang="en-US" b="1">
                <a:latin typeface="Calibri"/>
                <a:ea typeface="Calibri"/>
                <a:cs typeface="Calibri"/>
              </a:rPr>
              <a:t>Division of Small Business Opportunity</a:t>
            </a:r>
          </a:p>
          <a:p>
            <a:pPr marL="285750" indent="-285750">
              <a:buClr>
                <a:srgbClr val="E35B2A"/>
              </a:buClr>
              <a:buFont typeface="Arial" panose="020B0604020202020204" pitchFamily="34" charset="0"/>
              <a:buChar char="•"/>
            </a:pPr>
            <a:r>
              <a:rPr lang="en-US" kern="100">
                <a:solidFill>
                  <a:srgbClr val="181717"/>
                </a:solidFill>
                <a:latin typeface="Calibri" panose="020F0502020204030204" pitchFamily="34" charset="0"/>
                <a:ea typeface="Calibri" panose="020F0502020204030204" pitchFamily="34" charset="0"/>
                <a:cs typeface="Calibri" panose="020F0502020204030204" pitchFamily="34" charset="0"/>
              </a:rPr>
              <a:t>$200 new application fee, $50 yearly renewal application fee</a:t>
            </a:r>
            <a:endParaRPr lang="en-US"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E35B2A"/>
              </a:buClr>
              <a:buFont typeface="Arial" panose="020B0604020202020204" pitchFamily="34" charset="0"/>
              <a:buChar char="•"/>
            </a:pPr>
            <a:r>
              <a:rPr lang="en-US" kern="100">
                <a:solidFill>
                  <a:srgbClr val="181717"/>
                </a:solidFill>
                <a:latin typeface="Calibri" panose="020F0502020204030204" pitchFamily="34" charset="0"/>
                <a:ea typeface="Calibri" panose="020F0502020204030204" pitchFamily="34" charset="0"/>
                <a:cs typeface="Calibri" panose="020F0502020204030204" pitchFamily="34" charset="0"/>
              </a:rPr>
              <a:t>Must be: </a:t>
            </a:r>
          </a:p>
          <a:p>
            <a:pPr marL="742950" lvl="1" indent="-285750">
              <a:buClr>
                <a:srgbClr val="E35B2A"/>
              </a:buClr>
              <a:buFont typeface="Arial" panose="020B0604020202020204" pitchFamily="34" charset="0"/>
              <a:buChar char="•"/>
            </a:pPr>
            <a:r>
              <a:rPr lang="en-US" kern="100">
                <a:solidFill>
                  <a:srgbClr val="181717"/>
                </a:solidFill>
                <a:latin typeface="Calibri"/>
                <a:ea typeface="Calibri"/>
                <a:cs typeface="Calibri"/>
              </a:rPr>
              <a:t>Owned </a:t>
            </a:r>
            <a:r>
              <a:rPr lang="en-US" b="1" kern="100">
                <a:solidFill>
                  <a:srgbClr val="181717"/>
                </a:solidFill>
                <a:latin typeface="Calibri"/>
                <a:ea typeface="Calibri"/>
                <a:cs typeface="Calibri"/>
              </a:rPr>
              <a:t>and</a:t>
            </a:r>
            <a:r>
              <a:rPr lang="en-US" kern="100">
                <a:solidFill>
                  <a:srgbClr val="181717"/>
                </a:solidFill>
                <a:latin typeface="Calibri"/>
                <a:ea typeface="Calibri"/>
                <a:cs typeface="Calibri"/>
              </a:rPr>
              <a:t> controlled by one or more </a:t>
            </a:r>
            <a:r>
              <a:rPr lang="en-US" i="1" kern="100">
                <a:solidFill>
                  <a:srgbClr val="181717"/>
                </a:solidFill>
                <a:latin typeface="Calibri"/>
                <a:ea typeface="Calibri"/>
                <a:cs typeface="Calibri"/>
              </a:rPr>
              <a:t>economically</a:t>
            </a:r>
            <a:r>
              <a:rPr lang="en-US" kern="100">
                <a:solidFill>
                  <a:srgbClr val="181717"/>
                </a:solidFill>
                <a:latin typeface="Calibri"/>
                <a:ea typeface="Calibri"/>
                <a:cs typeface="Calibri"/>
              </a:rPr>
              <a:t> disadvantaged individual:</a:t>
            </a:r>
          </a:p>
          <a:p>
            <a:pPr marL="1200150" lvl="2" indent="-285750">
              <a:buClr>
                <a:srgbClr val="E35B2A"/>
              </a:buClr>
              <a:buFont typeface="Arial" panose="020B0604020202020204" pitchFamily="34" charset="0"/>
              <a:buChar char="•"/>
            </a:pPr>
            <a:r>
              <a:rPr lang="en-US" kern="100">
                <a:solidFill>
                  <a:srgbClr val="181717"/>
                </a:solidFill>
                <a:latin typeface="Calibri" panose="020F0502020204030204" pitchFamily="34" charset="0"/>
                <a:ea typeface="Calibri" panose="020F0502020204030204" pitchFamily="34" charset="0"/>
                <a:cs typeface="Calibri" panose="020F0502020204030204" pitchFamily="34" charset="0"/>
              </a:rPr>
              <a:t>Business Size: Average revenue (5-year period) under the Small Business Association (SBA) size standard </a:t>
            </a:r>
          </a:p>
          <a:p>
            <a:pPr marL="742950" lvl="1" indent="-285750">
              <a:buClr>
                <a:srgbClr val="E35B2A"/>
              </a:buClr>
              <a:buFont typeface="Arial" panose="020B0604020202020204" pitchFamily="34" charset="0"/>
              <a:buChar char="•"/>
            </a:pPr>
            <a:r>
              <a:rPr lang="en-US" kern="100">
                <a:solidFill>
                  <a:srgbClr val="181717"/>
                </a:solidFill>
                <a:latin typeface="Calibri" panose="020F0502020204030204" pitchFamily="34" charset="0"/>
                <a:ea typeface="Calibri" panose="020F0502020204030204" pitchFamily="34" charset="0"/>
                <a:cs typeface="Calibri" panose="020F0502020204030204" pitchFamily="34" charset="0"/>
              </a:rPr>
              <a:t>US citizens or lawful permanent residents of the US</a:t>
            </a:r>
            <a:endParaRPr lang="en-US"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Clr>
                <a:srgbClr val="E35B2A"/>
              </a:buClr>
              <a:buFont typeface="Arial" panose="020B0604020202020204" pitchFamily="34" charset="0"/>
              <a:buChar char="•"/>
            </a:pPr>
            <a:r>
              <a:rPr lang="en-US" kern="100">
                <a:solidFill>
                  <a:srgbClr val="181717"/>
                </a:solidFill>
                <a:latin typeface="Calibri" panose="020F0502020204030204" pitchFamily="34" charset="0"/>
                <a:ea typeface="Calibri" panose="020F0502020204030204" pitchFamily="34" charset="0"/>
                <a:cs typeface="Calibri" panose="020F0502020204030204" pitchFamily="34" charset="0"/>
              </a:rPr>
              <a:t>Actively in business for at least 6 months</a:t>
            </a:r>
          </a:p>
        </p:txBody>
      </p:sp>
      <p:sp>
        <p:nvSpPr>
          <p:cNvPr id="9" name="TextBox 8">
            <a:extLst>
              <a:ext uri="{FF2B5EF4-FFF2-40B4-BE49-F238E27FC236}">
                <a16:creationId xmlns:a16="http://schemas.microsoft.com/office/drawing/2014/main" id="{FA8BB7B8-0D68-EECF-364B-5A514DEE3EE6}"/>
              </a:ext>
            </a:extLst>
          </p:cNvPr>
          <p:cNvSpPr txBox="1"/>
          <p:nvPr/>
        </p:nvSpPr>
        <p:spPr>
          <a:xfrm>
            <a:off x="5517124" y="1994493"/>
            <a:ext cx="5027045" cy="2585323"/>
          </a:xfrm>
          <a:prstGeom prst="rect">
            <a:avLst/>
          </a:prstGeom>
          <a:noFill/>
        </p:spPr>
        <p:txBody>
          <a:bodyPr wrap="square" lIns="91440" tIns="45720" rIns="91440" bIns="45720" anchor="t">
            <a:spAutoFit/>
          </a:bodyPr>
          <a:lstStyle/>
          <a:p>
            <a:pPr marL="0" indent="0">
              <a:buNone/>
            </a:pPr>
            <a:r>
              <a:rPr lang="en-US" b="1">
                <a:latin typeface="Calibri" panose="020F0502020204030204" pitchFamily="34" charset="0"/>
                <a:ea typeface="Calibri" panose="020F0502020204030204" pitchFamily="34" charset="0"/>
                <a:cs typeface="Calibri" panose="020F0502020204030204" pitchFamily="34" charset="0"/>
              </a:rPr>
              <a:t>Contract </a:t>
            </a:r>
            <a:r>
              <a:rPr lang="en-US" b="1">
                <a:solidFill>
                  <a:srgbClr val="000000"/>
                </a:solidFill>
                <a:latin typeface="Calibri" panose="020F0502020204030204" pitchFamily="34" charset="0"/>
                <a:ea typeface="Calibri" panose="020F0502020204030204" pitchFamily="34" charset="0"/>
                <a:cs typeface="Calibri" panose="020F0502020204030204" pitchFamily="34" charset="0"/>
              </a:rPr>
              <a:t>Requirements:</a:t>
            </a:r>
          </a:p>
          <a:p>
            <a:pPr marL="342900" indent="-342900">
              <a:buClr>
                <a:schemeClr val="tx1"/>
              </a:buClr>
              <a:buAutoNum type="arabicPeriod"/>
              <a:defRPr/>
            </a:pPr>
            <a:r>
              <a:rPr lang="en-US">
                <a:solidFill>
                  <a:srgbClr val="E35B2A"/>
                </a:solidFill>
                <a:latin typeface="Calibri"/>
                <a:ea typeface="Calibri"/>
                <a:cs typeface="Calibri"/>
              </a:rPr>
              <a:t>SBEC Defined Pool: </a:t>
            </a:r>
            <a:r>
              <a:rPr lang="en-US">
                <a:latin typeface="Calibri"/>
                <a:ea typeface="Calibri"/>
                <a:cs typeface="Calibri"/>
              </a:rPr>
              <a:t>Concession must be </a:t>
            </a:r>
            <a:r>
              <a:rPr lang="en-US" u="sng">
                <a:latin typeface="Calibri"/>
                <a:ea typeface="Calibri"/>
                <a:cs typeface="Calibri"/>
              </a:rPr>
              <a:t>directly</a:t>
            </a:r>
            <a:r>
              <a:rPr lang="en-US">
                <a:latin typeface="Calibri"/>
                <a:ea typeface="Calibri"/>
                <a:cs typeface="Calibri"/>
              </a:rPr>
              <a:t> owned and operated by </a:t>
            </a:r>
            <a:r>
              <a:rPr lang="en-US" b="1">
                <a:latin typeface="Calibri"/>
                <a:ea typeface="Calibri"/>
                <a:cs typeface="Calibri"/>
              </a:rPr>
              <a:t>certified</a:t>
            </a:r>
            <a:r>
              <a:rPr lang="en-US">
                <a:latin typeface="Calibri"/>
                <a:ea typeface="Calibri"/>
                <a:cs typeface="Calibri"/>
              </a:rPr>
              <a:t> SBEC firm(s) </a:t>
            </a:r>
            <a:endParaRPr lang="en-US" b="1">
              <a:solidFill>
                <a:srgbClr val="E35B2A"/>
              </a:solidFill>
              <a:latin typeface="Calibri"/>
              <a:ea typeface="Calibri"/>
              <a:cs typeface="Calibri"/>
            </a:endParaRPr>
          </a:p>
          <a:p>
            <a:pPr>
              <a:buClr>
                <a:srgbClr val="000000"/>
              </a:buClr>
              <a:defRPr/>
            </a:pPr>
            <a:r>
              <a:rPr lang="en-US">
                <a:solidFill>
                  <a:srgbClr val="000000"/>
                </a:solidFill>
                <a:latin typeface="Calibri"/>
                <a:ea typeface="Calibri"/>
                <a:cs typeface="Calibri"/>
              </a:rPr>
              <a:t>                                  </a:t>
            </a:r>
            <a:r>
              <a:rPr lang="en-US" b="1">
                <a:solidFill>
                  <a:srgbClr val="000000"/>
                </a:solidFill>
                <a:latin typeface="Calibri"/>
                <a:ea typeface="Calibri"/>
                <a:cs typeface="Calibri"/>
              </a:rPr>
              <a:t>OR </a:t>
            </a:r>
          </a:p>
          <a:p>
            <a:pPr marL="342900" indent="-342900">
              <a:buClr>
                <a:schemeClr val="tx1"/>
              </a:buClr>
              <a:buFont typeface="+mj-lt"/>
              <a:buAutoNum type="arabicPeriod" startAt="2"/>
              <a:defRPr/>
            </a:pPr>
            <a:r>
              <a:rPr lang="en-US">
                <a:solidFill>
                  <a:srgbClr val="E35B2A"/>
                </a:solidFill>
                <a:latin typeface="Calibri"/>
                <a:ea typeface="Calibri"/>
                <a:cs typeface="Calibri"/>
              </a:rPr>
              <a:t>SBEC Concession-specific Goals: </a:t>
            </a:r>
            <a:r>
              <a:rPr lang="en-US">
                <a:solidFill>
                  <a:srgbClr val="000000"/>
                </a:solidFill>
                <a:latin typeface="Calibri"/>
                <a:ea typeface="Calibri"/>
                <a:cs typeface="Calibri"/>
              </a:rPr>
              <a:t>Goal calculated as a percentage of total estimated annual gross revenue/receipts from the concession </a:t>
            </a:r>
          </a:p>
          <a:p>
            <a:pPr marL="800100" lvl="1" indent="-342900">
              <a:buFont typeface="Arial,Sans-Serif" panose="020B0604020202020204" pitchFamily="34" charset="0"/>
              <a:buChar char="•"/>
              <a:defRPr/>
            </a:pPr>
            <a:r>
              <a:rPr lang="en-US">
                <a:solidFill>
                  <a:srgbClr val="000000"/>
                </a:solidFill>
                <a:latin typeface="Calibri"/>
                <a:ea typeface="Calibri"/>
                <a:cs typeface="Calibri"/>
              </a:rPr>
              <a:t>Participation types: Direct Ownership, Joint Venture, or Goods and Services Purchases</a:t>
            </a:r>
            <a:endParaRPr lang="en-US">
              <a:latin typeface="Calibri"/>
              <a:ea typeface="Calibri"/>
              <a:cs typeface="Calibri"/>
            </a:endParaRPr>
          </a:p>
        </p:txBody>
      </p:sp>
      <p:sp>
        <p:nvSpPr>
          <p:cNvPr id="3" name="TextBox 2">
            <a:extLst>
              <a:ext uri="{FF2B5EF4-FFF2-40B4-BE49-F238E27FC236}">
                <a16:creationId xmlns:a16="http://schemas.microsoft.com/office/drawing/2014/main" id="{988BD695-D245-7B37-12E9-21EF2D182D3D}"/>
              </a:ext>
            </a:extLst>
          </p:cNvPr>
          <p:cNvSpPr txBox="1"/>
          <p:nvPr/>
        </p:nvSpPr>
        <p:spPr>
          <a:xfrm>
            <a:off x="5840129" y="4836457"/>
            <a:ext cx="543464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Calibri"/>
                <a:ea typeface="Calibri"/>
                <a:cs typeface="Calibri"/>
              </a:rPr>
              <a:t>SBEC Defined Pool by the Numbers:</a:t>
            </a:r>
            <a:endParaRPr lang="en-US" u="sng">
              <a:latin typeface="Calibri"/>
              <a:ea typeface="Calibri"/>
              <a:cs typeface="Calibri"/>
            </a:endParaRPr>
          </a:p>
          <a:p>
            <a:pPr marL="342900" indent="-342900">
              <a:buFont typeface="Arial"/>
              <a:buChar char="•"/>
            </a:pPr>
            <a:r>
              <a:rPr lang="en-US" b="1">
                <a:solidFill>
                  <a:srgbClr val="E35B2A"/>
                </a:solidFill>
                <a:latin typeface="Calibri"/>
                <a:ea typeface="Calibri"/>
                <a:cs typeface="Calibri"/>
              </a:rPr>
              <a:t>Currently Operating: Seven (7) locations  </a:t>
            </a:r>
            <a:endParaRPr lang="en-US" b="1">
              <a:latin typeface="Calibri"/>
              <a:ea typeface="Calibri"/>
              <a:cs typeface="Calibri"/>
            </a:endParaRPr>
          </a:p>
          <a:p>
            <a:pPr marL="342900" indent="-342900">
              <a:buFont typeface="Arial"/>
              <a:buChar char="•"/>
            </a:pPr>
            <a:r>
              <a:rPr lang="en-US" b="1">
                <a:solidFill>
                  <a:srgbClr val="E35B2A"/>
                </a:solidFill>
                <a:latin typeface="Calibri"/>
                <a:ea typeface="Calibri"/>
                <a:cs typeface="Calibri"/>
              </a:rPr>
              <a:t>2025 RFPs: Travel Convenience Marketplace, Concessions FastTrack, Grab-N-Go Marketplace</a:t>
            </a:r>
          </a:p>
          <a:p>
            <a:pPr marL="342900" indent="-342900">
              <a:buFont typeface="Arial"/>
              <a:buChar char="•"/>
            </a:pPr>
            <a:r>
              <a:rPr lang="en-US" b="1">
                <a:solidFill>
                  <a:srgbClr val="E35B2A"/>
                </a:solidFill>
                <a:latin typeface="Calibri"/>
                <a:ea typeface="Calibri"/>
                <a:cs typeface="Calibri"/>
              </a:rPr>
              <a:t>2026 RFPs: At least four (4) planned!</a:t>
            </a:r>
          </a:p>
          <a:p>
            <a:endParaRPr lang="en-US">
              <a:latin typeface="Calibri"/>
              <a:ea typeface="Calibri"/>
              <a:cs typeface="Calibri"/>
            </a:endParaRPr>
          </a:p>
        </p:txBody>
      </p:sp>
    </p:spTree>
    <p:extLst>
      <p:ext uri="{BB962C8B-B14F-4D97-AF65-F5344CB8AC3E}">
        <p14:creationId xmlns:p14="http://schemas.microsoft.com/office/powerpoint/2010/main" val="2174243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EC06A-DFC9-83FF-F1A4-267124C5715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BCDE804D-D84B-D319-2F34-596F1310CA08}"/>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Division of Small Business Opportunity</a:t>
            </a:r>
            <a:br>
              <a:rPr lang="en-US" sz="3600">
                <a:solidFill>
                  <a:schemeClr val="bg1"/>
                </a:solidFill>
                <a:latin typeface="Calibri Light"/>
                <a:ea typeface="Calibri Light"/>
                <a:cs typeface="Calibri Light"/>
              </a:rPr>
            </a:br>
            <a:r>
              <a:rPr lang="en-US" sz="3600">
                <a:solidFill>
                  <a:schemeClr val="bg1"/>
                </a:solidFill>
              </a:rPr>
              <a:t>Breakout </a:t>
            </a:r>
            <a:r>
              <a:rPr lang="en-US" sz="3600" kern="100">
                <a:solidFill>
                  <a:schemeClr val="bg1"/>
                </a:solidFill>
              </a:rPr>
              <a:t>Room #10</a:t>
            </a:r>
            <a:br>
              <a:rPr lang="en-US" sz="3600" b="0" i="0" u="none" strike="noStrike" kern="1200" cap="none" spc="0" normalizeH="0" baseline="0" noProof="0">
                <a:ln>
                  <a:noFill/>
                </a:ln>
                <a:effectLst/>
                <a:uLnTx/>
                <a:uFillTx/>
                <a:latin typeface="Calibri Light"/>
                <a:ea typeface="Calibri Light"/>
                <a:cs typeface="Calibri Light"/>
              </a:rPr>
            </a:b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1675807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7531-D8A2-319C-F235-41ABCD2A7F09}"/>
              </a:ext>
            </a:extLst>
          </p:cNvPr>
          <p:cNvSpPr>
            <a:spLocks noGrp="1"/>
          </p:cNvSpPr>
          <p:nvPr>
            <p:ph type="title"/>
          </p:nvPr>
        </p:nvSpPr>
        <p:spPr>
          <a:xfrm>
            <a:off x="558321" y="-2276"/>
            <a:ext cx="11501886" cy="1290639"/>
          </a:xfrm>
        </p:spPr>
        <p:txBody>
          <a:bodyPr>
            <a:normAutofit fontScale="90000"/>
          </a:bodyPr>
          <a:lstStyle/>
          <a:p>
            <a:pPr algn="ctr"/>
            <a:r>
              <a:rPr lang="en-US" sz="5050"/>
              <a:t>Division of Small Business Opportunity (DSBO)</a:t>
            </a:r>
            <a:endParaRPr lang="en-US"/>
          </a:p>
        </p:txBody>
      </p:sp>
      <p:sp>
        <p:nvSpPr>
          <p:cNvPr id="5" name="TextBox 4">
            <a:extLst>
              <a:ext uri="{FF2B5EF4-FFF2-40B4-BE49-F238E27FC236}">
                <a16:creationId xmlns:a16="http://schemas.microsoft.com/office/drawing/2014/main" id="{2325AF21-5B65-438E-3AD1-D3ACD7F59CC9}"/>
              </a:ext>
            </a:extLst>
          </p:cNvPr>
          <p:cNvSpPr txBox="1"/>
          <p:nvPr/>
        </p:nvSpPr>
        <p:spPr>
          <a:xfrm>
            <a:off x="575095" y="970472"/>
            <a:ext cx="11487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Promoting</a:t>
            </a:r>
            <a:r>
              <a:rPr lang="en-US">
                <a:ea typeface="+mn-lt"/>
                <a:cs typeface="+mn-lt"/>
              </a:rPr>
              <a:t> equity, maximizing opportunities, and preventing discrimination and its effects against small, minority and women owned businesses. </a:t>
            </a:r>
            <a:r>
              <a:rPr lang="en-US">
                <a:ea typeface="+mn-lt"/>
                <a:cs typeface="+mn-lt"/>
                <a:hlinkClick r:id="rId2"/>
              </a:rPr>
              <a:t>D.R.M.C. Chapter 28, Article III</a:t>
            </a:r>
            <a:r>
              <a:rPr lang="en-US">
                <a:ea typeface="+mn-lt"/>
                <a:cs typeface="+mn-lt"/>
              </a:rPr>
              <a:t>, </a:t>
            </a:r>
            <a:r>
              <a:rPr lang="en-US">
                <a:ea typeface="+mn-lt"/>
                <a:cs typeface="+mn-lt"/>
                <a:hlinkClick r:id="rId3"/>
              </a:rPr>
              <a:t>D.R.M.C. Chapter 28, Articles V</a:t>
            </a:r>
            <a:r>
              <a:rPr lang="en-US">
                <a:ea typeface="+mn-lt"/>
                <a:cs typeface="+mn-lt"/>
              </a:rPr>
              <a:t> and </a:t>
            </a:r>
            <a:r>
              <a:rPr lang="en-US">
                <a:ea typeface="+mn-lt"/>
                <a:cs typeface="+mn-lt"/>
                <a:hlinkClick r:id="rId4"/>
              </a:rPr>
              <a:t>VII</a:t>
            </a:r>
            <a:r>
              <a:rPr lang="en-US">
                <a:ea typeface="+mn-lt"/>
                <a:cs typeface="+mn-lt"/>
              </a:rPr>
              <a:t>, </a:t>
            </a:r>
            <a:r>
              <a:rPr lang="en-US">
                <a:ea typeface="+mn-lt"/>
                <a:cs typeface="+mn-lt"/>
                <a:hlinkClick r:id="rId5"/>
              </a:rPr>
              <a:t>49 CFR Part 26</a:t>
            </a:r>
            <a:r>
              <a:rPr lang="en-US">
                <a:ea typeface="+mn-lt"/>
                <a:cs typeface="+mn-lt"/>
              </a:rPr>
              <a:t> </a:t>
            </a:r>
            <a:endParaRPr lang="en-US">
              <a:ea typeface="Calibri"/>
              <a:cs typeface="Calibri"/>
            </a:endParaRPr>
          </a:p>
        </p:txBody>
      </p:sp>
      <p:sp>
        <p:nvSpPr>
          <p:cNvPr id="3" name="Content Placeholder 2">
            <a:extLst>
              <a:ext uri="{FF2B5EF4-FFF2-40B4-BE49-F238E27FC236}">
                <a16:creationId xmlns:a16="http://schemas.microsoft.com/office/drawing/2014/main" id="{4C2ACFBC-0F06-E295-C4B4-4A38892A85EC}"/>
              </a:ext>
            </a:extLst>
          </p:cNvPr>
          <p:cNvSpPr>
            <a:spLocks noGrp="1"/>
          </p:cNvSpPr>
          <p:nvPr>
            <p:ph idx="1"/>
          </p:nvPr>
        </p:nvSpPr>
        <p:spPr>
          <a:xfrm>
            <a:off x="556724" y="1612356"/>
            <a:ext cx="10658757" cy="4188885"/>
          </a:xfrm>
        </p:spPr>
        <p:txBody>
          <a:bodyPr vert="horz" lIns="91440" tIns="45720" rIns="91440" bIns="45720" rtlCol="0" anchor="t">
            <a:noAutofit/>
          </a:bodyPr>
          <a:lstStyle/>
          <a:p>
            <a:r>
              <a:rPr lang="en-US" sz="1700" b="1"/>
              <a:t>Certification</a:t>
            </a:r>
          </a:p>
          <a:p>
            <a:pPr marL="285750" indent="-285750">
              <a:buFont typeface="Arial"/>
              <a:buChar char="•"/>
            </a:pPr>
            <a:r>
              <a:rPr lang="en-US" sz="1700"/>
              <a:t>Eligible small businesses may apply for Minority and Women Owned Business Enterprise (MWBE), Small Business Enterprise (SBE)/Emerging Business Enterprise (EBE) and Small Business Enterprise (SBEC) certification as well as the federal Disadvantage Business Enterprise (DBE) certification</a:t>
            </a:r>
          </a:p>
          <a:p>
            <a:endParaRPr lang="en-US" sz="1000"/>
          </a:p>
          <a:p>
            <a:r>
              <a:rPr lang="en-US" sz="1700" b="1"/>
              <a:t>Business Utilization </a:t>
            </a:r>
          </a:p>
          <a:p>
            <a:pPr marL="285750" indent="-285750">
              <a:buFont typeface="Arial"/>
              <a:buChar char="•"/>
            </a:pPr>
            <a:r>
              <a:rPr lang="en-US" sz="1700"/>
              <a:t>Assesses city projects across city agencies for opportunities for certified business utilization</a:t>
            </a:r>
          </a:p>
          <a:p>
            <a:endParaRPr lang="en-US" sz="1000"/>
          </a:p>
          <a:p>
            <a:r>
              <a:rPr lang="en-US" sz="1700" b="1"/>
              <a:t>Compliance </a:t>
            </a:r>
          </a:p>
          <a:p>
            <a:pPr marL="285750" indent="-285750">
              <a:buFont typeface="Arial"/>
              <a:buChar char="•"/>
            </a:pPr>
            <a:r>
              <a:rPr lang="en-US" sz="1700"/>
              <a:t>Monitors small business utilization from solicitation through the contract term on projects with </a:t>
            </a:r>
          </a:p>
          <a:p>
            <a:r>
              <a:rPr lang="en-US" sz="1700"/>
              <a:t>  small business goals to ensure equity protections and adherence to program requirements</a:t>
            </a:r>
          </a:p>
          <a:p>
            <a:endParaRPr lang="en-US" sz="1000"/>
          </a:p>
          <a:p>
            <a:r>
              <a:rPr lang="en-US" sz="1700" b="1"/>
              <a:t>Community Engagement and Capacity Building</a:t>
            </a:r>
          </a:p>
          <a:p>
            <a:pPr marL="285750" indent="-285750">
              <a:buFont typeface="Arial"/>
              <a:buChar char="•"/>
            </a:pPr>
            <a:r>
              <a:rPr lang="en-US" sz="1700"/>
              <a:t>Networking opportunities and other resources to build certified firm's capacity</a:t>
            </a:r>
          </a:p>
          <a:p>
            <a:pPr marL="285750" indent="-285750">
              <a:buFont typeface="Arial"/>
              <a:buChar char="•"/>
            </a:pPr>
            <a:r>
              <a:rPr lang="en-US" sz="1700">
                <a:hlinkClick r:id="rId6"/>
              </a:rPr>
              <a:t>Small Business Certifications: From Application to Opportunity – Aug. 6th at 9:30am at the Blair-Caldwell African American Research Library</a:t>
            </a:r>
            <a:r>
              <a:rPr lang="en-US" sz="1700"/>
              <a:t>  </a:t>
            </a:r>
          </a:p>
          <a:p>
            <a:pPr marL="285750" indent="-285750">
              <a:buFont typeface="Arial"/>
              <a:buChar char="•"/>
            </a:pPr>
            <a:r>
              <a:rPr lang="en-US" sz="1700">
                <a:hlinkClick r:id="rId7"/>
              </a:rPr>
              <a:t>DSBO Equity &amp; Empowerment Council – Aug. 25th at 9am. Location is TDB.</a:t>
            </a:r>
            <a:r>
              <a:rPr lang="en-US" sz="1700"/>
              <a:t> </a:t>
            </a:r>
          </a:p>
        </p:txBody>
      </p:sp>
      <p:pic>
        <p:nvPicPr>
          <p:cNvPr id="4" name="Picture 3" descr="QR code for DSBO">
            <a:extLst>
              <a:ext uri="{FF2B5EF4-FFF2-40B4-BE49-F238E27FC236}">
                <a16:creationId xmlns:a16="http://schemas.microsoft.com/office/drawing/2014/main" id="{C5B748B9-C6D6-A57B-5983-72D1ECACA3EE}"/>
              </a:ext>
            </a:extLst>
          </p:cNvPr>
          <p:cNvPicPr>
            <a:picLocks noChangeAspect="1"/>
          </p:cNvPicPr>
          <p:nvPr/>
        </p:nvPicPr>
        <p:blipFill>
          <a:blip r:embed="rId8"/>
          <a:srcRect l="6849" t="5069" r="5936" b="4608"/>
          <a:stretch>
            <a:fillRect/>
          </a:stretch>
        </p:blipFill>
        <p:spPr>
          <a:xfrm>
            <a:off x="10058931" y="3429453"/>
            <a:ext cx="1157340" cy="1189979"/>
          </a:xfrm>
          <a:prstGeom prst="rect">
            <a:avLst/>
          </a:prstGeom>
        </p:spPr>
      </p:pic>
    </p:spTree>
    <p:extLst>
      <p:ext uri="{BB962C8B-B14F-4D97-AF65-F5344CB8AC3E}">
        <p14:creationId xmlns:p14="http://schemas.microsoft.com/office/powerpoint/2010/main" val="4009330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B5848-DC1B-AD07-534C-48ECB9159070}"/>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37E0F8A-3416-46A2-6293-171F2E9F622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General Services- Purchasing Division</a:t>
            </a:r>
            <a:br>
              <a:rPr lang="en-US" sz="3600">
                <a:solidFill>
                  <a:schemeClr val="bg1"/>
                </a:solidFill>
                <a:latin typeface="Calibri Light"/>
                <a:ea typeface="Calibri Light"/>
                <a:cs typeface="Calibri Light"/>
              </a:rPr>
            </a:br>
            <a:r>
              <a:rPr lang="en-US" sz="3600">
                <a:solidFill>
                  <a:schemeClr val="bg1"/>
                </a:solidFill>
              </a:rPr>
              <a:t>Breakout </a:t>
            </a:r>
            <a:r>
              <a:rPr lang="en-US" sz="3600" kern="100">
                <a:solidFill>
                  <a:schemeClr val="bg1"/>
                </a:solidFill>
              </a:rPr>
              <a:t>Room #11</a:t>
            </a:r>
            <a:br>
              <a:rPr lang="en-US" sz="3600" b="0" i="0" u="none" strike="noStrike" kern="1200" cap="none" spc="0" normalizeH="0" baseline="0" noProof="0">
                <a:ln>
                  <a:noFill/>
                </a:ln>
                <a:effectLst/>
                <a:uLnTx/>
                <a:uFillTx/>
                <a:latin typeface="Calibri Light"/>
                <a:ea typeface="Calibri Light"/>
                <a:cs typeface="Calibri Light"/>
              </a:rPr>
            </a:b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1409820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General Services- Purchasing Division&#10;&#10;Exclusive management and control of the purchasing of all supplies, equipment and personal property and services in connection therewith, for the City and County and for all departments (including DEN), agencies, boards, commissions and authorities thereof, except the City Council.&#10;&#10;&#10;Leann Rush&#10;Senior Procurement Analyst (DEN)&#10;303-342-2298 &#10;leann.rush@flydenver.com &#10;&#10;&#10;Sol Ybarra  &#10;Business Outreach Coordinator  &#10;720-913-8156&#10;sol.ybarra@denvergov.org &#10;&#10;You must be registered in Bidnet&#10;to receive solicitation notices &#10;directly to your email. Please make &#10;to choose the correct codes for your&#10;business.&#10;">
            <a:extLst>
              <a:ext uri="{FF2B5EF4-FFF2-40B4-BE49-F238E27FC236}">
                <a16:creationId xmlns:a16="http://schemas.microsoft.com/office/drawing/2014/main" id="{35F67971-1933-588E-0AFA-D6BBB0F95EAC}"/>
              </a:ext>
              <a:ext uri="{C183D7F6-B498-43B3-948B-1728B52AA6E4}">
                <adec:decorative xmlns:adec="http://schemas.microsoft.com/office/drawing/2017/decorative" val="0"/>
              </a:ext>
            </a:extLst>
          </p:cNvPr>
          <p:cNvSpPr>
            <a:spLocks noGrp="1"/>
          </p:cNvSpPr>
          <p:nvPr>
            <p:ph type="title" idx="4294967295"/>
          </p:nvPr>
        </p:nvSpPr>
        <p:spPr>
          <a:xfrm>
            <a:off x="881349" y="512636"/>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General Services- Purchasing Division</a:t>
            </a:r>
          </a:p>
        </p:txBody>
      </p:sp>
      <p:sp>
        <p:nvSpPr>
          <p:cNvPr id="9" name="TextBox 8">
            <a:extLst>
              <a:ext uri="{FF2B5EF4-FFF2-40B4-BE49-F238E27FC236}">
                <a16:creationId xmlns:a16="http://schemas.microsoft.com/office/drawing/2014/main" id="{63544299-965E-0A54-E09A-E896F4B2F43B}"/>
              </a:ext>
            </a:extLst>
          </p:cNvPr>
          <p:cNvSpPr txBox="1"/>
          <p:nvPr/>
        </p:nvSpPr>
        <p:spPr>
          <a:xfrm>
            <a:off x="770439" y="1255125"/>
            <a:ext cx="9125111" cy="4801314"/>
          </a:xfrm>
          <a:prstGeom prst="rect">
            <a:avLst/>
          </a:prstGeom>
          <a:noFill/>
        </p:spPr>
        <p:txBody>
          <a:bodyPr wrap="square">
            <a:spAutoFit/>
          </a:bodyPr>
          <a:lstStyle/>
          <a:p>
            <a:r>
              <a:rPr lang="en-US"/>
              <a:t>Procures goods and related services (excludes construction/design) using competitive bidding and open market methods. Follows City Charter, D.R.M.C., and Fiscal Accountability Rules.</a:t>
            </a:r>
          </a:p>
          <a:p>
            <a:br>
              <a:rPr lang="en-US" b="1"/>
            </a:br>
            <a:r>
              <a:rPr lang="en-US" b="1"/>
              <a:t>Key Roles</a:t>
            </a:r>
            <a:r>
              <a:rPr lang="en-US"/>
              <a:t>: Manages bids, contracts, assets, surplus sales, vendor relations, and sustainable purchasing.</a:t>
            </a:r>
          </a:p>
          <a:p>
            <a:br>
              <a:rPr lang="en-US" b="1"/>
            </a:br>
            <a:r>
              <a:rPr lang="en-US" b="1"/>
              <a:t>Vendor Support</a:t>
            </a:r>
            <a:r>
              <a:rPr lang="en-US"/>
              <a:t>:</a:t>
            </a:r>
          </a:p>
          <a:p>
            <a:pPr marL="742950" lvl="1" indent="-285750">
              <a:buFont typeface="Arial" panose="020B0604020202020204" pitchFamily="34" charset="0"/>
              <a:buChar char="•"/>
            </a:pPr>
            <a:r>
              <a:rPr lang="en-US"/>
              <a:t>Uses </a:t>
            </a:r>
            <a:r>
              <a:rPr lang="en-US">
                <a:hlinkClick r:id="rId3"/>
              </a:rPr>
              <a:t>Rocky Mountain E-Purchasing System (</a:t>
            </a:r>
            <a:r>
              <a:rPr lang="en-US" err="1">
                <a:hlinkClick r:id="rId3"/>
              </a:rPr>
              <a:t>BidNet</a:t>
            </a:r>
            <a:r>
              <a:rPr lang="en-US">
                <a:hlinkClick r:id="rId3"/>
              </a:rPr>
              <a:t>).</a:t>
            </a:r>
            <a:endParaRPr lang="en-US"/>
          </a:p>
          <a:p>
            <a:pPr marL="742950" lvl="1" indent="-285750">
              <a:buFont typeface="Arial" panose="020B0604020202020204" pitchFamily="34" charset="0"/>
              <a:buChar char="•"/>
            </a:pPr>
            <a:r>
              <a:rPr lang="en-US"/>
              <a:t>Offers bid tools, updates, and resources on its </a:t>
            </a:r>
            <a:r>
              <a:rPr lang="en-US">
                <a:hlinkClick r:id="rId4"/>
              </a:rPr>
              <a:t>website</a:t>
            </a:r>
            <a:r>
              <a:rPr lang="en-US"/>
              <a:t>.</a:t>
            </a:r>
          </a:p>
          <a:p>
            <a:pPr marL="742950" lvl="1" indent="-285750">
              <a:buFont typeface="Arial" panose="020B0604020202020204" pitchFamily="34" charset="0"/>
              <a:buChar char="•"/>
            </a:pPr>
            <a:r>
              <a:rPr lang="en-US"/>
              <a:t>Sends </a:t>
            </a:r>
            <a:r>
              <a:rPr lang="en-US">
                <a:hlinkClick r:id="rId5"/>
              </a:rPr>
              <a:t>weekly notices on bids, events, and opportunities</a:t>
            </a:r>
            <a:r>
              <a:rPr lang="en-US"/>
              <a:t>.</a:t>
            </a:r>
          </a:p>
          <a:p>
            <a:pPr marL="742950" lvl="1" indent="-285750">
              <a:buFont typeface="Arial" panose="020B0604020202020204" pitchFamily="34" charset="0"/>
              <a:buChar char="•"/>
            </a:pPr>
            <a:r>
              <a:rPr lang="en-US"/>
              <a:t>Join the </a:t>
            </a:r>
            <a:r>
              <a:rPr lang="en-US">
                <a:hlinkClick r:id="rId5"/>
              </a:rPr>
              <a:t>vendor list </a:t>
            </a:r>
            <a:r>
              <a:rPr lang="en-US"/>
              <a:t>by completing the Purchasing Communication Form.</a:t>
            </a:r>
            <a:br>
              <a:rPr lang="en-US"/>
            </a:br>
            <a:endParaRPr lang="en-US"/>
          </a:p>
          <a:p>
            <a:pPr>
              <a:buNone/>
            </a:pPr>
            <a:r>
              <a:rPr lang="en-US" b="1"/>
              <a:t>Upcoming Vendor Event</a:t>
            </a:r>
            <a:endParaRPr lang="en-US"/>
          </a:p>
          <a:p>
            <a:pPr marL="285750" indent="-285750">
              <a:buFont typeface="Arial" panose="020B0604020202020204" pitchFamily="34" charset="0"/>
              <a:buChar char="•"/>
            </a:pPr>
            <a:r>
              <a:rPr lang="en-US">
                <a:hlinkClick r:id="rId4"/>
              </a:rPr>
              <a:t>Learn</a:t>
            </a:r>
            <a:r>
              <a:rPr lang="en-US"/>
              <a:t> about Denver agencies, procurement processes, and networking opportunities.</a:t>
            </a:r>
          </a:p>
          <a:p>
            <a:pPr marL="285750" indent="-285750">
              <a:buFont typeface="Arial" panose="020B0604020202020204" pitchFamily="34" charset="0"/>
              <a:buChar char="•"/>
            </a:pPr>
            <a:r>
              <a:rPr lang="en-US"/>
              <a:t>Open to providers of goods, services, and construction.</a:t>
            </a:r>
          </a:p>
          <a:p>
            <a:br>
              <a:rPr lang="en-US" b="1"/>
            </a:br>
            <a:r>
              <a:rPr lang="en-US" sz="1800"/>
              <a:t>To learn more, visit me in the breakout room and scan the QR code.</a:t>
            </a:r>
          </a:p>
        </p:txBody>
      </p:sp>
      <p:pic>
        <p:nvPicPr>
          <p:cNvPr id="10" name="Picture 9" descr="QR Code redirecting to https://denvergov.org/Government/Agencies-Departments-Offices/Agencies-Departments-Offices-Directory/General-Services/Purchasing-Division?OC_EA_EmergencyAnnouncementList_Dismiss=a0478fee-e93d-4942-a615-6de3ec23e95e">
            <a:extLst>
              <a:ext uri="{FF2B5EF4-FFF2-40B4-BE49-F238E27FC236}">
                <a16:creationId xmlns:a16="http://schemas.microsoft.com/office/drawing/2014/main" id="{13042EE4-B52C-74F4-F584-DF3F29629CE3}"/>
              </a:ext>
            </a:extLst>
          </p:cNvPr>
          <p:cNvPicPr>
            <a:picLocks noChangeAspect="1"/>
          </p:cNvPicPr>
          <p:nvPr/>
        </p:nvPicPr>
        <p:blipFill>
          <a:blip r:embed="rId6"/>
          <a:stretch>
            <a:fillRect/>
          </a:stretch>
        </p:blipFill>
        <p:spPr>
          <a:xfrm>
            <a:off x="11051695" y="5705340"/>
            <a:ext cx="981209" cy="981209"/>
          </a:xfrm>
          <a:prstGeom prst="rect">
            <a:avLst/>
          </a:prstGeom>
        </p:spPr>
      </p:pic>
    </p:spTree>
    <p:extLst>
      <p:ext uri="{BB962C8B-B14F-4D97-AF65-F5344CB8AC3E}">
        <p14:creationId xmlns:p14="http://schemas.microsoft.com/office/powerpoint/2010/main" val="2089279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384A-21C9-4E23-47C4-0395BFE4C261}"/>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9B5972C7-FCDC-DE07-E866-EA986D1616D7}"/>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Workforce Development</a:t>
            </a:r>
            <a:br>
              <a:rPr lang="en-US" sz="3600">
                <a:solidFill>
                  <a:schemeClr val="bg1"/>
                </a:solidFill>
                <a:latin typeface="Calibri Light"/>
                <a:ea typeface="Calibri Light"/>
                <a:cs typeface="Calibri Light"/>
              </a:rPr>
            </a:br>
            <a:r>
              <a:rPr lang="en-US" sz="3600">
                <a:solidFill>
                  <a:schemeClr val="bg1"/>
                </a:solidFill>
              </a:rPr>
              <a:t>Breakout </a:t>
            </a:r>
            <a:r>
              <a:rPr lang="en-US" sz="3600" kern="100">
                <a:solidFill>
                  <a:schemeClr val="bg1"/>
                </a:solidFill>
              </a:rPr>
              <a:t>Room #</a:t>
            </a:r>
            <a:br>
              <a:rPr lang="en-US" sz="3600" b="0" i="0" u="none" strike="noStrike" kern="1200" cap="none" spc="0" normalizeH="0" baseline="0" noProof="0">
                <a:ln>
                  <a:noFill/>
                </a:ln>
                <a:effectLst/>
                <a:uLnTx/>
                <a:uFillTx/>
                <a:latin typeface="Calibri Light"/>
                <a:ea typeface="Calibri Light"/>
                <a:cs typeface="Calibri Light"/>
              </a:rPr>
            </a:b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2182976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a:stretch>
            <a:fillRect/>
          </a:stretch>
        </p:blipFill>
        <p:spPr>
          <a:xfrm>
            <a:off x="15664" y="0"/>
            <a:ext cx="12160671"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EF55DB1-894A-9690-9BD8-29C7A8B52F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242207-285B-1F35-849E-6541FB6181BB}"/>
              </a:ext>
              <a:ext uri="{C183D7F6-B498-43B3-948B-1728B52AA6E4}">
                <adec:decorative xmlns:adec="http://schemas.microsoft.com/office/drawing/2017/decorative" val="1"/>
              </a:ext>
            </a:extLst>
          </p:cNvPr>
          <p:cNvSpPr txBox="1">
            <a:spLocks noGrp="1"/>
          </p:cNvSpPr>
          <p:nvPr>
            <p:ph type="title" idx="4294967295"/>
          </p:nvPr>
        </p:nvSpPr>
        <p:spPr>
          <a:xfrm>
            <a:off x="106121" y="-38470"/>
            <a:ext cx="8882323" cy="1400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lnSpc>
                <a:spcPct val="100000"/>
              </a:lnSpc>
              <a:spcBef>
                <a:spcPts val="0"/>
              </a:spcBef>
              <a:defRPr/>
            </a:pPr>
            <a:r>
              <a:rPr lang="en-US" sz="2900">
                <a:solidFill>
                  <a:prstClr val="white"/>
                </a:solidFill>
                <a:latin typeface="Calibri"/>
                <a:ea typeface="+mj-lt"/>
                <a:cs typeface="+mj-lt"/>
              </a:rPr>
              <a:t>Denver Construction Careers Program</a:t>
            </a:r>
            <a:r>
              <a:rPr lang="en-US" sz="2900">
                <a:solidFill>
                  <a:prstClr val="white"/>
                </a:solidFill>
                <a:latin typeface="Calibri Light"/>
                <a:ea typeface="Calibri Light"/>
                <a:cs typeface="Calibri Light"/>
              </a:rPr>
              <a:t> </a:t>
            </a:r>
            <a:r>
              <a:rPr lang="en-US" sz="2900">
                <a:solidFill>
                  <a:prstClr val="white"/>
                </a:solidFill>
                <a:latin typeface="Calibri"/>
                <a:ea typeface="Calibri"/>
                <a:cs typeface="Calibri"/>
              </a:rPr>
              <a:t>(DCCP)</a:t>
            </a:r>
            <a:br>
              <a:rPr lang="en-US" sz="3200">
                <a:solidFill>
                  <a:prstClr val="white"/>
                </a:solidFill>
                <a:latin typeface="Calibri"/>
                <a:ea typeface="Calibri"/>
                <a:cs typeface="Calibri"/>
              </a:rPr>
            </a:br>
            <a:r>
              <a:rPr kumimoji="0" lang="en-US" sz="2900" b="0" i="0" u="none" strike="noStrike" kern="1200" cap="none" spc="0" normalizeH="0" baseline="0" noProof="0">
                <a:ln>
                  <a:noFill/>
                </a:ln>
                <a:solidFill>
                  <a:prstClr val="white"/>
                </a:solidFill>
                <a:effectLst/>
                <a:uLnTx/>
                <a:uFillTx/>
                <a:latin typeface="Calibri"/>
                <a:ea typeface="Calibri"/>
                <a:cs typeface="Calibri"/>
              </a:rPr>
              <a:t>Overview</a:t>
            </a:r>
            <a:br>
              <a:rPr lang="en-US" sz="2900">
                <a:latin typeface="Calibri"/>
                <a:ea typeface="+mn-ea"/>
                <a:cs typeface="+mn-cs"/>
              </a:rPr>
            </a:br>
            <a:endParaRPr lang="en-US" sz="2400" b="0" i="0" u="none" strike="noStrike" kern="1200" cap="none" spc="0" normalizeH="0" baseline="0" noProof="0">
              <a:ln>
                <a:noFill/>
              </a:ln>
              <a:solidFill>
                <a:prstClr val="white"/>
              </a:solidFill>
              <a:effectLst/>
              <a:uLnTx/>
              <a:uFillTx/>
              <a:latin typeface="Calibri"/>
              <a:ea typeface="Calibri"/>
              <a:cs typeface="Calibri"/>
            </a:endParaRPr>
          </a:p>
        </p:txBody>
      </p:sp>
      <p:sp>
        <p:nvSpPr>
          <p:cNvPr id="14" name="TextBox 13">
            <a:extLst>
              <a:ext uri="{FF2B5EF4-FFF2-40B4-BE49-F238E27FC236}">
                <a16:creationId xmlns:a16="http://schemas.microsoft.com/office/drawing/2014/main" id="{836ECBCA-3320-BE43-05A9-F8F4DEF56431}"/>
              </a:ext>
              <a:ext uri="{C183D7F6-B498-43B3-948B-1728B52AA6E4}">
                <adec:decorative xmlns:adec="http://schemas.microsoft.com/office/drawing/2017/decorative" val="1"/>
              </a:ext>
            </a:extLst>
          </p:cNvPr>
          <p:cNvSpPr txBox="1"/>
          <p:nvPr/>
        </p:nvSpPr>
        <p:spPr>
          <a:xfrm>
            <a:off x="395825" y="1260787"/>
            <a:ext cx="8609154" cy="544764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Workforce Ordinance Applies 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Contracts/work orders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 $10M</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 advertised/issued after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May 30, 2025</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On-call/task orders evaluated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individually</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Contractors must sign a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Workforce Commitment Form</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Key Percentage Requirements</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Priority Areas: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residents from DCCP-identified priority neighborhoods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Pre-Apprenticeship Grads: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grads from DCCP-approved programs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Veterans: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veterans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Registered Apprenticeships: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Track/report hours by workers in registered apprenticeship programs</a:t>
            </a:r>
            <a:b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b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including first-year and target category registered apprentices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Reporting &amp; Enforcement</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Sans-Serif"/>
              <a:buChar char="§"/>
              <a:tabLst/>
              <a:defRPr/>
            </a:pPr>
            <a:r>
              <a:rPr kumimoji="0" lang="en-US" sz="1500" b="1" i="0" u="none" strike="noStrike" kern="1200" cap="none" spc="0" normalizeH="0" baseline="0" noProof="0" err="1">
                <a:ln>
                  <a:noFill/>
                </a:ln>
                <a:solidFill>
                  <a:prstClr val="black"/>
                </a:solidFill>
                <a:effectLst/>
                <a:uLnTx/>
                <a:uFillTx/>
                <a:latin typeface="Calibri" panose="020F0502020204030204"/>
                <a:ea typeface="Calibri"/>
                <a:cs typeface="Calibri"/>
              </a:rPr>
              <a:t>LCPtracker</a:t>
            </a: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is used to track and submit data</a:t>
            </a:r>
          </a:p>
          <a:p>
            <a:pPr marL="285750" marR="0" lvl="0" indent="-285750" algn="l" defTabSz="914400" rtl="0" eaLnBrk="1" fontAlgn="auto" latinLnBrk="0" hangingPunct="1">
              <a:lnSpc>
                <a:spcPct val="100000"/>
              </a:lnSpc>
              <a:spcBef>
                <a:spcPts val="0"/>
              </a:spcBef>
              <a:spcAft>
                <a:spcPts val="0"/>
              </a:spcAft>
              <a:buClrTx/>
              <a:buSzTx/>
              <a:buFont typeface="Wingdings,Sans-Serif"/>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DCCP monitors compliance;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non-compliance may lead to penalties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Get Involved</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Jobseekers, employers, and community orgs — connect with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DEDO &amp; DCCP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to grow Denver’s construction workforce.</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Why It Matters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Meets</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 high demand for skilled construction workers</a:t>
            </a: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Builds</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 career pathways for Denver residents</a:t>
            </a: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Aligns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workforce with city infrastructure investments</a:t>
            </a:r>
          </a:p>
        </p:txBody>
      </p:sp>
      <p:pic>
        <p:nvPicPr>
          <p:cNvPr id="2" name="Picture 1">
            <a:extLst>
              <a:ext uri="{FF2B5EF4-FFF2-40B4-BE49-F238E27FC236}">
                <a16:creationId xmlns:a16="http://schemas.microsoft.com/office/drawing/2014/main" id="{DD0B5CF1-7A1A-2108-8702-AF4D1A4585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69047" y="1815235"/>
            <a:ext cx="2253803" cy="2253803"/>
          </a:xfrm>
          <a:prstGeom prst="rect">
            <a:avLst/>
          </a:prstGeom>
        </p:spPr>
      </p:pic>
      <p:sp>
        <p:nvSpPr>
          <p:cNvPr id="5" name="TextBox 4">
            <a:extLst>
              <a:ext uri="{FF2B5EF4-FFF2-40B4-BE49-F238E27FC236}">
                <a16:creationId xmlns:a16="http://schemas.microsoft.com/office/drawing/2014/main" id="{D0A7838A-146E-0A6E-983C-ACA402C89E65}"/>
              </a:ext>
            </a:extLst>
          </p:cNvPr>
          <p:cNvSpPr txBox="1"/>
          <p:nvPr/>
        </p:nvSpPr>
        <p:spPr>
          <a:xfrm>
            <a:off x="9372403" y="4186098"/>
            <a:ext cx="25474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To learn more, visit me in the breakout room or scan the above QR code.</a:t>
            </a:r>
          </a:p>
        </p:txBody>
      </p:sp>
      <p:pic>
        <p:nvPicPr>
          <p:cNvPr id="3" name="Picture 2" descr="Slide for DCCP overview for the workforce program.">
            <a:extLst>
              <a:ext uri="{FF2B5EF4-FFF2-40B4-BE49-F238E27FC236}">
                <a16:creationId xmlns:a16="http://schemas.microsoft.com/office/drawing/2014/main" id="{DC1BE2D8-71C6-4749-A169-5C6924394CE9}"/>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99545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Event Follow Up&#10;&#10;This information will be shared with all attendees in a follow-up email from Eventbrite.com, which will also include the registration list and presentations.&#10;Additionally, it will be posted on our website at www.flydenver.com/business-and-community/commerce-hub/outreach-and-engagement/#pastevents within the next 3 business days. &#10;&#10;">
            <a:extLst>
              <a:ext uri="{FF2B5EF4-FFF2-40B4-BE49-F238E27FC236}">
                <a16:creationId xmlns:a16="http://schemas.microsoft.com/office/drawing/2014/main" id="{945DF1C9-A0C7-0C8C-F344-10A0D20C6157}"/>
              </a:ext>
              <a:ext uri="{C183D7F6-B498-43B3-948B-1728B52AA6E4}">
                <adec:decorative xmlns:adec="http://schemas.microsoft.com/office/drawing/2017/decorative" val="0"/>
              </a:ext>
            </a:extLst>
          </p:cNvPr>
          <p:cNvSpPr>
            <a:spLocks noGrp="1"/>
          </p:cNvSpPr>
          <p:nvPr>
            <p:ph type="title" idx="4294967295"/>
          </p:nvPr>
        </p:nvSpPr>
        <p:spPr>
          <a:xfrm>
            <a:off x="770280" y="496503"/>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a:ln>
                  <a:noFill/>
                </a:ln>
                <a:solidFill>
                  <a:srgbClr val="440099"/>
                </a:solidFill>
                <a:effectLst/>
                <a:uLnTx/>
                <a:uFillTx/>
                <a:latin typeface="+mn-lt"/>
                <a:ea typeface="+mn-ea"/>
                <a:cs typeface="+mn-cs"/>
              </a:rPr>
              <a:t>Event Follow Up </a:t>
            </a:r>
          </a:p>
        </p:txBody>
      </p:sp>
      <p:sp>
        <p:nvSpPr>
          <p:cNvPr id="7" name="Text Placeholder 6">
            <a:extLst>
              <a:ext uri="{FF2B5EF4-FFF2-40B4-BE49-F238E27FC236}">
                <a16:creationId xmlns:a16="http://schemas.microsoft.com/office/drawing/2014/main" id="{461BFA58-C8F0-4505-02F8-6539579307D8}"/>
              </a:ext>
              <a:ext uri="{C183D7F6-B498-43B3-948B-1728B52AA6E4}">
                <adec:decorative xmlns:adec="http://schemas.microsoft.com/office/drawing/2017/decorative" val="1"/>
              </a:ext>
            </a:extLst>
          </p:cNvPr>
          <p:cNvSpPr>
            <a:spLocks noGrp="1"/>
          </p:cNvSpPr>
          <p:nvPr>
            <p:ph type="body" sz="quarter" idx="4294967295"/>
          </p:nvPr>
        </p:nvSpPr>
        <p:spPr>
          <a:xfrm>
            <a:off x="770280" y="1687953"/>
            <a:ext cx="10797431" cy="577850"/>
          </a:xfrm>
          <a:prstGeom prst="rect">
            <a:avLst/>
          </a:prstGeom>
        </p:spPr>
        <p:txBody>
          <a:bodyPr/>
          <a:lstStyle/>
          <a:p>
            <a:pPr marL="0" indent="0">
              <a:buNone/>
            </a:pPr>
            <a:r>
              <a:rPr lang="en-US" sz="2200"/>
              <a:t>This information will be shared with all attendees in a follow-up email from </a:t>
            </a:r>
            <a:r>
              <a:rPr lang="en-US" sz="2200" b="1"/>
              <a:t>Eventbrite.com</a:t>
            </a:r>
            <a:r>
              <a:rPr lang="en-US" sz="2200"/>
              <a:t>, which will also include the registration list and presentations.</a:t>
            </a:r>
          </a:p>
          <a:p>
            <a:pPr marL="0" indent="0">
              <a:buNone/>
            </a:pPr>
            <a:r>
              <a:rPr lang="en-US" sz="2200"/>
              <a:t>Additionally, it will be posted on our website at </a:t>
            </a:r>
            <a:r>
              <a:rPr lang="en-US" sz="2200">
                <a:hlinkClick r:id="rId3"/>
              </a:rPr>
              <a:t>www.flydenver.com/business-and-community/outreach-and-engagement/#pastevents</a:t>
            </a:r>
            <a:r>
              <a:rPr lang="en-US" sz="2200"/>
              <a:t> within the next 3 business days. </a:t>
            </a:r>
          </a:p>
          <a:p>
            <a:endParaRPr lang="en-US"/>
          </a:p>
          <a:p>
            <a:endParaRPr lang="en-US"/>
          </a:p>
          <a:p>
            <a:pPr marL="0" indent="0" algn="ctr">
              <a:buNone/>
            </a:pPr>
            <a:r>
              <a:rPr lang="en-US" sz="2400">
                <a:solidFill>
                  <a:srgbClr val="E35B2A"/>
                </a:solidFill>
              </a:rPr>
              <a:t>Post-Event Survey</a:t>
            </a:r>
          </a:p>
        </p:txBody>
      </p:sp>
      <p:pic>
        <p:nvPicPr>
          <p:cNvPr id="1026" name="Picture 2" descr="A qr code with a few black squares">
            <a:extLst>
              <a:ext uri="{FF2B5EF4-FFF2-40B4-BE49-F238E27FC236}">
                <a16:creationId xmlns:a16="http://schemas.microsoft.com/office/drawing/2014/main" id="{201CE5B0-7231-2AE3-BD08-29E2509FF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708" y="4972913"/>
            <a:ext cx="1388584" cy="138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8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776D-AF75-393A-3D17-9A3ED947C1E1}"/>
              </a:ext>
            </a:extLst>
          </p:cNvPr>
          <p:cNvSpPr>
            <a:spLocks noGrp="1"/>
          </p:cNvSpPr>
          <p:nvPr>
            <p:ph type="title"/>
          </p:nvPr>
        </p:nvSpPr>
        <p:spPr>
          <a:xfrm>
            <a:off x="243895" y="85903"/>
            <a:ext cx="8214785" cy="839223"/>
          </a:xfrm>
        </p:spPr>
        <p:txBody>
          <a:bodyPr>
            <a:normAutofit/>
          </a:bodyPr>
          <a:lstStyle/>
          <a:p>
            <a:r>
              <a:rPr lang="en-US" sz="4167"/>
              <a:t>Do Business With DEN</a:t>
            </a:r>
          </a:p>
        </p:txBody>
      </p:sp>
      <p:sp>
        <p:nvSpPr>
          <p:cNvPr id="26" name="Rectangle 25">
            <a:extLst>
              <a:ext uri="{FF2B5EF4-FFF2-40B4-BE49-F238E27FC236}">
                <a16:creationId xmlns:a16="http://schemas.microsoft.com/office/drawing/2014/main" id="{F25C5BE9-5E31-353C-1177-DA151D6BE14A}"/>
              </a:ext>
              <a:ext uri="{C183D7F6-B498-43B3-948B-1728B52AA6E4}">
                <adec:decorative xmlns:adec="http://schemas.microsoft.com/office/drawing/2017/decorative" val="1"/>
              </a:ext>
            </a:extLst>
          </p:cNvPr>
          <p:cNvSpPr/>
          <p:nvPr/>
        </p:nvSpPr>
        <p:spPr>
          <a:xfrm>
            <a:off x="0" y="6036767"/>
            <a:ext cx="12192000" cy="821241"/>
          </a:xfrm>
          <a:prstGeom prst="rect">
            <a:avLst/>
          </a:prstGeom>
          <a:solidFill>
            <a:srgbClr val="3B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44781"/>
            <a:endParaRPr lang="en-US" sz="7259">
              <a:solidFill>
                <a:prstClr val="white"/>
              </a:solidFill>
              <a:latin typeface="Calibri" panose="020F0502020204030204"/>
            </a:endParaRPr>
          </a:p>
        </p:txBody>
      </p:sp>
      <p:grpSp>
        <p:nvGrpSpPr>
          <p:cNvPr id="90" name="Group 89">
            <a:extLst>
              <a:ext uri="{FF2B5EF4-FFF2-40B4-BE49-F238E27FC236}">
                <a16:creationId xmlns:a16="http://schemas.microsoft.com/office/drawing/2014/main" id="{02D59147-8B79-322C-5F2F-40ACFCB8D57D}"/>
              </a:ext>
              <a:ext uri="{C183D7F6-B498-43B3-948B-1728B52AA6E4}">
                <adec:decorative xmlns:adec="http://schemas.microsoft.com/office/drawing/2017/decorative" val="1"/>
              </a:ext>
            </a:extLst>
          </p:cNvPr>
          <p:cNvGrpSpPr/>
          <p:nvPr/>
        </p:nvGrpSpPr>
        <p:grpSpPr>
          <a:xfrm>
            <a:off x="301919" y="1887305"/>
            <a:ext cx="11704219" cy="4121001"/>
            <a:chOff x="301914" y="2109937"/>
            <a:chExt cx="11704219" cy="4121001"/>
          </a:xfrm>
        </p:grpSpPr>
        <p:grpSp>
          <p:nvGrpSpPr>
            <p:cNvPr id="89" name="Group 88">
              <a:extLst>
                <a:ext uri="{FF2B5EF4-FFF2-40B4-BE49-F238E27FC236}">
                  <a16:creationId xmlns:a16="http://schemas.microsoft.com/office/drawing/2014/main" id="{5EFA8457-86D2-06E6-CF2C-A9110F29DAD0}"/>
                </a:ext>
              </a:extLst>
            </p:cNvPr>
            <p:cNvGrpSpPr/>
            <p:nvPr/>
          </p:nvGrpSpPr>
          <p:grpSpPr>
            <a:xfrm>
              <a:off x="301914" y="2220423"/>
              <a:ext cx="11704219" cy="4010515"/>
              <a:chOff x="301914" y="2220423"/>
              <a:chExt cx="11704219" cy="4010515"/>
            </a:xfrm>
          </p:grpSpPr>
          <p:sp>
            <p:nvSpPr>
              <p:cNvPr id="50" name="Rectangle: Rounded Corners 49">
                <a:extLst>
                  <a:ext uri="{FF2B5EF4-FFF2-40B4-BE49-F238E27FC236}">
                    <a16:creationId xmlns:a16="http://schemas.microsoft.com/office/drawing/2014/main" id="{5AE0AE7B-DADD-9A09-DEFB-4B054F8E75AA}"/>
                  </a:ext>
                </a:extLst>
              </p:cNvPr>
              <p:cNvSpPr/>
              <p:nvPr/>
            </p:nvSpPr>
            <p:spPr>
              <a:xfrm>
                <a:off x="301914" y="2220423"/>
                <a:ext cx="11704219" cy="392444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44781"/>
                <a:endParaRPr lang="en-US" sz="7259">
                  <a:solidFill>
                    <a:prstClr val="white"/>
                  </a:solidFill>
                  <a:latin typeface="Calibri" panose="020F0502020204030204"/>
                </a:endParaRPr>
              </a:p>
            </p:txBody>
          </p:sp>
          <p:sp>
            <p:nvSpPr>
              <p:cNvPr id="54" name="TextBox 53">
                <a:extLst>
                  <a:ext uri="{FF2B5EF4-FFF2-40B4-BE49-F238E27FC236}">
                    <a16:creationId xmlns:a16="http://schemas.microsoft.com/office/drawing/2014/main" id="{5C71B48D-D4DE-3EB0-CEC7-AF6580C0CE4F}"/>
                  </a:ext>
                </a:extLst>
              </p:cNvPr>
              <p:cNvSpPr txBox="1"/>
              <p:nvPr/>
            </p:nvSpPr>
            <p:spPr>
              <a:xfrm>
                <a:off x="412806" y="3183950"/>
                <a:ext cx="2754601" cy="2862322"/>
              </a:xfrm>
              <a:prstGeom prst="rect">
                <a:avLst/>
              </a:prstGeom>
              <a:noFill/>
            </p:spPr>
            <p:txBody>
              <a:bodyPr wrap="square" rtlCol="0">
                <a:spAutoFit/>
              </a:bodyPr>
              <a:lstStyle/>
              <a:p>
                <a:pPr defTabSz="1044781"/>
                <a:r>
                  <a:rPr lang="en-US" sz="1200">
                    <a:solidFill>
                      <a:prstClr val="black"/>
                    </a:solidFill>
                    <a:latin typeface="Calibri" panose="020F0502020204030204"/>
                  </a:rPr>
                  <a:t>We host several outreach events to learn about and network with potential partners both large and small.</a:t>
                </a:r>
              </a:p>
              <a:p>
                <a:pPr defTabSz="1044781"/>
                <a:endParaRPr lang="en-US" sz="1200">
                  <a:solidFill>
                    <a:prstClr val="black"/>
                  </a:solidFill>
                  <a:latin typeface="Calibri" panose="020F0502020204030204"/>
                </a:endParaRPr>
              </a:p>
              <a:p>
                <a:pPr marL="171481" indent="-171481" defTabSz="1044781">
                  <a:buClr>
                    <a:srgbClr val="440099"/>
                  </a:buClr>
                  <a:buFont typeface="Arial" panose="020B0604020202020204" pitchFamily="34" charset="0"/>
                  <a:buChar char="•"/>
                </a:pPr>
                <a:r>
                  <a:rPr lang="en-US" sz="1200" b="1">
                    <a:solidFill>
                      <a:prstClr val="black"/>
                    </a:solidFill>
                    <a:latin typeface="Calibri" panose="020F0502020204030204"/>
                  </a:rPr>
                  <a:t>Taking Flight at DEN </a:t>
                </a:r>
                <a:r>
                  <a:rPr lang="en-US" sz="1200">
                    <a:solidFill>
                      <a:prstClr val="black"/>
                    </a:solidFill>
                    <a:latin typeface="Calibri" panose="020F0502020204030204"/>
                  </a:rPr>
                  <a:t>| Virtual | 2</a:t>
                </a:r>
                <a:r>
                  <a:rPr lang="en-US" sz="1200" baseline="30000">
                    <a:solidFill>
                      <a:prstClr val="black"/>
                    </a:solidFill>
                    <a:latin typeface="Calibri" panose="020F0502020204030204"/>
                  </a:rPr>
                  <a:t>nd</a:t>
                </a:r>
                <a:r>
                  <a:rPr lang="en-US" sz="1200">
                    <a:solidFill>
                      <a:prstClr val="black"/>
                    </a:solidFill>
                    <a:latin typeface="Calibri" panose="020F0502020204030204"/>
                  </a:rPr>
                  <a:t> THURS every month | 1:00 p.m.</a:t>
                </a:r>
              </a:p>
              <a:p>
                <a:pPr marL="171481" indent="-171481" defTabSz="1044781">
                  <a:buClr>
                    <a:srgbClr val="440099"/>
                  </a:buClr>
                  <a:buFont typeface="Arial" panose="020B0604020202020204" pitchFamily="34" charset="0"/>
                  <a:buChar char="•"/>
                </a:pPr>
                <a:endParaRPr lang="en-US" sz="1200">
                  <a:solidFill>
                    <a:prstClr val="black"/>
                  </a:solidFill>
                  <a:latin typeface="Calibri" panose="020F0502020204030204"/>
                </a:endParaRPr>
              </a:p>
              <a:p>
                <a:pPr marL="171481" indent="-171481" defTabSz="1044781">
                  <a:buClr>
                    <a:srgbClr val="440099"/>
                  </a:buClr>
                  <a:buFont typeface="Arial" panose="020B0604020202020204" pitchFamily="34" charset="0"/>
                  <a:buChar char="•"/>
                </a:pPr>
                <a:r>
                  <a:rPr lang="en-US" sz="1200" b="1">
                    <a:solidFill>
                      <a:prstClr val="black"/>
                    </a:solidFill>
                    <a:latin typeface="Calibri" panose="020F0502020204030204"/>
                  </a:rPr>
                  <a:t>Meet the Primes </a:t>
                </a:r>
                <a:r>
                  <a:rPr lang="en-US" sz="1200">
                    <a:solidFill>
                      <a:prstClr val="black"/>
                    </a:solidFill>
                    <a:latin typeface="Calibri" panose="020F0502020204030204"/>
                  </a:rPr>
                  <a:t>| Virtual | 3</a:t>
                </a:r>
                <a:r>
                  <a:rPr lang="en-US" sz="1200" baseline="30000">
                    <a:solidFill>
                      <a:prstClr val="black"/>
                    </a:solidFill>
                    <a:latin typeface="Calibri" panose="020F0502020204030204"/>
                  </a:rPr>
                  <a:t>rd</a:t>
                </a:r>
                <a:r>
                  <a:rPr lang="en-US" sz="1200">
                    <a:solidFill>
                      <a:prstClr val="black"/>
                    </a:solidFill>
                    <a:latin typeface="Calibri" panose="020F0502020204030204"/>
                  </a:rPr>
                  <a:t> THURS every other month | 1:00 p.m.</a:t>
                </a:r>
              </a:p>
              <a:p>
                <a:pPr marL="171481" indent="-171481" defTabSz="1044781">
                  <a:buClr>
                    <a:srgbClr val="440099"/>
                  </a:buClr>
                  <a:buFont typeface="Arial" panose="020B0604020202020204" pitchFamily="34" charset="0"/>
                  <a:buChar char="•"/>
                </a:pPr>
                <a:endParaRPr lang="en-US" sz="1200">
                  <a:solidFill>
                    <a:prstClr val="black"/>
                  </a:solidFill>
                  <a:latin typeface="Calibri" panose="020F0502020204030204"/>
                </a:endParaRPr>
              </a:p>
              <a:p>
                <a:pPr marL="171481" indent="-171481" defTabSz="1044781">
                  <a:buClr>
                    <a:srgbClr val="440099"/>
                  </a:buClr>
                  <a:buFont typeface="Arial" panose="020B0604020202020204" pitchFamily="34" charset="0"/>
                  <a:buChar char="•"/>
                </a:pPr>
                <a:r>
                  <a:rPr lang="en-US" sz="1200" b="1">
                    <a:solidFill>
                      <a:prstClr val="black"/>
                    </a:solidFill>
                    <a:latin typeface="Calibri" panose="020F0502020204030204"/>
                  </a:rPr>
                  <a:t>Snack &amp; Souvenir Expo </a:t>
                </a:r>
                <a:r>
                  <a:rPr lang="en-US" sz="1200">
                    <a:solidFill>
                      <a:prstClr val="black"/>
                    </a:solidFill>
                    <a:latin typeface="Calibri" panose="020F0502020204030204"/>
                  </a:rPr>
                  <a:t>| In-Person | Annual | Late Spring </a:t>
                </a:r>
              </a:p>
              <a:p>
                <a:pPr marL="171481" indent="-171481" defTabSz="1044781">
                  <a:buClr>
                    <a:srgbClr val="440099"/>
                  </a:buClr>
                  <a:buFont typeface="Arial" panose="020B0604020202020204" pitchFamily="34" charset="0"/>
                  <a:buChar char="•"/>
                </a:pPr>
                <a:endParaRPr lang="en-US" sz="1200">
                  <a:solidFill>
                    <a:prstClr val="black"/>
                  </a:solidFill>
                  <a:latin typeface="Calibri" panose="020F0502020204030204"/>
                </a:endParaRPr>
              </a:p>
              <a:p>
                <a:pPr marL="171481" indent="-171481" defTabSz="1044781">
                  <a:buClr>
                    <a:srgbClr val="440099"/>
                  </a:buClr>
                  <a:buFont typeface="Arial" panose="020B0604020202020204" pitchFamily="34" charset="0"/>
                  <a:buChar char="•"/>
                </a:pPr>
                <a:r>
                  <a:rPr lang="en-US" sz="1200" b="1">
                    <a:solidFill>
                      <a:prstClr val="black"/>
                    </a:solidFill>
                    <a:latin typeface="Calibri" panose="020F0502020204030204"/>
                  </a:rPr>
                  <a:t>Procurement Tradeshow </a:t>
                </a:r>
                <a:r>
                  <a:rPr lang="en-US" sz="1200">
                    <a:solidFill>
                      <a:prstClr val="black"/>
                    </a:solidFill>
                    <a:latin typeface="Calibri" panose="020F0502020204030204"/>
                  </a:rPr>
                  <a:t>| In-Person | Annual | AUG 20</a:t>
                </a:r>
              </a:p>
            </p:txBody>
          </p:sp>
          <p:sp>
            <p:nvSpPr>
              <p:cNvPr id="55" name="TextBox 54">
                <a:extLst>
                  <a:ext uri="{FF2B5EF4-FFF2-40B4-BE49-F238E27FC236}">
                    <a16:creationId xmlns:a16="http://schemas.microsoft.com/office/drawing/2014/main" id="{CE0D81A1-205B-CEEF-4AC2-49B5FBD3539A}"/>
                  </a:ext>
                </a:extLst>
              </p:cNvPr>
              <p:cNvSpPr txBox="1"/>
              <p:nvPr/>
            </p:nvSpPr>
            <p:spPr>
              <a:xfrm>
                <a:off x="3207102" y="3183950"/>
                <a:ext cx="2667861" cy="3046988"/>
              </a:xfrm>
              <a:prstGeom prst="rect">
                <a:avLst/>
              </a:prstGeom>
              <a:noFill/>
            </p:spPr>
            <p:txBody>
              <a:bodyPr wrap="square" rtlCol="0">
                <a:spAutoFit/>
              </a:bodyPr>
              <a:lstStyle/>
              <a:p>
                <a:pPr defTabSz="1044781"/>
                <a:r>
                  <a:rPr lang="en-US" sz="1200">
                    <a:solidFill>
                      <a:prstClr val="black"/>
                    </a:solidFill>
                    <a:latin typeface="Calibri" panose="020F0502020204030204"/>
                  </a:rPr>
                  <a:t>Training and certifications classes are available for small businesses.</a:t>
                </a:r>
              </a:p>
              <a:p>
                <a:pPr defTabSz="1044781"/>
                <a:endParaRPr lang="en-US" sz="1200">
                  <a:solidFill>
                    <a:prstClr val="black"/>
                  </a:solidFill>
                  <a:latin typeface="Calibri" panose="020F0502020204030204"/>
                </a:endParaRPr>
              </a:p>
              <a:p>
                <a:pPr marL="171481" indent="-171481" defTabSz="1044781">
                  <a:buClr>
                    <a:srgbClr val="E1592A"/>
                  </a:buClr>
                  <a:buFont typeface="Arial" panose="020B0604020202020204" pitchFamily="34" charset="0"/>
                  <a:buChar char="•"/>
                </a:pPr>
                <a:r>
                  <a:rPr lang="en-US" sz="1200" b="1">
                    <a:solidFill>
                      <a:prstClr val="black"/>
                    </a:solidFill>
                    <a:latin typeface="Calibri" panose="020F0502020204030204"/>
                  </a:rPr>
                  <a:t>Navigating the ACDBE Program</a:t>
                </a:r>
                <a:r>
                  <a:rPr lang="en-US" sz="1200">
                    <a:solidFill>
                      <a:prstClr val="black"/>
                    </a:solidFill>
                    <a:latin typeface="Calibri" panose="020F0502020204030204"/>
                  </a:rPr>
                  <a:t> | Virtual | 3</a:t>
                </a:r>
                <a:r>
                  <a:rPr lang="en-US" sz="1200" baseline="30000">
                    <a:solidFill>
                      <a:prstClr val="black"/>
                    </a:solidFill>
                    <a:latin typeface="Calibri" panose="020F0502020204030204"/>
                  </a:rPr>
                  <a:t>rd</a:t>
                </a:r>
                <a:r>
                  <a:rPr lang="en-US" sz="1200">
                    <a:solidFill>
                      <a:prstClr val="black"/>
                    </a:solidFill>
                    <a:latin typeface="Calibri" panose="020F0502020204030204"/>
                  </a:rPr>
                  <a:t> THURS every other month | 1:00 p.m. | learn more at </a:t>
                </a:r>
                <a:r>
                  <a:rPr lang="en-US" sz="1200">
                    <a:solidFill>
                      <a:srgbClr val="E1592A"/>
                    </a:solidFill>
                    <a:latin typeface="Calibri" panose="020F0502020204030204"/>
                  </a:rPr>
                  <a:t>Flydenver.com/ACDBE</a:t>
                </a:r>
                <a:endParaRPr lang="en-US" sz="1200">
                  <a:solidFill>
                    <a:prstClr val="black"/>
                  </a:solidFill>
                  <a:latin typeface="Calibri" panose="020F0502020204030204"/>
                </a:endParaRPr>
              </a:p>
              <a:p>
                <a:pPr marL="171481" indent="-171481" defTabSz="1044781">
                  <a:buClr>
                    <a:srgbClr val="E1592A"/>
                  </a:buClr>
                  <a:buFont typeface="Arial" panose="020B0604020202020204" pitchFamily="34" charset="0"/>
                  <a:buChar char="•"/>
                </a:pPr>
                <a:endParaRPr lang="en-US" sz="1200">
                  <a:solidFill>
                    <a:prstClr val="black"/>
                  </a:solidFill>
                  <a:latin typeface="Calibri" panose="020F0502020204030204"/>
                </a:endParaRPr>
              </a:p>
              <a:p>
                <a:pPr marL="171481" indent="-171481" defTabSz="1044781">
                  <a:buClr>
                    <a:srgbClr val="E1592A"/>
                  </a:buClr>
                  <a:buFont typeface="Arial" panose="020B0604020202020204" pitchFamily="34" charset="0"/>
                  <a:buChar char="•"/>
                </a:pPr>
                <a:r>
                  <a:rPr lang="en-US" sz="1200" b="1">
                    <a:solidFill>
                      <a:prstClr val="black"/>
                    </a:solidFill>
                    <a:latin typeface="Calibri" panose="020F0502020204030204"/>
                  </a:rPr>
                  <a:t>Certification Class</a:t>
                </a:r>
                <a:r>
                  <a:rPr lang="en-US" sz="1200">
                    <a:solidFill>
                      <a:prstClr val="black"/>
                    </a:solidFill>
                    <a:latin typeface="Calibri" panose="020F0502020204030204"/>
                  </a:rPr>
                  <a:t>| In-Person | AUG 6 | Blair Caldwell African American Library</a:t>
                </a:r>
              </a:p>
              <a:p>
                <a:pPr marL="171481" indent="-171481" defTabSz="1044781">
                  <a:buClr>
                    <a:srgbClr val="E1592A"/>
                  </a:buClr>
                  <a:buFont typeface="Arial" panose="020B0604020202020204" pitchFamily="34" charset="0"/>
                  <a:buChar char="•"/>
                </a:pPr>
                <a:endParaRPr lang="en-US" sz="1200">
                  <a:solidFill>
                    <a:prstClr val="black"/>
                  </a:solidFill>
                  <a:latin typeface="Calibri" panose="020F0502020204030204"/>
                </a:endParaRPr>
              </a:p>
              <a:p>
                <a:pPr marL="171481" indent="-171481" defTabSz="1044781">
                  <a:buClr>
                    <a:srgbClr val="E1592A"/>
                  </a:buClr>
                  <a:buFont typeface="Arial" panose="020B0604020202020204" pitchFamily="34" charset="0"/>
                  <a:buChar char="•"/>
                </a:pPr>
                <a:r>
                  <a:rPr lang="en-US" sz="1200" b="1">
                    <a:solidFill>
                      <a:prstClr val="black"/>
                    </a:solidFill>
                    <a:latin typeface="Calibri" panose="020F0502020204030204"/>
                  </a:rPr>
                  <a:t>BDTA Classes</a:t>
                </a:r>
                <a:r>
                  <a:rPr lang="en-US" sz="1200">
                    <a:solidFill>
                      <a:prstClr val="black"/>
                    </a:solidFill>
                    <a:latin typeface="Calibri" panose="020F0502020204030204"/>
                  </a:rPr>
                  <a:t>| Applications open end of 2026 | learn more at </a:t>
                </a:r>
                <a:r>
                  <a:rPr lang="en-US" sz="1200">
                    <a:solidFill>
                      <a:srgbClr val="E1592A"/>
                    </a:solidFill>
                    <a:latin typeface="Calibri" panose="020F0502020204030204"/>
                  </a:rPr>
                  <a:t>Flydenver.com/BDTA</a:t>
                </a:r>
              </a:p>
              <a:p>
                <a:pPr defTabSz="1044781"/>
                <a:endParaRPr lang="en-US" sz="1200">
                  <a:solidFill>
                    <a:prstClr val="black"/>
                  </a:solidFill>
                  <a:latin typeface="Calibri" panose="020F0502020204030204"/>
                </a:endParaRPr>
              </a:p>
            </p:txBody>
          </p:sp>
          <p:grpSp>
            <p:nvGrpSpPr>
              <p:cNvPr id="69" name="Group 68">
                <a:extLst>
                  <a:ext uri="{FF2B5EF4-FFF2-40B4-BE49-F238E27FC236}">
                    <a16:creationId xmlns:a16="http://schemas.microsoft.com/office/drawing/2014/main" id="{40D1FB4B-29B7-E4F8-1973-A2BCDD37C368}"/>
                  </a:ext>
                </a:extLst>
              </p:cNvPr>
              <p:cNvGrpSpPr/>
              <p:nvPr/>
            </p:nvGrpSpPr>
            <p:grpSpPr>
              <a:xfrm>
                <a:off x="412806" y="2446563"/>
                <a:ext cx="2372908" cy="733406"/>
                <a:chOff x="412806" y="2446563"/>
                <a:chExt cx="2372908" cy="733406"/>
              </a:xfrm>
            </p:grpSpPr>
            <p:grpSp>
              <p:nvGrpSpPr>
                <p:cNvPr id="57" name="Group 56">
                  <a:extLst>
                    <a:ext uri="{FF2B5EF4-FFF2-40B4-BE49-F238E27FC236}">
                      <a16:creationId xmlns:a16="http://schemas.microsoft.com/office/drawing/2014/main" id="{1B71B082-9660-D750-4293-46E8142C6E59}"/>
                    </a:ext>
                  </a:extLst>
                </p:cNvPr>
                <p:cNvGrpSpPr/>
                <p:nvPr/>
              </p:nvGrpSpPr>
              <p:grpSpPr>
                <a:xfrm>
                  <a:off x="412806" y="2446563"/>
                  <a:ext cx="2212083" cy="733406"/>
                  <a:chOff x="412806" y="2446563"/>
                  <a:chExt cx="2212083" cy="733406"/>
                </a:xfrm>
              </p:grpSpPr>
              <p:pic>
                <p:nvPicPr>
                  <p:cNvPr id="46" name="Picture 45">
                    <a:extLst>
                      <a:ext uri="{FF2B5EF4-FFF2-40B4-BE49-F238E27FC236}">
                        <a16:creationId xmlns:a16="http://schemas.microsoft.com/office/drawing/2014/main" id="{BC448A14-1FA9-3310-FD04-71E56065DF7C}"/>
                      </a:ext>
                    </a:extLst>
                  </p:cNvPr>
                  <p:cNvPicPr>
                    <a:picLocks noChangeAspect="1"/>
                  </p:cNvPicPr>
                  <p:nvPr/>
                </p:nvPicPr>
                <p:blipFill>
                  <a:blip r:embed="rId3"/>
                  <a:srcRect/>
                  <a:stretch/>
                </p:blipFill>
                <p:spPr>
                  <a:xfrm>
                    <a:off x="412806" y="2533436"/>
                    <a:ext cx="472584" cy="472584"/>
                  </a:xfrm>
                  <a:prstGeom prst="rect">
                    <a:avLst/>
                  </a:prstGeom>
                </p:spPr>
              </p:pic>
              <p:sp>
                <p:nvSpPr>
                  <p:cNvPr id="47" name="TextBox 46">
                    <a:extLst>
                      <a:ext uri="{FF2B5EF4-FFF2-40B4-BE49-F238E27FC236}">
                        <a16:creationId xmlns:a16="http://schemas.microsoft.com/office/drawing/2014/main" id="{8A0B1FC2-391A-2EDF-651C-5127875AB8AB}"/>
                      </a:ext>
                    </a:extLst>
                  </p:cNvPr>
                  <p:cNvSpPr txBox="1"/>
                  <p:nvPr/>
                </p:nvSpPr>
                <p:spPr>
                  <a:xfrm>
                    <a:off x="949860" y="2446563"/>
                    <a:ext cx="1675029" cy="733406"/>
                  </a:xfrm>
                  <a:prstGeom prst="rect">
                    <a:avLst/>
                  </a:prstGeom>
                  <a:noFill/>
                </p:spPr>
                <p:txBody>
                  <a:bodyPr wrap="square" rtlCol="0">
                    <a:spAutoFit/>
                  </a:bodyPr>
                  <a:lstStyle/>
                  <a:p>
                    <a:pPr defTabSz="1044781"/>
                    <a:r>
                      <a:rPr lang="en-US" sz="2083" b="1">
                        <a:solidFill>
                          <a:srgbClr val="440099"/>
                        </a:solidFill>
                        <a:latin typeface="Calibri" panose="020F0502020204030204"/>
                      </a:rPr>
                      <a:t>OUTREACH </a:t>
                    </a:r>
                  </a:p>
                  <a:p>
                    <a:pPr defTabSz="1044781"/>
                    <a:r>
                      <a:rPr lang="en-US" sz="2083" b="1">
                        <a:solidFill>
                          <a:srgbClr val="440099"/>
                        </a:solidFill>
                        <a:latin typeface="Calibri" panose="020F0502020204030204"/>
                      </a:rPr>
                      <a:t>EVENTS</a:t>
                    </a:r>
                    <a:endParaRPr lang="en-US" sz="2083">
                      <a:solidFill>
                        <a:prstClr val="black"/>
                      </a:solidFill>
                      <a:latin typeface="Calibri" panose="020F0502020204030204"/>
                    </a:endParaRPr>
                  </a:p>
                </p:txBody>
              </p:sp>
            </p:grpSp>
            <p:cxnSp>
              <p:nvCxnSpPr>
                <p:cNvPr id="64" name="Straight Connector 63">
                  <a:extLst>
                    <a:ext uri="{FF2B5EF4-FFF2-40B4-BE49-F238E27FC236}">
                      <a16:creationId xmlns:a16="http://schemas.microsoft.com/office/drawing/2014/main" id="{F9D0801C-8D36-19FA-D9EF-A3A51A368E6E}"/>
                    </a:ext>
                  </a:extLst>
                </p:cNvPr>
                <p:cNvCxnSpPr>
                  <a:cxnSpLocks/>
                </p:cNvCxnSpPr>
                <p:nvPr/>
              </p:nvCxnSpPr>
              <p:spPr>
                <a:xfrm flipH="1">
                  <a:off x="412806" y="3123417"/>
                  <a:ext cx="2372908" cy="0"/>
                </a:xfrm>
                <a:prstGeom prst="line">
                  <a:avLst/>
                </a:prstGeom>
                <a:ln>
                  <a:solidFill>
                    <a:srgbClr val="3B1D85"/>
                  </a:solidFill>
                </a:ln>
              </p:spPr>
              <p:style>
                <a:lnRef idx="3">
                  <a:schemeClr val="dk1"/>
                </a:lnRef>
                <a:fillRef idx="0">
                  <a:schemeClr val="dk1"/>
                </a:fillRef>
                <a:effectRef idx="2">
                  <a:schemeClr val="dk1"/>
                </a:effectRef>
                <a:fontRef idx="minor">
                  <a:schemeClr val="tx1"/>
                </a:fontRef>
              </p:style>
            </p:cxnSp>
          </p:grpSp>
          <p:grpSp>
            <p:nvGrpSpPr>
              <p:cNvPr id="70" name="Group 69">
                <a:extLst>
                  <a:ext uri="{FF2B5EF4-FFF2-40B4-BE49-F238E27FC236}">
                    <a16:creationId xmlns:a16="http://schemas.microsoft.com/office/drawing/2014/main" id="{6A2235A8-E92D-2A25-56AB-36F9EE34F3D9}"/>
                  </a:ext>
                </a:extLst>
              </p:cNvPr>
              <p:cNvGrpSpPr/>
              <p:nvPr/>
            </p:nvGrpSpPr>
            <p:grpSpPr>
              <a:xfrm>
                <a:off x="3207102" y="2446563"/>
                <a:ext cx="2628708" cy="733406"/>
                <a:chOff x="3207102" y="2446563"/>
                <a:chExt cx="2628708" cy="733406"/>
              </a:xfrm>
            </p:grpSpPr>
            <p:grpSp>
              <p:nvGrpSpPr>
                <p:cNvPr id="58" name="Group 57">
                  <a:extLst>
                    <a:ext uri="{FF2B5EF4-FFF2-40B4-BE49-F238E27FC236}">
                      <a16:creationId xmlns:a16="http://schemas.microsoft.com/office/drawing/2014/main" id="{8F0C46D7-850E-20F6-0F73-169E875B1359}"/>
                    </a:ext>
                  </a:extLst>
                </p:cNvPr>
                <p:cNvGrpSpPr/>
                <p:nvPr/>
              </p:nvGrpSpPr>
              <p:grpSpPr>
                <a:xfrm>
                  <a:off x="3207102" y="2446563"/>
                  <a:ext cx="2628708" cy="733406"/>
                  <a:chOff x="3300286" y="2446563"/>
                  <a:chExt cx="2628708" cy="733406"/>
                </a:xfrm>
              </p:grpSpPr>
              <p:pic>
                <p:nvPicPr>
                  <p:cNvPr id="42" name="Picture 41">
                    <a:extLst>
                      <a:ext uri="{FF2B5EF4-FFF2-40B4-BE49-F238E27FC236}">
                        <a16:creationId xmlns:a16="http://schemas.microsoft.com/office/drawing/2014/main" id="{8CCD8433-BAD7-1095-A01B-6BBFC0D676A3}"/>
                      </a:ext>
                    </a:extLst>
                  </p:cNvPr>
                  <p:cNvPicPr>
                    <a:picLocks noChangeAspect="1"/>
                  </p:cNvPicPr>
                  <p:nvPr/>
                </p:nvPicPr>
                <p:blipFill>
                  <a:blip r:embed="rId4"/>
                  <a:srcRect/>
                  <a:stretch/>
                </p:blipFill>
                <p:spPr>
                  <a:xfrm>
                    <a:off x="3300286" y="2533436"/>
                    <a:ext cx="472584" cy="472584"/>
                  </a:xfrm>
                  <a:prstGeom prst="rect">
                    <a:avLst/>
                  </a:prstGeom>
                </p:spPr>
              </p:pic>
              <p:sp>
                <p:nvSpPr>
                  <p:cNvPr id="43" name="TextBox 42">
                    <a:extLst>
                      <a:ext uri="{FF2B5EF4-FFF2-40B4-BE49-F238E27FC236}">
                        <a16:creationId xmlns:a16="http://schemas.microsoft.com/office/drawing/2014/main" id="{B4C0B8D7-289D-8E2A-CACF-2673CC5EFB8E}"/>
                      </a:ext>
                    </a:extLst>
                  </p:cNvPr>
                  <p:cNvSpPr txBox="1"/>
                  <p:nvPr/>
                </p:nvSpPr>
                <p:spPr>
                  <a:xfrm>
                    <a:off x="3835919" y="2446563"/>
                    <a:ext cx="2093075" cy="733406"/>
                  </a:xfrm>
                  <a:prstGeom prst="rect">
                    <a:avLst/>
                  </a:prstGeom>
                  <a:noFill/>
                </p:spPr>
                <p:txBody>
                  <a:bodyPr wrap="square" rtlCol="0">
                    <a:spAutoFit/>
                  </a:bodyPr>
                  <a:lstStyle/>
                  <a:p>
                    <a:pPr defTabSz="1044781"/>
                    <a:r>
                      <a:rPr lang="en-US" sz="2083" b="1">
                        <a:solidFill>
                          <a:srgbClr val="E1592A"/>
                        </a:solidFill>
                        <a:latin typeface="Calibri" panose="020F0502020204030204"/>
                      </a:rPr>
                      <a:t>TRAINING &amp; CERTIFICATION</a:t>
                    </a:r>
                    <a:endParaRPr lang="en-US" sz="2083">
                      <a:solidFill>
                        <a:prstClr val="black"/>
                      </a:solidFill>
                      <a:latin typeface="Calibri" panose="020F0502020204030204"/>
                    </a:endParaRPr>
                  </a:p>
                </p:txBody>
              </p:sp>
            </p:grpSp>
            <p:cxnSp>
              <p:nvCxnSpPr>
                <p:cNvPr id="66" name="Straight Connector 65">
                  <a:extLst>
                    <a:ext uri="{FF2B5EF4-FFF2-40B4-BE49-F238E27FC236}">
                      <a16:creationId xmlns:a16="http://schemas.microsoft.com/office/drawing/2014/main" id="{E21E503E-1962-607D-1E2B-8FF1796037CF}"/>
                    </a:ext>
                  </a:extLst>
                </p:cNvPr>
                <p:cNvCxnSpPr>
                  <a:cxnSpLocks/>
                </p:cNvCxnSpPr>
                <p:nvPr/>
              </p:nvCxnSpPr>
              <p:spPr>
                <a:xfrm flipH="1">
                  <a:off x="3207102" y="3123417"/>
                  <a:ext cx="2372908" cy="0"/>
                </a:xfrm>
                <a:prstGeom prst="line">
                  <a:avLst/>
                </a:prstGeom>
                <a:ln>
                  <a:solidFill>
                    <a:srgbClr val="E1592A"/>
                  </a:solidFill>
                </a:ln>
              </p:spPr>
              <p:style>
                <a:lnRef idx="3">
                  <a:schemeClr val="dk1"/>
                </a:lnRef>
                <a:fillRef idx="0">
                  <a:schemeClr val="dk1"/>
                </a:fillRef>
                <a:effectRef idx="2">
                  <a:schemeClr val="dk1"/>
                </a:effectRef>
                <a:fontRef idx="minor">
                  <a:schemeClr val="tx1"/>
                </a:fontRef>
              </p:style>
            </p:cxnSp>
          </p:grpSp>
          <p:grpSp>
            <p:nvGrpSpPr>
              <p:cNvPr id="79" name="Group 78">
                <a:extLst>
                  <a:ext uri="{FF2B5EF4-FFF2-40B4-BE49-F238E27FC236}">
                    <a16:creationId xmlns:a16="http://schemas.microsoft.com/office/drawing/2014/main" id="{CF971196-0507-E61C-BFD6-5C517548FCAC}"/>
                  </a:ext>
                </a:extLst>
              </p:cNvPr>
              <p:cNvGrpSpPr/>
              <p:nvPr/>
            </p:nvGrpSpPr>
            <p:grpSpPr>
              <a:xfrm>
                <a:off x="9193649" y="2481033"/>
                <a:ext cx="2521075" cy="3168822"/>
                <a:chOff x="6195801" y="2446563"/>
                <a:chExt cx="2521075" cy="3168822"/>
              </a:xfrm>
            </p:grpSpPr>
            <p:sp>
              <p:nvSpPr>
                <p:cNvPr id="56" name="TextBox 55">
                  <a:extLst>
                    <a:ext uri="{FF2B5EF4-FFF2-40B4-BE49-F238E27FC236}">
                      <a16:creationId xmlns:a16="http://schemas.microsoft.com/office/drawing/2014/main" id="{1A464D63-C7B7-F33C-EA22-BF2F2731F373}"/>
                    </a:ext>
                  </a:extLst>
                </p:cNvPr>
                <p:cNvSpPr txBox="1"/>
                <p:nvPr/>
              </p:nvSpPr>
              <p:spPr>
                <a:xfrm>
                  <a:off x="6195801" y="3183950"/>
                  <a:ext cx="2521075" cy="2431435"/>
                </a:xfrm>
                <a:prstGeom prst="rect">
                  <a:avLst/>
                </a:prstGeom>
                <a:noFill/>
              </p:spPr>
              <p:txBody>
                <a:bodyPr wrap="square" rtlCol="0">
                  <a:spAutoFit/>
                </a:bodyPr>
                <a:lstStyle/>
                <a:p>
                  <a:pPr defTabSz="1044781"/>
                  <a:r>
                    <a:rPr lang="en-US" sz="1200">
                      <a:solidFill>
                        <a:prstClr val="black"/>
                      </a:solidFill>
                      <a:latin typeface="Calibri" panose="020F0502020204030204"/>
                    </a:rPr>
                    <a:t>Visit the Outreach and Engagement page on </a:t>
                  </a:r>
                  <a:r>
                    <a:rPr lang="en-US" sz="1200">
                      <a:solidFill>
                        <a:srgbClr val="E1592A"/>
                      </a:solidFill>
                      <a:latin typeface="Calibri" panose="020F0502020204030204"/>
                    </a:rPr>
                    <a:t>flydenver.com</a:t>
                  </a:r>
                  <a:r>
                    <a:rPr lang="en-US" sz="1200">
                      <a:solidFill>
                        <a:prstClr val="black"/>
                      </a:solidFill>
                      <a:latin typeface="Calibri" panose="020F0502020204030204"/>
                    </a:rPr>
                    <a:t>. It will provide you with events and information designed to help you stay connected.</a:t>
                  </a:r>
                </a:p>
                <a:p>
                  <a:pPr defTabSz="1044781"/>
                  <a:endParaRPr lang="en-US" sz="1200">
                    <a:solidFill>
                      <a:prstClr val="black"/>
                    </a:solidFill>
                    <a:latin typeface="Calibri" panose="020F0502020204030204"/>
                  </a:endParaRPr>
                </a:p>
                <a:p>
                  <a:pPr marL="171481" indent="-171481" defTabSz="1044781">
                    <a:spcAft>
                      <a:spcPts val="600"/>
                    </a:spcAft>
                    <a:buClr>
                      <a:srgbClr val="C3D831"/>
                    </a:buClr>
                    <a:buFont typeface="Arial" panose="020B0604020202020204" pitchFamily="34" charset="0"/>
                    <a:buChar char="•"/>
                  </a:pPr>
                  <a:r>
                    <a:rPr lang="en-US" sz="1200">
                      <a:solidFill>
                        <a:prstClr val="black"/>
                      </a:solidFill>
                      <a:latin typeface="Calibri" panose="020F0502020204030204"/>
                    </a:rPr>
                    <a:t>Business Connect weekly newsletter  </a:t>
                  </a:r>
                </a:p>
                <a:p>
                  <a:pPr marL="171481" indent="-171481" defTabSz="1044781">
                    <a:spcAft>
                      <a:spcPts val="600"/>
                    </a:spcAft>
                    <a:buClr>
                      <a:srgbClr val="C3D831"/>
                    </a:buClr>
                    <a:buFont typeface="Arial" panose="020B0604020202020204" pitchFamily="34" charset="0"/>
                    <a:buChar char="•"/>
                  </a:pPr>
                  <a:r>
                    <a:rPr lang="en-US" sz="1200">
                      <a:solidFill>
                        <a:prstClr val="black"/>
                      </a:solidFill>
                      <a:latin typeface="Calibri" panose="020F0502020204030204"/>
                    </a:rPr>
                    <a:t>Upcoming Opportunities webpage</a:t>
                  </a:r>
                </a:p>
                <a:p>
                  <a:pPr marL="171481" indent="-171481" defTabSz="1044781">
                    <a:spcAft>
                      <a:spcPts val="600"/>
                    </a:spcAft>
                    <a:buClr>
                      <a:srgbClr val="C3D831"/>
                    </a:buClr>
                    <a:buFont typeface="Arial" panose="020B0604020202020204" pitchFamily="34" charset="0"/>
                    <a:buChar char="•"/>
                  </a:pPr>
                  <a:r>
                    <a:rPr lang="en-US" sz="1200">
                      <a:solidFill>
                        <a:prstClr val="black"/>
                      </a:solidFill>
                      <a:latin typeface="Calibri" panose="020F0502020204030204"/>
                    </a:rPr>
                    <a:t>Past event presentations</a:t>
                  </a:r>
                </a:p>
                <a:p>
                  <a:pPr marL="171481" indent="-171481" defTabSz="1044781">
                    <a:spcAft>
                      <a:spcPts val="600"/>
                    </a:spcAft>
                    <a:buClr>
                      <a:srgbClr val="C3D831"/>
                    </a:buClr>
                    <a:buFont typeface="Arial" panose="020B0604020202020204" pitchFamily="34" charset="0"/>
                    <a:buChar char="•"/>
                  </a:pPr>
                  <a:r>
                    <a:rPr lang="en-US" sz="1200">
                      <a:solidFill>
                        <a:prstClr val="black"/>
                      </a:solidFill>
                      <a:latin typeface="Calibri" panose="020F0502020204030204"/>
                    </a:rPr>
                    <a:t>Business Directories </a:t>
                  </a:r>
                </a:p>
                <a:p>
                  <a:pPr marL="171481" indent="-171481" defTabSz="1044781">
                    <a:spcAft>
                      <a:spcPts val="600"/>
                    </a:spcAft>
                    <a:buClr>
                      <a:srgbClr val="C3D831"/>
                    </a:buClr>
                    <a:buFont typeface="Arial" panose="020B0604020202020204" pitchFamily="34" charset="0"/>
                    <a:buChar char="•"/>
                  </a:pPr>
                  <a:r>
                    <a:rPr lang="en-US" sz="1200">
                      <a:solidFill>
                        <a:prstClr val="black"/>
                      </a:solidFill>
                      <a:latin typeface="Calibri" panose="020F0502020204030204"/>
                    </a:rPr>
                    <a:t>And more…</a:t>
                  </a:r>
                </a:p>
              </p:txBody>
            </p:sp>
            <p:grpSp>
              <p:nvGrpSpPr>
                <p:cNvPr id="71" name="Group 70">
                  <a:extLst>
                    <a:ext uri="{FF2B5EF4-FFF2-40B4-BE49-F238E27FC236}">
                      <a16:creationId xmlns:a16="http://schemas.microsoft.com/office/drawing/2014/main" id="{B01F7D16-C3C0-254A-EF3A-F13EC1824309}"/>
                    </a:ext>
                  </a:extLst>
                </p:cNvPr>
                <p:cNvGrpSpPr/>
                <p:nvPr/>
              </p:nvGrpSpPr>
              <p:grpSpPr>
                <a:xfrm>
                  <a:off x="6195801" y="2446563"/>
                  <a:ext cx="2372908" cy="733406"/>
                  <a:chOff x="6195801" y="2446563"/>
                  <a:chExt cx="2372908" cy="733406"/>
                </a:xfrm>
              </p:grpSpPr>
              <p:grpSp>
                <p:nvGrpSpPr>
                  <p:cNvPr id="59" name="Group 58">
                    <a:extLst>
                      <a:ext uri="{FF2B5EF4-FFF2-40B4-BE49-F238E27FC236}">
                        <a16:creationId xmlns:a16="http://schemas.microsoft.com/office/drawing/2014/main" id="{0B9B72D3-41CF-AACF-B6D8-24127586126C}"/>
                      </a:ext>
                    </a:extLst>
                  </p:cNvPr>
                  <p:cNvGrpSpPr/>
                  <p:nvPr/>
                </p:nvGrpSpPr>
                <p:grpSpPr>
                  <a:xfrm>
                    <a:off x="6195801" y="2446563"/>
                    <a:ext cx="2126986" cy="733406"/>
                    <a:chOff x="6195801" y="2446563"/>
                    <a:chExt cx="2126986" cy="733406"/>
                  </a:xfrm>
                </p:grpSpPr>
                <p:pic>
                  <p:nvPicPr>
                    <p:cNvPr id="38" name="Picture 37">
                      <a:extLst>
                        <a:ext uri="{FF2B5EF4-FFF2-40B4-BE49-F238E27FC236}">
                          <a16:creationId xmlns:a16="http://schemas.microsoft.com/office/drawing/2014/main" id="{5B53BA61-D433-A875-6C9E-C8EFBF7EBA01}"/>
                        </a:ext>
                      </a:extLst>
                    </p:cNvPr>
                    <p:cNvPicPr>
                      <a:picLocks noChangeAspect="1"/>
                    </p:cNvPicPr>
                    <p:nvPr/>
                  </p:nvPicPr>
                  <p:blipFill>
                    <a:blip r:embed="rId5"/>
                    <a:srcRect/>
                    <a:stretch/>
                  </p:blipFill>
                  <p:spPr>
                    <a:xfrm>
                      <a:off x="6195801" y="2533436"/>
                      <a:ext cx="472584" cy="472584"/>
                    </a:xfrm>
                    <a:prstGeom prst="rect">
                      <a:avLst/>
                    </a:prstGeom>
                  </p:spPr>
                </p:pic>
                <p:sp>
                  <p:nvSpPr>
                    <p:cNvPr id="39" name="TextBox 38">
                      <a:extLst>
                        <a:ext uri="{FF2B5EF4-FFF2-40B4-BE49-F238E27FC236}">
                          <a16:creationId xmlns:a16="http://schemas.microsoft.com/office/drawing/2014/main" id="{C28D14FE-A77C-8E84-EA48-2322A9968591}"/>
                        </a:ext>
                      </a:extLst>
                    </p:cNvPr>
                    <p:cNvSpPr txBox="1"/>
                    <p:nvPr/>
                  </p:nvSpPr>
                  <p:spPr>
                    <a:xfrm>
                      <a:off x="6691430" y="2446563"/>
                      <a:ext cx="1631357" cy="733406"/>
                    </a:xfrm>
                    <a:prstGeom prst="rect">
                      <a:avLst/>
                    </a:prstGeom>
                    <a:noFill/>
                  </p:spPr>
                  <p:txBody>
                    <a:bodyPr wrap="square" rtlCol="0">
                      <a:spAutoFit/>
                    </a:bodyPr>
                    <a:lstStyle/>
                    <a:p>
                      <a:pPr defTabSz="1044781"/>
                      <a:r>
                        <a:rPr lang="en-US" sz="2083" b="1">
                          <a:solidFill>
                            <a:srgbClr val="8C9B1D"/>
                          </a:solidFill>
                          <a:latin typeface="Calibri" panose="020F0502020204030204"/>
                        </a:rPr>
                        <a:t>STAY </a:t>
                      </a:r>
                    </a:p>
                    <a:p>
                      <a:pPr defTabSz="1044781"/>
                      <a:r>
                        <a:rPr lang="en-US" sz="2083" b="1">
                          <a:solidFill>
                            <a:srgbClr val="8C9B1D"/>
                          </a:solidFill>
                          <a:latin typeface="Calibri" panose="020F0502020204030204"/>
                        </a:rPr>
                        <a:t>CONNECTED</a:t>
                      </a:r>
                      <a:endParaRPr lang="en-US" sz="2083">
                        <a:solidFill>
                          <a:srgbClr val="8C9B1D"/>
                        </a:solidFill>
                        <a:latin typeface="Calibri" panose="020F0502020204030204"/>
                      </a:endParaRPr>
                    </a:p>
                  </p:txBody>
                </p:sp>
              </p:grpSp>
              <p:cxnSp>
                <p:nvCxnSpPr>
                  <p:cNvPr id="67" name="Straight Connector 66">
                    <a:extLst>
                      <a:ext uri="{FF2B5EF4-FFF2-40B4-BE49-F238E27FC236}">
                        <a16:creationId xmlns:a16="http://schemas.microsoft.com/office/drawing/2014/main" id="{08456608-A407-428C-CDF1-A58EF90A41E5}"/>
                      </a:ext>
                    </a:extLst>
                  </p:cNvPr>
                  <p:cNvCxnSpPr>
                    <a:cxnSpLocks/>
                  </p:cNvCxnSpPr>
                  <p:nvPr/>
                </p:nvCxnSpPr>
                <p:spPr>
                  <a:xfrm flipH="1">
                    <a:off x="6195801" y="3088947"/>
                    <a:ext cx="2372908" cy="0"/>
                  </a:xfrm>
                  <a:prstGeom prst="line">
                    <a:avLst/>
                  </a:prstGeom>
                  <a:ln>
                    <a:solidFill>
                      <a:srgbClr val="C3D831"/>
                    </a:solidFill>
                  </a:ln>
                </p:spPr>
                <p:style>
                  <a:lnRef idx="3">
                    <a:schemeClr val="dk1"/>
                  </a:lnRef>
                  <a:fillRef idx="0">
                    <a:schemeClr val="dk1"/>
                  </a:fillRef>
                  <a:effectRef idx="2">
                    <a:schemeClr val="dk1"/>
                  </a:effectRef>
                  <a:fontRef idx="minor">
                    <a:schemeClr val="tx1"/>
                  </a:fontRef>
                </p:style>
              </p:cxnSp>
            </p:grpSp>
          </p:grpSp>
          <p:grpSp>
            <p:nvGrpSpPr>
              <p:cNvPr id="81" name="Group 80">
                <a:extLst>
                  <a:ext uri="{FF2B5EF4-FFF2-40B4-BE49-F238E27FC236}">
                    <a16:creationId xmlns:a16="http://schemas.microsoft.com/office/drawing/2014/main" id="{9450CDD1-A244-96ED-8D62-5A3022294BD7}"/>
                  </a:ext>
                </a:extLst>
              </p:cNvPr>
              <p:cNvGrpSpPr/>
              <p:nvPr/>
            </p:nvGrpSpPr>
            <p:grpSpPr>
              <a:xfrm>
                <a:off x="6154023" y="2481033"/>
                <a:ext cx="2964509" cy="3538154"/>
                <a:chOff x="9169537" y="2446563"/>
                <a:chExt cx="2964509" cy="3538154"/>
              </a:xfrm>
            </p:grpSpPr>
            <p:grpSp>
              <p:nvGrpSpPr>
                <p:cNvPr id="80" name="Group 79">
                  <a:extLst>
                    <a:ext uri="{FF2B5EF4-FFF2-40B4-BE49-F238E27FC236}">
                      <a16:creationId xmlns:a16="http://schemas.microsoft.com/office/drawing/2014/main" id="{B82C0B0F-92B6-8E39-2BF7-4113884944DB}"/>
                    </a:ext>
                  </a:extLst>
                </p:cNvPr>
                <p:cNvGrpSpPr/>
                <p:nvPr/>
              </p:nvGrpSpPr>
              <p:grpSpPr>
                <a:xfrm>
                  <a:off x="9169537" y="2446563"/>
                  <a:ext cx="2964509" cy="3538154"/>
                  <a:chOff x="9169537" y="2446563"/>
                  <a:chExt cx="2964509" cy="3538154"/>
                </a:xfrm>
              </p:grpSpPr>
              <p:grpSp>
                <p:nvGrpSpPr>
                  <p:cNvPr id="60" name="Group 59">
                    <a:extLst>
                      <a:ext uri="{FF2B5EF4-FFF2-40B4-BE49-F238E27FC236}">
                        <a16:creationId xmlns:a16="http://schemas.microsoft.com/office/drawing/2014/main" id="{A75EBF91-23DD-B28A-E4CB-46310457F074}"/>
                      </a:ext>
                    </a:extLst>
                  </p:cNvPr>
                  <p:cNvGrpSpPr/>
                  <p:nvPr/>
                </p:nvGrpSpPr>
                <p:grpSpPr>
                  <a:xfrm>
                    <a:off x="9169537" y="2446563"/>
                    <a:ext cx="2964509" cy="733406"/>
                    <a:chOff x="9169537" y="2446563"/>
                    <a:chExt cx="2964509" cy="733406"/>
                  </a:xfrm>
                </p:grpSpPr>
                <p:pic>
                  <p:nvPicPr>
                    <p:cNvPr id="48" name="Picture 47">
                      <a:extLst>
                        <a:ext uri="{FF2B5EF4-FFF2-40B4-BE49-F238E27FC236}">
                          <a16:creationId xmlns:a16="http://schemas.microsoft.com/office/drawing/2014/main" id="{48041743-42EF-D6FE-4EA6-E082C86B1000}"/>
                        </a:ext>
                      </a:extLst>
                    </p:cNvPr>
                    <p:cNvPicPr>
                      <a:picLocks noChangeAspect="1"/>
                    </p:cNvPicPr>
                    <p:nvPr/>
                  </p:nvPicPr>
                  <p:blipFill>
                    <a:blip r:embed="rId6"/>
                    <a:srcRect/>
                    <a:stretch/>
                  </p:blipFill>
                  <p:spPr>
                    <a:xfrm>
                      <a:off x="9169537" y="2533436"/>
                      <a:ext cx="472584" cy="472584"/>
                    </a:xfrm>
                    <a:prstGeom prst="rect">
                      <a:avLst/>
                    </a:prstGeom>
                  </p:spPr>
                </p:pic>
                <p:sp>
                  <p:nvSpPr>
                    <p:cNvPr id="49" name="TextBox 48">
                      <a:extLst>
                        <a:ext uri="{FF2B5EF4-FFF2-40B4-BE49-F238E27FC236}">
                          <a16:creationId xmlns:a16="http://schemas.microsoft.com/office/drawing/2014/main" id="{7AC8EDF8-1F7B-5016-3B15-B7FC9F534BC1}"/>
                        </a:ext>
                      </a:extLst>
                    </p:cNvPr>
                    <p:cNvSpPr txBox="1"/>
                    <p:nvPr/>
                  </p:nvSpPr>
                  <p:spPr>
                    <a:xfrm>
                      <a:off x="9671416" y="2446563"/>
                      <a:ext cx="2462630" cy="733406"/>
                    </a:xfrm>
                    <a:prstGeom prst="rect">
                      <a:avLst/>
                    </a:prstGeom>
                    <a:noFill/>
                  </p:spPr>
                  <p:txBody>
                    <a:bodyPr wrap="square" rtlCol="0">
                      <a:spAutoFit/>
                    </a:bodyPr>
                    <a:lstStyle/>
                    <a:p>
                      <a:pPr defTabSz="1044781"/>
                      <a:r>
                        <a:rPr lang="en-US" sz="2083" b="1">
                          <a:solidFill>
                            <a:srgbClr val="8E9FBC"/>
                          </a:solidFill>
                          <a:latin typeface="Calibri" panose="020F0502020204030204"/>
                        </a:rPr>
                        <a:t>COMMUNITY PANELIST PROGRAM</a:t>
                      </a:r>
                      <a:endParaRPr lang="en-US" sz="2083">
                        <a:solidFill>
                          <a:prstClr val="black"/>
                        </a:solidFill>
                        <a:latin typeface="Calibri" panose="020F0502020204030204"/>
                      </a:endParaRPr>
                    </a:p>
                  </p:txBody>
                </p:sp>
              </p:grpSp>
              <p:sp>
                <p:nvSpPr>
                  <p:cNvPr id="53" name="TextBox 52">
                    <a:extLst>
                      <a:ext uri="{FF2B5EF4-FFF2-40B4-BE49-F238E27FC236}">
                        <a16:creationId xmlns:a16="http://schemas.microsoft.com/office/drawing/2014/main" id="{87321F46-78CB-2EAD-2DFA-D958B2FFAD05}"/>
                      </a:ext>
                    </a:extLst>
                  </p:cNvPr>
                  <p:cNvSpPr txBox="1"/>
                  <p:nvPr/>
                </p:nvSpPr>
                <p:spPr>
                  <a:xfrm>
                    <a:off x="9169537" y="3183950"/>
                    <a:ext cx="2697480" cy="2800767"/>
                  </a:xfrm>
                  <a:prstGeom prst="rect">
                    <a:avLst/>
                  </a:prstGeom>
                  <a:noFill/>
                </p:spPr>
                <p:txBody>
                  <a:bodyPr wrap="square" rtlCol="0">
                    <a:spAutoFit/>
                  </a:bodyPr>
                  <a:lstStyle/>
                  <a:p>
                    <a:pPr defTabSz="1044781"/>
                    <a:r>
                      <a:rPr lang="en-US" sz="1200">
                        <a:solidFill>
                          <a:prstClr val="black"/>
                        </a:solidFill>
                        <a:latin typeface="Calibri" panose="020F0502020204030204"/>
                      </a:rPr>
                      <a:t>Make your voice heard and help shape the future of DEN. </a:t>
                    </a:r>
                  </a:p>
                  <a:p>
                    <a:pPr defTabSz="1044781"/>
                    <a:endParaRPr lang="en-US" sz="1200">
                      <a:solidFill>
                        <a:prstClr val="black"/>
                      </a:solidFill>
                      <a:latin typeface="Calibri" panose="020F0502020204030204"/>
                    </a:endParaRPr>
                  </a:p>
                  <a:p>
                    <a:pPr marL="171481" indent="-171481" defTabSz="1044781">
                      <a:spcAft>
                        <a:spcPts val="600"/>
                      </a:spcAft>
                      <a:buClr>
                        <a:srgbClr val="8E9FBC"/>
                      </a:buClr>
                      <a:buFont typeface="Arial" panose="020B0604020202020204" pitchFamily="34" charset="0"/>
                      <a:buChar char="•"/>
                    </a:pPr>
                    <a:r>
                      <a:rPr lang="en-US" sz="1200">
                        <a:solidFill>
                          <a:prstClr val="black"/>
                        </a:solidFill>
                        <a:latin typeface="Calibri" panose="020F0502020204030204"/>
                      </a:rPr>
                      <a:t>Serve as a volunteer procurement evaluation panelist</a:t>
                    </a:r>
                  </a:p>
                  <a:p>
                    <a:pPr marL="171481" indent="-171481" defTabSz="1044781">
                      <a:spcAft>
                        <a:spcPts val="600"/>
                      </a:spcAft>
                      <a:buClr>
                        <a:srgbClr val="8E9FBC"/>
                      </a:buClr>
                      <a:buFont typeface="Arial" panose="020B0604020202020204" pitchFamily="34" charset="0"/>
                      <a:buChar char="•"/>
                    </a:pPr>
                    <a:r>
                      <a:rPr lang="en-US" sz="1200">
                        <a:solidFill>
                          <a:prstClr val="black"/>
                        </a:solidFill>
                        <a:latin typeface="Calibri" panose="020F0502020204030204"/>
                      </a:rPr>
                      <a:t>Gain insight into DEN's proposal and interview processes</a:t>
                    </a:r>
                  </a:p>
                  <a:p>
                    <a:pPr marL="171481" indent="-171481" defTabSz="1044781">
                      <a:spcAft>
                        <a:spcPts val="600"/>
                      </a:spcAft>
                      <a:buClr>
                        <a:srgbClr val="8E9FBC"/>
                      </a:buClr>
                      <a:buFont typeface="Arial" panose="020B0604020202020204" pitchFamily="34" charset="0"/>
                      <a:buChar char="•"/>
                    </a:pPr>
                    <a:r>
                      <a:rPr lang="en-US" sz="1200">
                        <a:solidFill>
                          <a:prstClr val="black"/>
                        </a:solidFill>
                        <a:latin typeface="Calibri" panose="020F0502020204030204"/>
                      </a:rPr>
                      <a:t>Learn what makes a competitive proposal successful</a:t>
                    </a:r>
                  </a:p>
                  <a:p>
                    <a:pPr marL="171481" indent="-171481" defTabSz="1044781">
                      <a:spcAft>
                        <a:spcPts val="600"/>
                      </a:spcAft>
                      <a:buClr>
                        <a:srgbClr val="8E9FBC"/>
                      </a:buClr>
                      <a:buFont typeface="Arial" panose="020B0604020202020204" pitchFamily="34" charset="0"/>
                      <a:buChar char="•"/>
                    </a:pPr>
                    <a:r>
                      <a:rPr lang="en-US" sz="1200">
                        <a:solidFill>
                          <a:prstClr val="black"/>
                        </a:solidFill>
                        <a:latin typeface="Calibri" panose="020F0502020204030204"/>
                      </a:rPr>
                      <a:t>Share your expertise and support fair evaluations</a:t>
                    </a:r>
                  </a:p>
                  <a:p>
                    <a:pPr marL="171481" indent="-171481" defTabSz="1044781">
                      <a:spcAft>
                        <a:spcPts val="600"/>
                      </a:spcAft>
                      <a:buClr>
                        <a:srgbClr val="8E9FBC"/>
                      </a:buClr>
                      <a:buFont typeface="Arial" panose="020B0604020202020204" pitchFamily="34" charset="0"/>
                      <a:buChar char="•"/>
                    </a:pPr>
                    <a:r>
                      <a:rPr lang="en-US" sz="1200">
                        <a:solidFill>
                          <a:prstClr val="black"/>
                        </a:solidFill>
                        <a:latin typeface="Calibri" panose="020F0502020204030204"/>
                      </a:rPr>
                      <a:t>Better prepare for future opportunities at DEN</a:t>
                    </a:r>
                  </a:p>
                </p:txBody>
              </p:sp>
            </p:grpSp>
            <p:cxnSp>
              <p:nvCxnSpPr>
                <p:cNvPr id="68" name="Straight Connector 67">
                  <a:extLst>
                    <a:ext uri="{FF2B5EF4-FFF2-40B4-BE49-F238E27FC236}">
                      <a16:creationId xmlns:a16="http://schemas.microsoft.com/office/drawing/2014/main" id="{794B7C29-9C24-777A-0997-1A07EA8DAFA0}"/>
                    </a:ext>
                  </a:extLst>
                </p:cNvPr>
                <p:cNvCxnSpPr>
                  <a:cxnSpLocks/>
                </p:cNvCxnSpPr>
                <p:nvPr/>
              </p:nvCxnSpPr>
              <p:spPr>
                <a:xfrm flipH="1">
                  <a:off x="9169537" y="3088947"/>
                  <a:ext cx="2832954" cy="0"/>
                </a:xfrm>
                <a:prstGeom prst="line">
                  <a:avLst/>
                </a:prstGeom>
                <a:ln>
                  <a:solidFill>
                    <a:srgbClr val="8E9FBC"/>
                  </a:solidFill>
                </a:ln>
              </p:spPr>
              <p:style>
                <a:lnRef idx="3">
                  <a:schemeClr val="dk1"/>
                </a:lnRef>
                <a:fillRef idx="0">
                  <a:schemeClr val="dk1"/>
                </a:fillRef>
                <a:effectRef idx="2">
                  <a:schemeClr val="dk1"/>
                </a:effectRef>
                <a:fontRef idx="minor">
                  <a:schemeClr val="tx1"/>
                </a:fontRef>
              </p:style>
            </p:cxnSp>
          </p:grpSp>
        </p:grpSp>
        <p:sp>
          <p:nvSpPr>
            <p:cNvPr id="51" name="TextBox 50">
              <a:extLst>
                <a:ext uri="{FF2B5EF4-FFF2-40B4-BE49-F238E27FC236}">
                  <a16:creationId xmlns:a16="http://schemas.microsoft.com/office/drawing/2014/main" id="{82BAC4FE-F147-3C2E-3952-4A679407A934}"/>
                </a:ext>
              </a:extLst>
            </p:cNvPr>
            <p:cNvSpPr txBox="1"/>
            <p:nvPr/>
          </p:nvSpPr>
          <p:spPr>
            <a:xfrm>
              <a:off x="3909011" y="2109937"/>
              <a:ext cx="4373977" cy="323165"/>
            </a:xfrm>
            <a:prstGeom prst="rect">
              <a:avLst/>
            </a:prstGeom>
            <a:solidFill>
              <a:schemeClr val="bg1"/>
            </a:solidFill>
          </p:spPr>
          <p:txBody>
            <a:bodyPr wrap="square" rtlCol="0">
              <a:spAutoFit/>
            </a:bodyPr>
            <a:lstStyle/>
            <a:p>
              <a:pPr algn="ctr" defTabSz="1044781"/>
              <a:r>
                <a:rPr lang="en-US" sz="1500" b="1">
                  <a:solidFill>
                    <a:srgbClr val="440099"/>
                  </a:solidFill>
                  <a:latin typeface="Calibri" panose="020F0502020204030204"/>
                </a:rPr>
                <a:t>FOUR WAYS TO SUPPORT YOUR BUSINESS JOURNEY</a:t>
              </a:r>
              <a:endParaRPr lang="en-US" sz="1500">
                <a:solidFill>
                  <a:prstClr val="black"/>
                </a:solidFill>
                <a:latin typeface="Calibri" panose="020F0502020204030204"/>
              </a:endParaRPr>
            </a:p>
          </p:txBody>
        </p:sp>
      </p:grpSp>
      <p:cxnSp>
        <p:nvCxnSpPr>
          <p:cNvPr id="45" name="Straight Connector 44">
            <a:extLst>
              <a:ext uri="{FF2B5EF4-FFF2-40B4-BE49-F238E27FC236}">
                <a16:creationId xmlns:a16="http://schemas.microsoft.com/office/drawing/2014/main" id="{DB1C51B2-6E56-7603-5750-DDE15DE71A2D}"/>
              </a:ext>
              <a:ext uri="{C183D7F6-B498-43B3-948B-1728B52AA6E4}">
                <adec:decorative xmlns:adec="http://schemas.microsoft.com/office/drawing/2017/decorative" val="1"/>
              </a:ext>
            </a:extLst>
          </p:cNvPr>
          <p:cNvCxnSpPr>
            <a:cxnSpLocks/>
          </p:cNvCxnSpPr>
          <p:nvPr/>
        </p:nvCxnSpPr>
        <p:spPr>
          <a:xfrm>
            <a:off x="3151788" y="2287526"/>
            <a:ext cx="0" cy="3474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A11C3DC-4B25-023E-FB8A-C3999EE10861}"/>
              </a:ext>
              <a:ext uri="{C183D7F6-B498-43B3-948B-1728B52AA6E4}">
                <adec:decorative xmlns:adec="http://schemas.microsoft.com/office/drawing/2017/decorative" val="1"/>
              </a:ext>
            </a:extLst>
          </p:cNvPr>
          <p:cNvCxnSpPr>
            <a:cxnSpLocks/>
          </p:cNvCxnSpPr>
          <p:nvPr/>
        </p:nvCxnSpPr>
        <p:spPr>
          <a:xfrm>
            <a:off x="5884994" y="2287526"/>
            <a:ext cx="0" cy="3474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4AC7221-D83E-2226-C1A3-59CE4FF0E346}"/>
              </a:ext>
              <a:ext uri="{C183D7F6-B498-43B3-948B-1728B52AA6E4}">
                <adec:decorative xmlns:adec="http://schemas.microsoft.com/office/drawing/2017/decorative" val="1"/>
              </a:ext>
            </a:extLst>
          </p:cNvPr>
          <p:cNvCxnSpPr>
            <a:cxnSpLocks/>
          </p:cNvCxnSpPr>
          <p:nvPr/>
        </p:nvCxnSpPr>
        <p:spPr>
          <a:xfrm>
            <a:off x="9060819" y="2287526"/>
            <a:ext cx="0" cy="3474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CFD83B0-BBEB-E516-3700-229C249FF044}"/>
              </a:ext>
            </a:extLst>
          </p:cNvPr>
          <p:cNvSpPr txBox="1"/>
          <p:nvPr/>
        </p:nvSpPr>
        <p:spPr>
          <a:xfrm>
            <a:off x="243895" y="878130"/>
            <a:ext cx="10756406" cy="969496"/>
          </a:xfrm>
          <a:prstGeom prst="rect">
            <a:avLst/>
          </a:prstGeom>
          <a:noFill/>
        </p:spPr>
        <p:txBody>
          <a:bodyPr wrap="square" rtlCol="0">
            <a:spAutoFit/>
          </a:bodyPr>
          <a:lstStyle/>
          <a:p>
            <a:pPr defTabSz="1044781">
              <a:spcAft>
                <a:spcPts val="600"/>
              </a:spcAft>
            </a:pPr>
            <a:r>
              <a:rPr lang="en-US" sz="2400">
                <a:solidFill>
                  <a:srgbClr val="E1592A"/>
                </a:solidFill>
                <a:latin typeface="Calibri" panose="020F0502020204030204"/>
              </a:rPr>
              <a:t>Connecting Businesses to Opportunities at DEN</a:t>
            </a:r>
          </a:p>
          <a:p>
            <a:pPr defTabSz="1044781"/>
            <a:r>
              <a:rPr lang="en-US" sz="1400">
                <a:solidFill>
                  <a:prstClr val="black"/>
                </a:solidFill>
                <a:latin typeface="Calibri" panose="020F0502020204030204"/>
              </a:rPr>
              <a:t>Learn how to do business with DEN by staying connected and participating in events, training programs, and networking opportunities designed for businesses of all sizes and industry types.</a:t>
            </a:r>
          </a:p>
        </p:txBody>
      </p:sp>
      <p:grpSp>
        <p:nvGrpSpPr>
          <p:cNvPr id="4" name="Group 3" descr="Email dobusinesswithDEN@flydenver.com">
            <a:extLst>
              <a:ext uri="{FF2B5EF4-FFF2-40B4-BE49-F238E27FC236}">
                <a16:creationId xmlns:a16="http://schemas.microsoft.com/office/drawing/2014/main" id="{C84EB86B-1ACF-E886-4A0F-291B7FF29276}"/>
              </a:ext>
            </a:extLst>
          </p:cNvPr>
          <p:cNvGrpSpPr/>
          <p:nvPr/>
        </p:nvGrpSpPr>
        <p:grpSpPr>
          <a:xfrm>
            <a:off x="1808520" y="6257890"/>
            <a:ext cx="3535005" cy="457200"/>
            <a:chOff x="1808520" y="6257890"/>
            <a:chExt cx="3535005" cy="457200"/>
          </a:xfrm>
        </p:grpSpPr>
        <p:sp>
          <p:nvSpPr>
            <p:cNvPr id="73" name="TextBox 72">
              <a:extLst>
                <a:ext uri="{FF2B5EF4-FFF2-40B4-BE49-F238E27FC236}">
                  <a16:creationId xmlns:a16="http://schemas.microsoft.com/office/drawing/2014/main" id="{BEDCBE81-A5C8-0CED-2735-FE6F8461CB34}"/>
                </a:ext>
              </a:extLst>
            </p:cNvPr>
            <p:cNvSpPr txBox="1"/>
            <p:nvPr/>
          </p:nvSpPr>
          <p:spPr>
            <a:xfrm>
              <a:off x="2375428" y="6332602"/>
              <a:ext cx="2968097" cy="307777"/>
            </a:xfrm>
            <a:prstGeom prst="rect">
              <a:avLst/>
            </a:prstGeom>
            <a:noFill/>
          </p:spPr>
          <p:txBody>
            <a:bodyPr wrap="square" rtlCol="0">
              <a:spAutoFit/>
            </a:bodyPr>
            <a:lstStyle/>
            <a:p>
              <a:pPr defTabSz="1044781"/>
              <a:r>
                <a:rPr lang="en-US" sz="1400" b="1">
                  <a:solidFill>
                    <a:prstClr val="white"/>
                  </a:solidFill>
                  <a:latin typeface="Calibri" panose="020F0502020204030204"/>
                </a:rPr>
                <a:t>DoBusinessWithDEN@flydenver.com</a:t>
              </a:r>
            </a:p>
          </p:txBody>
        </p:sp>
        <p:pic>
          <p:nvPicPr>
            <p:cNvPr id="77" name="Picture 76">
              <a:extLst>
                <a:ext uri="{FF2B5EF4-FFF2-40B4-BE49-F238E27FC236}">
                  <a16:creationId xmlns:a16="http://schemas.microsoft.com/office/drawing/2014/main" id="{DA9378AA-59F6-3D64-38F1-7FA17E4C9254}"/>
                </a:ext>
              </a:extLst>
            </p:cNvPr>
            <p:cNvPicPr>
              <a:picLocks noChangeAspect="1"/>
            </p:cNvPicPr>
            <p:nvPr/>
          </p:nvPicPr>
          <p:blipFill>
            <a:blip r:embed="rId7"/>
            <a:stretch>
              <a:fillRect/>
            </a:stretch>
          </p:blipFill>
          <p:spPr>
            <a:xfrm>
              <a:off x="1808520" y="6257890"/>
              <a:ext cx="457200" cy="457200"/>
            </a:xfrm>
            <a:prstGeom prst="rect">
              <a:avLst/>
            </a:prstGeom>
          </p:spPr>
        </p:pic>
      </p:grpSp>
      <p:grpSp>
        <p:nvGrpSpPr>
          <p:cNvPr id="5" name="Group 4" descr="QR code for Outreach &amp; Engagemnt webpage ">
            <a:extLst>
              <a:ext uri="{FF2B5EF4-FFF2-40B4-BE49-F238E27FC236}">
                <a16:creationId xmlns:a16="http://schemas.microsoft.com/office/drawing/2014/main" id="{945D7728-88F5-9CA2-8D0C-4B72682340E3}"/>
              </a:ext>
            </a:extLst>
          </p:cNvPr>
          <p:cNvGrpSpPr/>
          <p:nvPr/>
        </p:nvGrpSpPr>
        <p:grpSpPr>
          <a:xfrm>
            <a:off x="6718377" y="6103250"/>
            <a:ext cx="3894133" cy="688260"/>
            <a:chOff x="6718377" y="6103250"/>
            <a:chExt cx="3894133" cy="688260"/>
          </a:xfrm>
        </p:grpSpPr>
        <p:sp>
          <p:nvSpPr>
            <p:cNvPr id="74" name="TextBox 73">
              <a:extLst>
                <a:ext uri="{FF2B5EF4-FFF2-40B4-BE49-F238E27FC236}">
                  <a16:creationId xmlns:a16="http://schemas.microsoft.com/office/drawing/2014/main" id="{9962DB74-D84E-E56A-3995-6B652457D470}"/>
                </a:ext>
              </a:extLst>
            </p:cNvPr>
            <p:cNvSpPr txBox="1"/>
            <p:nvPr/>
          </p:nvSpPr>
          <p:spPr>
            <a:xfrm>
              <a:off x="7221169" y="6185770"/>
              <a:ext cx="2771654" cy="523220"/>
            </a:xfrm>
            <a:prstGeom prst="rect">
              <a:avLst/>
            </a:prstGeom>
            <a:noFill/>
          </p:spPr>
          <p:txBody>
            <a:bodyPr wrap="square" rtlCol="0">
              <a:spAutoFit/>
            </a:bodyPr>
            <a:lstStyle/>
            <a:p>
              <a:pPr defTabSz="1044781"/>
              <a:r>
                <a:rPr lang="en-US" sz="1400">
                  <a:solidFill>
                    <a:prstClr val="white"/>
                  </a:solidFill>
                  <a:latin typeface="Calibri" panose="020F0502020204030204"/>
                </a:rPr>
                <a:t>Scan QR to visit our </a:t>
              </a:r>
            </a:p>
            <a:p>
              <a:pPr defTabSz="1044781"/>
              <a:r>
                <a:rPr lang="en-US" sz="1400" b="1">
                  <a:solidFill>
                    <a:prstClr val="white"/>
                  </a:solidFill>
                  <a:latin typeface="Calibri" panose="020F0502020204030204"/>
                </a:rPr>
                <a:t>Outreach &amp; Engagement </a:t>
              </a:r>
              <a:r>
                <a:rPr lang="en-US" sz="1400">
                  <a:solidFill>
                    <a:prstClr val="white"/>
                  </a:solidFill>
                  <a:latin typeface="Calibri" panose="020F0502020204030204"/>
                </a:rPr>
                <a:t>webpage</a:t>
              </a:r>
            </a:p>
          </p:txBody>
        </p:sp>
        <p:pic>
          <p:nvPicPr>
            <p:cNvPr id="78" name="Picture 77">
              <a:extLst>
                <a:ext uri="{FF2B5EF4-FFF2-40B4-BE49-F238E27FC236}">
                  <a16:creationId xmlns:a16="http://schemas.microsoft.com/office/drawing/2014/main" id="{B5E23988-F516-1336-9ADD-90821E31733F}"/>
                </a:ext>
              </a:extLst>
            </p:cNvPr>
            <p:cNvPicPr>
              <a:picLocks noChangeAspect="1"/>
            </p:cNvPicPr>
            <p:nvPr/>
          </p:nvPicPr>
          <p:blipFill>
            <a:blip r:embed="rId8"/>
            <a:srcRect/>
            <a:stretch/>
          </p:blipFill>
          <p:spPr>
            <a:xfrm>
              <a:off x="6718377" y="6173060"/>
              <a:ext cx="548640" cy="548640"/>
            </a:xfrm>
            <a:prstGeom prst="rect">
              <a:avLst/>
            </a:prstGeom>
          </p:spPr>
        </p:pic>
        <p:pic>
          <p:nvPicPr>
            <p:cNvPr id="87" name="Picture 86">
              <a:extLst>
                <a:ext uri="{FF2B5EF4-FFF2-40B4-BE49-F238E27FC236}">
                  <a16:creationId xmlns:a16="http://schemas.microsoft.com/office/drawing/2014/main" id="{5B28FC8F-FF24-E81A-C731-4CCC190B45FA}"/>
                </a:ext>
              </a:extLst>
            </p:cNvPr>
            <p:cNvPicPr>
              <a:picLocks noChangeAspect="1"/>
            </p:cNvPicPr>
            <p:nvPr/>
          </p:nvPicPr>
          <p:blipFill>
            <a:blip r:embed="rId9"/>
            <a:srcRect l="19737" t="11167" r="19117" b="25599"/>
            <a:stretch>
              <a:fillRect/>
            </a:stretch>
          </p:blipFill>
          <p:spPr>
            <a:xfrm>
              <a:off x="9946976" y="6103250"/>
              <a:ext cx="665534" cy="688260"/>
            </a:xfrm>
            <a:prstGeom prst="rect">
              <a:avLst/>
            </a:prstGeom>
          </p:spPr>
        </p:pic>
      </p:grpSp>
      <p:cxnSp>
        <p:nvCxnSpPr>
          <p:cNvPr id="3" name="Straight Connector 2">
            <a:extLst>
              <a:ext uri="{FF2B5EF4-FFF2-40B4-BE49-F238E27FC236}">
                <a16:creationId xmlns:a16="http://schemas.microsoft.com/office/drawing/2014/main" id="{8406A159-9BB7-D89B-8A05-AA167F5719E7}"/>
              </a:ext>
              <a:ext uri="{C183D7F6-B498-43B3-948B-1728B52AA6E4}">
                <adec:decorative xmlns:adec="http://schemas.microsoft.com/office/drawing/2017/decorative" val="1"/>
              </a:ext>
            </a:extLst>
          </p:cNvPr>
          <p:cNvCxnSpPr>
            <a:cxnSpLocks/>
          </p:cNvCxnSpPr>
          <p:nvPr/>
        </p:nvCxnSpPr>
        <p:spPr>
          <a:xfrm>
            <a:off x="5884994" y="6173060"/>
            <a:ext cx="0" cy="5486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745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a:lstStyle/>
          <a:p>
            <a:r>
              <a:rPr lang="en-US" sz="1800" b="1"/>
              <a:t>Connect directly with DEN teams and learn about upcoming procurement opportunities. Held the 2nd Thursday of every month at 1 p.m.</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485925"/>
            <a:ext cx="1982787" cy="3046075"/>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8</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February 12</a:t>
            </a:r>
          </a:p>
          <a:p>
            <a:pPr>
              <a:spcBef>
                <a:spcPts val="0"/>
              </a:spcBef>
              <a:spcAft>
                <a:spcPts val="600"/>
              </a:spcAft>
              <a:buClr>
                <a:srgbClr val="DC582A"/>
              </a:buClr>
              <a:tabLst>
                <a:tab pos="457200" algn="l"/>
              </a:tabLst>
            </a:pPr>
            <a:r>
              <a:rPr lang="en-US" sz="2000" b="1">
                <a:solidFill>
                  <a:schemeClr val="bg1">
                    <a:lumMod val="85000"/>
                  </a:schemeClr>
                </a:solidFill>
                <a:cs typeface="Calibri"/>
              </a:rPr>
              <a:t>March 12</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April 9</a:t>
            </a:r>
          </a:p>
          <a:p>
            <a:pPr>
              <a:spcBef>
                <a:spcPts val="0"/>
              </a:spcBef>
              <a:spcAft>
                <a:spcPts val="600"/>
              </a:spcAft>
              <a:buClr>
                <a:srgbClr val="DC582A"/>
              </a:buClr>
              <a:tabLst>
                <a:tab pos="457200" algn="l"/>
              </a:tabLst>
            </a:pPr>
            <a:r>
              <a:rPr lang="en-US" sz="2000" b="1">
                <a:solidFill>
                  <a:schemeClr val="bg1">
                    <a:lumMod val="85000"/>
                  </a:schemeClr>
                </a:solidFill>
                <a:cs typeface="Calibri"/>
              </a:rPr>
              <a:t>May 14</a:t>
            </a:r>
          </a:p>
          <a:p>
            <a:pPr>
              <a:spcBef>
                <a:spcPts val="0"/>
              </a:spcBef>
              <a:spcAft>
                <a:spcPts val="600"/>
              </a:spcAft>
              <a:buClr>
                <a:srgbClr val="DC582A"/>
              </a:buClr>
              <a:tabLst>
                <a:tab pos="457200" algn="l"/>
              </a:tabLst>
            </a:pPr>
            <a:r>
              <a:rPr lang="en-US" sz="2000" b="1">
                <a:solidFill>
                  <a:schemeClr val="bg1">
                    <a:lumMod val="85000"/>
                  </a:schemeClr>
                </a:solidFill>
                <a:cs typeface="Calibri"/>
              </a:rPr>
              <a:t>June 11</a:t>
            </a: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874407" y="-121920"/>
            <a:ext cx="3450943" cy="7061698"/>
          </a:xfrm>
        </p:spPr>
      </p:pic>
      <p:pic>
        <p:nvPicPr>
          <p:cNvPr id="27" name="Picture 2" descr="QR code linking to the Do Business at DEN calendar https://www.eventbrite.com/e/taking-flight-at-den-tickets-1975151824276?aff=oddtdtcreator.">
            <a:extLst>
              <a:ext uri="{FF2B5EF4-FFF2-40B4-BE49-F238E27FC236}">
                <a16:creationId xmlns:a16="http://schemas.microsoft.com/office/drawing/2014/main" id="{2CA07076-17AB-00E5-6AC1-BEF1779097D5}"/>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8">
            <a:extLst>
              <a:ext uri="{FF2B5EF4-FFF2-40B4-BE49-F238E27FC236}">
                <a16:creationId xmlns:a16="http://schemas.microsoft.com/office/drawing/2014/main" id="{28D79C2F-8ABD-92C1-4711-C07649CD4910}"/>
              </a:ext>
              <a:ext uri="{C183D7F6-B498-43B3-948B-1728B52AA6E4}">
                <adec:decorative xmlns:adec="http://schemas.microsoft.com/office/drawing/2017/decorative" val="1"/>
              </a:ext>
            </a:extLst>
          </p:cNvPr>
          <p:cNvSpPr txBox="1">
            <a:spLocks/>
          </p:cNvSpPr>
          <p:nvPr/>
        </p:nvSpPr>
        <p:spPr>
          <a:xfrm>
            <a:off x="3040203" y="2485925"/>
            <a:ext cx="6170471" cy="3046075"/>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DC582A"/>
              </a:buClr>
              <a:tabLst>
                <a:tab pos="457200" algn="l"/>
              </a:tabLst>
            </a:pPr>
            <a:r>
              <a:rPr lang="en-US" sz="2000" b="1">
                <a:solidFill>
                  <a:schemeClr val="bg1">
                    <a:lumMod val="85000"/>
                  </a:schemeClr>
                </a:solidFill>
                <a:cs typeface="Calibri"/>
              </a:rPr>
              <a:t>July 9</a:t>
            </a:r>
          </a:p>
          <a:p>
            <a:pPr>
              <a:spcBef>
                <a:spcPts val="0"/>
              </a:spcBef>
              <a:spcAft>
                <a:spcPts val="600"/>
              </a:spcAft>
              <a:buClr>
                <a:srgbClr val="DC582A"/>
              </a:buClr>
              <a:tabLst>
                <a:tab pos="457200" algn="l"/>
              </a:tabLst>
            </a:pPr>
            <a:r>
              <a:rPr lang="en-US" sz="2000" b="1" i="1">
                <a:solidFill>
                  <a:srgbClr val="E35B2A"/>
                </a:solidFill>
                <a:cs typeface="Calibri"/>
              </a:rPr>
              <a:t>August</a:t>
            </a:r>
            <a:r>
              <a:rPr lang="en-US" sz="2000" b="1">
                <a:solidFill>
                  <a:schemeClr val="tx1"/>
                </a:solidFill>
                <a:cs typeface="Calibri"/>
              </a:rPr>
              <a:t> </a:t>
            </a:r>
            <a:r>
              <a:rPr lang="en-US" sz="2000" i="1">
                <a:solidFill>
                  <a:srgbClr val="E35B2A"/>
                </a:solidFill>
                <a:cs typeface="Calibri"/>
              </a:rPr>
              <a:t>**No TFD this month please attend DEN’s Procurement Tradeshow</a:t>
            </a:r>
          </a:p>
          <a:p>
            <a:pPr>
              <a:spcBef>
                <a:spcPts val="0"/>
              </a:spcBef>
              <a:spcAft>
                <a:spcPts val="600"/>
              </a:spcAft>
              <a:buClr>
                <a:srgbClr val="DC582A"/>
              </a:buClr>
              <a:tabLst>
                <a:tab pos="457200" algn="l"/>
              </a:tabLst>
            </a:pPr>
            <a:r>
              <a:rPr lang="en-US" sz="2000" b="1">
                <a:solidFill>
                  <a:schemeClr val="tx1"/>
                </a:solidFill>
                <a:cs typeface="Calibri"/>
              </a:rPr>
              <a:t>September 10</a:t>
            </a:r>
            <a:endParaRPr lang="en-US" sz="2000" i="1">
              <a:solidFill>
                <a:srgbClr val="E35B2A"/>
              </a:solidFill>
              <a:cs typeface="Calibri"/>
            </a:endParaRPr>
          </a:p>
          <a:p>
            <a:pPr>
              <a:spcBef>
                <a:spcPts val="0"/>
              </a:spcBef>
              <a:spcAft>
                <a:spcPts val="600"/>
              </a:spcAft>
              <a:buClr>
                <a:srgbClr val="DC582A"/>
              </a:buClr>
              <a:tabLst>
                <a:tab pos="457200" algn="l"/>
              </a:tabLst>
            </a:pPr>
            <a:r>
              <a:rPr lang="en-US" sz="2000" b="1">
                <a:solidFill>
                  <a:schemeClr val="tx1"/>
                </a:solidFill>
                <a:cs typeface="Calibri"/>
              </a:rPr>
              <a:t>October 8</a:t>
            </a:r>
          </a:p>
          <a:p>
            <a:pPr>
              <a:spcBef>
                <a:spcPts val="0"/>
              </a:spcBef>
              <a:spcAft>
                <a:spcPts val="600"/>
              </a:spcAft>
              <a:buClr>
                <a:srgbClr val="DC582A"/>
              </a:buClr>
              <a:tabLst>
                <a:tab pos="457200" algn="l"/>
              </a:tabLst>
            </a:pPr>
            <a:r>
              <a:rPr lang="en-US" sz="2000" b="1">
                <a:solidFill>
                  <a:schemeClr val="tx1"/>
                </a:solidFill>
                <a:cs typeface="Calibri"/>
              </a:rPr>
              <a:t>November 12</a:t>
            </a:r>
          </a:p>
          <a:p>
            <a:pPr>
              <a:spcBef>
                <a:spcPts val="0"/>
              </a:spcBef>
              <a:spcAft>
                <a:spcPts val="600"/>
              </a:spcAft>
              <a:buClr>
                <a:srgbClr val="DC582A"/>
              </a:buClr>
              <a:tabLst>
                <a:tab pos="457200" algn="l"/>
              </a:tabLst>
            </a:pPr>
            <a:r>
              <a:rPr lang="en-US" sz="2000" b="1">
                <a:solidFill>
                  <a:schemeClr val="tx1"/>
                </a:solidFill>
                <a:cs typeface="Calibri"/>
              </a:rPr>
              <a:t>December 10</a:t>
            </a:r>
          </a:p>
        </p:txBody>
      </p:sp>
    </p:spTree>
    <p:extLst>
      <p:ext uri="{BB962C8B-B14F-4D97-AF65-F5344CB8AC3E}">
        <p14:creationId xmlns:p14="http://schemas.microsoft.com/office/powerpoint/2010/main" val="177422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Meet the Primes</a:t>
            </a:r>
          </a:p>
        </p:txBody>
      </p:sp>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6EA70EE1-F49E-293D-6DB2-7913E0BAF347}"/>
              </a:ext>
              <a:ext uri="{C183D7F6-B498-43B3-948B-1728B52AA6E4}">
                <adec:decorative xmlns:adec="http://schemas.microsoft.com/office/drawing/2017/decorative" val="1"/>
              </a:ext>
            </a:extLst>
          </p:cNvPr>
          <p:cNvSpPr>
            <a:spLocks noGrp="1"/>
          </p:cNvSpPr>
          <p:nvPr>
            <p:ph type="body" sz="quarter" idx="13"/>
          </p:nvPr>
        </p:nvSpPr>
        <p:spPr>
          <a:xfrm>
            <a:off x="769938" y="1350483"/>
            <a:ext cx="7877175" cy="578318"/>
          </a:xfrm>
        </p:spPr>
        <p:txBody>
          <a:bodyPr/>
          <a:lstStyle/>
          <a:p>
            <a:pPr algn="l"/>
            <a:r>
              <a:rPr lang="en-US" b="1"/>
              <a:t>Virtual outreach event held every other month to connect Prime firms at DEN with local, small, and historically underutilized firms, scheduled for the 3rd Thursday at 1 p.m.</a:t>
            </a:r>
          </a:p>
          <a:p>
            <a:endParaRPr lang="en-US" b="1"/>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1"/>
              </a:ext>
            </a:extLst>
          </p:cNvPr>
          <p:cNvSpPr>
            <a:spLocks noGrp="1"/>
          </p:cNvSpPr>
          <p:nvPr>
            <p:ph type="body" sz="quarter" idx="14"/>
          </p:nvPr>
        </p:nvSpPr>
        <p:spPr>
          <a:xfrm>
            <a:off x="810964" y="2065582"/>
            <a:ext cx="8449287" cy="4295915"/>
          </a:xfrm>
        </p:spPr>
        <p:txBody>
          <a:bodyPr lIns="91440" tIns="45720" rIns="91440" bIns="45720" anchor="t"/>
          <a:lstStyle/>
          <a:p>
            <a:pPr marL="0" indent="0">
              <a:spcBef>
                <a:spcPts val="0"/>
              </a:spcBef>
              <a:buClr>
                <a:srgbClr val="E35B2A"/>
              </a:buClr>
              <a:buNone/>
              <a:tabLst>
                <a:tab pos="457200" algn="l"/>
              </a:tabLst>
            </a:pPr>
            <a:r>
              <a:rPr lang="en-US" sz="1500" b="1">
                <a:solidFill>
                  <a:schemeClr val="bg1">
                    <a:lumMod val="65000"/>
                  </a:schemeClr>
                </a:solidFill>
                <a:cs typeface="Calibri"/>
              </a:rPr>
              <a:t>February 19 </a:t>
            </a:r>
            <a:r>
              <a:rPr lang="en-US" sz="1500">
                <a:solidFill>
                  <a:schemeClr val="bg1">
                    <a:lumMod val="65000"/>
                  </a:schemeClr>
                </a:solidFill>
                <a:cs typeface="Calibri"/>
              </a:rPr>
              <a:t>- Concessions Prime Operators </a:t>
            </a:r>
            <a:endParaRPr lang="en-US" sz="1500">
              <a:solidFill>
                <a:schemeClr val="bg1">
                  <a:lumMod val="65000"/>
                </a:schemeClr>
              </a:solidFill>
              <a:ea typeface="Calibri"/>
              <a:cs typeface="Calibri"/>
            </a:endParaRPr>
          </a:p>
          <a:p>
            <a:pPr marL="0" indent="0">
              <a:spcBef>
                <a:spcPts val="0"/>
              </a:spcBef>
              <a:buClr>
                <a:srgbClr val="E35B2A"/>
              </a:buClr>
              <a:buNone/>
              <a:tabLst>
                <a:tab pos="457200" algn="l"/>
              </a:tabLst>
            </a:pPr>
            <a:r>
              <a:rPr lang="en-US" sz="1500" i="1">
                <a:solidFill>
                  <a:schemeClr val="bg1">
                    <a:lumMod val="65000"/>
                  </a:schemeClr>
                </a:solidFill>
                <a:ea typeface="Calibri"/>
                <a:cs typeface="Calibri"/>
              </a:rPr>
              <a:t>**Time Change 10 am**</a:t>
            </a:r>
            <a:br>
              <a:rPr lang="en-US" sz="1500">
                <a:solidFill>
                  <a:schemeClr val="bg1">
                    <a:lumMod val="65000"/>
                  </a:schemeClr>
                </a:solidFill>
                <a:ea typeface="Calibri"/>
                <a:cs typeface="Calibri"/>
              </a:rPr>
            </a:br>
            <a:r>
              <a:rPr lang="en-US" sz="1500" b="1">
                <a:solidFill>
                  <a:schemeClr val="bg1">
                    <a:lumMod val="65000"/>
                  </a:schemeClr>
                </a:solidFill>
                <a:highlight>
                  <a:srgbClr val="FFFFFF"/>
                </a:highlight>
                <a:ea typeface="Calibri"/>
                <a:cs typeface="Calibri"/>
              </a:rPr>
              <a:t>Confirmed:</a:t>
            </a:r>
            <a:r>
              <a:rPr lang="en-US" sz="1500">
                <a:solidFill>
                  <a:schemeClr val="bg1">
                    <a:lumMod val="65000"/>
                  </a:schemeClr>
                </a:solidFill>
                <a:highlight>
                  <a:srgbClr val="FFFFFF"/>
                </a:highlight>
                <a:ea typeface="Calibri"/>
                <a:cs typeface="Calibri"/>
              </a:rPr>
              <a:t> High Flying Foods, Hudson and </a:t>
            </a:r>
            <a:r>
              <a:rPr lang="en-US" sz="1500" err="1">
                <a:solidFill>
                  <a:schemeClr val="bg1">
                    <a:lumMod val="65000"/>
                  </a:schemeClr>
                </a:solidFill>
                <a:highlight>
                  <a:srgbClr val="FFFFFF"/>
                </a:highlight>
                <a:ea typeface="Calibri"/>
                <a:cs typeface="Calibri"/>
              </a:rPr>
              <a:t>Dufry</a:t>
            </a:r>
            <a:r>
              <a:rPr lang="en-US" sz="1500">
                <a:solidFill>
                  <a:schemeClr val="bg1">
                    <a:lumMod val="65000"/>
                  </a:schemeClr>
                </a:solidFill>
                <a:highlight>
                  <a:srgbClr val="FFFFFF"/>
                </a:highlight>
                <a:ea typeface="Calibri"/>
                <a:cs typeface="Calibri"/>
              </a:rPr>
              <a:t>, and WH Smith North America</a:t>
            </a:r>
            <a:br>
              <a:rPr lang="en-US" sz="1500">
                <a:highlight>
                  <a:srgbClr val="FFFFFF"/>
                </a:highlight>
                <a:ea typeface="Calibri"/>
                <a:cs typeface="Calibri"/>
              </a:rPr>
            </a:b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bg1">
                    <a:lumMod val="75000"/>
                  </a:schemeClr>
                </a:solidFill>
                <a:cs typeface="Calibri"/>
              </a:rPr>
              <a:t>April 16 </a:t>
            </a:r>
            <a:r>
              <a:rPr lang="en-US" sz="1500">
                <a:solidFill>
                  <a:schemeClr val="bg1">
                    <a:lumMod val="75000"/>
                  </a:schemeClr>
                </a:solidFill>
                <a:cs typeface="Calibri"/>
              </a:rPr>
              <a:t>- Rental Car Company </a:t>
            </a:r>
            <a:endParaRPr lang="en-US" sz="1500">
              <a:solidFill>
                <a:schemeClr val="bg1">
                  <a:lumMod val="75000"/>
                </a:schemeClr>
              </a:solidFill>
              <a:ea typeface="Calibri"/>
              <a:cs typeface="Calibri"/>
            </a:endParaRPr>
          </a:p>
          <a:p>
            <a:pPr marL="0" indent="0">
              <a:spcBef>
                <a:spcPts val="0"/>
              </a:spcBef>
              <a:buNone/>
              <a:tabLst>
                <a:tab pos="457200" algn="l"/>
              </a:tabLst>
            </a:pPr>
            <a:r>
              <a:rPr lang="en-US" sz="1500" b="1">
                <a:solidFill>
                  <a:schemeClr val="bg1">
                    <a:lumMod val="75000"/>
                  </a:schemeClr>
                </a:solidFill>
                <a:ea typeface="Calibri"/>
                <a:cs typeface="Calibri"/>
              </a:rPr>
              <a:t>Confirmed:</a:t>
            </a:r>
            <a:r>
              <a:rPr lang="en-US" sz="1500">
                <a:solidFill>
                  <a:schemeClr val="bg1">
                    <a:lumMod val="75000"/>
                  </a:schemeClr>
                </a:solidFill>
                <a:ea typeface="Calibri"/>
                <a:cs typeface="Calibri"/>
              </a:rPr>
              <a:t> Enterprise Mobility</a:t>
            </a:r>
            <a:endParaRPr lang="en-US">
              <a:solidFill>
                <a:schemeClr val="bg1">
                  <a:lumMod val="75000"/>
                </a:schemeClr>
              </a:solidFill>
            </a:endParaRPr>
          </a:p>
          <a:p>
            <a:pPr marL="0" indent="0">
              <a:spcBef>
                <a:spcPts val="0"/>
              </a:spcBef>
              <a:buClr>
                <a:srgbClr val="E35B2A"/>
              </a:buClr>
              <a:buNone/>
              <a:tabLst>
                <a:tab pos="457200" algn="l"/>
              </a:tabLst>
            </a:pPr>
            <a:br>
              <a:rPr lang="en-US" sz="1500" b="1">
                <a:cs typeface="Calibri"/>
              </a:rPr>
            </a:br>
            <a:r>
              <a:rPr lang="en-US" sz="1500" b="1">
                <a:solidFill>
                  <a:schemeClr val="bg1">
                    <a:lumMod val="65000"/>
                  </a:schemeClr>
                </a:solidFill>
                <a:cs typeface="Calibri"/>
              </a:rPr>
              <a:t>June 18- </a:t>
            </a:r>
            <a:r>
              <a:rPr lang="en-US" sz="1500">
                <a:solidFill>
                  <a:schemeClr val="bg1">
                    <a:lumMod val="65000"/>
                  </a:schemeClr>
                </a:solidFill>
                <a:cs typeface="Calibri"/>
              </a:rPr>
              <a:t>General Contractors</a:t>
            </a:r>
            <a:endParaRPr lang="en-US" sz="1500">
              <a:solidFill>
                <a:schemeClr val="bg1">
                  <a:lumMod val="65000"/>
                </a:schemeClr>
              </a:solidFill>
              <a:ea typeface="Calibri"/>
              <a:cs typeface="Calibri"/>
            </a:endParaRPr>
          </a:p>
          <a:p>
            <a:pPr marL="0" indent="0">
              <a:spcBef>
                <a:spcPts val="0"/>
              </a:spcBef>
              <a:buClr>
                <a:srgbClr val="E35B2A"/>
              </a:buClr>
              <a:buNone/>
              <a:tabLst>
                <a:tab pos="457200" algn="l"/>
              </a:tabLst>
            </a:pPr>
            <a:r>
              <a:rPr lang="en-US" sz="1500" b="1">
                <a:solidFill>
                  <a:schemeClr val="bg1">
                    <a:lumMod val="65000"/>
                  </a:schemeClr>
                </a:solidFill>
                <a:ea typeface="Calibri"/>
                <a:cs typeface="Calibri"/>
              </a:rPr>
              <a:t>Confirmed: </a:t>
            </a:r>
            <a:r>
              <a:rPr lang="en-US" sz="1500">
                <a:solidFill>
                  <a:schemeClr val="bg1">
                    <a:lumMod val="65000"/>
                  </a:schemeClr>
                </a:solidFill>
                <a:ea typeface="Calibri"/>
                <a:cs typeface="Calibri"/>
              </a:rPr>
              <a:t>Hensel Phelps, Gilmore, WCG, Swinerton, PCL, Turner Construction Company and Select Building Group Commercial</a:t>
            </a:r>
          </a:p>
          <a:p>
            <a:pPr marL="0" indent="0">
              <a:spcBef>
                <a:spcPts val="0"/>
              </a:spcBef>
              <a:buClr>
                <a:srgbClr val="E35B2A"/>
              </a:buClr>
              <a:buNone/>
              <a:tabLst>
                <a:tab pos="457200" algn="l"/>
              </a:tabLst>
            </a:pPr>
            <a:endParaRPr lang="en-US" sz="1500">
              <a:solidFill>
                <a:schemeClr val="tx1"/>
              </a:solidFill>
              <a:ea typeface="Calibri"/>
              <a:cs typeface="Calibri"/>
            </a:endParaRPr>
          </a:p>
          <a:p>
            <a:pPr marL="0" indent="0">
              <a:spcBef>
                <a:spcPts val="0"/>
              </a:spcBef>
              <a:buClr>
                <a:srgbClr val="E35B2A"/>
              </a:buClr>
              <a:buNone/>
              <a:tabLst>
                <a:tab pos="457200" algn="l"/>
              </a:tabLst>
            </a:pPr>
            <a:r>
              <a:rPr lang="en-US" sz="1600" b="1" i="1">
                <a:solidFill>
                  <a:srgbClr val="E35B2A"/>
                </a:solidFill>
                <a:cs typeface="Calibri"/>
              </a:rPr>
              <a:t>August</a:t>
            </a:r>
            <a:r>
              <a:rPr lang="en-US" sz="1600" i="1">
                <a:solidFill>
                  <a:srgbClr val="E35B2A"/>
                </a:solidFill>
                <a:cs typeface="Calibri"/>
              </a:rPr>
              <a:t> **No MTP this month please attend DEN’s Procurement Tradeshow</a:t>
            </a:r>
          </a:p>
          <a:p>
            <a:pPr marL="0" indent="0">
              <a:spcBef>
                <a:spcPts val="0"/>
              </a:spcBef>
              <a:buClr>
                <a:srgbClr val="E35B2A"/>
              </a:buClr>
              <a:buNone/>
              <a:tabLst>
                <a:tab pos="457200" algn="l"/>
              </a:tabLst>
            </a:pP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tx1"/>
                </a:solidFill>
                <a:cs typeface="Calibri"/>
              </a:rPr>
              <a:t>October 15 </a:t>
            </a:r>
            <a:r>
              <a:rPr lang="en-US" sz="1500">
                <a:solidFill>
                  <a:schemeClr val="tx1"/>
                </a:solidFill>
                <a:cs typeface="Calibri"/>
              </a:rPr>
              <a:t>- Construction Specialty Trade Contractor</a:t>
            </a:r>
            <a:endParaRPr lang="en-US" sz="1500">
              <a:solidFill>
                <a:schemeClr val="tx1"/>
              </a:solidFill>
              <a:ea typeface="Calibri"/>
              <a:cs typeface="Calibri"/>
            </a:endParaRPr>
          </a:p>
          <a:p>
            <a:pPr marL="0" indent="0">
              <a:spcBef>
                <a:spcPts val="0"/>
              </a:spcBef>
              <a:buNone/>
              <a:tabLst>
                <a:tab pos="457200" algn="l"/>
              </a:tabLst>
            </a:pPr>
            <a:r>
              <a:rPr lang="en-US" sz="1500" b="1">
                <a:solidFill>
                  <a:srgbClr val="DC582A"/>
                </a:solidFill>
                <a:highlight>
                  <a:srgbClr val="FFFFFF"/>
                </a:highlight>
                <a:ea typeface="Calibri"/>
                <a:cs typeface="Calibri"/>
              </a:rPr>
              <a:t>Confirmed: </a:t>
            </a:r>
            <a:r>
              <a:rPr lang="en-US" sz="1500">
                <a:solidFill>
                  <a:schemeClr val="tx1"/>
                </a:solidFill>
                <a:highlight>
                  <a:srgbClr val="FFFFFF"/>
                </a:highlight>
                <a:ea typeface="Calibri"/>
                <a:cs typeface="Calibri"/>
              </a:rPr>
              <a:t>ISEC, Inc., Denver Pumps</a:t>
            </a:r>
            <a:endParaRPr lang="en-US">
              <a:solidFill>
                <a:schemeClr val="tx1"/>
              </a:solidFill>
              <a:ea typeface="Calibri"/>
              <a:cs typeface="Calibri"/>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December 17 </a:t>
            </a:r>
            <a:r>
              <a:rPr lang="en-US" sz="1500">
                <a:solidFill>
                  <a:schemeClr val="tx1"/>
                </a:solidFill>
                <a:cs typeface="Calibri"/>
              </a:rPr>
              <a:t>-  Architecture, Engineering, and Professional Services</a:t>
            </a:r>
            <a:br>
              <a:rPr lang="en-US" sz="1500">
                <a:ea typeface="Calibri"/>
                <a:cs typeface="Calibri"/>
              </a:rPr>
            </a:br>
            <a:r>
              <a:rPr lang="en-US" sz="1500" b="1">
                <a:solidFill>
                  <a:srgbClr val="DC582A"/>
                </a:solidFill>
                <a:highlight>
                  <a:srgbClr val="FFFFFF"/>
                </a:highlight>
                <a:ea typeface="Calibri"/>
                <a:cs typeface="Calibri"/>
              </a:rPr>
              <a:t>Confirmed:</a:t>
            </a:r>
            <a:r>
              <a:rPr lang="en-US" sz="1500" b="1">
                <a:solidFill>
                  <a:schemeClr val="tx1"/>
                </a:solidFill>
                <a:highlight>
                  <a:srgbClr val="FFFFFF"/>
                </a:highlight>
                <a:ea typeface="Calibri"/>
                <a:cs typeface="Calibri"/>
              </a:rPr>
              <a:t> </a:t>
            </a:r>
            <a:r>
              <a:rPr lang="en-US" sz="1500">
                <a:solidFill>
                  <a:schemeClr val="tx1"/>
                </a:solidFill>
                <a:highlight>
                  <a:srgbClr val="FFFFFF"/>
                </a:highlight>
                <a:ea typeface="Calibri"/>
                <a:cs typeface="Calibri"/>
              </a:rPr>
              <a:t>HDR, HNTB, Garver, Jacobs, </a:t>
            </a:r>
            <a:r>
              <a:rPr lang="en-US" sz="1500" err="1">
                <a:solidFill>
                  <a:schemeClr val="tx1"/>
                </a:solidFill>
                <a:highlight>
                  <a:srgbClr val="FFFFFF"/>
                </a:highlight>
                <a:ea typeface="Calibri"/>
                <a:cs typeface="Calibri"/>
              </a:rPr>
              <a:t>AtkinsRéalis</a:t>
            </a:r>
            <a:r>
              <a:rPr lang="en-US" sz="1500">
                <a:solidFill>
                  <a:schemeClr val="tx1"/>
                </a:solidFill>
                <a:highlight>
                  <a:srgbClr val="FFFFFF"/>
                </a:highlight>
                <a:ea typeface="Calibri"/>
                <a:cs typeface="Calibri"/>
              </a:rPr>
              <a:t>, Mead &amp; Hunt, Kimley Horn, RS&amp;H and Parsons</a:t>
            </a:r>
            <a:endParaRPr lang="en-US" sz="1500">
              <a:solidFill>
                <a:schemeClr val="tx1"/>
              </a:solidFill>
              <a:ea typeface="Calibri"/>
              <a:cs typeface="Calibri"/>
            </a:endParaRPr>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56540" y="-121920"/>
            <a:ext cx="3763223" cy="7044088"/>
          </a:xfrm>
        </p:spPr>
      </p:pic>
      <p:pic>
        <p:nvPicPr>
          <p:cNvPr id="6" name="Picture 2" descr="QR code linking to the Do Business at DEN calendar https://www.eventbrite.com/e/taking-flight-at-den-tickets-1975151824276?aff=oddtdtcreator.">
            <a:extLst>
              <a:ext uri="{FF2B5EF4-FFF2-40B4-BE49-F238E27FC236}">
                <a16:creationId xmlns:a16="http://schemas.microsoft.com/office/drawing/2014/main" id="{13FDAEC3-1D67-F6C7-12DD-FCA23A186FCE}"/>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3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94865-DAA7-3E58-6FFE-D934936BD2C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F35488A-02BF-131D-A281-3432E866B4F8}"/>
              </a:ext>
              <a:ext uri="{C183D7F6-B498-43B3-948B-1728B52AA6E4}">
                <adec:decorative xmlns:adec="http://schemas.microsoft.com/office/drawing/2017/decorative" val="1"/>
              </a:ext>
            </a:extLst>
          </p:cNvPr>
          <p:cNvSpPr/>
          <p:nvPr/>
        </p:nvSpPr>
        <p:spPr>
          <a:xfrm>
            <a:off x="7895062" y="-51435"/>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4">
            <a:extLst>
              <a:ext uri="{FF2B5EF4-FFF2-40B4-BE49-F238E27FC236}">
                <a16:creationId xmlns:a16="http://schemas.microsoft.com/office/drawing/2014/main" id="{047F1828-1876-77F7-9A22-D001B111372D}"/>
              </a:ext>
            </a:extLst>
          </p:cNvPr>
          <p:cNvSpPr txBox="1">
            <a:spLocks noGrp="1"/>
          </p:cNvSpPr>
          <p:nvPr>
            <p:ph type="title" idx="4294967295"/>
          </p:nvPr>
        </p:nvSpPr>
        <p:spPr>
          <a:xfrm>
            <a:off x="8397240" y="115189"/>
            <a:ext cx="3657600" cy="44771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8" b="1" i="0" u="none" strike="noStrike" kern="1200" cap="none" spc="0" normalizeH="0" baseline="0" noProof="0">
                <a:ln>
                  <a:noFill/>
                </a:ln>
                <a:solidFill>
                  <a:schemeClr val="bg1"/>
                </a:solidFill>
                <a:effectLst/>
                <a:uLnTx/>
                <a:uFillTx/>
                <a:latin typeface="+mn-lt"/>
                <a:ea typeface="Canva Sans Bold"/>
                <a:cs typeface="Canva Sans Bold"/>
                <a:sym typeface="Canva Sans Bold"/>
              </a:rPr>
              <a:t>Registration Now Open!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38"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rPr>
              <a:t>DEN Procurement Tradeshow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rPr>
              <a:t>August 20,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r>
              <a:rPr lang="en-US" sz="2400" b="1">
                <a:solidFill>
                  <a:schemeClr val="bg1"/>
                </a:solidFill>
                <a:latin typeface="+mn-lt"/>
                <a:ea typeface="Canva Sans Bold"/>
                <a:cs typeface="Canva Sans Bold"/>
                <a:sym typeface="Canva Sans Bold"/>
              </a:rPr>
              <a:t>Hotel Transit Center – 4</a:t>
            </a:r>
            <a:r>
              <a:rPr lang="en-US" sz="2400" b="1" baseline="30000">
                <a:solidFill>
                  <a:schemeClr val="bg1"/>
                </a:solidFill>
                <a:latin typeface="+mn-lt"/>
                <a:ea typeface="Canva Sans Bold"/>
                <a:cs typeface="Canva Sans Bold"/>
                <a:sym typeface="Canva Sans Bold"/>
              </a:rPr>
              <a:t>th</a:t>
            </a:r>
            <a:r>
              <a:rPr lang="en-US" sz="2400" b="1">
                <a:solidFill>
                  <a:schemeClr val="bg1"/>
                </a:solidFill>
                <a:latin typeface="+mn-lt"/>
                <a:ea typeface="Canva Sans Bold"/>
                <a:cs typeface="Canva Sans Bold"/>
                <a:sym typeface="Canva Sans Bold"/>
              </a:rPr>
              <a:t> Floor / CEEA Space</a:t>
            </a:r>
            <a:br>
              <a:rPr lang="en-US" sz="2400" i="1">
                <a:solidFill>
                  <a:schemeClr val="bg1"/>
                </a:solidFill>
                <a:ea typeface="Canva Sans Bold"/>
                <a:cs typeface="Canva Sans Bold"/>
                <a:sym typeface="Canva Sans Bold"/>
              </a:rPr>
            </a:br>
            <a:endParaRPr kumimoji="0" lang="en-US" sz="2400"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p:txBody>
      </p:sp>
      <p:pic>
        <p:nvPicPr>
          <p:cNvPr id="7" name="Picture 6">
            <a:extLst>
              <a:ext uri="{FF2B5EF4-FFF2-40B4-BE49-F238E27FC236}">
                <a16:creationId xmlns:a16="http://schemas.microsoft.com/office/drawing/2014/main" id="{203FD0C5-45EC-AFA1-3AA0-04CF2C0EE92B}"/>
              </a:ext>
              <a:ext uri="{C183D7F6-B498-43B3-948B-1728B52AA6E4}">
                <adec:decorative xmlns:adec="http://schemas.microsoft.com/office/drawing/2017/decorative" val="1"/>
              </a:ext>
            </a:extLst>
          </p:cNvPr>
          <p:cNvPicPr>
            <a:picLocks noChangeAspect="1"/>
          </p:cNvPicPr>
          <p:nvPr/>
        </p:nvPicPr>
        <p:blipFill>
          <a:blip r:embed="rId3"/>
          <a:srcRect l="7362" t="617" r="7362" b="617"/>
          <a:stretch>
            <a:fillRect/>
          </a:stretch>
        </p:blipFill>
        <p:spPr>
          <a:xfrm>
            <a:off x="0" y="0"/>
            <a:ext cx="7895062" cy="6858000"/>
          </a:xfrm>
          <a:prstGeom prst="rect">
            <a:avLst/>
          </a:prstGeom>
        </p:spPr>
      </p:pic>
      <p:pic>
        <p:nvPicPr>
          <p:cNvPr id="3" name="Picture 2">
            <a:extLst>
              <a:ext uri="{FF2B5EF4-FFF2-40B4-BE49-F238E27FC236}">
                <a16:creationId xmlns:a16="http://schemas.microsoft.com/office/drawing/2014/main" id="{5685ACE5-F0D5-3236-21EC-6D89D9A3DB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26040" y="4848091"/>
            <a:ext cx="1828804" cy="1828804"/>
          </a:xfrm>
          <a:prstGeom prst="rect">
            <a:avLst/>
          </a:prstGeom>
          <a:solidFill>
            <a:schemeClr val="bg1"/>
          </a:solidFill>
        </p:spPr>
      </p:pic>
      <p:pic>
        <p:nvPicPr>
          <p:cNvPr id="8" name="Picture 7">
            <a:extLst>
              <a:ext uri="{FF2B5EF4-FFF2-40B4-BE49-F238E27FC236}">
                <a16:creationId xmlns:a16="http://schemas.microsoft.com/office/drawing/2014/main" id="{7BB36F9D-B512-69BC-C034-499603F0882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86286" y="4848091"/>
            <a:ext cx="1828804" cy="1828804"/>
          </a:xfrm>
          <a:prstGeom prst="rect">
            <a:avLst/>
          </a:prstGeom>
          <a:solidFill>
            <a:srgbClr val="FFFFFF"/>
          </a:solidFill>
        </p:spPr>
      </p:pic>
    </p:spTree>
    <p:extLst>
      <p:ext uri="{BB962C8B-B14F-4D97-AF65-F5344CB8AC3E}">
        <p14:creationId xmlns:p14="http://schemas.microsoft.com/office/powerpoint/2010/main" val="1808992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AA74-5A18-F052-CA5B-F5CD1503A527}"/>
            </a:ext>
          </a:extLst>
        </p:cNvPr>
        <p:cNvGrpSpPr/>
        <p:nvPr/>
      </p:nvGrpSpPr>
      <p:grpSpPr>
        <a:xfrm>
          <a:off x="0" y="0"/>
          <a:ext cx="0" cy="0"/>
          <a:chOff x="0" y="0"/>
          <a:chExt cx="0" cy="0"/>
        </a:xfrm>
      </p:grpSpPr>
      <p:sp>
        <p:nvSpPr>
          <p:cNvPr id="9"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AFFAA643-5BCA-D09E-3781-233073906387}"/>
              </a:ext>
              <a:ext uri="{C183D7F6-B498-43B3-948B-1728B52AA6E4}">
                <adec:decorative xmlns:adec="http://schemas.microsoft.com/office/drawing/2017/decorative" val="0"/>
              </a:ext>
            </a:extLst>
          </p:cNvPr>
          <p:cNvSpPr txBox="1">
            <a:spLocks noGrp="1"/>
          </p:cNvSpPr>
          <p:nvPr>
            <p:ph type="title" idx="4294967295"/>
          </p:nvPr>
        </p:nvSpPr>
        <p:spPr>
          <a:xfrm>
            <a:off x="805411" y="483330"/>
            <a:ext cx="700992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440099"/>
                </a:solidFill>
                <a:ea typeface="Calibri"/>
                <a:cs typeface="Calibri"/>
              </a:rPr>
              <a:t>DEN </a:t>
            </a:r>
            <a:r>
              <a:rPr lang="en-US" sz="2800" b="1" dirty="0" err="1">
                <a:solidFill>
                  <a:srgbClr val="440099"/>
                </a:solidFill>
                <a:ea typeface="Calibri"/>
                <a:cs typeface="Calibri"/>
              </a:rPr>
              <a:t>ConRAC</a:t>
            </a:r>
            <a:r>
              <a:rPr lang="en-US" sz="2800" b="1" dirty="0">
                <a:solidFill>
                  <a:srgbClr val="440099"/>
                </a:solidFill>
                <a:ea typeface="Calibri"/>
                <a:cs typeface="Calibri"/>
              </a:rPr>
              <a:t> &amp; Industry Forum </a:t>
            </a:r>
            <a:endParaRPr lang="en-US" sz="2800" b="1" dirty="0"/>
          </a:p>
        </p:txBody>
      </p:sp>
      <p:sp>
        <p:nvSpPr>
          <p:cNvPr id="2" name="TextBox 1">
            <a:extLst>
              <a:ext uri="{FF2B5EF4-FFF2-40B4-BE49-F238E27FC236}">
                <a16:creationId xmlns:a16="http://schemas.microsoft.com/office/drawing/2014/main" id="{1423AFD1-9BFB-83C7-F596-73E799A03C31}"/>
              </a:ext>
            </a:extLst>
          </p:cNvPr>
          <p:cNvSpPr txBox="1"/>
          <p:nvPr/>
        </p:nvSpPr>
        <p:spPr>
          <a:xfrm>
            <a:off x="805411" y="1255622"/>
            <a:ext cx="7516758"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Join us to learn more about the Consolidated Rent-A-Car (</a:t>
            </a:r>
            <a:r>
              <a:rPr lang="en-US" sz="1600" dirty="0" err="1"/>
              <a:t>ConRAC</a:t>
            </a:r>
            <a:r>
              <a:rPr lang="en-US" sz="1600" dirty="0"/>
              <a:t>) Facility procurement and other key DEN project updates.</a:t>
            </a:r>
            <a:br>
              <a:rPr lang="en-US" dirty="0">
                <a:highlight>
                  <a:srgbClr val="FFFFFF"/>
                </a:highlight>
              </a:rPr>
            </a:br>
            <a:br>
              <a:rPr lang="en-US" dirty="0">
                <a:highlight>
                  <a:srgbClr val="FFFFFF"/>
                </a:highlight>
              </a:rPr>
            </a:br>
            <a:r>
              <a:rPr lang="en-US" sz="2400" b="1" dirty="0">
                <a:solidFill>
                  <a:srgbClr val="440099"/>
                </a:solidFill>
                <a:highlight>
                  <a:srgbClr val="FFFFFF"/>
                </a:highlight>
              </a:rPr>
              <a:t>July 24</a:t>
            </a:r>
            <a:r>
              <a:rPr lang="en-US" sz="2400" b="1" baseline="30000" dirty="0">
                <a:solidFill>
                  <a:srgbClr val="440099"/>
                </a:solidFill>
                <a:highlight>
                  <a:srgbClr val="FFFFFF"/>
                </a:highlight>
              </a:rPr>
              <a:t>th</a:t>
            </a:r>
            <a:br>
              <a:rPr lang="en-US" sz="2400" b="1" baseline="30000" dirty="0">
                <a:solidFill>
                  <a:srgbClr val="440099"/>
                </a:solidFill>
                <a:highlight>
                  <a:srgbClr val="FFFFFF"/>
                </a:highlight>
              </a:rPr>
            </a:br>
            <a:r>
              <a:rPr lang="en-US" sz="2400" b="1" dirty="0">
                <a:solidFill>
                  <a:srgbClr val="440099"/>
                </a:solidFill>
                <a:highlight>
                  <a:srgbClr val="FFFFFF"/>
                </a:highlight>
              </a:rPr>
              <a:t>9:00 </a:t>
            </a:r>
            <a:r>
              <a:rPr lang="en-US" sz="2400" b="1" dirty="0" err="1">
                <a:solidFill>
                  <a:srgbClr val="440099"/>
                </a:solidFill>
                <a:highlight>
                  <a:srgbClr val="FFFFFF"/>
                </a:highlight>
              </a:rPr>
              <a:t>a.m</a:t>
            </a:r>
            <a:r>
              <a:rPr lang="en-US" sz="2400" b="1" dirty="0">
                <a:solidFill>
                  <a:srgbClr val="440099"/>
                </a:solidFill>
                <a:highlight>
                  <a:srgbClr val="FFFFFF"/>
                </a:highlight>
              </a:rPr>
              <a:t> – noon</a:t>
            </a:r>
            <a:br>
              <a:rPr lang="en-US" sz="2400" b="1" dirty="0">
                <a:solidFill>
                  <a:srgbClr val="440099"/>
                </a:solidFill>
                <a:highlight>
                  <a:srgbClr val="FFFFFF"/>
                </a:highlight>
              </a:rPr>
            </a:br>
            <a:r>
              <a:rPr lang="en-US" sz="2400" b="1" dirty="0">
                <a:solidFill>
                  <a:srgbClr val="440099"/>
                </a:solidFill>
                <a:highlight>
                  <a:srgbClr val="FFFFFF"/>
                </a:highlight>
                <a:ea typeface="Canva Sans Bold"/>
                <a:cs typeface="Canva Sans Bold"/>
                <a:sym typeface="Canva Sans Bold"/>
              </a:rPr>
              <a:t>Hotel Transit Center – 4</a:t>
            </a:r>
            <a:r>
              <a:rPr lang="en-US" sz="2400" b="1" baseline="30000" dirty="0">
                <a:solidFill>
                  <a:srgbClr val="440099"/>
                </a:solidFill>
                <a:highlight>
                  <a:srgbClr val="FFFFFF"/>
                </a:highlight>
                <a:ea typeface="Canva Sans Bold"/>
                <a:cs typeface="Canva Sans Bold"/>
                <a:sym typeface="Canva Sans Bold"/>
              </a:rPr>
              <a:t>th</a:t>
            </a:r>
            <a:r>
              <a:rPr lang="en-US" sz="2400" b="1" dirty="0">
                <a:solidFill>
                  <a:srgbClr val="440099"/>
                </a:solidFill>
                <a:highlight>
                  <a:srgbClr val="FFFFFF"/>
                </a:highlight>
                <a:ea typeface="Canva Sans Bold"/>
                <a:cs typeface="Canva Sans Bold"/>
                <a:sym typeface="Canva Sans Bold"/>
              </a:rPr>
              <a:t> Floor / CEEA Space</a:t>
            </a:r>
            <a:br>
              <a:rPr lang="en-US" dirty="0">
                <a:highlight>
                  <a:srgbClr val="FFFFFF"/>
                </a:highlight>
              </a:rPr>
            </a:br>
            <a:br>
              <a:rPr lang="en-US" dirty="0">
                <a:highlight>
                  <a:srgbClr val="FFFFFF"/>
                </a:highlight>
              </a:rPr>
            </a:br>
            <a:r>
              <a:rPr lang="en-US" sz="1600" dirty="0"/>
              <a:t>Denver International Airport (DEN) invites you to an industry engagement event focused on the </a:t>
            </a:r>
            <a:r>
              <a:rPr lang="en-US" sz="1600" b="1" dirty="0"/>
              <a:t>Consolidated Rent-A-Car (</a:t>
            </a:r>
            <a:r>
              <a:rPr lang="en-US" sz="1600" b="1" dirty="0" err="1"/>
              <a:t>ConRAC</a:t>
            </a:r>
            <a:r>
              <a:rPr lang="en-US" sz="1600" b="1" dirty="0"/>
              <a:t>) Facility Program procurement and will include updates from other key projects.</a:t>
            </a:r>
            <a:r>
              <a:rPr lang="en-US" sz="1600" dirty="0"/>
              <a:t> This will be an opportunity to learn more about the projects, connect with prime contractors and understand how your business can participate.</a:t>
            </a:r>
            <a:br>
              <a:rPr lang="en-US" sz="1600" dirty="0"/>
            </a:br>
            <a:br>
              <a:rPr lang="en-US" sz="1600" dirty="0"/>
            </a:br>
            <a:r>
              <a:rPr lang="en-US" sz="1600" dirty="0"/>
              <a:t>The three-hour session will feature opening remarks from Phil Washington, followed by project overviews, procurement timelines and information on MWBE participation opportunities. Attendees can also take part in a live Q&amp;A and connect with prime contractors during a dedicated networking session. Programming begins at 9 a.m.</a:t>
            </a:r>
            <a:br>
              <a:rPr lang="en-US" sz="1600" dirty="0"/>
            </a:br>
            <a:br>
              <a:rPr lang="en-US" sz="1600" dirty="0"/>
            </a:br>
            <a:r>
              <a:rPr lang="en-US" sz="1600" dirty="0"/>
              <a:t>This event is intended for industry partners and individuals representing firms. Participation is optional, and capacity is limited.</a:t>
            </a:r>
          </a:p>
        </p:txBody>
      </p:sp>
      <p:pic>
        <p:nvPicPr>
          <p:cNvPr id="3" name="Picture 2">
            <a:extLst>
              <a:ext uri="{FF2B5EF4-FFF2-40B4-BE49-F238E27FC236}">
                <a16:creationId xmlns:a16="http://schemas.microsoft.com/office/drawing/2014/main" id="{03B7EE26-5A63-291A-D04B-5C0DEF1E63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69681" y="1666868"/>
            <a:ext cx="2613225" cy="2613225"/>
          </a:xfrm>
          <a:prstGeom prst="rect">
            <a:avLst/>
          </a:prstGeom>
        </p:spPr>
      </p:pic>
      <p:sp>
        <p:nvSpPr>
          <p:cNvPr id="4" name="TextBox 3">
            <a:extLst>
              <a:ext uri="{FF2B5EF4-FFF2-40B4-BE49-F238E27FC236}">
                <a16:creationId xmlns:a16="http://schemas.microsoft.com/office/drawing/2014/main" id="{9F021296-ABE5-E5D9-8E7A-DA3C5E7DD6FE}"/>
              </a:ext>
              <a:ext uri="{C183D7F6-B498-43B3-948B-1728B52AA6E4}">
                <adec:decorative xmlns:adec="http://schemas.microsoft.com/office/drawing/2017/decorative" val="1"/>
              </a:ext>
            </a:extLst>
          </p:cNvPr>
          <p:cNvSpPr txBox="1"/>
          <p:nvPr/>
        </p:nvSpPr>
        <p:spPr>
          <a:xfrm>
            <a:off x="8880939" y="4280093"/>
            <a:ext cx="23938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Calibri" panose="020F0502020204030204"/>
                <a:ea typeface="Canva Sans Bold"/>
                <a:cs typeface="Canva Sans Bold"/>
                <a:sym typeface="Canva Sans Bold"/>
              </a:rPr>
              <a:t>Scan QR to Register</a:t>
            </a:r>
          </a:p>
        </p:txBody>
      </p:sp>
    </p:spTree>
    <p:extLst>
      <p:ext uri="{BB962C8B-B14F-4D97-AF65-F5344CB8AC3E}">
        <p14:creationId xmlns:p14="http://schemas.microsoft.com/office/powerpoint/2010/main" val="41402971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ntent 2 -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4 - ORANGE - Image WHIT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City of Denver Colors">
      <a:dk1>
        <a:srgbClr val="58595B"/>
      </a:dk1>
      <a:lt1>
        <a:sysClr val="window" lastClr="FFFFFF"/>
      </a:lt1>
      <a:dk2>
        <a:srgbClr val="002D56"/>
      </a:dk2>
      <a:lt2>
        <a:srgbClr val="DCDDE1"/>
      </a:lt2>
      <a:accent1>
        <a:srgbClr val="0096D6"/>
      </a:accent1>
      <a:accent2>
        <a:srgbClr val="D9531E"/>
      </a:accent2>
      <a:accent3>
        <a:srgbClr val="6D8D24"/>
      </a:accent3>
      <a:accent4>
        <a:srgbClr val="F3B913"/>
      </a:accent4>
      <a:accent5>
        <a:srgbClr val="F3901D"/>
      </a:accent5>
      <a:accent6>
        <a:srgbClr val="9FA646"/>
      </a:accent6>
      <a:hlink>
        <a:srgbClr val="005596"/>
      </a:hlink>
      <a:folHlink>
        <a:srgbClr val="400F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CD PowerPoint Template Widescreen.pptx  -  Read-Only" id="{91BD9A01-A9C1-40F2-BBD0-9BE60353A035}" vid="{838761E2-6594-4CD3-A0E5-66C20681BB95}"/>
    </a:ext>
  </a:extLst>
</a:theme>
</file>

<file path=ppt/theme/theme8.xml><?xml version="1.0" encoding="utf-8"?>
<a:theme xmlns:a="http://schemas.openxmlformats.org/drawingml/2006/main" name="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N PowerPoint Widescreen Template 16_9 ratio" id="{208BDD4F-90B2-4C68-94EF-065F9A02F4AD}" vid="{5C5EAEF9-4FCC-4A17-AF4F-2E0F4FDC316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Props1.xml><?xml version="1.0" encoding="utf-8"?>
<ds:datastoreItem xmlns:ds="http://schemas.openxmlformats.org/officeDocument/2006/customXml" ds:itemID="{2674DDDF-AB4D-446A-A19F-F62E53DF806A}">
  <ds:schemaRefs>
    <ds:schemaRef ds:uri="http://schemas.microsoft.com/sharepoint/v3/contenttype/forms"/>
  </ds:schemaRefs>
</ds:datastoreItem>
</file>

<file path=customXml/itemProps2.xml><?xml version="1.0" encoding="utf-8"?>
<ds:datastoreItem xmlns:ds="http://schemas.openxmlformats.org/officeDocument/2006/customXml" ds:itemID="{958AD259-C84E-4652-BFDA-AE578DC16E01}">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F2FE49-1C05-4EF5-9360-51D70AD37214}">
  <ds:schemaRefs>
    <ds:schemaRef ds:uri="87e7f7ab-f283-48b6-a11d-5b6afdf240ea"/>
    <ds:schemaRef ds:uri="bbc1b1f8-0e71-4cbd-b262-3052aba238a9"/>
    <ds:schemaRef ds:uri="fd3bd635-9bff-483f-aa30-f8bfae0bbf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9c62162-b85e-4b0e-a863-ebe7817ad70d}" enabled="0" method="" siteId="{79c62162-b85e-4b0e-a863-ebe7817ad70d}" removed="1"/>
</clbl:labelList>
</file>

<file path=docProps/app.xml><?xml version="1.0" encoding="utf-8"?>
<Properties xmlns="http://schemas.openxmlformats.org/officeDocument/2006/extended-properties" xmlns:vt="http://schemas.openxmlformats.org/officeDocument/2006/docPropsVTypes">
  <TotalTime>4</TotalTime>
  <Words>6269</Words>
  <Application>Microsoft Office PowerPoint</Application>
  <PresentationFormat>Widescreen</PresentationFormat>
  <Paragraphs>646</Paragraphs>
  <Slides>52</Slides>
  <Notes>36</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52</vt:i4>
      </vt:variant>
    </vt:vector>
  </HeadingPairs>
  <TitlesOfParts>
    <vt:vector size="76" baseType="lpstr">
      <vt:lpstr>Aptos</vt:lpstr>
      <vt:lpstr>Aptos Narrow</vt:lpstr>
      <vt:lpstr>Arial</vt:lpstr>
      <vt:lpstr>Arial,Sans-Serif</vt:lpstr>
      <vt:lpstr>Calibri</vt:lpstr>
      <vt:lpstr>Calibri Light</vt:lpstr>
      <vt:lpstr>Canva Sans Bold</vt:lpstr>
      <vt:lpstr>Courier New</vt:lpstr>
      <vt:lpstr>Franklin Gothic Book</vt:lpstr>
      <vt:lpstr>Franklin Gothic Medium</vt:lpstr>
      <vt:lpstr>Inter</vt:lpstr>
      <vt:lpstr>Symbol</vt:lpstr>
      <vt:lpstr>Wingdings</vt:lpstr>
      <vt:lpstr>Wingdings,Sans-Serif</vt:lpstr>
      <vt:lpstr>Title 1</vt:lpstr>
      <vt:lpstr>Title 3</vt:lpstr>
      <vt:lpstr>Content 2 - ORANGE</vt:lpstr>
      <vt:lpstr>Content 4 - ORANGE - Image WHITE logo</vt:lpstr>
      <vt:lpstr>Office Theme</vt:lpstr>
      <vt:lpstr>1_Title 1</vt:lpstr>
      <vt:lpstr>1_Office Theme</vt:lpstr>
      <vt:lpstr>Content 1 - ORANGE</vt:lpstr>
      <vt:lpstr>2_Office Theme</vt:lpstr>
      <vt:lpstr>1_Content 2 - GREEN</vt:lpstr>
      <vt:lpstr>Taking Flight at DEN</vt:lpstr>
      <vt:lpstr>Agenda</vt:lpstr>
      <vt:lpstr>Housekeeping</vt:lpstr>
      <vt:lpstr>Project Interest Form</vt:lpstr>
      <vt:lpstr>Click to edit Master title style</vt:lpstr>
      <vt:lpstr>Taking Flight at DEN </vt:lpstr>
      <vt:lpstr>Meet the Primes</vt:lpstr>
      <vt:lpstr>Registration Now Open!  DEN Procurement Tradeshow  August 20, 2026  Hotel Transit Center – 4th Floor / CEEA Space </vt:lpstr>
      <vt:lpstr>DEN ConRAC &amp; Industry Forum </vt:lpstr>
      <vt:lpstr>Missed the IFR Submission Date?</vt:lpstr>
      <vt:lpstr>Navigating the ACDBE Series: Pathways to Concessions</vt:lpstr>
      <vt:lpstr>Small Business Certification Workshops</vt:lpstr>
      <vt:lpstr>Community Panelist Program </vt:lpstr>
      <vt:lpstr>Business Development Training Academy</vt:lpstr>
      <vt:lpstr>Upcoming Opportunities – Updated Webpage</vt:lpstr>
      <vt:lpstr>STAY CONNECTED WITH DEN</vt:lpstr>
      <vt:lpstr>Legal Disclaimer​</vt:lpstr>
      <vt:lpstr>AOB RESTACK CM/GC Breakout Room #2</vt:lpstr>
      <vt:lpstr>AOB Restack CM/GC</vt:lpstr>
      <vt:lpstr>AOB Restack CM/GC </vt:lpstr>
      <vt:lpstr>BHS MOD’s 2 &amp; 3 Modernization and TSA RECAP Construction Project Breakout Room #3</vt:lpstr>
      <vt:lpstr>BHS MOD’s 2 &amp; 3 Modernization and TSA RECAP Construction Project</vt:lpstr>
      <vt:lpstr>2027-29 DEN Summer Concert Series Breakout Room #4  </vt:lpstr>
      <vt:lpstr>2027-29 DEN Summer Concert Series</vt:lpstr>
      <vt:lpstr>DEN Security Services - Regulatory Services Breakout Room #5  </vt:lpstr>
      <vt:lpstr>DEN Security Services - Regulatory Services</vt:lpstr>
      <vt:lpstr>DEN Learning Management System Breakout Room #7  </vt:lpstr>
      <vt:lpstr>DEN Learning Management System Implementation, Integration, and Ongoing Support Services for FAA Part 139 Training </vt:lpstr>
      <vt:lpstr>Multiple Maintenance Opportunities Breakout Room #8  </vt:lpstr>
      <vt:lpstr>Fire Extinguisher Service Contract </vt:lpstr>
      <vt:lpstr>HVAC Coil Cleaning, Air Filter Replacement, and Preventative Maintenance</vt:lpstr>
      <vt:lpstr>On-Call Electrical Services</vt:lpstr>
      <vt:lpstr>Pole Barn Replacement</vt:lpstr>
      <vt:lpstr>On-Call Building Services </vt:lpstr>
      <vt:lpstr>On-Call Plumbing Services </vt:lpstr>
      <vt:lpstr>Environmental On-Call Contract Breakout Room #9 </vt:lpstr>
      <vt:lpstr>Sustainability and Environmental Consulting On-Call Contract</vt:lpstr>
      <vt:lpstr>Environmental On-Call Contract</vt:lpstr>
      <vt:lpstr>DEN Procurement  Breakout Room #  </vt:lpstr>
      <vt:lpstr>DEN Procurement  </vt:lpstr>
      <vt:lpstr>DEN Procurement – Contract Lifecycle</vt:lpstr>
      <vt:lpstr>Small Business Concessions Programs (ACDBE/SBEC) Airport Access &amp; Business Opportunity Breakout Room #10  </vt:lpstr>
      <vt:lpstr>DEN'S Federal Small Business Programs are PAUSED...</vt:lpstr>
      <vt:lpstr>...but Small Business Opportunities are NOT!</vt:lpstr>
      <vt:lpstr>Division of Small Business Opportunity Breakout Room #10 </vt:lpstr>
      <vt:lpstr>Division of Small Business Opportunity (DSBO)</vt:lpstr>
      <vt:lpstr>General Services- Purchasing Division Breakout Room #11 </vt:lpstr>
      <vt:lpstr>General Services- Purchasing Division</vt:lpstr>
      <vt:lpstr>Workforce Development Breakout Room # </vt:lpstr>
      <vt:lpstr>Denver Construction Careers Program (DCCP) Overview </vt:lpstr>
      <vt:lpstr>Event Follow Up </vt:lpstr>
      <vt:lpstr>Do Business With 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Rodriguez, Nicole - DEN</cp:lastModifiedBy>
  <cp:revision>1</cp:revision>
  <cp:lastPrinted>2026-01-05T23:17:33Z</cp:lastPrinted>
  <dcterms:created xsi:type="dcterms:W3CDTF">2024-03-24T01:57:37Z</dcterms:created>
  <dcterms:modified xsi:type="dcterms:W3CDTF">2026-07-10T22:05:54Z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ies>
</file>