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8" r:id="rId5"/>
    <p:sldMasterId id="2147483651" r:id="rId6"/>
    <p:sldMasterId id="2147483722" r:id="rId7"/>
    <p:sldMasterId id="2147483731" r:id="rId8"/>
  </p:sldMasterIdLst>
  <p:notesMasterIdLst>
    <p:notesMasterId r:id="rId43"/>
  </p:notesMasterIdLst>
  <p:sldIdLst>
    <p:sldId id="105036" r:id="rId9"/>
    <p:sldId id="11112" r:id="rId10"/>
    <p:sldId id="105012" r:id="rId11"/>
    <p:sldId id="105299" r:id="rId12"/>
    <p:sldId id="105300" r:id="rId13"/>
    <p:sldId id="2147483624" r:id="rId14"/>
    <p:sldId id="2147483639" r:id="rId15"/>
    <p:sldId id="11137" r:id="rId16"/>
    <p:sldId id="105301" r:id="rId17"/>
    <p:sldId id="105305" r:id="rId18"/>
    <p:sldId id="10730" r:id="rId19"/>
    <p:sldId id="11161" r:id="rId20"/>
    <p:sldId id="260" r:id="rId21"/>
    <p:sldId id="261" r:id="rId22"/>
    <p:sldId id="105086" r:id="rId23"/>
    <p:sldId id="105354" r:id="rId24"/>
    <p:sldId id="105081" r:id="rId25"/>
    <p:sldId id="105082" r:id="rId26"/>
    <p:sldId id="105357" r:id="rId27"/>
    <p:sldId id="105089" r:id="rId28"/>
    <p:sldId id="105355" r:id="rId29"/>
    <p:sldId id="105356" r:id="rId30"/>
    <p:sldId id="105091" r:id="rId31"/>
    <p:sldId id="105092" r:id="rId32"/>
    <p:sldId id="105093" r:id="rId33"/>
    <p:sldId id="105359" r:id="rId34"/>
    <p:sldId id="105358" r:id="rId35"/>
    <p:sldId id="105360" r:id="rId36"/>
    <p:sldId id="105090" r:id="rId37"/>
    <p:sldId id="105084" r:id="rId38"/>
    <p:sldId id="11192" r:id="rId39"/>
    <p:sldId id="105302" r:id="rId40"/>
    <p:sldId id="11167" r:id="rId41"/>
    <p:sldId id="111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7EA5067-D3E1-BF66-B839-4B8C350490FA}" name="Anderson, Mica - DEN" initials="AD" userId="S::mica.anderson@flydenver.com::168b2239-34db-49f4-af92-62840d2f6e43" providerId="AD"/>
  <p188:author id="{A5F69BB7-EA34-1A2D-5688-43B0292A9F46}" name="Anderson, Mica - DEN" initials="MA" userId="S::Mica.Anderson@flydenver.com::168b2239-34db-49f4-af92-62840d2f6e43" providerId="AD"/>
  <p188:author id="{DD59B8BD-7F18-EB50-851B-F635371CB727}" name="Anderson, Sara - DEN" initials="SA" userId="S::Sara.Anderson@flydenver.com::e3f8ecb3-2193-4665-ba34-5827b1a98428" providerId="AD"/>
  <p188:author id="{303A1AD4-DBCE-2645-4CFA-6420BB1ED429}" name="Rodriguez, Nicole - DEN" initials="NR" userId="S::Nicole.Rodriguez@flydenver.com::edce7eb7-41d3-4b21-8d93-85b303938b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9FBC"/>
    <a:srgbClr val="440099"/>
    <a:srgbClr val="DC5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974E3-338B-48DE-8848-4040342E7A72}" v="154" dt="2026-07-16T17:59:51.518"/>
    <p1510:client id="{9E314F5B-3885-3C81-3520-8908B00AFF32}" v="217" dt="2026-07-16T19:04:57.844"/>
    <p1510:client id="{FC3956C8-2DAA-46A7-9FDF-C11CCFDE524A}" v="175" dt="2026-07-17T17:44:02.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101" d="100"/>
          <a:sy n="101" d="100"/>
        </p:scale>
        <p:origin x="144" y="186"/>
      </p:cViewPr>
      <p:guideLst/>
    </p:cSldViewPr>
  </p:slideViewPr>
  <p:outlineViewPr>
    <p:cViewPr>
      <p:scale>
        <a:sx n="33" d="100"/>
        <a:sy n="33" d="100"/>
      </p:scale>
      <p:origin x="0" y="-115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2BAA6-7345-423C-9930-F755F3076D7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EC56325-D9EF-47C8-A75B-EAF5EC49C1F4}">
      <dgm:prSet custT="1"/>
      <dgm:spPr>
        <a:solidFill>
          <a:srgbClr val="440099"/>
        </a:solidFill>
      </dgm:spPr>
      <dgm:t>
        <a:bodyPr/>
        <a:lstStyle/>
        <a:p>
          <a:r>
            <a:rPr lang="en-US" sz="2400" b="1">
              <a:solidFill>
                <a:schemeClr val="bg1"/>
              </a:solidFill>
              <a:latin typeface="Aptos" panose="020B0004020202020204" pitchFamily="34" charset="0"/>
            </a:rPr>
            <a:t>Countability</a:t>
          </a:r>
          <a:br>
            <a:rPr lang="en-US" sz="2400" b="1">
              <a:solidFill>
                <a:schemeClr val="bg1"/>
              </a:solidFill>
              <a:latin typeface="Aptos" panose="020B0004020202020204" pitchFamily="34" charset="0"/>
            </a:rPr>
          </a:br>
          <a:r>
            <a:rPr lang="en-US" sz="1800">
              <a:solidFill>
                <a:schemeClr val="bg1"/>
              </a:solidFill>
              <a:latin typeface="Aptos" panose="020B0004020202020204" pitchFamily="34" charset="0"/>
            </a:rPr>
            <a:t>Counted on future concession opportunities</a:t>
          </a:r>
          <a:endParaRPr lang="en-US" sz="2000">
            <a:solidFill>
              <a:schemeClr val="bg1"/>
            </a:solidFill>
            <a:latin typeface="Aptos" panose="020B0004020202020204" pitchFamily="34" charset="0"/>
          </a:endParaRPr>
        </a:p>
      </dgm:t>
    </dgm:pt>
    <dgm:pt modelId="{255DC73C-390C-4AEB-BC93-2185D3D0E8AA}" type="parTrans" cxnId="{2DF7FC49-B989-4760-891C-55E95D021D70}">
      <dgm:prSet/>
      <dgm:spPr/>
      <dgm:t>
        <a:bodyPr/>
        <a:lstStyle/>
        <a:p>
          <a:endParaRPr lang="en-US" sz="1800">
            <a:latin typeface="Aptos" panose="020B0004020202020204" pitchFamily="34" charset="0"/>
          </a:endParaRPr>
        </a:p>
      </dgm:t>
    </dgm:pt>
    <dgm:pt modelId="{0E314D54-CFB2-463D-A38C-2FA40A81AD05}" type="sibTrans" cxnId="{2DF7FC49-B989-4760-891C-55E95D021D70}">
      <dgm:prSet/>
      <dgm:spPr/>
      <dgm:t>
        <a:bodyPr/>
        <a:lstStyle/>
        <a:p>
          <a:endParaRPr lang="en-US" sz="1800">
            <a:latin typeface="Aptos" panose="020B0004020202020204" pitchFamily="34" charset="0"/>
          </a:endParaRPr>
        </a:p>
      </dgm:t>
    </dgm:pt>
    <dgm:pt modelId="{D6F33316-AC87-4F3E-8C00-A50C9A2EC089}">
      <dgm:prSet custT="1"/>
      <dgm:spPr>
        <a:solidFill>
          <a:srgbClr val="440099"/>
        </a:solidFill>
      </dgm:spPr>
      <dgm:t>
        <a:bodyPr/>
        <a:lstStyle/>
        <a:p>
          <a:r>
            <a:rPr lang="en-US" sz="2400" b="1">
              <a:latin typeface="Aptos" panose="020B0004020202020204" pitchFamily="34" charset="0"/>
            </a:rPr>
            <a:t>Eligibility</a:t>
          </a:r>
          <a:br>
            <a:rPr lang="en-US" sz="2400" b="1">
              <a:latin typeface="Aptos" panose="020B0004020202020204" pitchFamily="34" charset="0"/>
            </a:rPr>
          </a:br>
          <a:r>
            <a:rPr lang="en-US" sz="1800">
              <a:latin typeface="Aptos" panose="020B0004020202020204" pitchFamily="34" charset="0"/>
            </a:rPr>
            <a:t>Eligible for SBEC Defined Pool opportunities</a:t>
          </a:r>
          <a:endParaRPr lang="en-US" sz="2000">
            <a:latin typeface="Aptos" panose="020B0004020202020204" pitchFamily="34" charset="0"/>
          </a:endParaRPr>
        </a:p>
      </dgm:t>
    </dgm:pt>
    <dgm:pt modelId="{009834F6-E1BD-4099-B9A0-3E7F072EB58A}" type="parTrans" cxnId="{C724B32C-B30B-4450-A306-5C067D3E609D}">
      <dgm:prSet/>
      <dgm:spPr/>
      <dgm:t>
        <a:bodyPr/>
        <a:lstStyle/>
        <a:p>
          <a:endParaRPr lang="en-US" sz="1800">
            <a:latin typeface="Aptos" panose="020B0004020202020204" pitchFamily="34" charset="0"/>
          </a:endParaRPr>
        </a:p>
      </dgm:t>
    </dgm:pt>
    <dgm:pt modelId="{051CBC61-1851-4A36-A2D5-4A8ACCA28FA4}" type="sibTrans" cxnId="{C724B32C-B30B-4450-A306-5C067D3E609D}">
      <dgm:prSet/>
      <dgm:spPr/>
      <dgm:t>
        <a:bodyPr/>
        <a:lstStyle/>
        <a:p>
          <a:endParaRPr lang="en-US" sz="1800">
            <a:latin typeface="Aptos" panose="020B0004020202020204" pitchFamily="34" charset="0"/>
          </a:endParaRPr>
        </a:p>
      </dgm:t>
    </dgm:pt>
    <dgm:pt modelId="{8199DDC5-2A0D-447A-A21B-B8B6B733C5F5}">
      <dgm:prSet custT="1"/>
      <dgm:spPr>
        <a:solidFill>
          <a:srgbClr val="440099"/>
        </a:solidFill>
      </dgm:spPr>
      <dgm:t>
        <a:bodyPr/>
        <a:lstStyle/>
        <a:p>
          <a:r>
            <a:rPr lang="en-US" sz="2400" b="1">
              <a:latin typeface="Aptos" panose="020B0004020202020204" pitchFamily="34" charset="0"/>
            </a:rPr>
            <a:t>Visibility</a:t>
          </a:r>
          <a:br>
            <a:rPr lang="en-US" sz="2400" b="1">
              <a:latin typeface="Aptos" panose="020B0004020202020204" pitchFamily="34" charset="0"/>
            </a:rPr>
          </a:br>
          <a:r>
            <a:rPr lang="en-US" sz="1800">
              <a:latin typeface="Aptos" panose="020B0004020202020204" pitchFamily="34" charset="0"/>
            </a:rPr>
            <a:t>Visible in the certification directory primes use</a:t>
          </a:r>
          <a:endParaRPr lang="en-US" sz="2000">
            <a:latin typeface="Aptos" panose="020B0004020202020204" pitchFamily="34" charset="0"/>
          </a:endParaRPr>
        </a:p>
      </dgm:t>
    </dgm:pt>
    <dgm:pt modelId="{3F87983D-E439-4934-9278-1B676FE5059F}" type="parTrans" cxnId="{E6A348BD-27C5-422A-83D1-E93DDCE3A78E}">
      <dgm:prSet/>
      <dgm:spPr/>
      <dgm:t>
        <a:bodyPr/>
        <a:lstStyle/>
        <a:p>
          <a:endParaRPr lang="en-US" sz="1800">
            <a:latin typeface="Aptos" panose="020B0004020202020204" pitchFamily="34" charset="0"/>
          </a:endParaRPr>
        </a:p>
      </dgm:t>
    </dgm:pt>
    <dgm:pt modelId="{95C283A8-F799-4C83-88F8-C942AB7CDED7}" type="sibTrans" cxnId="{E6A348BD-27C5-422A-83D1-E93DDCE3A78E}">
      <dgm:prSet/>
      <dgm:spPr/>
      <dgm:t>
        <a:bodyPr/>
        <a:lstStyle/>
        <a:p>
          <a:endParaRPr lang="en-US" sz="1800">
            <a:latin typeface="Aptos" panose="020B0004020202020204" pitchFamily="34" charset="0"/>
          </a:endParaRPr>
        </a:p>
      </dgm:t>
    </dgm:pt>
    <dgm:pt modelId="{0724622B-29B9-4D0E-8128-86AEA49A11B6}">
      <dgm:prSet custT="1"/>
      <dgm:spPr>
        <a:solidFill>
          <a:srgbClr val="440099"/>
        </a:solidFill>
      </dgm:spPr>
      <dgm:t>
        <a:bodyPr/>
        <a:lstStyle/>
        <a:p>
          <a:r>
            <a:rPr lang="en-US" sz="2400" b="1">
              <a:latin typeface="Aptos" panose="020B0004020202020204" pitchFamily="34" charset="0"/>
            </a:rPr>
            <a:t>Availability</a:t>
          </a:r>
          <a:br>
            <a:rPr lang="en-US" sz="2400" b="1">
              <a:latin typeface="Aptos" panose="020B0004020202020204" pitchFamily="34" charset="0"/>
            </a:rPr>
          </a:br>
          <a:r>
            <a:rPr lang="en-US" sz="1800">
              <a:latin typeface="Aptos" panose="020B0004020202020204" pitchFamily="34" charset="0"/>
            </a:rPr>
            <a:t>Included in availability and goal-setting data analysis</a:t>
          </a:r>
          <a:endParaRPr lang="en-US" sz="2000">
            <a:latin typeface="Aptos" panose="020B0004020202020204" pitchFamily="34" charset="0"/>
          </a:endParaRPr>
        </a:p>
      </dgm:t>
    </dgm:pt>
    <dgm:pt modelId="{7380ECDE-9FBD-429B-A69D-E782015D8696}" type="parTrans" cxnId="{B03024F8-7CB4-46C1-ABAA-EC55D9DC8894}">
      <dgm:prSet/>
      <dgm:spPr/>
      <dgm:t>
        <a:bodyPr/>
        <a:lstStyle/>
        <a:p>
          <a:endParaRPr lang="en-US" sz="1800">
            <a:latin typeface="Aptos" panose="020B0004020202020204" pitchFamily="34" charset="0"/>
          </a:endParaRPr>
        </a:p>
      </dgm:t>
    </dgm:pt>
    <dgm:pt modelId="{DC810E2D-EC9F-4620-8A71-87F056496DBC}" type="sibTrans" cxnId="{B03024F8-7CB4-46C1-ABAA-EC55D9DC8894}">
      <dgm:prSet/>
      <dgm:spPr/>
      <dgm:t>
        <a:bodyPr/>
        <a:lstStyle/>
        <a:p>
          <a:endParaRPr lang="en-US" sz="1800">
            <a:latin typeface="Aptos" panose="020B0004020202020204" pitchFamily="34" charset="0"/>
          </a:endParaRPr>
        </a:p>
      </dgm:t>
    </dgm:pt>
    <dgm:pt modelId="{19DBD6E7-2448-4543-8580-1F9B5A81375E}" type="pres">
      <dgm:prSet presAssocID="{0E92BAA6-7345-423C-9930-F755F3076D7F}" presName="Name0" presStyleCnt="0">
        <dgm:presLayoutVars>
          <dgm:chMax val="7"/>
          <dgm:chPref val="7"/>
          <dgm:dir/>
        </dgm:presLayoutVars>
      </dgm:prSet>
      <dgm:spPr/>
    </dgm:pt>
    <dgm:pt modelId="{75C0511A-5DA9-470C-9416-4D277D32A63D}" type="pres">
      <dgm:prSet presAssocID="{0E92BAA6-7345-423C-9930-F755F3076D7F}" presName="Name1" presStyleCnt="0"/>
      <dgm:spPr/>
    </dgm:pt>
    <dgm:pt modelId="{9C2ED522-972D-489F-9989-FC7CD83DDE0F}" type="pres">
      <dgm:prSet presAssocID="{0E92BAA6-7345-423C-9930-F755F3076D7F}" presName="cycle" presStyleCnt="0"/>
      <dgm:spPr/>
    </dgm:pt>
    <dgm:pt modelId="{0BD40AB1-E8F0-4B53-8A8D-C408FE12BC1E}" type="pres">
      <dgm:prSet presAssocID="{0E92BAA6-7345-423C-9930-F755F3076D7F}" presName="srcNode" presStyleLbl="node1" presStyleIdx="0" presStyleCnt="4"/>
      <dgm:spPr/>
    </dgm:pt>
    <dgm:pt modelId="{7A33A734-6681-4928-B7DA-7CBB27E8FF33}" type="pres">
      <dgm:prSet presAssocID="{0E92BAA6-7345-423C-9930-F755F3076D7F}" presName="conn" presStyleLbl="parChTrans1D2" presStyleIdx="0" presStyleCnt="1"/>
      <dgm:spPr/>
    </dgm:pt>
    <dgm:pt modelId="{E8981301-45EC-4307-BDA6-689A194FF0A4}" type="pres">
      <dgm:prSet presAssocID="{0E92BAA6-7345-423C-9930-F755F3076D7F}" presName="extraNode" presStyleLbl="node1" presStyleIdx="0" presStyleCnt="4"/>
      <dgm:spPr/>
    </dgm:pt>
    <dgm:pt modelId="{51EEE3D2-0652-42FD-8287-4C7DA06650C1}" type="pres">
      <dgm:prSet presAssocID="{0E92BAA6-7345-423C-9930-F755F3076D7F}" presName="dstNode" presStyleLbl="node1" presStyleIdx="0" presStyleCnt="4"/>
      <dgm:spPr/>
    </dgm:pt>
    <dgm:pt modelId="{A020E829-569C-4274-928E-70714FFE419E}" type="pres">
      <dgm:prSet presAssocID="{3EC56325-D9EF-47C8-A75B-EAF5EC49C1F4}" presName="text_1" presStyleLbl="node1" presStyleIdx="0" presStyleCnt="4">
        <dgm:presLayoutVars>
          <dgm:bulletEnabled val="1"/>
        </dgm:presLayoutVars>
      </dgm:prSet>
      <dgm:spPr/>
    </dgm:pt>
    <dgm:pt modelId="{47C51790-691B-4016-8059-A36E711263BC}" type="pres">
      <dgm:prSet presAssocID="{3EC56325-D9EF-47C8-A75B-EAF5EC49C1F4}" presName="accent_1" presStyleCnt="0"/>
      <dgm:spPr/>
    </dgm:pt>
    <dgm:pt modelId="{8CB93945-5F0A-4022-A0E4-516C5458CA9C}" type="pres">
      <dgm:prSet presAssocID="{3EC56325-D9EF-47C8-A75B-EAF5EC49C1F4}" presName="accentRepeatNode" presStyleLbl="solidFgAcc1" presStyleIdx="0" presStyleCnt="4"/>
      <dgm:spPr>
        <a:ln>
          <a:solidFill>
            <a:srgbClr val="8E9FBC"/>
          </a:solidFill>
        </a:ln>
      </dgm:spPr>
    </dgm:pt>
    <dgm:pt modelId="{A933B19C-B710-4484-B21A-A25A538E91AD}" type="pres">
      <dgm:prSet presAssocID="{D6F33316-AC87-4F3E-8C00-A50C9A2EC089}" presName="text_2" presStyleLbl="node1" presStyleIdx="1" presStyleCnt="4">
        <dgm:presLayoutVars>
          <dgm:bulletEnabled val="1"/>
        </dgm:presLayoutVars>
      </dgm:prSet>
      <dgm:spPr/>
    </dgm:pt>
    <dgm:pt modelId="{1A035682-41B2-4E8E-95AE-84DF6022C49A}" type="pres">
      <dgm:prSet presAssocID="{D6F33316-AC87-4F3E-8C00-A50C9A2EC089}" presName="accent_2" presStyleCnt="0"/>
      <dgm:spPr/>
    </dgm:pt>
    <dgm:pt modelId="{F35A7E34-4508-4F80-851B-C6BD8A1D0863}" type="pres">
      <dgm:prSet presAssocID="{D6F33316-AC87-4F3E-8C00-A50C9A2EC089}" presName="accentRepeatNode" presStyleLbl="solidFgAcc1" presStyleIdx="1" presStyleCnt="4"/>
      <dgm:spPr>
        <a:ln>
          <a:solidFill>
            <a:srgbClr val="8E9FBC"/>
          </a:solidFill>
        </a:ln>
      </dgm:spPr>
    </dgm:pt>
    <dgm:pt modelId="{A7E58074-95C2-4DDB-9BDC-644D8035813E}" type="pres">
      <dgm:prSet presAssocID="{8199DDC5-2A0D-447A-A21B-B8B6B733C5F5}" presName="text_3" presStyleLbl="node1" presStyleIdx="2" presStyleCnt="4">
        <dgm:presLayoutVars>
          <dgm:bulletEnabled val="1"/>
        </dgm:presLayoutVars>
      </dgm:prSet>
      <dgm:spPr/>
    </dgm:pt>
    <dgm:pt modelId="{A37C2EC6-DD1F-4F10-9700-4BD1B5D22651}" type="pres">
      <dgm:prSet presAssocID="{8199DDC5-2A0D-447A-A21B-B8B6B733C5F5}" presName="accent_3" presStyleCnt="0"/>
      <dgm:spPr/>
    </dgm:pt>
    <dgm:pt modelId="{178FDD86-756D-4D1F-A2B3-92C36AE4AD5A}" type="pres">
      <dgm:prSet presAssocID="{8199DDC5-2A0D-447A-A21B-B8B6B733C5F5}" presName="accentRepeatNode" presStyleLbl="solidFgAcc1" presStyleIdx="2" presStyleCnt="4"/>
      <dgm:spPr>
        <a:ln>
          <a:solidFill>
            <a:srgbClr val="8E9FBC"/>
          </a:solidFill>
        </a:ln>
      </dgm:spPr>
    </dgm:pt>
    <dgm:pt modelId="{7037F77E-E17E-4639-81A9-F8BBD33E7865}" type="pres">
      <dgm:prSet presAssocID="{0724622B-29B9-4D0E-8128-86AEA49A11B6}" presName="text_4" presStyleLbl="node1" presStyleIdx="3" presStyleCnt="4">
        <dgm:presLayoutVars>
          <dgm:bulletEnabled val="1"/>
        </dgm:presLayoutVars>
      </dgm:prSet>
      <dgm:spPr/>
    </dgm:pt>
    <dgm:pt modelId="{F0269E04-F0D3-4531-AC25-5A03044C7768}" type="pres">
      <dgm:prSet presAssocID="{0724622B-29B9-4D0E-8128-86AEA49A11B6}" presName="accent_4" presStyleCnt="0"/>
      <dgm:spPr/>
    </dgm:pt>
    <dgm:pt modelId="{CA3442A5-CB2F-4ED2-A517-8731665B05EB}" type="pres">
      <dgm:prSet presAssocID="{0724622B-29B9-4D0E-8128-86AEA49A11B6}" presName="accentRepeatNode" presStyleLbl="solidFgAcc1" presStyleIdx="3" presStyleCnt="4"/>
      <dgm:spPr>
        <a:ln>
          <a:solidFill>
            <a:srgbClr val="8E9FBC"/>
          </a:solidFill>
        </a:ln>
      </dgm:spPr>
    </dgm:pt>
  </dgm:ptLst>
  <dgm:cxnLst>
    <dgm:cxn modelId="{792F2F1B-6D88-4878-8508-BAC32898D809}" type="presOf" srcId="{3EC56325-D9EF-47C8-A75B-EAF5EC49C1F4}" destId="{A020E829-569C-4274-928E-70714FFE419E}" srcOrd="0" destOrd="0" presId="urn:microsoft.com/office/officeart/2008/layout/VerticalCurvedList"/>
    <dgm:cxn modelId="{C724B32C-B30B-4450-A306-5C067D3E609D}" srcId="{0E92BAA6-7345-423C-9930-F755F3076D7F}" destId="{D6F33316-AC87-4F3E-8C00-A50C9A2EC089}" srcOrd="1" destOrd="0" parTransId="{009834F6-E1BD-4099-B9A0-3E7F072EB58A}" sibTransId="{051CBC61-1851-4A36-A2D5-4A8ACCA28FA4}"/>
    <dgm:cxn modelId="{2DF7FC49-B989-4760-891C-55E95D021D70}" srcId="{0E92BAA6-7345-423C-9930-F755F3076D7F}" destId="{3EC56325-D9EF-47C8-A75B-EAF5EC49C1F4}" srcOrd="0" destOrd="0" parTransId="{255DC73C-390C-4AEB-BC93-2185D3D0E8AA}" sibTransId="{0E314D54-CFB2-463D-A38C-2FA40A81AD05}"/>
    <dgm:cxn modelId="{EF4AB474-22A3-453E-82E7-453A85D0A300}" type="presOf" srcId="{8199DDC5-2A0D-447A-A21B-B8B6B733C5F5}" destId="{A7E58074-95C2-4DDB-9BDC-644D8035813E}" srcOrd="0" destOrd="0" presId="urn:microsoft.com/office/officeart/2008/layout/VerticalCurvedList"/>
    <dgm:cxn modelId="{2DCFD488-3E74-49B3-BC61-8DC21FC853D5}" type="presOf" srcId="{0E314D54-CFB2-463D-A38C-2FA40A81AD05}" destId="{7A33A734-6681-4928-B7DA-7CBB27E8FF33}" srcOrd="0" destOrd="0" presId="urn:microsoft.com/office/officeart/2008/layout/VerticalCurvedList"/>
    <dgm:cxn modelId="{7CFBF3AD-210C-4116-9E78-B96EB0CB749D}" type="presOf" srcId="{0724622B-29B9-4D0E-8128-86AEA49A11B6}" destId="{7037F77E-E17E-4639-81A9-F8BBD33E7865}" srcOrd="0" destOrd="0" presId="urn:microsoft.com/office/officeart/2008/layout/VerticalCurvedList"/>
    <dgm:cxn modelId="{E6A348BD-27C5-422A-83D1-E93DDCE3A78E}" srcId="{0E92BAA6-7345-423C-9930-F755F3076D7F}" destId="{8199DDC5-2A0D-447A-A21B-B8B6B733C5F5}" srcOrd="2" destOrd="0" parTransId="{3F87983D-E439-4934-9278-1B676FE5059F}" sibTransId="{95C283A8-F799-4C83-88F8-C942AB7CDED7}"/>
    <dgm:cxn modelId="{643BC2E3-A344-4F09-91A8-FD0458E6F87A}" type="presOf" srcId="{D6F33316-AC87-4F3E-8C00-A50C9A2EC089}" destId="{A933B19C-B710-4484-B21A-A25A538E91AD}" srcOrd="0" destOrd="0" presId="urn:microsoft.com/office/officeart/2008/layout/VerticalCurvedList"/>
    <dgm:cxn modelId="{34698CE6-E431-4F9E-A437-6BAEDCB0FF97}" type="presOf" srcId="{0E92BAA6-7345-423C-9930-F755F3076D7F}" destId="{19DBD6E7-2448-4543-8580-1F9B5A81375E}" srcOrd="0" destOrd="0" presId="urn:microsoft.com/office/officeart/2008/layout/VerticalCurvedList"/>
    <dgm:cxn modelId="{B03024F8-7CB4-46C1-ABAA-EC55D9DC8894}" srcId="{0E92BAA6-7345-423C-9930-F755F3076D7F}" destId="{0724622B-29B9-4D0E-8128-86AEA49A11B6}" srcOrd="3" destOrd="0" parTransId="{7380ECDE-9FBD-429B-A69D-E782015D8696}" sibTransId="{DC810E2D-EC9F-4620-8A71-87F056496DBC}"/>
    <dgm:cxn modelId="{79637BB1-0885-44F1-8431-F39086D7BA0B}" type="presParOf" srcId="{19DBD6E7-2448-4543-8580-1F9B5A81375E}" destId="{75C0511A-5DA9-470C-9416-4D277D32A63D}" srcOrd="0" destOrd="0" presId="urn:microsoft.com/office/officeart/2008/layout/VerticalCurvedList"/>
    <dgm:cxn modelId="{485B63DE-9FA0-465F-98D9-F353CDF44772}" type="presParOf" srcId="{75C0511A-5DA9-470C-9416-4D277D32A63D}" destId="{9C2ED522-972D-489F-9989-FC7CD83DDE0F}" srcOrd="0" destOrd="0" presId="urn:microsoft.com/office/officeart/2008/layout/VerticalCurvedList"/>
    <dgm:cxn modelId="{3D7E738A-3273-488D-BE95-27F9A2454DF5}" type="presParOf" srcId="{9C2ED522-972D-489F-9989-FC7CD83DDE0F}" destId="{0BD40AB1-E8F0-4B53-8A8D-C408FE12BC1E}" srcOrd="0" destOrd="0" presId="urn:microsoft.com/office/officeart/2008/layout/VerticalCurvedList"/>
    <dgm:cxn modelId="{1FE25275-7B96-410E-A045-097ED5B376AE}" type="presParOf" srcId="{9C2ED522-972D-489F-9989-FC7CD83DDE0F}" destId="{7A33A734-6681-4928-B7DA-7CBB27E8FF33}" srcOrd="1" destOrd="0" presId="urn:microsoft.com/office/officeart/2008/layout/VerticalCurvedList"/>
    <dgm:cxn modelId="{E79BE0F8-BE48-415C-BFE9-337AF3218DE5}" type="presParOf" srcId="{9C2ED522-972D-489F-9989-FC7CD83DDE0F}" destId="{E8981301-45EC-4307-BDA6-689A194FF0A4}" srcOrd="2" destOrd="0" presId="urn:microsoft.com/office/officeart/2008/layout/VerticalCurvedList"/>
    <dgm:cxn modelId="{8C8373C3-C199-45BA-A46D-9336AD01E4F2}" type="presParOf" srcId="{9C2ED522-972D-489F-9989-FC7CD83DDE0F}" destId="{51EEE3D2-0652-42FD-8287-4C7DA06650C1}" srcOrd="3" destOrd="0" presId="urn:microsoft.com/office/officeart/2008/layout/VerticalCurvedList"/>
    <dgm:cxn modelId="{26FD5673-E1B2-422A-B21B-35C219FD65F3}" type="presParOf" srcId="{75C0511A-5DA9-470C-9416-4D277D32A63D}" destId="{A020E829-569C-4274-928E-70714FFE419E}" srcOrd="1" destOrd="0" presId="urn:microsoft.com/office/officeart/2008/layout/VerticalCurvedList"/>
    <dgm:cxn modelId="{147C22F9-1845-4BAE-B7C2-DD5ADC3807F0}" type="presParOf" srcId="{75C0511A-5DA9-470C-9416-4D277D32A63D}" destId="{47C51790-691B-4016-8059-A36E711263BC}" srcOrd="2" destOrd="0" presId="urn:microsoft.com/office/officeart/2008/layout/VerticalCurvedList"/>
    <dgm:cxn modelId="{E63D9085-CF53-4D59-9118-DF531A88A70D}" type="presParOf" srcId="{47C51790-691B-4016-8059-A36E711263BC}" destId="{8CB93945-5F0A-4022-A0E4-516C5458CA9C}" srcOrd="0" destOrd="0" presId="urn:microsoft.com/office/officeart/2008/layout/VerticalCurvedList"/>
    <dgm:cxn modelId="{E7399ABC-CE83-4417-87D8-E3EA1BD2F410}" type="presParOf" srcId="{75C0511A-5DA9-470C-9416-4D277D32A63D}" destId="{A933B19C-B710-4484-B21A-A25A538E91AD}" srcOrd="3" destOrd="0" presId="urn:microsoft.com/office/officeart/2008/layout/VerticalCurvedList"/>
    <dgm:cxn modelId="{2BBE8BF6-0BA6-4812-A4E4-111521E1FC8F}" type="presParOf" srcId="{75C0511A-5DA9-470C-9416-4D277D32A63D}" destId="{1A035682-41B2-4E8E-95AE-84DF6022C49A}" srcOrd="4" destOrd="0" presId="urn:microsoft.com/office/officeart/2008/layout/VerticalCurvedList"/>
    <dgm:cxn modelId="{8A52EC89-D91F-47D4-97D5-C8F2818123CE}" type="presParOf" srcId="{1A035682-41B2-4E8E-95AE-84DF6022C49A}" destId="{F35A7E34-4508-4F80-851B-C6BD8A1D0863}" srcOrd="0" destOrd="0" presId="urn:microsoft.com/office/officeart/2008/layout/VerticalCurvedList"/>
    <dgm:cxn modelId="{B4B5F32F-CC9E-4CD9-9A0E-D98914DC963F}" type="presParOf" srcId="{75C0511A-5DA9-470C-9416-4D277D32A63D}" destId="{A7E58074-95C2-4DDB-9BDC-644D8035813E}" srcOrd="5" destOrd="0" presId="urn:microsoft.com/office/officeart/2008/layout/VerticalCurvedList"/>
    <dgm:cxn modelId="{E004BAB1-390D-4065-BDBD-529DACCB9999}" type="presParOf" srcId="{75C0511A-5DA9-470C-9416-4D277D32A63D}" destId="{A37C2EC6-DD1F-4F10-9700-4BD1B5D22651}" srcOrd="6" destOrd="0" presId="urn:microsoft.com/office/officeart/2008/layout/VerticalCurvedList"/>
    <dgm:cxn modelId="{41572540-1546-4CAD-8550-0AD9AA82385A}" type="presParOf" srcId="{A37C2EC6-DD1F-4F10-9700-4BD1B5D22651}" destId="{178FDD86-756D-4D1F-A2B3-92C36AE4AD5A}" srcOrd="0" destOrd="0" presId="urn:microsoft.com/office/officeart/2008/layout/VerticalCurvedList"/>
    <dgm:cxn modelId="{D3FDC9E4-F6C9-4C37-B4E7-C2C559983804}" type="presParOf" srcId="{75C0511A-5DA9-470C-9416-4D277D32A63D}" destId="{7037F77E-E17E-4639-81A9-F8BBD33E7865}" srcOrd="7" destOrd="0" presId="urn:microsoft.com/office/officeart/2008/layout/VerticalCurvedList"/>
    <dgm:cxn modelId="{44B5FC3E-BA3E-493C-840C-92F6A49835F0}" type="presParOf" srcId="{75C0511A-5DA9-470C-9416-4D277D32A63D}" destId="{F0269E04-F0D3-4531-AC25-5A03044C7768}" srcOrd="8" destOrd="0" presId="urn:microsoft.com/office/officeart/2008/layout/VerticalCurvedList"/>
    <dgm:cxn modelId="{6C6582AE-CA89-4829-A196-A03EEEE11E3B}" type="presParOf" srcId="{F0269E04-F0D3-4531-AC25-5A03044C7768}" destId="{CA3442A5-CB2F-4ED2-A517-8731665B05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20CB125-0911-427E-88F7-E98DC22B9052}"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US"/>
        </a:p>
      </dgm:t>
    </dgm:pt>
    <dgm:pt modelId="{15C9C435-7550-475E-8D56-169E800C6AC5}">
      <dgm:prSet phldrT="[Text]" phldr="0"/>
      <dgm:spPr>
        <a:solidFill>
          <a:schemeClr val="bg1"/>
        </a:solidFill>
        <a:ln>
          <a:noFill/>
        </a:ln>
      </dgm:spPr>
      <dgm:t>
        <a:bodyPr/>
        <a:lstStyle/>
        <a:p>
          <a:r>
            <a:rPr lang="en-US" b="1">
              <a:solidFill>
                <a:schemeClr val="tx1"/>
              </a:solidFill>
              <a:latin typeface="Aptos" panose="020B0004020202020204" pitchFamily="34" charset="0"/>
            </a:rPr>
            <a:t>DEN’s</a:t>
          </a:r>
          <a:r>
            <a:rPr lang="en-US" b="1">
              <a:solidFill>
                <a:srgbClr val="440099"/>
              </a:solidFill>
              <a:latin typeface="Aptos" panose="020B0004020202020204" pitchFamily="34" charset="0"/>
            </a:rPr>
            <a:t> </a:t>
          </a:r>
          <a:r>
            <a:rPr lang="en-US" b="1">
              <a:solidFill>
                <a:schemeClr val="tx1"/>
              </a:solidFill>
              <a:latin typeface="Aptos" panose="020B0004020202020204" pitchFamily="34" charset="0"/>
            </a:rPr>
            <a:t>Risk Assessment: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9213A36-3E6F-41DD-B6C9-577C07BC52D9}" type="parTrans" cxnId="{DDF91A4D-AD44-42AC-AB95-7BA1FDC142E1}">
      <dgm:prSet/>
      <dgm:spPr/>
      <dgm:t>
        <a:bodyPr/>
        <a:lstStyle/>
        <a:p>
          <a:endParaRPr lang="en-US" b="1">
            <a:latin typeface="Aptos" panose="020B0004020202020204" pitchFamily="34" charset="0"/>
          </a:endParaRPr>
        </a:p>
      </dgm:t>
    </dgm:pt>
    <dgm:pt modelId="{8EAABE24-BAD8-4A57-AFF4-77A34C0E9F84}" type="sibTrans" cxnId="{DDF91A4D-AD44-42AC-AB95-7BA1FDC142E1}">
      <dgm:prSet/>
      <dgm:spPr/>
      <dgm:t>
        <a:bodyPr/>
        <a:lstStyle/>
        <a:p>
          <a:endParaRPr lang="en-US" b="1">
            <a:latin typeface="Aptos" panose="020B0004020202020204" pitchFamily="34" charset="0"/>
          </a:endParaRPr>
        </a:p>
      </dgm:t>
    </dgm:pt>
    <dgm:pt modelId="{761AEE62-1675-44D1-842B-F42FDB382A27}">
      <dgm:prSet phldrT="[Text]" phldr="0"/>
      <dgm:spPr>
        <a:solidFill>
          <a:srgbClr val="440099"/>
        </a:solidFill>
        <a:ln>
          <a:solidFill>
            <a:srgbClr val="8E9FBC"/>
          </a:solidFill>
        </a:ln>
      </dgm:spPr>
      <dgm:t>
        <a:bodyPr/>
        <a:lstStyle/>
        <a:p>
          <a:r>
            <a:rPr lang="en-US" b="1">
              <a:latin typeface="Aptos" panose="020B0004020202020204" pitchFamily="34" charset="0"/>
            </a:rPr>
            <a:t>Capital Investment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F4BD8C0-7529-43E1-AADA-19F38B0BBA85}" type="parTrans" cxnId="{D0C282C0-28B4-4B72-9E33-DA009EDEEB6E}">
      <dgm:prSet/>
      <dgm:spPr/>
      <dgm:t>
        <a:bodyPr/>
        <a:lstStyle/>
        <a:p>
          <a:endParaRPr lang="en-US" b="1">
            <a:latin typeface="Aptos" panose="020B0004020202020204" pitchFamily="34" charset="0"/>
          </a:endParaRPr>
        </a:p>
      </dgm:t>
    </dgm:pt>
    <dgm:pt modelId="{6CE87E8E-FED0-41D7-9028-8FD411E70832}" type="sibTrans" cxnId="{D0C282C0-28B4-4B72-9E33-DA009EDEEB6E}">
      <dgm:prSet/>
      <dgm:spPr/>
      <dgm:t>
        <a:bodyPr/>
        <a:lstStyle/>
        <a:p>
          <a:endParaRPr lang="en-US" b="1">
            <a:latin typeface="Aptos" panose="020B0004020202020204" pitchFamily="34" charset="0"/>
          </a:endParaRPr>
        </a:p>
      </dgm:t>
    </dgm:pt>
    <dgm:pt modelId="{F6E1DA88-6995-4EB7-A457-2743E1E51927}">
      <dgm:prSet phldrT="[Text]" phldr="0"/>
      <dgm:spPr>
        <a:solidFill>
          <a:srgbClr val="440099"/>
        </a:solidFill>
        <a:ln>
          <a:solidFill>
            <a:srgbClr val="8E9FBC"/>
          </a:solidFill>
        </a:ln>
      </dgm:spPr>
      <dgm:t>
        <a:bodyPr/>
        <a:lstStyle/>
        <a:p>
          <a:r>
            <a:rPr lang="en-US" b="1">
              <a:latin typeface="Aptos" panose="020B0004020202020204" pitchFamily="34" charset="0"/>
            </a:rPr>
            <a:t>Sales and Profit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62B9C7E-1C0D-4217-84CC-5A6F34A1E3D3}" type="parTrans" cxnId="{7D427921-9BCC-44DD-A718-6EA0B0A788FB}">
      <dgm:prSet/>
      <dgm:spPr/>
      <dgm:t>
        <a:bodyPr/>
        <a:lstStyle/>
        <a:p>
          <a:endParaRPr lang="en-US" b="1">
            <a:latin typeface="Aptos" panose="020B0004020202020204" pitchFamily="34" charset="0"/>
          </a:endParaRPr>
        </a:p>
      </dgm:t>
    </dgm:pt>
    <dgm:pt modelId="{984EDFC0-885F-4938-B238-A87D35EE989A}" type="sibTrans" cxnId="{7D427921-9BCC-44DD-A718-6EA0B0A788FB}">
      <dgm:prSet/>
      <dgm:spPr/>
      <dgm:t>
        <a:bodyPr/>
        <a:lstStyle/>
        <a:p>
          <a:endParaRPr lang="en-US" b="1">
            <a:latin typeface="Aptos" panose="020B0004020202020204" pitchFamily="34" charset="0"/>
          </a:endParaRPr>
        </a:p>
      </dgm:t>
    </dgm:pt>
    <dgm:pt modelId="{DE6CFE22-F3AA-45E7-83A7-DE18D77B9CFF}">
      <dgm:prSet phldrT="[Text]" phldr="0"/>
      <dgm:spPr>
        <a:solidFill>
          <a:srgbClr val="440099"/>
        </a:solidFill>
        <a:ln>
          <a:solidFill>
            <a:srgbClr val="8E9FBC"/>
          </a:solidFill>
        </a:ln>
      </dgm:spPr>
      <dgm:t>
        <a:bodyPr/>
        <a:lstStyle/>
        <a:p>
          <a:r>
            <a:rPr lang="en-US" b="1">
              <a:latin typeface="Aptos" panose="020B0004020202020204" pitchFamily="34" charset="0"/>
            </a:rPr>
            <a:t>Standalone Requirement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C228395-4CA6-4B70-8066-D301330FDE25}" type="parTrans" cxnId="{864768CF-8037-40FE-AACA-67E7EAA380B8}">
      <dgm:prSet/>
      <dgm:spPr/>
      <dgm:t>
        <a:bodyPr/>
        <a:lstStyle/>
        <a:p>
          <a:endParaRPr lang="en-US" b="1">
            <a:latin typeface="Aptos" panose="020B0004020202020204" pitchFamily="34" charset="0"/>
          </a:endParaRPr>
        </a:p>
      </dgm:t>
    </dgm:pt>
    <dgm:pt modelId="{CA0F55A6-2B0B-4D1F-97E9-C5741020CCAE}" type="sibTrans" cxnId="{864768CF-8037-40FE-AACA-67E7EAA380B8}">
      <dgm:prSet/>
      <dgm:spPr/>
      <dgm:t>
        <a:bodyPr/>
        <a:lstStyle/>
        <a:p>
          <a:endParaRPr lang="en-US" b="1">
            <a:latin typeface="Aptos" panose="020B0004020202020204" pitchFamily="34" charset="0"/>
          </a:endParaRPr>
        </a:p>
      </dgm:t>
    </dgm:pt>
    <dgm:pt modelId="{73E5A257-EE80-472B-86CC-054CB5877E85}" type="pres">
      <dgm:prSet presAssocID="{020CB125-0911-427E-88F7-E98DC22B9052}" presName="layout" presStyleCnt="0">
        <dgm:presLayoutVars>
          <dgm:chMax/>
          <dgm:chPref/>
          <dgm:dir/>
          <dgm:animOne val="branch"/>
          <dgm:animLvl val="lvl"/>
          <dgm:resizeHandles/>
        </dgm:presLayoutVars>
      </dgm:prSet>
      <dgm:spPr/>
    </dgm:pt>
    <dgm:pt modelId="{0324E628-46A3-422F-831B-4ADF94D419F3}" type="pres">
      <dgm:prSet presAssocID="{15C9C435-7550-475E-8D56-169E800C6AC5}" presName="root" presStyleCnt="0">
        <dgm:presLayoutVars>
          <dgm:chMax/>
          <dgm:chPref val="4"/>
        </dgm:presLayoutVars>
      </dgm:prSet>
      <dgm:spPr/>
    </dgm:pt>
    <dgm:pt modelId="{265DB8AE-20EE-45D2-974F-B6A5928F0C71}" type="pres">
      <dgm:prSet presAssocID="{15C9C435-7550-475E-8D56-169E800C6AC5}" presName="rootComposite" presStyleCnt="0">
        <dgm:presLayoutVars/>
      </dgm:prSet>
      <dgm:spPr/>
    </dgm:pt>
    <dgm:pt modelId="{91547E2E-256C-4FE3-89AC-2F58D0FAE080}" type="pres">
      <dgm:prSet presAssocID="{15C9C435-7550-475E-8D56-169E800C6AC5}" presName="rootText" presStyleLbl="node0" presStyleIdx="0" presStyleCnt="1">
        <dgm:presLayoutVars>
          <dgm:chMax/>
          <dgm:chPref val="4"/>
        </dgm:presLayoutVars>
      </dgm:prSet>
      <dgm:spPr/>
    </dgm:pt>
    <dgm:pt modelId="{32458141-C624-430B-B446-76100620856F}" type="pres">
      <dgm:prSet presAssocID="{15C9C435-7550-475E-8D56-169E800C6AC5}" presName="childShape" presStyleCnt="0">
        <dgm:presLayoutVars>
          <dgm:chMax val="0"/>
          <dgm:chPref val="0"/>
        </dgm:presLayoutVars>
      </dgm:prSet>
      <dgm:spPr/>
    </dgm:pt>
    <dgm:pt modelId="{5969DEAA-27E6-4544-83A1-E5FAA57AF512}" type="pres">
      <dgm:prSet presAssocID="{761AEE62-1675-44D1-842B-F42FDB382A27}" presName="childComposite" presStyleCnt="0">
        <dgm:presLayoutVars>
          <dgm:chMax val="0"/>
          <dgm:chPref val="0"/>
        </dgm:presLayoutVars>
      </dgm:prSet>
      <dgm:spPr/>
    </dgm:pt>
    <dgm:pt modelId="{14E0EDA5-B9EC-4A33-88E2-4784F26A0C20}" type="pres">
      <dgm:prSet presAssocID="{761AEE62-1675-44D1-842B-F42FDB382A27}" presName="Image" presStyleLbl="node1" presStyleIdx="0" presStyleCnt="3"/>
      <dgm:spPr>
        <a:noFill/>
      </dgm:spPr>
    </dgm:pt>
    <dgm:pt modelId="{70A89461-080D-4590-B06C-74BA6CDE2622}" type="pres">
      <dgm:prSet presAssocID="{761AEE62-1675-44D1-842B-F42FDB382A27}" presName="childText" presStyleLbl="lnNode1" presStyleIdx="0" presStyleCnt="3">
        <dgm:presLayoutVars>
          <dgm:chMax val="0"/>
          <dgm:chPref val="0"/>
          <dgm:bulletEnabled val="1"/>
        </dgm:presLayoutVars>
      </dgm:prSet>
      <dgm:spPr/>
    </dgm:pt>
    <dgm:pt modelId="{5DA3EDB3-092D-4B5D-9D8A-2DAC99192F66}" type="pres">
      <dgm:prSet presAssocID="{F6E1DA88-6995-4EB7-A457-2743E1E51927}" presName="childComposite" presStyleCnt="0">
        <dgm:presLayoutVars>
          <dgm:chMax val="0"/>
          <dgm:chPref val="0"/>
        </dgm:presLayoutVars>
      </dgm:prSet>
      <dgm:spPr/>
    </dgm:pt>
    <dgm:pt modelId="{B058AA0B-1C12-4548-B0BA-2963349CE870}" type="pres">
      <dgm:prSet presAssocID="{F6E1DA88-6995-4EB7-A457-2743E1E51927}" presName="Image" presStyleLbl="node1" presStyleIdx="1" presStyleCnt="3" custLinFactNeighborX="-7158" custLinFactNeighborY="14960"/>
      <dgm:spPr>
        <a:noFill/>
      </dgm:spPr>
    </dgm:pt>
    <dgm:pt modelId="{7C745CEF-ADBA-4EA6-8DE6-81152A60B1F2}" type="pres">
      <dgm:prSet presAssocID="{F6E1DA88-6995-4EB7-A457-2743E1E51927}" presName="childText" presStyleLbl="lnNode1" presStyleIdx="1" presStyleCnt="3">
        <dgm:presLayoutVars>
          <dgm:chMax val="0"/>
          <dgm:chPref val="0"/>
          <dgm:bulletEnabled val="1"/>
        </dgm:presLayoutVars>
      </dgm:prSet>
      <dgm:spPr/>
    </dgm:pt>
    <dgm:pt modelId="{ACB55380-BB0C-4418-9B21-57EF149CC99D}" type="pres">
      <dgm:prSet presAssocID="{DE6CFE22-F3AA-45E7-83A7-DE18D77B9CFF}" presName="childComposite" presStyleCnt="0">
        <dgm:presLayoutVars>
          <dgm:chMax val="0"/>
          <dgm:chPref val="0"/>
        </dgm:presLayoutVars>
      </dgm:prSet>
      <dgm:spPr/>
    </dgm:pt>
    <dgm:pt modelId="{6C606B61-5132-429C-B220-30C3FEFF7A40}" type="pres">
      <dgm:prSet presAssocID="{DE6CFE22-F3AA-45E7-83A7-DE18D77B9CFF}" presName="Image" presStyleLbl="node1" presStyleIdx="2" presStyleCnt="3"/>
      <dgm:spPr>
        <a:noFill/>
      </dgm:spPr>
    </dgm:pt>
    <dgm:pt modelId="{1B9C7CEB-2B23-422F-9498-35FB53BB6369}" type="pres">
      <dgm:prSet presAssocID="{DE6CFE22-F3AA-45E7-83A7-DE18D77B9CFF}" presName="childText" presStyleLbl="lnNode1" presStyleIdx="2" presStyleCnt="3">
        <dgm:presLayoutVars>
          <dgm:chMax val="0"/>
          <dgm:chPref val="0"/>
          <dgm:bulletEnabled val="1"/>
        </dgm:presLayoutVars>
      </dgm:prSet>
      <dgm:spPr/>
    </dgm:pt>
  </dgm:ptLst>
  <dgm:cxnLst>
    <dgm:cxn modelId="{7596C620-DC78-45E5-9CB5-1DC88922059E}" type="presOf" srcId="{761AEE62-1675-44D1-842B-F42FDB382A27}" destId="{70A89461-080D-4590-B06C-74BA6CDE2622}" srcOrd="0" destOrd="0" presId="urn:microsoft.com/office/officeart/2008/layout/PictureAccentList"/>
    <dgm:cxn modelId="{7D427921-9BCC-44DD-A718-6EA0B0A788FB}" srcId="{15C9C435-7550-475E-8D56-169E800C6AC5}" destId="{F6E1DA88-6995-4EB7-A457-2743E1E51927}" srcOrd="1" destOrd="0" parTransId="{B62B9C7E-1C0D-4217-84CC-5A6F34A1E3D3}" sibTransId="{984EDFC0-885F-4938-B238-A87D35EE989A}"/>
    <dgm:cxn modelId="{4E7F223E-D09C-469D-B756-BB3381E7DC25}" type="presOf" srcId="{020CB125-0911-427E-88F7-E98DC22B9052}" destId="{73E5A257-EE80-472B-86CC-054CB5877E85}" srcOrd="0" destOrd="0" presId="urn:microsoft.com/office/officeart/2008/layout/PictureAccentList"/>
    <dgm:cxn modelId="{63106F5B-5535-48D9-8F2A-3090211BE4C5}" type="presOf" srcId="{DE6CFE22-F3AA-45E7-83A7-DE18D77B9CFF}" destId="{1B9C7CEB-2B23-422F-9498-35FB53BB6369}" srcOrd="0" destOrd="0" presId="urn:microsoft.com/office/officeart/2008/layout/PictureAccentList"/>
    <dgm:cxn modelId="{DDF91A4D-AD44-42AC-AB95-7BA1FDC142E1}" srcId="{020CB125-0911-427E-88F7-E98DC22B9052}" destId="{15C9C435-7550-475E-8D56-169E800C6AC5}" srcOrd="0" destOrd="0" parTransId="{39213A36-3E6F-41DD-B6C9-577C07BC52D9}" sibTransId="{8EAABE24-BAD8-4A57-AFF4-77A34C0E9F84}"/>
    <dgm:cxn modelId="{D0C282C0-28B4-4B72-9E33-DA009EDEEB6E}" srcId="{15C9C435-7550-475E-8D56-169E800C6AC5}" destId="{761AEE62-1675-44D1-842B-F42FDB382A27}" srcOrd="0" destOrd="0" parTransId="{CF4BD8C0-7529-43E1-AADA-19F38B0BBA85}" sibTransId="{6CE87E8E-FED0-41D7-9028-8FD411E70832}"/>
    <dgm:cxn modelId="{A52EF5CA-DE59-4AB2-98BB-57C3C0FE42DA}" type="presOf" srcId="{F6E1DA88-6995-4EB7-A457-2743E1E51927}" destId="{7C745CEF-ADBA-4EA6-8DE6-81152A60B1F2}" srcOrd="0" destOrd="0" presId="urn:microsoft.com/office/officeart/2008/layout/PictureAccentList"/>
    <dgm:cxn modelId="{864768CF-8037-40FE-AACA-67E7EAA380B8}" srcId="{15C9C435-7550-475E-8D56-169E800C6AC5}" destId="{DE6CFE22-F3AA-45E7-83A7-DE18D77B9CFF}" srcOrd="2" destOrd="0" parTransId="{7C228395-4CA6-4B70-8066-D301330FDE25}" sibTransId="{CA0F55A6-2B0B-4D1F-97E9-C5741020CCAE}"/>
    <dgm:cxn modelId="{6DB149EC-1BB1-4F7E-8111-B48A57408F3A}" type="presOf" srcId="{15C9C435-7550-475E-8D56-169E800C6AC5}" destId="{91547E2E-256C-4FE3-89AC-2F58D0FAE080}" srcOrd="0" destOrd="0" presId="urn:microsoft.com/office/officeart/2008/layout/PictureAccentList"/>
    <dgm:cxn modelId="{FDA9D449-DADE-468D-ADFC-704F16E986FB}" type="presParOf" srcId="{73E5A257-EE80-472B-86CC-054CB5877E85}" destId="{0324E628-46A3-422F-831B-4ADF94D419F3}" srcOrd="0" destOrd="0" presId="urn:microsoft.com/office/officeart/2008/layout/PictureAccentList"/>
    <dgm:cxn modelId="{ABCE7D3D-4DC4-4F91-95D7-E56249C13883}" type="presParOf" srcId="{0324E628-46A3-422F-831B-4ADF94D419F3}" destId="{265DB8AE-20EE-45D2-974F-B6A5928F0C71}" srcOrd="0" destOrd="0" presId="urn:microsoft.com/office/officeart/2008/layout/PictureAccentList"/>
    <dgm:cxn modelId="{E60913A3-1D19-4054-AAB9-62CCDCC40D67}" type="presParOf" srcId="{265DB8AE-20EE-45D2-974F-B6A5928F0C71}" destId="{91547E2E-256C-4FE3-89AC-2F58D0FAE080}" srcOrd="0" destOrd="0" presId="urn:microsoft.com/office/officeart/2008/layout/PictureAccentList"/>
    <dgm:cxn modelId="{51DB4224-FC2D-4E7E-976E-DDED18E36993}" type="presParOf" srcId="{0324E628-46A3-422F-831B-4ADF94D419F3}" destId="{32458141-C624-430B-B446-76100620856F}" srcOrd="1" destOrd="0" presId="urn:microsoft.com/office/officeart/2008/layout/PictureAccentList"/>
    <dgm:cxn modelId="{871CC0D2-E955-4B99-BA59-0DB77D983CB5}" type="presParOf" srcId="{32458141-C624-430B-B446-76100620856F}" destId="{5969DEAA-27E6-4544-83A1-E5FAA57AF512}" srcOrd="0" destOrd="0" presId="urn:microsoft.com/office/officeart/2008/layout/PictureAccentList"/>
    <dgm:cxn modelId="{484B9E0B-B040-456A-84BE-176B4E60594A}" type="presParOf" srcId="{5969DEAA-27E6-4544-83A1-E5FAA57AF512}" destId="{14E0EDA5-B9EC-4A33-88E2-4784F26A0C20}" srcOrd="0" destOrd="0" presId="urn:microsoft.com/office/officeart/2008/layout/PictureAccentList"/>
    <dgm:cxn modelId="{9917651C-0AE8-458E-9C21-CFB9150C1FA6}" type="presParOf" srcId="{5969DEAA-27E6-4544-83A1-E5FAA57AF512}" destId="{70A89461-080D-4590-B06C-74BA6CDE2622}" srcOrd="1" destOrd="0" presId="urn:microsoft.com/office/officeart/2008/layout/PictureAccentList"/>
    <dgm:cxn modelId="{3EFB2661-FAAE-40DA-BB9E-98D9431FA7EE}" type="presParOf" srcId="{32458141-C624-430B-B446-76100620856F}" destId="{5DA3EDB3-092D-4B5D-9D8A-2DAC99192F66}" srcOrd="1" destOrd="0" presId="urn:microsoft.com/office/officeart/2008/layout/PictureAccentList"/>
    <dgm:cxn modelId="{775F9020-AA81-4BDC-A971-286BE0BB1431}" type="presParOf" srcId="{5DA3EDB3-092D-4B5D-9D8A-2DAC99192F66}" destId="{B058AA0B-1C12-4548-B0BA-2963349CE870}" srcOrd="0" destOrd="0" presId="urn:microsoft.com/office/officeart/2008/layout/PictureAccentList"/>
    <dgm:cxn modelId="{55C6401F-D520-40B9-82DE-5A64384688B3}" type="presParOf" srcId="{5DA3EDB3-092D-4B5D-9D8A-2DAC99192F66}" destId="{7C745CEF-ADBA-4EA6-8DE6-81152A60B1F2}" srcOrd="1" destOrd="0" presId="urn:microsoft.com/office/officeart/2008/layout/PictureAccentList"/>
    <dgm:cxn modelId="{AC7D7BFB-0BC5-4CF9-A93C-F84A6BC8E89A}" type="presParOf" srcId="{32458141-C624-430B-B446-76100620856F}" destId="{ACB55380-BB0C-4418-9B21-57EF149CC99D}" srcOrd="2" destOrd="0" presId="urn:microsoft.com/office/officeart/2008/layout/PictureAccentList"/>
    <dgm:cxn modelId="{1E5402FF-C93D-48CA-BC0B-4D69CCCD1E7F}" type="presParOf" srcId="{ACB55380-BB0C-4418-9B21-57EF149CC99D}" destId="{6C606B61-5132-429C-B220-30C3FEFF7A40}" srcOrd="0" destOrd="0" presId="urn:microsoft.com/office/officeart/2008/layout/PictureAccentList"/>
    <dgm:cxn modelId="{A62A3880-B2CC-4273-BBF7-5D80E35BE4EC}" type="presParOf" srcId="{ACB55380-BB0C-4418-9B21-57EF149CC99D}" destId="{1B9C7CEB-2B23-422F-9498-35FB53BB636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169C01-0C64-4C2B-91E2-FA2F69F34494}"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573C5984-8623-44BA-81D1-E84B084B754E}">
      <dgm:prSet/>
      <dgm:spPr>
        <a:solidFill>
          <a:srgbClr val="440099"/>
        </a:solidFill>
      </dgm:spPr>
      <dgm:t>
        <a:bodyPr/>
        <a:lstStyle/>
        <a:p>
          <a:r>
            <a:rPr lang="en-US">
              <a:latin typeface="Aptos" panose="020B0004020202020204" pitchFamily="34" charset="0"/>
            </a:rPr>
            <a:t>Step 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C384A9F-79DA-4DC5-8598-372A9921AFEE}" type="parTrans" cxnId="{CCE53027-B53A-4A9C-AC4B-556849713DD5}">
      <dgm:prSet/>
      <dgm:spPr/>
      <dgm:t>
        <a:bodyPr/>
        <a:lstStyle/>
        <a:p>
          <a:endParaRPr lang="en-US">
            <a:latin typeface="Aptos" panose="020B0004020202020204" pitchFamily="34" charset="0"/>
          </a:endParaRPr>
        </a:p>
      </dgm:t>
    </dgm:pt>
    <dgm:pt modelId="{688F4BE6-89E3-4ACF-850C-23EF3DEEB3CF}" type="sibTrans" cxnId="{CCE53027-B53A-4A9C-AC4B-556849713DD5}">
      <dgm:prSet/>
      <dgm:spPr>
        <a:solidFill>
          <a:srgbClr val="8E9FBC"/>
        </a:solidFill>
      </dgm:spPr>
      <dgm:t>
        <a:bodyPr/>
        <a:lstStyle/>
        <a:p>
          <a:endParaRPr lang="en-US">
            <a:latin typeface="Aptos" panose="020B0004020202020204" pitchFamily="34" charset="0"/>
          </a:endParaRPr>
        </a:p>
      </dgm:t>
    </dgm:pt>
    <dgm:pt modelId="{53C96254-2C76-4CF9-8BA7-DBCEDB81C8A4}">
      <dgm:prSet/>
      <dgm:spPr>
        <a:solidFill>
          <a:srgbClr val="440099"/>
        </a:solidFill>
      </dgm:spPr>
      <dgm:t>
        <a:bodyPr/>
        <a:lstStyle/>
        <a:p>
          <a:r>
            <a:rPr lang="en-US">
              <a:latin typeface="Aptos" panose="020B0004020202020204" pitchFamily="34" charset="0"/>
            </a:rPr>
            <a:t>Step 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0D4F84F-5714-4AEC-AB80-28CF841FC08A}" type="parTrans" cxnId="{3D846543-42B7-483E-A585-C58D0A0F9EBB}">
      <dgm:prSet/>
      <dgm:spPr/>
      <dgm:t>
        <a:bodyPr/>
        <a:lstStyle/>
        <a:p>
          <a:endParaRPr lang="en-US">
            <a:latin typeface="Aptos" panose="020B0004020202020204" pitchFamily="34" charset="0"/>
          </a:endParaRPr>
        </a:p>
      </dgm:t>
    </dgm:pt>
    <dgm:pt modelId="{7F589D55-8D4F-4769-9DBD-0B0BE83273C1}" type="sibTrans" cxnId="{3D846543-42B7-483E-A585-C58D0A0F9EBB}">
      <dgm:prSet/>
      <dgm:spPr>
        <a:solidFill>
          <a:srgbClr val="8E9FBC"/>
        </a:solidFill>
      </dgm:spPr>
      <dgm:t>
        <a:bodyPr/>
        <a:lstStyle/>
        <a:p>
          <a:endParaRPr lang="en-US">
            <a:latin typeface="Aptos" panose="020B0004020202020204" pitchFamily="34" charset="0"/>
          </a:endParaRPr>
        </a:p>
      </dgm:t>
    </dgm:pt>
    <dgm:pt modelId="{B3BB6643-43F3-492E-984D-661801FE5203}">
      <dgm:prSet/>
      <dgm:spPr>
        <a:solidFill>
          <a:srgbClr val="440099"/>
        </a:solidFill>
      </dgm:spPr>
      <dgm:t>
        <a:bodyPr/>
        <a:lstStyle/>
        <a:p>
          <a:r>
            <a:rPr lang="en-US">
              <a:latin typeface="Aptos" panose="020B0004020202020204" pitchFamily="34" charset="0"/>
            </a:rPr>
            <a:t>Step 3</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15B526-1B40-460E-BA04-0A13BAA5E3E0}" type="parTrans" cxnId="{BE96A30D-B494-48F2-8193-193B0ECBEE61}">
      <dgm:prSet/>
      <dgm:spPr/>
      <dgm:t>
        <a:bodyPr/>
        <a:lstStyle/>
        <a:p>
          <a:endParaRPr lang="en-US">
            <a:latin typeface="Aptos" panose="020B0004020202020204" pitchFamily="34" charset="0"/>
          </a:endParaRPr>
        </a:p>
      </dgm:t>
    </dgm:pt>
    <dgm:pt modelId="{0DFD1B3C-BF79-4ACE-AF02-29875A7BD375}" type="sibTrans" cxnId="{BE96A30D-B494-48F2-8193-193B0ECBEE61}">
      <dgm:prSet/>
      <dgm:spPr>
        <a:solidFill>
          <a:srgbClr val="8E9FBC"/>
        </a:solidFill>
      </dgm:spPr>
      <dgm:t>
        <a:bodyPr/>
        <a:lstStyle/>
        <a:p>
          <a:endParaRPr lang="en-US">
            <a:latin typeface="Aptos" panose="020B0004020202020204" pitchFamily="34" charset="0"/>
          </a:endParaRPr>
        </a:p>
      </dgm:t>
    </dgm:pt>
    <dgm:pt modelId="{F56D12DA-B1A0-48C2-8077-4FE880EF607F}">
      <dgm:prSet/>
      <dgm:spPr>
        <a:solidFill>
          <a:srgbClr val="440099"/>
        </a:solidFill>
      </dgm:spPr>
      <dgm:t>
        <a:bodyPr/>
        <a:lstStyle/>
        <a:p>
          <a:r>
            <a:rPr lang="en-US">
              <a:latin typeface="Aptos" panose="020B0004020202020204" pitchFamily="34" charset="0"/>
            </a:rPr>
            <a:t>Step 4</a:t>
          </a:r>
        </a:p>
      </dgm:t>
    </dgm:pt>
    <dgm:pt modelId="{A9E19F8A-C9EC-4F37-B3A0-EFB6A7132F12}" type="parTrans" cxnId="{4133AB44-C817-4BB1-9FD8-FC7B488C4388}">
      <dgm:prSet/>
      <dgm:spPr/>
      <dgm:t>
        <a:bodyPr/>
        <a:lstStyle/>
        <a:p>
          <a:endParaRPr lang="en-US">
            <a:latin typeface="Aptos" panose="020B0004020202020204" pitchFamily="34" charset="0"/>
          </a:endParaRPr>
        </a:p>
      </dgm:t>
    </dgm:pt>
    <dgm:pt modelId="{7FF3C741-68E1-4549-B796-DBFE1EBE7C7C}" type="sibTrans" cxnId="{4133AB44-C817-4BB1-9FD8-FC7B488C4388}">
      <dgm:prSet/>
      <dgm:spPr/>
      <dgm:t>
        <a:bodyPr/>
        <a:lstStyle/>
        <a:p>
          <a:endParaRPr lang="en-US">
            <a:latin typeface="Aptos" panose="020B0004020202020204" pitchFamily="34" charset="0"/>
          </a:endParaRPr>
        </a:p>
      </dgm:t>
    </dgm:pt>
    <dgm:pt modelId="{65060B68-3078-4B95-A6C0-1C924FEC7D34}">
      <dgm:prSet/>
      <dgm:spPr>
        <a:ln>
          <a:solidFill>
            <a:srgbClr val="DC582A"/>
          </a:solidFill>
        </a:ln>
      </dgm:spPr>
      <dgm:t>
        <a:bodyPr/>
        <a:lstStyle/>
        <a:p>
          <a:endParaRPr lang="en-US" sz="1900">
            <a:latin typeface="Aptos" panose="020B0004020202020204" pitchFamily="34" charset="0"/>
          </a:endParaRPr>
        </a:p>
      </dgm:t>
    </dgm:pt>
    <dgm:pt modelId="{21C33718-955E-49F7-937F-6BC5CB57B50D}" type="parTrans" cxnId="{EF74B752-EFE3-4BCD-85A1-14C7760A0784}">
      <dgm:prSet/>
      <dgm:spPr/>
      <dgm:t>
        <a:bodyPr/>
        <a:lstStyle/>
        <a:p>
          <a:endParaRPr lang="en-US">
            <a:latin typeface="Aptos" panose="020B0004020202020204" pitchFamily="34" charset="0"/>
          </a:endParaRPr>
        </a:p>
      </dgm:t>
    </dgm:pt>
    <dgm:pt modelId="{AF677F9C-6A0C-4EFA-B638-E941F7189585}" type="sibTrans" cxnId="{EF74B752-EFE3-4BCD-85A1-14C7760A0784}">
      <dgm:prSet/>
      <dgm:spPr/>
      <dgm:t>
        <a:bodyPr/>
        <a:lstStyle/>
        <a:p>
          <a:endParaRPr lang="en-US">
            <a:latin typeface="Aptos" panose="020B0004020202020204" pitchFamily="34" charset="0"/>
          </a:endParaRPr>
        </a:p>
      </dgm:t>
    </dgm:pt>
    <dgm:pt modelId="{D57DAF17-C829-404D-A316-C99E67031E81}">
      <dgm:prSet custT="1"/>
      <dgm:spPr>
        <a:ln>
          <a:solidFill>
            <a:srgbClr val="DC582A"/>
          </a:solidFill>
        </a:ln>
      </dgm:spPr>
      <dgm:t>
        <a:bodyPr/>
        <a:lstStyle/>
        <a:p>
          <a:r>
            <a:rPr lang="en-US" sz="1600">
              <a:latin typeface="Aptos" panose="020B0004020202020204" pitchFamily="34" charset="0"/>
            </a:rPr>
            <a:t>Certified Firms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4667D19-F8E9-4A66-9340-D5D63C866A3F}" type="parTrans" cxnId="{209C1025-06D5-4C66-A02B-85AE55E4B20C}">
      <dgm:prSet/>
      <dgm:spPr/>
      <dgm:t>
        <a:bodyPr/>
        <a:lstStyle/>
        <a:p>
          <a:endParaRPr lang="en-US">
            <a:latin typeface="Aptos" panose="020B0004020202020204" pitchFamily="34" charset="0"/>
          </a:endParaRPr>
        </a:p>
      </dgm:t>
    </dgm:pt>
    <dgm:pt modelId="{3E5864A6-3F47-459E-974A-A27CDE24B9BC}" type="sibTrans" cxnId="{209C1025-06D5-4C66-A02B-85AE55E4B20C}">
      <dgm:prSet/>
      <dgm:spPr/>
      <dgm:t>
        <a:bodyPr/>
        <a:lstStyle/>
        <a:p>
          <a:endParaRPr lang="en-US">
            <a:latin typeface="Aptos" panose="020B0004020202020204" pitchFamily="34" charset="0"/>
          </a:endParaRPr>
        </a:p>
      </dgm:t>
    </dgm:pt>
    <dgm:pt modelId="{A5C4B6C9-A8F5-4727-AF89-95C14AF7C605}">
      <dgm:prSet custT="1"/>
      <dgm:spPr>
        <a:ln>
          <a:solidFill>
            <a:srgbClr val="DC582A"/>
          </a:solidFill>
        </a:ln>
      </dgm:spPr>
      <dgm:t>
        <a:bodyPr/>
        <a:lstStyle/>
        <a:p>
          <a:r>
            <a:rPr lang="en-US" sz="1400">
              <a:latin typeface="Aptos"/>
            </a:rPr>
            <a:t>Availability Analysis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A4B42FE-9E5A-4BA7-8851-C6CD15EB4E95}" type="parTrans" cxnId="{E4C34CE6-9F4A-4B78-A06B-E8DCC29B7D93}">
      <dgm:prSet/>
      <dgm:spPr/>
      <dgm:t>
        <a:bodyPr/>
        <a:lstStyle/>
        <a:p>
          <a:endParaRPr lang="en-US">
            <a:latin typeface="Aptos" panose="020B0004020202020204" pitchFamily="34" charset="0"/>
          </a:endParaRPr>
        </a:p>
      </dgm:t>
    </dgm:pt>
    <dgm:pt modelId="{C2E3EC6B-61F2-4E81-986B-D53FF7499CEC}" type="sibTrans" cxnId="{E4C34CE6-9F4A-4B78-A06B-E8DCC29B7D93}">
      <dgm:prSet/>
      <dgm:spPr/>
      <dgm:t>
        <a:bodyPr/>
        <a:lstStyle/>
        <a:p>
          <a:endParaRPr lang="en-US">
            <a:latin typeface="Aptos" panose="020B0004020202020204" pitchFamily="34" charset="0"/>
          </a:endParaRPr>
        </a:p>
      </dgm:t>
    </dgm:pt>
    <dgm:pt modelId="{2B4A5A10-F294-4C23-AEFB-FB5712289EC4}">
      <dgm:prSet custT="1"/>
      <dgm:spPr>
        <a:ln>
          <a:solidFill>
            <a:srgbClr val="DC582A"/>
          </a:solidFill>
        </a:ln>
      </dgm:spPr>
      <dgm:t>
        <a:bodyPr/>
        <a:lstStyle/>
        <a:p>
          <a:r>
            <a:rPr lang="en-US" sz="1600">
              <a:latin typeface="Aptos" panose="020B0004020202020204" pitchFamily="34" charset="0"/>
            </a:rPr>
            <a:t>Establish:</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5E71C03-F9CD-4D0F-BA77-34FD540BC09F}" type="parTrans" cxnId="{457496C9-1956-4BC0-A936-229FEBF1A595}">
      <dgm:prSet/>
      <dgm:spPr/>
      <dgm:t>
        <a:bodyPr/>
        <a:lstStyle/>
        <a:p>
          <a:endParaRPr lang="en-US">
            <a:latin typeface="Aptos" panose="020B0004020202020204" pitchFamily="34" charset="0"/>
          </a:endParaRPr>
        </a:p>
      </dgm:t>
    </dgm:pt>
    <dgm:pt modelId="{6D27FD12-87C6-4100-9158-8A14042DF15B}" type="sibTrans" cxnId="{457496C9-1956-4BC0-A936-229FEBF1A595}">
      <dgm:prSet/>
      <dgm:spPr/>
      <dgm:t>
        <a:bodyPr/>
        <a:lstStyle/>
        <a:p>
          <a:endParaRPr lang="en-US">
            <a:latin typeface="Aptos" panose="020B0004020202020204" pitchFamily="34" charset="0"/>
          </a:endParaRPr>
        </a:p>
      </dgm:t>
    </dgm:pt>
    <dgm:pt modelId="{948DB1E0-7297-437D-82F6-37572D535FCA}">
      <dgm:prSet custT="1"/>
      <dgm:spPr>
        <a:ln>
          <a:solidFill>
            <a:srgbClr val="DC582A"/>
          </a:solidFill>
        </a:ln>
      </dgm:spPr>
      <dgm:t>
        <a:bodyPr/>
        <a:lstStyle/>
        <a:p>
          <a:r>
            <a:rPr lang="en-US" sz="1600">
              <a:latin typeface="Aptos" panose="020B0004020202020204" pitchFamily="34" charset="0"/>
            </a:rPr>
            <a:t>Submit to FAA for Approval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69796B3-167B-4E3B-A106-2CC2329C830D}" type="parTrans" cxnId="{B9B67E22-4FC5-479B-84EE-1CB8415917F6}">
      <dgm:prSet/>
      <dgm:spPr/>
      <dgm:t>
        <a:bodyPr/>
        <a:lstStyle/>
        <a:p>
          <a:endParaRPr lang="en-US">
            <a:latin typeface="Aptos" panose="020B0004020202020204" pitchFamily="34" charset="0"/>
          </a:endParaRPr>
        </a:p>
      </dgm:t>
    </dgm:pt>
    <dgm:pt modelId="{C6D293C1-D3CC-473E-984B-AF46B7DC0FE2}" type="sibTrans" cxnId="{B9B67E22-4FC5-479B-84EE-1CB8415917F6}">
      <dgm:prSet/>
      <dgm:spPr/>
      <dgm:t>
        <a:bodyPr/>
        <a:lstStyle/>
        <a:p>
          <a:endParaRPr lang="en-US">
            <a:latin typeface="Aptos" panose="020B0004020202020204" pitchFamily="34" charset="0"/>
          </a:endParaRPr>
        </a:p>
      </dgm:t>
    </dgm:pt>
    <dgm:pt modelId="{35EBAFD9-2DC8-434D-9EF2-F64A5B1B03FB}">
      <dgm:prSet custT="1"/>
      <dgm:spPr>
        <a:ln>
          <a:solidFill>
            <a:srgbClr val="DC582A"/>
          </a:solidFill>
        </a:ln>
      </dgm:spPr>
      <dgm:t>
        <a:bodyPr/>
        <a:lstStyle/>
        <a:p>
          <a:r>
            <a:rPr lang="en-US" sz="1600">
              <a:latin typeface="Aptos" panose="020B0004020202020204" pitchFamily="34" charset="0"/>
            </a:rPr>
            <a:t>NAICS Codes</a:t>
          </a:r>
        </a:p>
      </dgm:t>
    </dgm:pt>
    <dgm:pt modelId="{841ABA84-D822-48B1-B34A-64A6F463B83B}" type="parTrans" cxnId="{5BAEC0EF-EE11-4653-8554-AC5CF9BB9BA2}">
      <dgm:prSet/>
      <dgm:spPr/>
      <dgm:t>
        <a:bodyPr/>
        <a:lstStyle/>
        <a:p>
          <a:endParaRPr lang="en-US"/>
        </a:p>
      </dgm:t>
    </dgm:pt>
    <dgm:pt modelId="{3E613857-34BA-48EF-BE89-386B1A134A29}" type="sibTrans" cxnId="{5BAEC0EF-EE11-4653-8554-AC5CF9BB9BA2}">
      <dgm:prSet/>
      <dgm:spPr/>
      <dgm:t>
        <a:bodyPr/>
        <a:lstStyle/>
        <a:p>
          <a:endParaRPr lang="en-US"/>
        </a:p>
      </dgm:t>
    </dgm:pt>
    <dgm:pt modelId="{337BBFCF-E750-498C-A70C-EB9095890330}">
      <dgm:prSet custT="1"/>
      <dgm:spPr>
        <a:ln>
          <a:solidFill>
            <a:srgbClr val="DC582A"/>
          </a:solidFill>
        </a:ln>
      </dgm:spPr>
      <dgm:t>
        <a:bodyPr/>
        <a:lstStyle/>
        <a:p>
          <a:r>
            <a:rPr lang="en-US" sz="1600" i="0">
              <a:latin typeface="Aptos"/>
            </a:rPr>
            <a:t>Market Data</a:t>
          </a:r>
        </a:p>
      </dgm:t>
    </dgm:pt>
    <dgm:pt modelId="{0E15DB3A-4E49-4713-A32C-AEC3011D2BB4}" type="parTrans" cxnId="{C99CC9EA-E3E5-409C-A273-C5A0EA0922FA}">
      <dgm:prSet/>
      <dgm:spPr/>
      <dgm:t>
        <a:bodyPr/>
        <a:lstStyle/>
        <a:p>
          <a:endParaRPr lang="en-US"/>
        </a:p>
      </dgm:t>
    </dgm:pt>
    <dgm:pt modelId="{95F666E2-1D03-4C1F-B4B8-E49019C402E4}" type="sibTrans" cxnId="{C99CC9EA-E3E5-409C-A273-C5A0EA0922FA}">
      <dgm:prSet/>
      <dgm:spPr/>
      <dgm:t>
        <a:bodyPr/>
        <a:lstStyle/>
        <a:p>
          <a:endParaRPr lang="en-US"/>
        </a:p>
      </dgm:t>
    </dgm:pt>
    <dgm:pt modelId="{C99AA7DD-F60A-46BC-B7E3-646DEB6599ED}">
      <dgm:prSet custT="1"/>
      <dgm:spPr>
        <a:ln>
          <a:solidFill>
            <a:srgbClr val="DC582A"/>
          </a:solidFill>
        </a:ln>
      </dgm:spPr>
      <dgm:t>
        <a:bodyPr/>
        <a:lstStyle/>
        <a:p>
          <a:r>
            <a:rPr lang="en-US" sz="1600">
              <a:latin typeface="Aptos" panose="020B0004020202020204" pitchFamily="34" charset="0"/>
            </a:rPr>
            <a:t>Car Rental</a:t>
          </a:r>
        </a:p>
      </dgm:t>
    </dgm:pt>
    <dgm:pt modelId="{CA4F6179-2B7E-4810-9438-916F29D134C1}" type="parTrans" cxnId="{57F1432D-584F-4A0A-956B-C7C5701FF5BE}">
      <dgm:prSet/>
      <dgm:spPr/>
      <dgm:t>
        <a:bodyPr/>
        <a:lstStyle/>
        <a:p>
          <a:endParaRPr lang="en-US"/>
        </a:p>
      </dgm:t>
    </dgm:pt>
    <dgm:pt modelId="{650F6FCC-B2CD-4339-9B45-B00CC70DD2BA}" type="sibTrans" cxnId="{57F1432D-584F-4A0A-956B-C7C5701FF5BE}">
      <dgm:prSet/>
      <dgm:spPr/>
      <dgm:t>
        <a:bodyPr/>
        <a:lstStyle/>
        <a:p>
          <a:endParaRPr lang="en-US"/>
        </a:p>
      </dgm:t>
    </dgm:pt>
    <dgm:pt modelId="{6CA440DF-139C-417F-B8D4-B1BA729913B9}">
      <dgm:prSet custT="1"/>
      <dgm:spPr>
        <a:ln>
          <a:solidFill>
            <a:srgbClr val="DC582A"/>
          </a:solidFill>
        </a:ln>
      </dgm:spPr>
      <dgm:t>
        <a:bodyPr/>
        <a:lstStyle/>
        <a:p>
          <a:r>
            <a:rPr lang="en-US" sz="1600">
              <a:latin typeface="Aptos" panose="020B0004020202020204" pitchFamily="34" charset="0"/>
            </a:rPr>
            <a:t>Non-Car Rental</a:t>
          </a:r>
        </a:p>
      </dgm:t>
    </dgm:pt>
    <dgm:pt modelId="{1E402B30-E019-421A-A663-F1E1547E6CCE}" type="parTrans" cxnId="{861DED0C-C07B-47C1-82A1-B0170A80F304}">
      <dgm:prSet/>
      <dgm:spPr/>
      <dgm:t>
        <a:bodyPr/>
        <a:lstStyle/>
        <a:p>
          <a:endParaRPr lang="en-US"/>
        </a:p>
      </dgm:t>
    </dgm:pt>
    <dgm:pt modelId="{E46BDCF3-B17F-4991-9CF8-73D9FFAED247}" type="sibTrans" cxnId="{861DED0C-C07B-47C1-82A1-B0170A80F304}">
      <dgm:prSet/>
      <dgm:spPr/>
      <dgm:t>
        <a:bodyPr/>
        <a:lstStyle/>
        <a:p>
          <a:endParaRPr lang="en-US"/>
        </a:p>
      </dgm:t>
    </dgm:pt>
    <dgm:pt modelId="{BD5480F7-A8D3-43CE-9A3C-B0A1E64347E2}">
      <dgm:prSet phldrT="[Text]" phldr="0"/>
      <dgm:spPr/>
      <dgm:t>
        <a:bodyPr/>
        <a:lstStyle/>
        <a:p>
          <a:pPr rtl="0"/>
          <a:r>
            <a:rPr lang="en-US" sz="1400" i="0">
              <a:latin typeface="Aptos"/>
            </a:rPr>
            <a:t>Historical Participation Review</a:t>
          </a:r>
        </a:p>
      </dgm:t>
    </dgm:pt>
    <dgm:pt modelId="{96AC042D-8B18-48D8-AAF4-9317010385A0}" type="parTrans" cxnId="{38F070A9-F3B5-4C2F-9F39-91938BFDE2ED}">
      <dgm:prSet/>
      <dgm:spPr/>
      <dgm:t>
        <a:bodyPr/>
        <a:lstStyle/>
        <a:p>
          <a:endParaRPr lang="en-US"/>
        </a:p>
      </dgm:t>
    </dgm:pt>
    <dgm:pt modelId="{4C1B143B-88C9-4EEA-A932-B0F7FFCB7772}" type="sibTrans" cxnId="{38F070A9-F3B5-4C2F-9F39-91938BFDE2ED}">
      <dgm:prSet/>
      <dgm:spPr/>
      <dgm:t>
        <a:bodyPr/>
        <a:lstStyle/>
        <a:p>
          <a:endParaRPr lang="en-US"/>
        </a:p>
      </dgm:t>
    </dgm:pt>
    <dgm:pt modelId="{00758CA3-C3BC-4E32-BD0F-155F22C48545}" type="pres">
      <dgm:prSet presAssocID="{D2169C01-0C64-4C2B-91E2-FA2F69F34494}" presName="Name0" presStyleCnt="0">
        <dgm:presLayoutVars>
          <dgm:dir/>
          <dgm:animLvl val="lvl"/>
          <dgm:resizeHandles val="exact"/>
        </dgm:presLayoutVars>
      </dgm:prSet>
      <dgm:spPr/>
    </dgm:pt>
    <dgm:pt modelId="{435C97B0-1070-4CB6-A40F-9EA1E65CFFDA}" type="pres">
      <dgm:prSet presAssocID="{D2169C01-0C64-4C2B-91E2-FA2F69F34494}" presName="tSp" presStyleCnt="0"/>
      <dgm:spPr/>
    </dgm:pt>
    <dgm:pt modelId="{EF3E8EA6-4ADE-403E-BBEC-3E9ACF504ABF}" type="pres">
      <dgm:prSet presAssocID="{D2169C01-0C64-4C2B-91E2-FA2F69F34494}" presName="bSp" presStyleCnt="0"/>
      <dgm:spPr/>
    </dgm:pt>
    <dgm:pt modelId="{0724CF99-5254-43BB-9055-317E1EE33D47}" type="pres">
      <dgm:prSet presAssocID="{D2169C01-0C64-4C2B-91E2-FA2F69F34494}" presName="process" presStyleCnt="0"/>
      <dgm:spPr/>
    </dgm:pt>
    <dgm:pt modelId="{181CBE3F-496E-404C-8FA9-028719912B7F}" type="pres">
      <dgm:prSet presAssocID="{573C5984-8623-44BA-81D1-E84B084B754E}" presName="composite1" presStyleCnt="0"/>
      <dgm:spPr/>
    </dgm:pt>
    <dgm:pt modelId="{73D5A5A3-3348-4C9E-A03C-80628B0BD3BB}" type="pres">
      <dgm:prSet presAssocID="{573C5984-8623-44BA-81D1-E84B084B754E}" presName="dummyNode1" presStyleLbl="node1" presStyleIdx="0" presStyleCnt="4"/>
      <dgm:spPr/>
    </dgm:pt>
    <dgm:pt modelId="{3624B681-4A89-4705-ACB0-9ABB95E20E31}" type="pres">
      <dgm:prSet presAssocID="{573C5984-8623-44BA-81D1-E84B084B754E}" presName="childNode1" presStyleLbl="bgAcc1" presStyleIdx="0" presStyleCnt="4">
        <dgm:presLayoutVars>
          <dgm:bulletEnabled val="1"/>
        </dgm:presLayoutVars>
      </dgm:prSet>
      <dgm:spPr/>
    </dgm:pt>
    <dgm:pt modelId="{A937A634-FEC6-46D0-AB03-CDB27DB7652C}" type="pres">
      <dgm:prSet presAssocID="{573C5984-8623-44BA-81D1-E84B084B754E}" presName="childNode1tx" presStyleLbl="bgAcc1" presStyleIdx="0" presStyleCnt="4">
        <dgm:presLayoutVars>
          <dgm:bulletEnabled val="1"/>
        </dgm:presLayoutVars>
      </dgm:prSet>
      <dgm:spPr/>
    </dgm:pt>
    <dgm:pt modelId="{4B80E1C2-39B8-4D24-AF78-77FF7CBB599F}" type="pres">
      <dgm:prSet presAssocID="{573C5984-8623-44BA-81D1-E84B084B754E}" presName="parentNode1" presStyleLbl="node1" presStyleIdx="0" presStyleCnt="4">
        <dgm:presLayoutVars>
          <dgm:chMax val="1"/>
          <dgm:bulletEnabled val="1"/>
        </dgm:presLayoutVars>
      </dgm:prSet>
      <dgm:spPr/>
    </dgm:pt>
    <dgm:pt modelId="{1C26352C-13D3-4595-9E19-BE96D3FF4763}" type="pres">
      <dgm:prSet presAssocID="{573C5984-8623-44BA-81D1-E84B084B754E}" presName="connSite1" presStyleCnt="0"/>
      <dgm:spPr/>
    </dgm:pt>
    <dgm:pt modelId="{133DEC99-7096-4E52-B4AF-FA5B09B7DD29}" type="pres">
      <dgm:prSet presAssocID="{688F4BE6-89E3-4ACF-850C-23EF3DEEB3CF}" presName="Name9" presStyleLbl="sibTrans2D1" presStyleIdx="0" presStyleCnt="3"/>
      <dgm:spPr/>
    </dgm:pt>
    <dgm:pt modelId="{0E8EFB47-2F08-4BD1-BF31-BCB755FF586F}" type="pres">
      <dgm:prSet presAssocID="{53C96254-2C76-4CF9-8BA7-DBCEDB81C8A4}" presName="composite2" presStyleCnt="0"/>
      <dgm:spPr/>
    </dgm:pt>
    <dgm:pt modelId="{70B1446D-E904-4DF9-8B81-A9F34A9B8424}" type="pres">
      <dgm:prSet presAssocID="{53C96254-2C76-4CF9-8BA7-DBCEDB81C8A4}" presName="dummyNode2" presStyleLbl="node1" presStyleIdx="0" presStyleCnt="4"/>
      <dgm:spPr/>
    </dgm:pt>
    <dgm:pt modelId="{9F0E006D-20B2-47C4-AE60-A4DD4E8951C2}" type="pres">
      <dgm:prSet presAssocID="{53C96254-2C76-4CF9-8BA7-DBCEDB81C8A4}" presName="childNode2" presStyleLbl="bgAcc1" presStyleIdx="1" presStyleCnt="4">
        <dgm:presLayoutVars>
          <dgm:bulletEnabled val="1"/>
        </dgm:presLayoutVars>
      </dgm:prSet>
      <dgm:spPr/>
    </dgm:pt>
    <dgm:pt modelId="{8A977FA7-38F1-463B-ADE6-FB038D45A628}" type="pres">
      <dgm:prSet presAssocID="{53C96254-2C76-4CF9-8BA7-DBCEDB81C8A4}" presName="childNode2tx" presStyleLbl="bgAcc1" presStyleIdx="1" presStyleCnt="4">
        <dgm:presLayoutVars>
          <dgm:bulletEnabled val="1"/>
        </dgm:presLayoutVars>
      </dgm:prSet>
      <dgm:spPr/>
    </dgm:pt>
    <dgm:pt modelId="{BC587B15-1B49-4F44-A549-DD3BDCBD1F71}" type="pres">
      <dgm:prSet presAssocID="{53C96254-2C76-4CF9-8BA7-DBCEDB81C8A4}" presName="parentNode2" presStyleLbl="node1" presStyleIdx="1" presStyleCnt="4">
        <dgm:presLayoutVars>
          <dgm:chMax val="0"/>
          <dgm:bulletEnabled val="1"/>
        </dgm:presLayoutVars>
      </dgm:prSet>
      <dgm:spPr/>
    </dgm:pt>
    <dgm:pt modelId="{A382FAAB-67A4-438E-BBF7-203D5F4DFB04}" type="pres">
      <dgm:prSet presAssocID="{53C96254-2C76-4CF9-8BA7-DBCEDB81C8A4}" presName="connSite2" presStyleCnt="0"/>
      <dgm:spPr/>
    </dgm:pt>
    <dgm:pt modelId="{7F764E4E-75AE-4076-B750-352335F6A8E6}" type="pres">
      <dgm:prSet presAssocID="{7F589D55-8D4F-4769-9DBD-0B0BE83273C1}" presName="Name18" presStyleLbl="sibTrans2D1" presStyleIdx="1" presStyleCnt="3"/>
      <dgm:spPr/>
    </dgm:pt>
    <dgm:pt modelId="{EDAD8163-50FE-44AA-BD0E-BD3B4CF687DA}" type="pres">
      <dgm:prSet presAssocID="{B3BB6643-43F3-492E-984D-661801FE5203}" presName="composite1" presStyleCnt="0"/>
      <dgm:spPr/>
    </dgm:pt>
    <dgm:pt modelId="{2ADE2E48-656E-445A-BE67-3D0013EEBBFC}" type="pres">
      <dgm:prSet presAssocID="{B3BB6643-43F3-492E-984D-661801FE5203}" presName="dummyNode1" presStyleLbl="node1" presStyleIdx="1" presStyleCnt="4"/>
      <dgm:spPr/>
    </dgm:pt>
    <dgm:pt modelId="{EF0550AF-F209-4E32-ACEB-053039956694}" type="pres">
      <dgm:prSet presAssocID="{B3BB6643-43F3-492E-984D-661801FE5203}" presName="childNode1" presStyleLbl="bgAcc1" presStyleIdx="2" presStyleCnt="4">
        <dgm:presLayoutVars>
          <dgm:bulletEnabled val="1"/>
        </dgm:presLayoutVars>
      </dgm:prSet>
      <dgm:spPr/>
    </dgm:pt>
    <dgm:pt modelId="{1D6C7670-D1F0-49F3-8A65-90EE0A49EAF7}" type="pres">
      <dgm:prSet presAssocID="{B3BB6643-43F3-492E-984D-661801FE5203}" presName="childNode1tx" presStyleLbl="bgAcc1" presStyleIdx="2" presStyleCnt="4">
        <dgm:presLayoutVars>
          <dgm:bulletEnabled val="1"/>
        </dgm:presLayoutVars>
      </dgm:prSet>
      <dgm:spPr/>
    </dgm:pt>
    <dgm:pt modelId="{0230FBC8-722B-4F95-B672-E751F75EC981}" type="pres">
      <dgm:prSet presAssocID="{B3BB6643-43F3-492E-984D-661801FE5203}" presName="parentNode1" presStyleLbl="node1" presStyleIdx="2" presStyleCnt="4">
        <dgm:presLayoutVars>
          <dgm:chMax val="1"/>
          <dgm:bulletEnabled val="1"/>
        </dgm:presLayoutVars>
      </dgm:prSet>
      <dgm:spPr/>
    </dgm:pt>
    <dgm:pt modelId="{569F05FF-FAEA-476D-B628-EC215AA92232}" type="pres">
      <dgm:prSet presAssocID="{B3BB6643-43F3-492E-984D-661801FE5203}" presName="connSite1" presStyleCnt="0"/>
      <dgm:spPr/>
    </dgm:pt>
    <dgm:pt modelId="{ECD325BC-4D39-4FBD-AA56-36D9A1A8B520}" type="pres">
      <dgm:prSet presAssocID="{0DFD1B3C-BF79-4ACE-AF02-29875A7BD375}" presName="Name9" presStyleLbl="sibTrans2D1" presStyleIdx="2" presStyleCnt="3"/>
      <dgm:spPr/>
    </dgm:pt>
    <dgm:pt modelId="{285F6F5D-CADA-4D2E-A0CD-B8869F7C2570}" type="pres">
      <dgm:prSet presAssocID="{F56D12DA-B1A0-48C2-8077-4FE880EF607F}" presName="composite2" presStyleCnt="0"/>
      <dgm:spPr/>
    </dgm:pt>
    <dgm:pt modelId="{AF6CA9FD-CBE1-4EAF-94D6-CE29D39827DF}" type="pres">
      <dgm:prSet presAssocID="{F56D12DA-B1A0-48C2-8077-4FE880EF607F}" presName="dummyNode2" presStyleLbl="node1" presStyleIdx="2" presStyleCnt="4"/>
      <dgm:spPr/>
    </dgm:pt>
    <dgm:pt modelId="{B79770F5-1C3B-4325-8107-DA3F895847EA}" type="pres">
      <dgm:prSet presAssocID="{F56D12DA-B1A0-48C2-8077-4FE880EF607F}" presName="childNode2" presStyleLbl="bgAcc1" presStyleIdx="3" presStyleCnt="4">
        <dgm:presLayoutVars>
          <dgm:bulletEnabled val="1"/>
        </dgm:presLayoutVars>
      </dgm:prSet>
      <dgm:spPr/>
    </dgm:pt>
    <dgm:pt modelId="{8346E624-7DBD-4F0B-9491-61DC2A7833F4}" type="pres">
      <dgm:prSet presAssocID="{F56D12DA-B1A0-48C2-8077-4FE880EF607F}" presName="childNode2tx" presStyleLbl="bgAcc1" presStyleIdx="3" presStyleCnt="4">
        <dgm:presLayoutVars>
          <dgm:bulletEnabled val="1"/>
        </dgm:presLayoutVars>
      </dgm:prSet>
      <dgm:spPr/>
    </dgm:pt>
    <dgm:pt modelId="{9683C6DB-95C1-4DC0-BDC4-23CED08582DA}" type="pres">
      <dgm:prSet presAssocID="{F56D12DA-B1A0-48C2-8077-4FE880EF607F}" presName="parentNode2" presStyleLbl="node1" presStyleIdx="3" presStyleCnt="4">
        <dgm:presLayoutVars>
          <dgm:chMax val="0"/>
          <dgm:bulletEnabled val="1"/>
        </dgm:presLayoutVars>
      </dgm:prSet>
      <dgm:spPr/>
    </dgm:pt>
    <dgm:pt modelId="{0ADAD11E-0ECC-4DD3-9B42-1504FCBC47F7}" type="pres">
      <dgm:prSet presAssocID="{F56D12DA-B1A0-48C2-8077-4FE880EF607F}" presName="connSite2" presStyleCnt="0"/>
      <dgm:spPr/>
    </dgm:pt>
  </dgm:ptLst>
  <dgm:cxnLst>
    <dgm:cxn modelId="{B2286C02-3B3B-47E8-9A3F-D746E2BAEEE1}" type="presOf" srcId="{65060B68-3078-4B95-A6C0-1C924FEC7D34}" destId="{8346E624-7DBD-4F0B-9491-61DC2A7833F4}" srcOrd="1" destOrd="1" presId="urn:microsoft.com/office/officeart/2005/8/layout/hProcess4"/>
    <dgm:cxn modelId="{ACF9DA02-6DD9-49D9-B15F-488140C4F04C}" type="presOf" srcId="{BD5480F7-A8D3-43CE-9A3C-B0A1E64347E2}" destId="{8A977FA7-38F1-463B-ADE6-FB038D45A628}" srcOrd="1" destOrd="1" presId="urn:microsoft.com/office/officeart/2005/8/layout/hProcess4"/>
    <dgm:cxn modelId="{62DF430A-E57B-4E67-8318-4E5158E5F1B8}" type="presOf" srcId="{35EBAFD9-2DC8-434D-9EF2-F64A5B1B03FB}" destId="{A937A634-FEC6-46D0-AB03-CDB27DB7652C}" srcOrd="1" destOrd="1" presId="urn:microsoft.com/office/officeart/2005/8/layout/hProcess4"/>
    <dgm:cxn modelId="{861DED0C-C07B-47C1-82A1-B0170A80F304}" srcId="{2B4A5A10-F294-4C23-AEFB-FB5712289EC4}" destId="{6CA440DF-139C-417F-B8D4-B1BA729913B9}" srcOrd="1" destOrd="0" parTransId="{1E402B30-E019-421A-A663-F1E1547E6CCE}" sibTransId="{E46BDCF3-B17F-4991-9CF8-73D9FFAED247}"/>
    <dgm:cxn modelId="{BE96A30D-B494-48F2-8193-193B0ECBEE61}" srcId="{D2169C01-0C64-4C2B-91E2-FA2F69F34494}" destId="{B3BB6643-43F3-492E-984D-661801FE5203}" srcOrd="2" destOrd="0" parTransId="{E715B526-1B40-460E-BA04-0A13BAA5E3E0}" sibTransId="{0DFD1B3C-BF79-4ACE-AF02-29875A7BD375}"/>
    <dgm:cxn modelId="{76EFD60D-01F0-4BC4-A5AD-78167B27CB0D}" type="presOf" srcId="{D57DAF17-C829-404D-A316-C99E67031E81}" destId="{A937A634-FEC6-46D0-AB03-CDB27DB7652C}" srcOrd="1" destOrd="0" presId="urn:microsoft.com/office/officeart/2005/8/layout/hProcess4"/>
    <dgm:cxn modelId="{93DBAD0E-7B00-42AE-9F3F-84E852AB8ABE}" type="presOf" srcId="{7F589D55-8D4F-4769-9DBD-0B0BE83273C1}" destId="{7F764E4E-75AE-4076-B750-352335F6A8E6}" srcOrd="0" destOrd="0" presId="urn:microsoft.com/office/officeart/2005/8/layout/hProcess4"/>
    <dgm:cxn modelId="{02E8301A-BB7D-4883-A97D-04C2140698AE}" type="presOf" srcId="{2B4A5A10-F294-4C23-AEFB-FB5712289EC4}" destId="{EF0550AF-F209-4E32-ACEB-053039956694}" srcOrd="0" destOrd="0" presId="urn:microsoft.com/office/officeart/2005/8/layout/hProcess4"/>
    <dgm:cxn modelId="{EDC75D1B-C628-41C9-A6E7-437611BCBD73}" type="presOf" srcId="{35EBAFD9-2DC8-434D-9EF2-F64A5B1B03FB}" destId="{3624B681-4A89-4705-ACB0-9ABB95E20E31}" srcOrd="0" destOrd="1" presId="urn:microsoft.com/office/officeart/2005/8/layout/hProcess4"/>
    <dgm:cxn modelId="{B9B67E22-4FC5-479B-84EE-1CB8415917F6}" srcId="{F56D12DA-B1A0-48C2-8077-4FE880EF607F}" destId="{948DB1E0-7297-437D-82F6-37572D535FCA}" srcOrd="0" destOrd="0" parTransId="{669796B3-167B-4E3B-A106-2CC2329C830D}" sibTransId="{C6D293C1-D3CC-473E-984B-AF46B7DC0FE2}"/>
    <dgm:cxn modelId="{DF07E022-EDE6-47AC-B317-37AC6946AA14}" type="presOf" srcId="{C99AA7DD-F60A-46BC-B7E3-646DEB6599ED}" destId="{EF0550AF-F209-4E32-ACEB-053039956694}" srcOrd="0" destOrd="1" presId="urn:microsoft.com/office/officeart/2005/8/layout/hProcess4"/>
    <dgm:cxn modelId="{209C1025-06D5-4C66-A02B-85AE55E4B20C}" srcId="{573C5984-8623-44BA-81D1-E84B084B754E}" destId="{D57DAF17-C829-404D-A316-C99E67031E81}" srcOrd="0" destOrd="0" parTransId="{A4667D19-F8E9-4A66-9340-D5D63C866A3F}" sibTransId="{3E5864A6-3F47-459E-974A-A27CDE24B9BC}"/>
    <dgm:cxn modelId="{CCE53027-B53A-4A9C-AC4B-556849713DD5}" srcId="{D2169C01-0C64-4C2B-91E2-FA2F69F34494}" destId="{573C5984-8623-44BA-81D1-E84B084B754E}" srcOrd="0" destOrd="0" parTransId="{7C384A9F-79DA-4DC5-8598-372A9921AFEE}" sibTransId="{688F4BE6-89E3-4ACF-850C-23EF3DEEB3CF}"/>
    <dgm:cxn modelId="{89795828-3BB2-4BB3-8529-C77D896246E4}" type="presOf" srcId="{65060B68-3078-4B95-A6C0-1C924FEC7D34}" destId="{B79770F5-1C3B-4325-8107-DA3F895847EA}" srcOrd="0" destOrd="1" presId="urn:microsoft.com/office/officeart/2005/8/layout/hProcess4"/>
    <dgm:cxn modelId="{57F1432D-584F-4A0A-956B-C7C5701FF5BE}" srcId="{2B4A5A10-F294-4C23-AEFB-FB5712289EC4}" destId="{C99AA7DD-F60A-46BC-B7E3-646DEB6599ED}" srcOrd="0" destOrd="0" parTransId="{CA4F6179-2B7E-4810-9438-916F29D134C1}" sibTransId="{650F6FCC-B2CD-4339-9B45-B00CC70DD2BA}"/>
    <dgm:cxn modelId="{2D597532-B332-420F-9B69-31BC8C8CCA96}" type="presOf" srcId="{2B4A5A10-F294-4C23-AEFB-FB5712289EC4}" destId="{1D6C7670-D1F0-49F3-8A65-90EE0A49EAF7}" srcOrd="1" destOrd="0" presId="urn:microsoft.com/office/officeart/2005/8/layout/hProcess4"/>
    <dgm:cxn modelId="{40BDE060-0874-49F0-B251-B4EF4032652F}" type="presOf" srcId="{573C5984-8623-44BA-81D1-E84B084B754E}" destId="{4B80E1C2-39B8-4D24-AF78-77FF7CBB599F}" srcOrd="0" destOrd="0" presId="urn:microsoft.com/office/officeart/2005/8/layout/hProcess4"/>
    <dgm:cxn modelId="{3D846543-42B7-483E-A585-C58D0A0F9EBB}" srcId="{D2169C01-0C64-4C2B-91E2-FA2F69F34494}" destId="{53C96254-2C76-4CF9-8BA7-DBCEDB81C8A4}" srcOrd="1" destOrd="0" parTransId="{80D4F84F-5714-4AEC-AB80-28CF841FC08A}" sibTransId="{7F589D55-8D4F-4769-9DBD-0B0BE83273C1}"/>
    <dgm:cxn modelId="{4133AB44-C817-4BB1-9FD8-FC7B488C4388}" srcId="{D2169C01-0C64-4C2B-91E2-FA2F69F34494}" destId="{F56D12DA-B1A0-48C2-8077-4FE880EF607F}" srcOrd="3" destOrd="0" parTransId="{A9E19F8A-C9EC-4F37-B3A0-EFB6A7132F12}" sibTransId="{7FF3C741-68E1-4549-B796-DBFE1EBE7C7C}"/>
    <dgm:cxn modelId="{0AB50848-9EE0-40CC-A49B-3C03DCCEFE93}" type="presOf" srcId="{F56D12DA-B1A0-48C2-8077-4FE880EF607F}" destId="{9683C6DB-95C1-4DC0-BDC4-23CED08582DA}" srcOrd="0" destOrd="0" presId="urn:microsoft.com/office/officeart/2005/8/layout/hProcess4"/>
    <dgm:cxn modelId="{11C7946B-8885-4A3F-974A-0317053710EC}" type="presOf" srcId="{948DB1E0-7297-437D-82F6-37572D535FCA}" destId="{B79770F5-1C3B-4325-8107-DA3F895847EA}" srcOrd="0" destOrd="0" presId="urn:microsoft.com/office/officeart/2005/8/layout/hProcess4"/>
    <dgm:cxn modelId="{1D10486C-6C55-4ED8-B522-68970D8F346C}" type="presOf" srcId="{B3BB6643-43F3-492E-984D-661801FE5203}" destId="{0230FBC8-722B-4F95-B672-E751F75EC981}" srcOrd="0" destOrd="0" presId="urn:microsoft.com/office/officeart/2005/8/layout/hProcess4"/>
    <dgm:cxn modelId="{EBBFBF4D-6046-4A05-8A2C-41FF33054D16}" type="presOf" srcId="{A5C4B6C9-A8F5-4727-AF89-95C14AF7C605}" destId="{9F0E006D-20B2-47C4-AE60-A4DD4E8951C2}" srcOrd="0" destOrd="0" presId="urn:microsoft.com/office/officeart/2005/8/layout/hProcess4"/>
    <dgm:cxn modelId="{EF74B752-EFE3-4BCD-85A1-14C7760A0784}" srcId="{F56D12DA-B1A0-48C2-8077-4FE880EF607F}" destId="{65060B68-3078-4B95-A6C0-1C924FEC7D34}" srcOrd="1" destOrd="0" parTransId="{21C33718-955E-49F7-937F-6BC5CB57B50D}" sibTransId="{AF677F9C-6A0C-4EFA-B638-E941F7189585}"/>
    <dgm:cxn modelId="{54F00F54-6990-4ED4-B852-176CE8C14C75}" type="presOf" srcId="{0DFD1B3C-BF79-4ACE-AF02-29875A7BD375}" destId="{ECD325BC-4D39-4FBD-AA56-36D9A1A8B520}" srcOrd="0" destOrd="0" presId="urn:microsoft.com/office/officeart/2005/8/layout/hProcess4"/>
    <dgm:cxn modelId="{3B7B7856-D658-449B-9E8A-6F36AB4F93B7}" type="presOf" srcId="{6CA440DF-139C-417F-B8D4-B1BA729913B9}" destId="{1D6C7670-D1F0-49F3-8A65-90EE0A49EAF7}" srcOrd="1" destOrd="2" presId="urn:microsoft.com/office/officeart/2005/8/layout/hProcess4"/>
    <dgm:cxn modelId="{9CAC9979-F0F2-4EE2-AAF1-0FE4EAF1814A}" type="presOf" srcId="{D2169C01-0C64-4C2B-91E2-FA2F69F34494}" destId="{00758CA3-C3BC-4E32-BD0F-155F22C48545}" srcOrd="0" destOrd="0" presId="urn:microsoft.com/office/officeart/2005/8/layout/hProcess4"/>
    <dgm:cxn modelId="{7443827B-10F0-44D5-8BDF-EA0F393C61A5}" type="presOf" srcId="{337BBFCF-E750-498C-A70C-EB9095890330}" destId="{A937A634-FEC6-46D0-AB03-CDB27DB7652C}" srcOrd="1" destOrd="2" presId="urn:microsoft.com/office/officeart/2005/8/layout/hProcess4"/>
    <dgm:cxn modelId="{7CE3E097-6D32-45A2-B1EB-C6F89C0340A0}" type="presOf" srcId="{948DB1E0-7297-437D-82F6-37572D535FCA}" destId="{8346E624-7DBD-4F0B-9491-61DC2A7833F4}" srcOrd="1" destOrd="0" presId="urn:microsoft.com/office/officeart/2005/8/layout/hProcess4"/>
    <dgm:cxn modelId="{A610E297-0B23-4EB1-BCFC-3F5EEF612631}" type="presOf" srcId="{688F4BE6-89E3-4ACF-850C-23EF3DEEB3CF}" destId="{133DEC99-7096-4E52-B4AF-FA5B09B7DD29}" srcOrd="0" destOrd="0" presId="urn:microsoft.com/office/officeart/2005/8/layout/hProcess4"/>
    <dgm:cxn modelId="{C564A89C-FF94-4042-A32A-4BA5DB649E02}" type="presOf" srcId="{BD5480F7-A8D3-43CE-9A3C-B0A1E64347E2}" destId="{9F0E006D-20B2-47C4-AE60-A4DD4E8951C2}" srcOrd="0" destOrd="1" presId="urn:microsoft.com/office/officeart/2005/8/layout/hProcess4"/>
    <dgm:cxn modelId="{8F38EA9F-D568-4827-951A-247BA6272F07}" type="presOf" srcId="{D57DAF17-C829-404D-A316-C99E67031E81}" destId="{3624B681-4A89-4705-ACB0-9ABB95E20E31}" srcOrd="0" destOrd="0" presId="urn:microsoft.com/office/officeart/2005/8/layout/hProcess4"/>
    <dgm:cxn modelId="{296093A8-4112-4763-AFFF-80A1C43A4395}" type="presOf" srcId="{A5C4B6C9-A8F5-4727-AF89-95C14AF7C605}" destId="{8A977FA7-38F1-463B-ADE6-FB038D45A628}" srcOrd="1" destOrd="0" presId="urn:microsoft.com/office/officeart/2005/8/layout/hProcess4"/>
    <dgm:cxn modelId="{38F070A9-F3B5-4C2F-9F39-91938BFDE2ED}" srcId="{53C96254-2C76-4CF9-8BA7-DBCEDB81C8A4}" destId="{BD5480F7-A8D3-43CE-9A3C-B0A1E64347E2}" srcOrd="1" destOrd="0" parTransId="{96AC042D-8B18-48D8-AAF4-9317010385A0}" sibTransId="{4C1B143B-88C9-4EEA-A932-B0F7FFCB7772}"/>
    <dgm:cxn modelId="{262199B8-278F-4EB9-BD93-58384941D3C0}" type="presOf" srcId="{337BBFCF-E750-498C-A70C-EB9095890330}" destId="{3624B681-4A89-4705-ACB0-9ABB95E20E31}" srcOrd="0" destOrd="2" presId="urn:microsoft.com/office/officeart/2005/8/layout/hProcess4"/>
    <dgm:cxn modelId="{457496C9-1956-4BC0-A936-229FEBF1A595}" srcId="{B3BB6643-43F3-492E-984D-661801FE5203}" destId="{2B4A5A10-F294-4C23-AEFB-FB5712289EC4}" srcOrd="0" destOrd="0" parTransId="{C5E71C03-F9CD-4D0F-BA77-34FD540BC09F}" sibTransId="{6D27FD12-87C6-4100-9158-8A14042DF15B}"/>
    <dgm:cxn modelId="{18A40BCB-9930-4CCD-A5B9-6699CBD4D181}" type="presOf" srcId="{53C96254-2C76-4CF9-8BA7-DBCEDB81C8A4}" destId="{BC587B15-1B49-4F44-A549-DD3BDCBD1F71}" srcOrd="0" destOrd="0" presId="urn:microsoft.com/office/officeart/2005/8/layout/hProcess4"/>
    <dgm:cxn modelId="{2568C9D0-1ABC-43EE-B199-019CFCE1EE91}" type="presOf" srcId="{6CA440DF-139C-417F-B8D4-B1BA729913B9}" destId="{EF0550AF-F209-4E32-ACEB-053039956694}" srcOrd="0" destOrd="2" presId="urn:microsoft.com/office/officeart/2005/8/layout/hProcess4"/>
    <dgm:cxn modelId="{47ED69DD-0F3B-4FDB-A7F0-658D83CBEB4B}" type="presOf" srcId="{C99AA7DD-F60A-46BC-B7E3-646DEB6599ED}" destId="{1D6C7670-D1F0-49F3-8A65-90EE0A49EAF7}" srcOrd="1" destOrd="1" presId="urn:microsoft.com/office/officeart/2005/8/layout/hProcess4"/>
    <dgm:cxn modelId="{E4C34CE6-9F4A-4B78-A06B-E8DCC29B7D93}" srcId="{53C96254-2C76-4CF9-8BA7-DBCEDB81C8A4}" destId="{A5C4B6C9-A8F5-4727-AF89-95C14AF7C605}" srcOrd="0" destOrd="0" parTransId="{DA4B42FE-9E5A-4BA7-8851-C6CD15EB4E95}" sibTransId="{C2E3EC6B-61F2-4E81-986B-D53FF7499CEC}"/>
    <dgm:cxn modelId="{C99CC9EA-E3E5-409C-A273-C5A0EA0922FA}" srcId="{573C5984-8623-44BA-81D1-E84B084B754E}" destId="{337BBFCF-E750-498C-A70C-EB9095890330}" srcOrd="2" destOrd="0" parTransId="{0E15DB3A-4E49-4713-A32C-AEC3011D2BB4}" sibTransId="{95F666E2-1D03-4C1F-B4B8-E49019C402E4}"/>
    <dgm:cxn modelId="{5BAEC0EF-EE11-4653-8554-AC5CF9BB9BA2}" srcId="{573C5984-8623-44BA-81D1-E84B084B754E}" destId="{35EBAFD9-2DC8-434D-9EF2-F64A5B1B03FB}" srcOrd="1" destOrd="0" parTransId="{841ABA84-D822-48B1-B34A-64A6F463B83B}" sibTransId="{3E613857-34BA-48EF-BE89-386B1A134A29}"/>
    <dgm:cxn modelId="{5661C602-64C1-4C3A-8221-9D481BC05D1B}" type="presParOf" srcId="{00758CA3-C3BC-4E32-BD0F-155F22C48545}" destId="{435C97B0-1070-4CB6-A40F-9EA1E65CFFDA}" srcOrd="0" destOrd="0" presId="urn:microsoft.com/office/officeart/2005/8/layout/hProcess4"/>
    <dgm:cxn modelId="{3D4217E6-F06B-4DD2-A8FB-06A166054227}" type="presParOf" srcId="{00758CA3-C3BC-4E32-BD0F-155F22C48545}" destId="{EF3E8EA6-4ADE-403E-BBEC-3E9ACF504ABF}" srcOrd="1" destOrd="0" presId="urn:microsoft.com/office/officeart/2005/8/layout/hProcess4"/>
    <dgm:cxn modelId="{48E0D26A-5A7F-468E-9DAA-952D7DF3D232}" type="presParOf" srcId="{00758CA3-C3BC-4E32-BD0F-155F22C48545}" destId="{0724CF99-5254-43BB-9055-317E1EE33D47}" srcOrd="2" destOrd="0" presId="urn:microsoft.com/office/officeart/2005/8/layout/hProcess4"/>
    <dgm:cxn modelId="{B249AFF6-B427-45FA-AD90-B1381550DC30}" type="presParOf" srcId="{0724CF99-5254-43BB-9055-317E1EE33D47}" destId="{181CBE3F-496E-404C-8FA9-028719912B7F}" srcOrd="0" destOrd="0" presId="urn:microsoft.com/office/officeart/2005/8/layout/hProcess4"/>
    <dgm:cxn modelId="{15374A0B-AD29-47C7-8616-CE041412BD3B}" type="presParOf" srcId="{181CBE3F-496E-404C-8FA9-028719912B7F}" destId="{73D5A5A3-3348-4C9E-A03C-80628B0BD3BB}" srcOrd="0" destOrd="0" presId="urn:microsoft.com/office/officeart/2005/8/layout/hProcess4"/>
    <dgm:cxn modelId="{BCC5460E-40B0-4AB3-9C06-317D1E63F877}" type="presParOf" srcId="{181CBE3F-496E-404C-8FA9-028719912B7F}" destId="{3624B681-4A89-4705-ACB0-9ABB95E20E31}" srcOrd="1" destOrd="0" presId="urn:microsoft.com/office/officeart/2005/8/layout/hProcess4"/>
    <dgm:cxn modelId="{F321EAE2-039F-494C-ABF5-8711E5EAA728}" type="presParOf" srcId="{181CBE3F-496E-404C-8FA9-028719912B7F}" destId="{A937A634-FEC6-46D0-AB03-CDB27DB7652C}" srcOrd="2" destOrd="0" presId="urn:microsoft.com/office/officeart/2005/8/layout/hProcess4"/>
    <dgm:cxn modelId="{DDE947B0-9A8C-4500-B481-AB61395E06D8}" type="presParOf" srcId="{181CBE3F-496E-404C-8FA9-028719912B7F}" destId="{4B80E1C2-39B8-4D24-AF78-77FF7CBB599F}" srcOrd="3" destOrd="0" presId="urn:microsoft.com/office/officeart/2005/8/layout/hProcess4"/>
    <dgm:cxn modelId="{420314C1-D796-4E6A-8E5F-325CD80416CE}" type="presParOf" srcId="{181CBE3F-496E-404C-8FA9-028719912B7F}" destId="{1C26352C-13D3-4595-9E19-BE96D3FF4763}" srcOrd="4" destOrd="0" presId="urn:microsoft.com/office/officeart/2005/8/layout/hProcess4"/>
    <dgm:cxn modelId="{E01050E8-B548-4188-9B3F-BB6C4B905FF9}" type="presParOf" srcId="{0724CF99-5254-43BB-9055-317E1EE33D47}" destId="{133DEC99-7096-4E52-B4AF-FA5B09B7DD29}" srcOrd="1" destOrd="0" presId="urn:microsoft.com/office/officeart/2005/8/layout/hProcess4"/>
    <dgm:cxn modelId="{5E268DAE-3FB2-430B-8641-EC287CA828F2}" type="presParOf" srcId="{0724CF99-5254-43BB-9055-317E1EE33D47}" destId="{0E8EFB47-2F08-4BD1-BF31-BCB755FF586F}" srcOrd="2" destOrd="0" presId="urn:microsoft.com/office/officeart/2005/8/layout/hProcess4"/>
    <dgm:cxn modelId="{E8374E54-4924-41AD-8CD2-D06F7CB82945}" type="presParOf" srcId="{0E8EFB47-2F08-4BD1-BF31-BCB755FF586F}" destId="{70B1446D-E904-4DF9-8B81-A9F34A9B8424}" srcOrd="0" destOrd="0" presId="urn:microsoft.com/office/officeart/2005/8/layout/hProcess4"/>
    <dgm:cxn modelId="{83BEDBDB-E1E3-4DF8-AA78-8BE565BA211C}" type="presParOf" srcId="{0E8EFB47-2F08-4BD1-BF31-BCB755FF586F}" destId="{9F0E006D-20B2-47C4-AE60-A4DD4E8951C2}" srcOrd="1" destOrd="0" presId="urn:microsoft.com/office/officeart/2005/8/layout/hProcess4"/>
    <dgm:cxn modelId="{B1DBDF57-4C7E-427F-906D-77D8CCB61059}" type="presParOf" srcId="{0E8EFB47-2F08-4BD1-BF31-BCB755FF586F}" destId="{8A977FA7-38F1-463B-ADE6-FB038D45A628}" srcOrd="2" destOrd="0" presId="urn:microsoft.com/office/officeart/2005/8/layout/hProcess4"/>
    <dgm:cxn modelId="{EDABBC17-EF32-40F7-84AE-B79EA53B84B6}" type="presParOf" srcId="{0E8EFB47-2F08-4BD1-BF31-BCB755FF586F}" destId="{BC587B15-1B49-4F44-A549-DD3BDCBD1F71}" srcOrd="3" destOrd="0" presId="urn:microsoft.com/office/officeart/2005/8/layout/hProcess4"/>
    <dgm:cxn modelId="{292E9722-FD70-43D0-924C-BAAC89B71D7A}" type="presParOf" srcId="{0E8EFB47-2F08-4BD1-BF31-BCB755FF586F}" destId="{A382FAAB-67A4-438E-BBF7-203D5F4DFB04}" srcOrd="4" destOrd="0" presId="urn:microsoft.com/office/officeart/2005/8/layout/hProcess4"/>
    <dgm:cxn modelId="{AAEC93AB-D1D6-4492-B087-B245F9F420B0}" type="presParOf" srcId="{0724CF99-5254-43BB-9055-317E1EE33D47}" destId="{7F764E4E-75AE-4076-B750-352335F6A8E6}" srcOrd="3" destOrd="0" presId="urn:microsoft.com/office/officeart/2005/8/layout/hProcess4"/>
    <dgm:cxn modelId="{6360764E-C343-4F08-B84F-E7D4D9C658DF}" type="presParOf" srcId="{0724CF99-5254-43BB-9055-317E1EE33D47}" destId="{EDAD8163-50FE-44AA-BD0E-BD3B4CF687DA}" srcOrd="4" destOrd="0" presId="urn:microsoft.com/office/officeart/2005/8/layout/hProcess4"/>
    <dgm:cxn modelId="{42C6E306-6E64-4E0D-A859-F5111DB3074D}" type="presParOf" srcId="{EDAD8163-50FE-44AA-BD0E-BD3B4CF687DA}" destId="{2ADE2E48-656E-445A-BE67-3D0013EEBBFC}" srcOrd="0" destOrd="0" presId="urn:microsoft.com/office/officeart/2005/8/layout/hProcess4"/>
    <dgm:cxn modelId="{5921CEF1-FE05-4389-A00E-5360D2F459B0}" type="presParOf" srcId="{EDAD8163-50FE-44AA-BD0E-BD3B4CF687DA}" destId="{EF0550AF-F209-4E32-ACEB-053039956694}" srcOrd="1" destOrd="0" presId="urn:microsoft.com/office/officeart/2005/8/layout/hProcess4"/>
    <dgm:cxn modelId="{5105CC4C-E054-486C-81DC-F66FC059E692}" type="presParOf" srcId="{EDAD8163-50FE-44AA-BD0E-BD3B4CF687DA}" destId="{1D6C7670-D1F0-49F3-8A65-90EE0A49EAF7}" srcOrd="2" destOrd="0" presId="urn:microsoft.com/office/officeart/2005/8/layout/hProcess4"/>
    <dgm:cxn modelId="{54356AA0-AF1B-452C-993B-06EEBF9FF08F}" type="presParOf" srcId="{EDAD8163-50FE-44AA-BD0E-BD3B4CF687DA}" destId="{0230FBC8-722B-4F95-B672-E751F75EC981}" srcOrd="3" destOrd="0" presId="urn:microsoft.com/office/officeart/2005/8/layout/hProcess4"/>
    <dgm:cxn modelId="{BCB1D0B0-A3E3-4496-9522-C80799809BE7}" type="presParOf" srcId="{EDAD8163-50FE-44AA-BD0E-BD3B4CF687DA}" destId="{569F05FF-FAEA-476D-B628-EC215AA92232}" srcOrd="4" destOrd="0" presId="urn:microsoft.com/office/officeart/2005/8/layout/hProcess4"/>
    <dgm:cxn modelId="{21D7F870-57B4-40F8-8EAA-F5623DB26354}" type="presParOf" srcId="{0724CF99-5254-43BB-9055-317E1EE33D47}" destId="{ECD325BC-4D39-4FBD-AA56-36D9A1A8B520}" srcOrd="5" destOrd="0" presId="urn:microsoft.com/office/officeart/2005/8/layout/hProcess4"/>
    <dgm:cxn modelId="{724252AB-72A4-496C-A1F9-D96A0481AE03}" type="presParOf" srcId="{0724CF99-5254-43BB-9055-317E1EE33D47}" destId="{285F6F5D-CADA-4D2E-A0CD-B8869F7C2570}" srcOrd="6" destOrd="0" presId="urn:microsoft.com/office/officeart/2005/8/layout/hProcess4"/>
    <dgm:cxn modelId="{96A89B88-0AC2-48AB-BA49-F76D97200AC9}" type="presParOf" srcId="{285F6F5D-CADA-4D2E-A0CD-B8869F7C2570}" destId="{AF6CA9FD-CBE1-4EAF-94D6-CE29D39827DF}" srcOrd="0" destOrd="0" presId="urn:microsoft.com/office/officeart/2005/8/layout/hProcess4"/>
    <dgm:cxn modelId="{D27BE8EB-792D-41F6-BFB8-4CF74BA8B743}" type="presParOf" srcId="{285F6F5D-CADA-4D2E-A0CD-B8869F7C2570}" destId="{B79770F5-1C3B-4325-8107-DA3F895847EA}" srcOrd="1" destOrd="0" presId="urn:microsoft.com/office/officeart/2005/8/layout/hProcess4"/>
    <dgm:cxn modelId="{77F21940-C7DF-4849-87FE-F0C7A80332F0}" type="presParOf" srcId="{285F6F5D-CADA-4D2E-A0CD-B8869F7C2570}" destId="{8346E624-7DBD-4F0B-9491-61DC2A7833F4}" srcOrd="2" destOrd="0" presId="urn:microsoft.com/office/officeart/2005/8/layout/hProcess4"/>
    <dgm:cxn modelId="{8EE0E4A0-1AC8-46FC-9DFD-806BB184B590}" type="presParOf" srcId="{285F6F5D-CADA-4D2E-A0CD-B8869F7C2570}" destId="{9683C6DB-95C1-4DC0-BDC4-23CED08582DA}" srcOrd="3" destOrd="0" presId="urn:microsoft.com/office/officeart/2005/8/layout/hProcess4"/>
    <dgm:cxn modelId="{57C18575-5344-48F3-AB51-CD39F69003E1}" type="presParOf" srcId="{285F6F5D-CADA-4D2E-A0CD-B8869F7C2570}" destId="{0ADAD11E-0ECC-4DD3-9B42-1504FCBC47F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509E4F1-4391-4BF9-B41A-6564217CEB3D}" type="doc">
      <dgm:prSet loTypeId="urn:microsoft.com/office/officeart/2024/layout/NumberedTitleList" loCatId="list" qsTypeId="urn:microsoft.com/office/officeart/2005/8/quickstyle/simple1" qsCatId="simple" csTypeId="urn:microsoft.com/office/officeart/2005/8/colors/accent1_2" csCatId="accent1" phldr="1"/>
      <dgm:spPr/>
      <dgm:t>
        <a:bodyPr/>
        <a:lstStyle/>
        <a:p>
          <a:endParaRPr lang="en-US"/>
        </a:p>
      </dgm:t>
    </dgm:pt>
    <dgm:pt modelId="{D5D0F701-7B3F-4AB2-A0A0-A862ED42D430}">
      <dgm:prSet/>
      <dgm:spPr>
        <a:solidFill>
          <a:srgbClr val="8E9FBC"/>
        </a:solidFill>
        <a:ln>
          <a:solidFill>
            <a:srgbClr val="8E9FBC"/>
          </a:solidFill>
        </a:ln>
      </dgm:spPr>
      <dgm:t>
        <a:bodyPr/>
        <a:lstStyle/>
        <a:p>
          <a:r>
            <a:rPr lang="en-US" b="0" i="0">
              <a:solidFill>
                <a:schemeClr val="tx1"/>
              </a:solidFill>
            </a:rPr>
            <a:t>Identify Scope of Concession Opportunity</a:t>
          </a:r>
          <a:endParaRPr lang="en-US">
            <a:solidFill>
              <a:schemeClr val="tx1"/>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FEC12CD-5800-42EB-B102-750E07718BD3}" type="parTrans" cxnId="{016192D3-FEAF-4EE9-A8B8-CE1581D5ABCF}">
      <dgm:prSet/>
      <dgm:spPr/>
      <dgm:t>
        <a:bodyPr/>
        <a:lstStyle/>
        <a:p>
          <a:endParaRPr lang="en-US">
            <a:solidFill>
              <a:srgbClr val="DC582A"/>
            </a:solidFill>
          </a:endParaRPr>
        </a:p>
      </dgm:t>
    </dgm:pt>
    <dgm:pt modelId="{5A37CB18-01E1-41C2-91C9-D6B9D2393F72}" type="sibTrans" cxnId="{016192D3-FEAF-4EE9-A8B8-CE1581D5ABCF}">
      <dgm:prSet phldrT="1" phldr="0"/>
      <dgm:spPr>
        <a:solidFill>
          <a:schemeClr val="bg1"/>
        </a:solidFill>
        <a:ln>
          <a:solidFill>
            <a:schemeClr val="tx1"/>
          </a:solidFill>
        </a:ln>
      </dgm:spPr>
      <dgm:t>
        <a:bodyPr/>
        <a:lstStyle/>
        <a:p>
          <a:r>
            <a:rPr lang="en-US">
              <a:solidFill>
                <a:srgbClr val="DC582A"/>
              </a:solidFill>
            </a:rPr>
            <a:t>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9B487B3-7CD2-48C0-BB1C-BAAA1CBAA56A}">
      <dgm:prSet/>
      <dgm:spPr>
        <a:solidFill>
          <a:srgbClr val="8E9FBC"/>
        </a:solidFill>
        <a:ln>
          <a:solidFill>
            <a:srgbClr val="8E9FBC"/>
          </a:solidFill>
        </a:ln>
      </dgm:spPr>
      <dgm:t>
        <a:bodyPr/>
        <a:lstStyle/>
        <a:p>
          <a:r>
            <a:rPr lang="en-US">
              <a:solidFill>
                <a:schemeClr val="tx1"/>
              </a:solidFill>
            </a:rPr>
            <a:t>Determine Availability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D785EE7-54CE-412E-B2C8-C5EA7CD8DBAF}" type="parTrans" cxnId="{35CDC8A4-268A-489E-A649-4ABE7EB71B56}">
      <dgm:prSet/>
      <dgm:spPr/>
      <dgm:t>
        <a:bodyPr/>
        <a:lstStyle/>
        <a:p>
          <a:endParaRPr lang="en-US">
            <a:solidFill>
              <a:srgbClr val="DC582A"/>
            </a:solidFill>
          </a:endParaRPr>
        </a:p>
      </dgm:t>
    </dgm:pt>
    <dgm:pt modelId="{6029EC24-C93E-4B5B-925D-804B03F18299}" type="sibTrans" cxnId="{35CDC8A4-268A-489E-A649-4ABE7EB71B56}">
      <dgm:prSet phldrT="2" phldr="0"/>
      <dgm:spPr>
        <a:solidFill>
          <a:schemeClr val="bg1"/>
        </a:solidFill>
        <a:ln>
          <a:solidFill>
            <a:schemeClr val="tx1"/>
          </a:solidFill>
        </a:ln>
      </dgm:spPr>
      <dgm:t>
        <a:bodyPr/>
        <a:lstStyle/>
        <a:p>
          <a:r>
            <a:rPr lang="en-US">
              <a:solidFill>
                <a:srgbClr val="DC582A"/>
              </a:solidFill>
            </a:rPr>
            <a:t>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06707A9-53B1-4A0F-8C76-C3E9983BF3FF}">
      <dgm:prSet/>
      <dgm:spPr>
        <a:solidFill>
          <a:srgbClr val="8E9FBC"/>
        </a:solidFill>
        <a:ln>
          <a:solidFill>
            <a:srgbClr val="8E9FBC"/>
          </a:solidFill>
        </a:ln>
      </dgm:spPr>
      <dgm:t>
        <a:bodyPr/>
        <a:lstStyle/>
        <a:p>
          <a:r>
            <a:rPr lang="en-US">
              <a:solidFill>
                <a:schemeClr val="tx1"/>
              </a:solidFill>
            </a:rPr>
            <a:t>Establish Concession-specific Goal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81BFE25-9203-4E9B-A2EA-5CA01544122A}" type="parTrans" cxnId="{8F6E9627-CB23-4EC9-BF5A-E8E8F9305C62}">
      <dgm:prSet/>
      <dgm:spPr/>
      <dgm:t>
        <a:bodyPr/>
        <a:lstStyle/>
        <a:p>
          <a:endParaRPr lang="en-US">
            <a:solidFill>
              <a:srgbClr val="DC582A"/>
            </a:solidFill>
          </a:endParaRPr>
        </a:p>
      </dgm:t>
    </dgm:pt>
    <dgm:pt modelId="{C1125CE4-12C9-4320-B937-9F6B0D300C10}" type="sibTrans" cxnId="{8F6E9627-CB23-4EC9-BF5A-E8E8F9305C62}">
      <dgm:prSet phldrT="4" phldr="0"/>
      <dgm:spPr>
        <a:solidFill>
          <a:schemeClr val="bg1"/>
        </a:solidFill>
        <a:ln>
          <a:solidFill>
            <a:schemeClr val="tx1"/>
          </a:solidFill>
        </a:ln>
      </dgm:spPr>
      <dgm:t>
        <a:bodyPr/>
        <a:lstStyle/>
        <a:p>
          <a:r>
            <a:rPr lang="en-US">
              <a:solidFill>
                <a:srgbClr val="DC582A"/>
              </a:solidFill>
            </a:rPr>
            <a:t>4</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D13E54D-06E9-4E30-A31B-524AE955B16E}">
      <dgm:prSet/>
      <dgm:spPr>
        <a:solidFill>
          <a:srgbClr val="8E9FBC"/>
        </a:solidFill>
        <a:ln>
          <a:solidFill>
            <a:srgbClr val="8E9FBC"/>
          </a:solidFill>
        </a:ln>
      </dgm:spPr>
      <dgm:t>
        <a:bodyPr/>
        <a:lstStyle/>
        <a:p>
          <a:r>
            <a:rPr lang="en-US" b="0" i="0">
              <a:solidFill>
                <a:schemeClr val="tx1"/>
              </a:solidFill>
            </a:rPr>
            <a:t>Analyze Participation Opportunities</a:t>
          </a:r>
          <a:endParaRPr lang="en-US">
            <a:solidFill>
              <a:schemeClr val="tx1"/>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0463429-F3E2-48F4-9AA8-57A3A42F21E6}" type="parTrans" cxnId="{DF7ACCF2-F4EE-4A31-B16C-25B875ADB723}">
      <dgm:prSet/>
      <dgm:spPr/>
      <dgm:t>
        <a:bodyPr/>
        <a:lstStyle/>
        <a:p>
          <a:endParaRPr lang="en-US">
            <a:solidFill>
              <a:srgbClr val="DC582A"/>
            </a:solidFill>
          </a:endParaRPr>
        </a:p>
      </dgm:t>
    </dgm:pt>
    <dgm:pt modelId="{9720E8FC-C01F-45EF-B468-A1764135BA44}" type="sibTrans" cxnId="{DF7ACCF2-F4EE-4A31-B16C-25B875ADB723}">
      <dgm:prSet phldrT="3" phldr="0"/>
      <dgm:spPr>
        <a:solidFill>
          <a:schemeClr val="bg1"/>
        </a:solidFill>
        <a:ln>
          <a:solidFill>
            <a:schemeClr val="tx1"/>
          </a:solidFill>
        </a:ln>
      </dgm:spPr>
      <dgm:t>
        <a:bodyPr/>
        <a:lstStyle/>
        <a:p>
          <a:r>
            <a:rPr lang="en-US">
              <a:solidFill>
                <a:srgbClr val="DC582A"/>
              </a:solidFill>
            </a:rPr>
            <a:t>3</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9B8A6A3-875B-4E07-9DEC-E5E9058B3E1A}" type="pres">
      <dgm:prSet presAssocID="{B509E4F1-4391-4BF9-B41A-6564217CEB3D}" presName="Name0" presStyleCnt="0">
        <dgm:presLayoutVars>
          <dgm:dir/>
          <dgm:animLvl val="lvl"/>
          <dgm:resizeHandles val="exact"/>
        </dgm:presLayoutVars>
      </dgm:prSet>
      <dgm:spPr/>
    </dgm:pt>
    <dgm:pt modelId="{5BA45B14-4BF3-4995-99C1-1EBE78906C8F}" type="pres">
      <dgm:prSet presAssocID="{D5D0F701-7B3F-4AB2-A0A0-A862ED42D430}" presName="compositeNode" presStyleCnt="0">
        <dgm:presLayoutVars>
          <dgm:bulletEnabled val="1"/>
        </dgm:presLayoutVars>
      </dgm:prSet>
      <dgm:spPr/>
    </dgm:pt>
    <dgm:pt modelId="{69D6C782-5956-414E-A723-6D66B6379C37}" type="pres">
      <dgm:prSet presAssocID="{D5D0F701-7B3F-4AB2-A0A0-A862ED42D430}" presName="bgRect" presStyleLbl="fgAcc1" presStyleIdx="0" presStyleCnt="4" custLinFactNeighborX="-126"/>
      <dgm:spPr/>
    </dgm:pt>
    <dgm:pt modelId="{7E79BE28-1497-4BE5-94CB-D123D1C341A4}" type="pres">
      <dgm:prSet presAssocID="{5A37CB18-01E1-41C2-91C9-D6B9D2393F72}" presName="sibTransNodeCircle" presStyleLbl="alignNode1" presStyleIdx="0" presStyleCnt="4">
        <dgm:presLayoutVars>
          <dgm:chMax val="0"/>
          <dgm:bulletEnabled/>
        </dgm:presLayoutVars>
      </dgm:prSet>
      <dgm:spPr/>
    </dgm:pt>
    <dgm:pt modelId="{3432B58D-97BF-489A-85FE-246F9F1F6480}" type="pres">
      <dgm:prSet presAssocID="{D5D0F701-7B3F-4AB2-A0A0-A862ED42D430}" presName="nodeText" presStyleLbl="bgAccFollowNode1" presStyleIdx="0" presStyleCnt="0">
        <dgm:presLayoutVars>
          <dgm:bulletEnabled val="1"/>
        </dgm:presLayoutVars>
      </dgm:prSet>
      <dgm:spPr/>
    </dgm:pt>
    <dgm:pt modelId="{7FBB810C-10CE-488E-9755-EA57B3F4F3A9}" type="pres">
      <dgm:prSet presAssocID="{5A37CB18-01E1-41C2-91C9-D6B9D2393F72}" presName="sibTrans" presStyleCnt="0"/>
      <dgm:spPr/>
    </dgm:pt>
    <dgm:pt modelId="{AD53D892-94C4-4694-9C75-6F1EEF386827}" type="pres">
      <dgm:prSet presAssocID="{99B487B3-7CD2-48C0-BB1C-BAAA1CBAA56A}" presName="compositeNode" presStyleCnt="0">
        <dgm:presLayoutVars>
          <dgm:bulletEnabled val="1"/>
        </dgm:presLayoutVars>
      </dgm:prSet>
      <dgm:spPr/>
    </dgm:pt>
    <dgm:pt modelId="{8473D188-952D-4B91-ACA4-8CE3198FB17E}" type="pres">
      <dgm:prSet presAssocID="{99B487B3-7CD2-48C0-BB1C-BAAA1CBAA56A}" presName="bgRect" presStyleLbl="fgAcc1" presStyleIdx="1" presStyleCnt="4"/>
      <dgm:spPr/>
    </dgm:pt>
    <dgm:pt modelId="{A0390D80-9AD4-4C5A-B2F6-FCA5CFF784ED}" type="pres">
      <dgm:prSet presAssocID="{6029EC24-C93E-4B5B-925D-804B03F18299}" presName="sibTransNodeCircle" presStyleLbl="alignNode1" presStyleIdx="1" presStyleCnt="4">
        <dgm:presLayoutVars>
          <dgm:chMax val="0"/>
          <dgm:bulletEnabled/>
        </dgm:presLayoutVars>
      </dgm:prSet>
      <dgm:spPr/>
    </dgm:pt>
    <dgm:pt modelId="{E1D5AF04-D160-4D97-9E44-82A27F40D462}" type="pres">
      <dgm:prSet presAssocID="{99B487B3-7CD2-48C0-BB1C-BAAA1CBAA56A}" presName="nodeText" presStyleLbl="bgAccFollowNode1" presStyleIdx="0" presStyleCnt="0">
        <dgm:presLayoutVars>
          <dgm:bulletEnabled val="1"/>
        </dgm:presLayoutVars>
      </dgm:prSet>
      <dgm:spPr/>
    </dgm:pt>
    <dgm:pt modelId="{BD9A9573-032D-4341-A421-8A33FEDDEE76}" type="pres">
      <dgm:prSet presAssocID="{6029EC24-C93E-4B5B-925D-804B03F18299}" presName="sibTrans" presStyleCnt="0"/>
      <dgm:spPr/>
    </dgm:pt>
    <dgm:pt modelId="{C7A4BDB6-9DB7-4460-A1DE-F2FCFE63B075}" type="pres">
      <dgm:prSet presAssocID="{8D13E54D-06E9-4E30-A31B-524AE955B16E}" presName="compositeNode" presStyleCnt="0">
        <dgm:presLayoutVars>
          <dgm:bulletEnabled val="1"/>
        </dgm:presLayoutVars>
      </dgm:prSet>
      <dgm:spPr/>
    </dgm:pt>
    <dgm:pt modelId="{4DE7867C-2706-47BE-A83F-D2E0BB909AF3}" type="pres">
      <dgm:prSet presAssocID="{8D13E54D-06E9-4E30-A31B-524AE955B16E}" presName="bgRect" presStyleLbl="fgAcc1" presStyleIdx="2" presStyleCnt="4"/>
      <dgm:spPr/>
    </dgm:pt>
    <dgm:pt modelId="{C8E1945C-FB02-44C9-A367-CA9B24D009E3}" type="pres">
      <dgm:prSet presAssocID="{9720E8FC-C01F-45EF-B468-A1764135BA44}" presName="sibTransNodeCircle" presStyleLbl="alignNode1" presStyleIdx="2" presStyleCnt="4">
        <dgm:presLayoutVars>
          <dgm:chMax val="0"/>
          <dgm:bulletEnabled/>
        </dgm:presLayoutVars>
      </dgm:prSet>
      <dgm:spPr/>
    </dgm:pt>
    <dgm:pt modelId="{622BEBBE-7D1B-4F2E-AA1C-826E7ED607C0}" type="pres">
      <dgm:prSet presAssocID="{8D13E54D-06E9-4E30-A31B-524AE955B16E}" presName="nodeText" presStyleLbl="bgAccFollowNode1" presStyleIdx="0" presStyleCnt="0">
        <dgm:presLayoutVars>
          <dgm:bulletEnabled val="1"/>
        </dgm:presLayoutVars>
      </dgm:prSet>
      <dgm:spPr/>
    </dgm:pt>
    <dgm:pt modelId="{A0E4603B-4810-48C9-9A4F-445FE5A6647D}" type="pres">
      <dgm:prSet presAssocID="{9720E8FC-C01F-45EF-B468-A1764135BA44}" presName="sibTrans" presStyleCnt="0"/>
      <dgm:spPr/>
    </dgm:pt>
    <dgm:pt modelId="{AC709853-7F00-485F-A3CB-23E5A46BA289}" type="pres">
      <dgm:prSet presAssocID="{E06707A9-53B1-4A0F-8C76-C3E9983BF3FF}" presName="compositeNode" presStyleCnt="0">
        <dgm:presLayoutVars>
          <dgm:bulletEnabled val="1"/>
        </dgm:presLayoutVars>
      </dgm:prSet>
      <dgm:spPr/>
    </dgm:pt>
    <dgm:pt modelId="{A8F2D4D2-947F-42D0-94A4-D97E1405E82C}" type="pres">
      <dgm:prSet presAssocID="{E06707A9-53B1-4A0F-8C76-C3E9983BF3FF}" presName="bgRect" presStyleLbl="fgAcc1" presStyleIdx="3" presStyleCnt="4"/>
      <dgm:spPr/>
    </dgm:pt>
    <dgm:pt modelId="{47949514-868D-41D5-81E8-BE8795097352}" type="pres">
      <dgm:prSet presAssocID="{C1125CE4-12C9-4320-B937-9F6B0D300C10}" presName="sibTransNodeCircle" presStyleLbl="alignNode1" presStyleIdx="3" presStyleCnt="4">
        <dgm:presLayoutVars>
          <dgm:chMax val="0"/>
          <dgm:bulletEnabled/>
        </dgm:presLayoutVars>
      </dgm:prSet>
      <dgm:spPr/>
    </dgm:pt>
    <dgm:pt modelId="{3181C4F1-5161-4E04-8A19-08AF1157B8BC}" type="pres">
      <dgm:prSet presAssocID="{E06707A9-53B1-4A0F-8C76-C3E9983BF3FF}" presName="nodeText" presStyleLbl="bgAccFollowNode1" presStyleIdx="0" presStyleCnt="0">
        <dgm:presLayoutVars>
          <dgm:bulletEnabled val="1"/>
        </dgm:presLayoutVars>
      </dgm:prSet>
      <dgm:spPr/>
    </dgm:pt>
  </dgm:ptLst>
  <dgm:cxnLst>
    <dgm:cxn modelId="{08363208-1F2B-479E-9EF3-9889CDE20B55}" type="presOf" srcId="{8D13E54D-06E9-4E30-A31B-524AE955B16E}" destId="{4DE7867C-2706-47BE-A83F-D2E0BB909AF3}" srcOrd="0" destOrd="0" presId="urn:microsoft.com/office/officeart/2024/layout/NumberedTitleList"/>
    <dgm:cxn modelId="{FCC1CF08-3F1F-43BD-A596-D3A78EE9DD25}" type="presOf" srcId="{99B487B3-7CD2-48C0-BB1C-BAAA1CBAA56A}" destId="{E1D5AF04-D160-4D97-9E44-82A27F40D462}" srcOrd="1" destOrd="0" presId="urn:microsoft.com/office/officeart/2024/layout/NumberedTitleList"/>
    <dgm:cxn modelId="{BEF04709-1E75-4296-8C48-D76E5E7DE9D0}" type="presOf" srcId="{99B487B3-7CD2-48C0-BB1C-BAAA1CBAA56A}" destId="{8473D188-952D-4B91-ACA4-8CE3198FB17E}" srcOrd="0" destOrd="0" presId="urn:microsoft.com/office/officeart/2024/layout/NumberedTitleList"/>
    <dgm:cxn modelId="{86D32E1B-A074-48F4-963D-5DBD74B19D34}" type="presOf" srcId="{5A37CB18-01E1-41C2-91C9-D6B9D2393F72}" destId="{7E79BE28-1497-4BE5-94CB-D123D1C341A4}" srcOrd="0" destOrd="0" presId="urn:microsoft.com/office/officeart/2024/layout/NumberedTitleList"/>
    <dgm:cxn modelId="{8F6E9627-CB23-4EC9-BF5A-E8E8F9305C62}" srcId="{B509E4F1-4391-4BF9-B41A-6564217CEB3D}" destId="{E06707A9-53B1-4A0F-8C76-C3E9983BF3FF}" srcOrd="3" destOrd="0" parTransId="{081BFE25-9203-4E9B-A2EA-5CA01544122A}" sibTransId="{C1125CE4-12C9-4320-B937-9F6B0D300C10}"/>
    <dgm:cxn modelId="{CDCFD734-D863-46C5-A89E-BF4B386DCEAB}" type="presOf" srcId="{D5D0F701-7B3F-4AB2-A0A0-A862ED42D430}" destId="{3432B58D-97BF-489A-85FE-246F9F1F6480}" srcOrd="1" destOrd="0" presId="urn:microsoft.com/office/officeart/2024/layout/NumberedTitleList"/>
    <dgm:cxn modelId="{54AED542-CABE-47B3-B732-C3BDF961D590}" type="presOf" srcId="{C1125CE4-12C9-4320-B937-9F6B0D300C10}" destId="{47949514-868D-41D5-81E8-BE8795097352}" srcOrd="0" destOrd="0" presId="urn:microsoft.com/office/officeart/2024/layout/NumberedTitleList"/>
    <dgm:cxn modelId="{DEFA1E65-73CC-40D4-B318-833E388C8A02}" type="presOf" srcId="{9720E8FC-C01F-45EF-B468-A1764135BA44}" destId="{C8E1945C-FB02-44C9-A367-CA9B24D009E3}" srcOrd="0" destOrd="0" presId="urn:microsoft.com/office/officeart/2024/layout/NumberedTitleList"/>
    <dgm:cxn modelId="{D1722146-576F-4928-BCC5-CF93F0051D3D}" type="presOf" srcId="{8D13E54D-06E9-4E30-A31B-524AE955B16E}" destId="{622BEBBE-7D1B-4F2E-AA1C-826E7ED607C0}" srcOrd="1" destOrd="0" presId="urn:microsoft.com/office/officeart/2024/layout/NumberedTitleList"/>
    <dgm:cxn modelId="{6CBC308C-89F5-4656-8F8F-1E3B0DB65D76}" type="presOf" srcId="{6029EC24-C93E-4B5B-925D-804B03F18299}" destId="{A0390D80-9AD4-4C5A-B2F6-FCA5CFF784ED}" srcOrd="0" destOrd="0" presId="urn:microsoft.com/office/officeart/2024/layout/NumberedTitleList"/>
    <dgm:cxn modelId="{35CDC8A4-268A-489E-A649-4ABE7EB71B56}" srcId="{B509E4F1-4391-4BF9-B41A-6564217CEB3D}" destId="{99B487B3-7CD2-48C0-BB1C-BAAA1CBAA56A}" srcOrd="1" destOrd="0" parTransId="{DD785EE7-54CE-412E-B2C8-C5EA7CD8DBAF}" sibTransId="{6029EC24-C93E-4B5B-925D-804B03F18299}"/>
    <dgm:cxn modelId="{7EBCA6C4-9D6D-4BE0-B065-47A0123EA5AF}" type="presOf" srcId="{D5D0F701-7B3F-4AB2-A0A0-A862ED42D430}" destId="{69D6C782-5956-414E-A723-6D66B6379C37}" srcOrd="0" destOrd="0" presId="urn:microsoft.com/office/officeart/2024/layout/NumberedTitleList"/>
    <dgm:cxn modelId="{336E6EC5-1E0D-4E47-8754-BA26F4EF9168}" type="presOf" srcId="{E06707A9-53B1-4A0F-8C76-C3E9983BF3FF}" destId="{3181C4F1-5161-4E04-8A19-08AF1157B8BC}" srcOrd="1" destOrd="0" presId="urn:microsoft.com/office/officeart/2024/layout/NumberedTitleList"/>
    <dgm:cxn modelId="{077AAACC-1DB6-41F5-A7F6-FC379BBBFA5A}" type="presOf" srcId="{E06707A9-53B1-4A0F-8C76-C3E9983BF3FF}" destId="{A8F2D4D2-947F-42D0-94A4-D97E1405E82C}" srcOrd="0" destOrd="0" presId="urn:microsoft.com/office/officeart/2024/layout/NumberedTitleList"/>
    <dgm:cxn modelId="{016192D3-FEAF-4EE9-A8B8-CE1581D5ABCF}" srcId="{B509E4F1-4391-4BF9-B41A-6564217CEB3D}" destId="{D5D0F701-7B3F-4AB2-A0A0-A862ED42D430}" srcOrd="0" destOrd="0" parTransId="{6FEC12CD-5800-42EB-B102-750E07718BD3}" sibTransId="{5A37CB18-01E1-41C2-91C9-D6B9D2393F72}"/>
    <dgm:cxn modelId="{8B61BEDD-3938-4100-9E32-68F16D42EB58}" type="presOf" srcId="{B509E4F1-4391-4BF9-B41A-6564217CEB3D}" destId="{19B8A6A3-875B-4E07-9DEC-E5E9058B3E1A}" srcOrd="0" destOrd="0" presId="urn:microsoft.com/office/officeart/2024/layout/NumberedTitleList"/>
    <dgm:cxn modelId="{DF7ACCF2-F4EE-4A31-B16C-25B875ADB723}" srcId="{B509E4F1-4391-4BF9-B41A-6564217CEB3D}" destId="{8D13E54D-06E9-4E30-A31B-524AE955B16E}" srcOrd="2" destOrd="0" parTransId="{10463429-F3E2-48F4-9AA8-57A3A42F21E6}" sibTransId="{9720E8FC-C01F-45EF-B468-A1764135BA44}"/>
    <dgm:cxn modelId="{551D8FDD-2175-4356-A3A4-BDEF50C68F51}" type="presParOf" srcId="{19B8A6A3-875B-4E07-9DEC-E5E9058B3E1A}" destId="{5BA45B14-4BF3-4995-99C1-1EBE78906C8F}" srcOrd="0" destOrd="0" presId="urn:microsoft.com/office/officeart/2024/layout/NumberedTitleList"/>
    <dgm:cxn modelId="{7D8E3E1A-CA09-40E6-8C34-43D5D91DBB28}" type="presParOf" srcId="{5BA45B14-4BF3-4995-99C1-1EBE78906C8F}" destId="{69D6C782-5956-414E-A723-6D66B6379C37}" srcOrd="0" destOrd="0" presId="urn:microsoft.com/office/officeart/2024/layout/NumberedTitleList"/>
    <dgm:cxn modelId="{5030CA90-5E6A-4757-8B2A-695C8E429B89}" type="presParOf" srcId="{5BA45B14-4BF3-4995-99C1-1EBE78906C8F}" destId="{7E79BE28-1497-4BE5-94CB-D123D1C341A4}" srcOrd="1" destOrd="0" presId="urn:microsoft.com/office/officeart/2024/layout/NumberedTitleList"/>
    <dgm:cxn modelId="{EE5F9E43-1A30-497B-AFD4-2EA2DDFA2BCF}" type="presParOf" srcId="{5BA45B14-4BF3-4995-99C1-1EBE78906C8F}" destId="{3432B58D-97BF-489A-85FE-246F9F1F6480}" srcOrd="2" destOrd="0" presId="urn:microsoft.com/office/officeart/2024/layout/NumberedTitleList"/>
    <dgm:cxn modelId="{9585CA2F-9143-47B4-A6AE-F266EDA66B8F}" type="presParOf" srcId="{19B8A6A3-875B-4E07-9DEC-E5E9058B3E1A}" destId="{7FBB810C-10CE-488E-9755-EA57B3F4F3A9}" srcOrd="1" destOrd="0" presId="urn:microsoft.com/office/officeart/2024/layout/NumberedTitleList"/>
    <dgm:cxn modelId="{A3670F04-79EF-4852-A4D6-E6FC4D22F031}" type="presParOf" srcId="{19B8A6A3-875B-4E07-9DEC-E5E9058B3E1A}" destId="{AD53D892-94C4-4694-9C75-6F1EEF386827}" srcOrd="2" destOrd="0" presId="urn:microsoft.com/office/officeart/2024/layout/NumberedTitleList"/>
    <dgm:cxn modelId="{7BB899C0-BA86-4379-90BE-575674B86821}" type="presParOf" srcId="{AD53D892-94C4-4694-9C75-6F1EEF386827}" destId="{8473D188-952D-4B91-ACA4-8CE3198FB17E}" srcOrd="0" destOrd="0" presId="urn:microsoft.com/office/officeart/2024/layout/NumberedTitleList"/>
    <dgm:cxn modelId="{BCAEA46F-A6BC-404A-B87A-B3CDD09907FB}" type="presParOf" srcId="{AD53D892-94C4-4694-9C75-6F1EEF386827}" destId="{A0390D80-9AD4-4C5A-B2F6-FCA5CFF784ED}" srcOrd="1" destOrd="0" presId="urn:microsoft.com/office/officeart/2024/layout/NumberedTitleList"/>
    <dgm:cxn modelId="{26025ADF-7C9F-48D1-9654-7D33AF8F82BD}" type="presParOf" srcId="{AD53D892-94C4-4694-9C75-6F1EEF386827}" destId="{E1D5AF04-D160-4D97-9E44-82A27F40D462}" srcOrd="2" destOrd="0" presId="urn:microsoft.com/office/officeart/2024/layout/NumberedTitleList"/>
    <dgm:cxn modelId="{A647A27F-DA55-4717-9276-4CD748121993}" type="presParOf" srcId="{19B8A6A3-875B-4E07-9DEC-E5E9058B3E1A}" destId="{BD9A9573-032D-4341-A421-8A33FEDDEE76}" srcOrd="3" destOrd="0" presId="urn:microsoft.com/office/officeart/2024/layout/NumberedTitleList"/>
    <dgm:cxn modelId="{44E9F609-8BCF-4F3A-88F1-074E9C196593}" type="presParOf" srcId="{19B8A6A3-875B-4E07-9DEC-E5E9058B3E1A}" destId="{C7A4BDB6-9DB7-4460-A1DE-F2FCFE63B075}" srcOrd="4" destOrd="0" presId="urn:microsoft.com/office/officeart/2024/layout/NumberedTitleList"/>
    <dgm:cxn modelId="{B483C2AF-A373-46D1-B305-D19642238C57}" type="presParOf" srcId="{C7A4BDB6-9DB7-4460-A1DE-F2FCFE63B075}" destId="{4DE7867C-2706-47BE-A83F-D2E0BB909AF3}" srcOrd="0" destOrd="0" presId="urn:microsoft.com/office/officeart/2024/layout/NumberedTitleList"/>
    <dgm:cxn modelId="{FB12CD61-AFB6-499C-BB3D-E16EC9D6D1BA}" type="presParOf" srcId="{C7A4BDB6-9DB7-4460-A1DE-F2FCFE63B075}" destId="{C8E1945C-FB02-44C9-A367-CA9B24D009E3}" srcOrd="1" destOrd="0" presId="urn:microsoft.com/office/officeart/2024/layout/NumberedTitleList"/>
    <dgm:cxn modelId="{F176FDEB-14FC-4225-A213-0A15E934A560}" type="presParOf" srcId="{C7A4BDB6-9DB7-4460-A1DE-F2FCFE63B075}" destId="{622BEBBE-7D1B-4F2E-AA1C-826E7ED607C0}" srcOrd="2" destOrd="0" presId="urn:microsoft.com/office/officeart/2024/layout/NumberedTitleList"/>
    <dgm:cxn modelId="{D1569F03-6364-48BA-9C66-D199A4DADFEB}" type="presParOf" srcId="{19B8A6A3-875B-4E07-9DEC-E5E9058B3E1A}" destId="{A0E4603B-4810-48C9-9A4F-445FE5A6647D}" srcOrd="5" destOrd="0" presId="urn:microsoft.com/office/officeart/2024/layout/NumberedTitleList"/>
    <dgm:cxn modelId="{F42EFAF1-3F00-46BC-B6A3-B46158116F16}" type="presParOf" srcId="{19B8A6A3-875B-4E07-9DEC-E5E9058B3E1A}" destId="{AC709853-7F00-485F-A3CB-23E5A46BA289}" srcOrd="6" destOrd="0" presId="urn:microsoft.com/office/officeart/2024/layout/NumberedTitleList"/>
    <dgm:cxn modelId="{78124532-2418-4F7B-8C89-20EFA1FFC3AA}" type="presParOf" srcId="{AC709853-7F00-485F-A3CB-23E5A46BA289}" destId="{A8F2D4D2-947F-42D0-94A4-D97E1405E82C}" srcOrd="0" destOrd="0" presId="urn:microsoft.com/office/officeart/2024/layout/NumberedTitleList"/>
    <dgm:cxn modelId="{62E2C016-4AD5-49C5-BFFD-F92CC09C1AF1}" type="presParOf" srcId="{AC709853-7F00-485F-A3CB-23E5A46BA289}" destId="{47949514-868D-41D5-81E8-BE8795097352}" srcOrd="1" destOrd="0" presId="urn:microsoft.com/office/officeart/2024/layout/NumberedTitleList"/>
    <dgm:cxn modelId="{E4A62A88-7B87-4FE8-9B2C-57DCEC823E5B}" type="presParOf" srcId="{AC709853-7F00-485F-A3CB-23E5A46BA289}" destId="{3181C4F1-5161-4E04-8A19-08AF1157B8BC}" srcOrd="2" destOrd="0" presId="urn:microsoft.com/office/officeart/2024/layout/NumberedTit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ED879E-AC09-43DD-817E-2459FBEC1C02}"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7BA0BAC7-9D80-4902-8D26-B05F6A2F9AB3}">
      <dgm:prSet/>
      <dgm:spPr>
        <a:solidFill>
          <a:srgbClr val="8E9FBC"/>
        </a:solidFill>
        <a:ln>
          <a:solidFill>
            <a:schemeClr val="tx1"/>
          </a:solidFill>
        </a:ln>
      </dgm:spPr>
      <dgm:t>
        <a:bodyPr/>
        <a:lstStyle/>
        <a:p>
          <a:r>
            <a:rPr lang="en-US">
              <a:solidFill>
                <a:schemeClr val="tx1"/>
              </a:solidFill>
            </a:rPr>
            <a:t>No Goal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84B7134-50D7-483D-B93E-45BC599B4F2B}" type="parTrans" cxnId="{AB863ADF-BA95-4D5B-A1D9-1426DEDD4385}">
      <dgm:prSet/>
      <dgm:spPr/>
      <dgm:t>
        <a:bodyPr/>
        <a:lstStyle/>
        <a:p>
          <a:endParaRPr lang="en-US">
            <a:solidFill>
              <a:schemeClr val="tx1"/>
            </a:solidFill>
          </a:endParaRPr>
        </a:p>
      </dgm:t>
    </dgm:pt>
    <dgm:pt modelId="{926AA678-18F2-4F97-8752-FF704706B553}" type="sibTrans" cxnId="{AB863ADF-BA95-4D5B-A1D9-1426DEDD4385}">
      <dgm:prSet/>
      <dgm:spPr/>
      <dgm:t>
        <a:bodyPr/>
        <a:lstStyle/>
        <a:p>
          <a:endParaRPr lang="en-US">
            <a:solidFill>
              <a:schemeClr val="tx1"/>
            </a:solidFill>
          </a:endParaRPr>
        </a:p>
      </dgm:t>
    </dgm:pt>
    <dgm:pt modelId="{D6DEAFFC-8446-45EE-9D24-F46E76F56F79}">
      <dgm:prSet custT="1"/>
      <dgm:spPr>
        <a:solidFill>
          <a:srgbClr val="8E9FBC"/>
        </a:solidFill>
        <a:ln>
          <a:solidFill>
            <a:schemeClr val="tx1">
              <a:lumMod val="95000"/>
              <a:lumOff val="5000"/>
            </a:schemeClr>
          </a:solidFill>
        </a:ln>
      </dgm:spPr>
      <dgm:t>
        <a:bodyPr/>
        <a:lstStyle/>
        <a:p>
          <a:r>
            <a:rPr lang="en-US" sz="1600">
              <a:solidFill>
                <a:schemeClr val="tx1"/>
              </a:solidFill>
            </a:rPr>
            <a:t>ACDBE Program does NOT apply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37E7AB2-2F9E-49AB-B8F7-247E105FBE8C}" type="parTrans" cxnId="{B36DE8B1-2441-433E-A95E-6649296B318A}">
      <dgm:prSet/>
      <dgm:spPr/>
      <dgm:t>
        <a:bodyPr/>
        <a:lstStyle/>
        <a:p>
          <a:endParaRPr lang="en-US">
            <a:solidFill>
              <a:schemeClr val="tx1"/>
            </a:solidFill>
          </a:endParaRPr>
        </a:p>
      </dgm:t>
    </dgm:pt>
    <dgm:pt modelId="{FBCD2732-9959-416B-88FF-B2948738F901}" type="sibTrans" cxnId="{B36DE8B1-2441-433E-A95E-6649296B318A}">
      <dgm:prSet/>
      <dgm:spPr>
        <a:solidFill>
          <a:srgbClr val="8E9FBC"/>
        </a:solidFill>
        <a:ln>
          <a:solidFill>
            <a:schemeClr val="tx1"/>
          </a:solidFill>
        </a:ln>
      </dgm:spPr>
      <dgm:t>
        <a:bodyPr/>
        <a:lstStyle/>
        <a:p>
          <a:endParaRPr lang="en-US">
            <a:solidFill>
              <a:schemeClr val="tx1"/>
            </a:solidFill>
          </a:endParaRPr>
        </a:p>
      </dgm:t>
    </dgm:pt>
    <dgm:pt modelId="{16F55484-6440-4C2B-92E3-C7372ABDF31C}">
      <dgm:prSet/>
      <dgm:spPr>
        <a:solidFill>
          <a:srgbClr val="8E9FBC"/>
        </a:solidFill>
        <a:ln>
          <a:solidFill>
            <a:schemeClr val="tx1">
              <a:lumMod val="95000"/>
              <a:lumOff val="5000"/>
            </a:schemeClr>
          </a:solidFill>
        </a:ln>
      </dgm:spPr>
      <dgm:t>
        <a:bodyPr/>
        <a:lstStyle/>
        <a:p>
          <a:r>
            <a:rPr lang="en-US">
              <a:solidFill>
                <a:schemeClr val="tx1"/>
              </a:solidFill>
            </a:rPr>
            <a:t>DEN does NOT track contract for participation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965EA57-9105-4381-B85B-D54406D9BCFF}" type="parTrans" cxnId="{905F10FD-654A-401D-BC88-F7DADC8C916D}">
      <dgm:prSet/>
      <dgm:spPr/>
      <dgm:t>
        <a:bodyPr/>
        <a:lstStyle/>
        <a:p>
          <a:endParaRPr lang="en-US">
            <a:solidFill>
              <a:schemeClr val="tx1"/>
            </a:solidFill>
          </a:endParaRPr>
        </a:p>
      </dgm:t>
    </dgm:pt>
    <dgm:pt modelId="{DEA48C23-524F-4044-A943-37B367AC1359}" type="sibTrans" cxnId="{905F10FD-654A-401D-BC88-F7DADC8C916D}">
      <dgm:prSet/>
      <dgm:spPr>
        <a:solidFill>
          <a:srgbClr val="8E9FBC"/>
        </a:solidFill>
        <a:ln>
          <a:solidFill>
            <a:schemeClr val="tx1"/>
          </a:solidFill>
        </a:ln>
      </dgm:spPr>
      <dgm:t>
        <a:bodyPr/>
        <a:lstStyle/>
        <a:p>
          <a:endParaRPr lang="en-US">
            <a:solidFill>
              <a:schemeClr val="tx1"/>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7D8CC45-CF1A-4CCA-9901-19DF1EC75A72}">
      <dgm:prSet/>
      <dgm:spPr>
        <a:solidFill>
          <a:srgbClr val="8E9FBC"/>
        </a:solidFill>
        <a:ln>
          <a:solidFill>
            <a:schemeClr val="tx1">
              <a:lumMod val="95000"/>
              <a:lumOff val="5000"/>
            </a:schemeClr>
          </a:solidFill>
        </a:ln>
      </dgm:spPr>
      <dgm:t>
        <a:bodyPr/>
        <a:lstStyle/>
        <a:p>
          <a:r>
            <a:rPr lang="en-US">
              <a:solidFill>
                <a:schemeClr val="tx1"/>
              </a:solidFill>
            </a:rPr>
            <a:t>No Participation Captured</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3B7938-356E-4ADB-B3E0-4C18021FAC3E}" type="parTrans" cxnId="{3AADB58A-E43A-40D8-9B23-BA476D5A4A86}">
      <dgm:prSet/>
      <dgm:spPr/>
      <dgm:t>
        <a:bodyPr/>
        <a:lstStyle/>
        <a:p>
          <a:endParaRPr lang="en-US">
            <a:solidFill>
              <a:schemeClr val="tx1"/>
            </a:solidFill>
          </a:endParaRPr>
        </a:p>
      </dgm:t>
    </dgm:pt>
    <dgm:pt modelId="{B824CF6B-1B54-451C-A988-4A481681B9B3}" type="sibTrans" cxnId="{3AADB58A-E43A-40D8-9B23-BA476D5A4A86}">
      <dgm:prSet/>
      <dgm:spPr>
        <a:solidFill>
          <a:srgbClr val="8E9FBC"/>
        </a:solidFill>
        <a:ln>
          <a:solidFill>
            <a:schemeClr val="tx1"/>
          </a:solidFill>
        </a:ln>
      </dgm:spPr>
      <dgm:t>
        <a:bodyPr/>
        <a:lstStyle/>
        <a:p>
          <a:endParaRPr lang="en-US">
            <a:solidFill>
              <a:schemeClr val="tx1"/>
            </a:solidFill>
          </a:endParaRPr>
        </a:p>
      </dgm:t>
    </dgm:pt>
    <dgm:pt modelId="{E539CD29-06CA-468C-A3BD-89CAD0E627DE}">
      <dgm:prSet custT="1"/>
      <dgm:spPr>
        <a:solidFill>
          <a:srgbClr val="8E9FBC"/>
        </a:solidFill>
        <a:ln>
          <a:solidFill>
            <a:schemeClr val="tx1">
              <a:lumMod val="95000"/>
              <a:lumOff val="5000"/>
            </a:schemeClr>
          </a:solidFill>
        </a:ln>
      </dgm:spPr>
      <dgm:t>
        <a:bodyPr/>
        <a:lstStyle/>
        <a:p>
          <a:r>
            <a:rPr lang="en-US" sz="1600">
              <a:solidFill>
                <a:schemeClr val="tx1"/>
              </a:solidFill>
            </a:rPr>
            <a:t>No chance to prove the need for the program</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105A97-A885-410C-AC67-0CB4997A960E}" type="parTrans" cxnId="{9D215BFA-11EB-4C63-A825-53E3ADD60075}">
      <dgm:prSet/>
      <dgm:spPr/>
      <dgm:t>
        <a:bodyPr/>
        <a:lstStyle/>
        <a:p>
          <a:endParaRPr lang="en-US">
            <a:solidFill>
              <a:schemeClr val="tx1"/>
            </a:solidFill>
          </a:endParaRPr>
        </a:p>
      </dgm:t>
    </dgm:pt>
    <dgm:pt modelId="{D5458CEE-2889-4980-BFD7-D98CC479EDD0}" type="sibTrans" cxnId="{9D215BFA-11EB-4C63-A825-53E3ADD60075}">
      <dgm:prSet/>
      <dgm:spPr>
        <a:solidFill>
          <a:srgbClr val="8E9FBC"/>
        </a:solidFill>
        <a:ln>
          <a:solidFill>
            <a:schemeClr val="tx1"/>
          </a:solidFill>
        </a:ln>
      </dgm:spPr>
      <dgm:t>
        <a:bodyPr/>
        <a:lstStyle/>
        <a:p>
          <a:endParaRPr lang="en-US">
            <a:solidFill>
              <a:schemeClr val="tx1"/>
            </a:solidFill>
          </a:endParaRPr>
        </a:p>
      </dgm:t>
    </dgm:pt>
    <dgm:pt modelId="{FC36F482-0A3A-4B96-A5F9-7172C0B58747}">
      <dgm:prSet custT="1"/>
      <dgm:spPr>
        <a:solidFill>
          <a:srgbClr val="8E9FBC"/>
        </a:solidFill>
        <a:ln>
          <a:solidFill>
            <a:schemeClr val="tx1">
              <a:lumMod val="95000"/>
              <a:lumOff val="5000"/>
            </a:schemeClr>
          </a:solidFill>
        </a:ln>
      </dgm:spPr>
      <dgm:t>
        <a:bodyPr/>
        <a:lstStyle/>
        <a:p>
          <a:r>
            <a:rPr lang="en-US" sz="1600">
              <a:solidFill>
                <a:schemeClr val="tx1"/>
              </a:solidFill>
            </a:rPr>
            <a:t>Not a qualifying concession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B21DFF1-D860-4D66-8829-72EDDDD553DE}" type="parTrans" cxnId="{2EAFE2E0-1D27-49FD-9C38-F8A555F4FF30}">
      <dgm:prSet/>
      <dgm:spPr/>
      <dgm:t>
        <a:bodyPr/>
        <a:lstStyle/>
        <a:p>
          <a:endParaRPr lang="en-US">
            <a:solidFill>
              <a:schemeClr val="tx1"/>
            </a:solidFill>
          </a:endParaRPr>
        </a:p>
      </dgm:t>
    </dgm:pt>
    <dgm:pt modelId="{FB17B200-7630-44B8-8305-90876886FDF9}" type="sibTrans" cxnId="{2EAFE2E0-1D27-49FD-9C38-F8A555F4FF30}">
      <dgm:prSet/>
      <dgm:spPr>
        <a:solidFill>
          <a:srgbClr val="8E9FBC"/>
        </a:solidFill>
        <a:ln>
          <a:solidFill>
            <a:schemeClr val="tx1"/>
          </a:solidFill>
        </a:ln>
      </dgm:spPr>
      <dgm:t>
        <a:bodyPr/>
        <a:lstStyle/>
        <a:p>
          <a:endParaRPr lang="en-US">
            <a:solidFill>
              <a:schemeClr val="tx1"/>
            </a:solidFill>
          </a:endParaRPr>
        </a:p>
      </dgm:t>
    </dgm:pt>
    <dgm:pt modelId="{59340821-2602-41F0-ABBF-322DEB620391}" type="pres">
      <dgm:prSet presAssocID="{08ED879E-AC09-43DD-817E-2459FBEC1C02}" presName="Name0" presStyleCnt="0">
        <dgm:presLayoutVars>
          <dgm:chMax val="1"/>
          <dgm:dir/>
          <dgm:animLvl val="ctr"/>
          <dgm:resizeHandles val="exact"/>
        </dgm:presLayoutVars>
      </dgm:prSet>
      <dgm:spPr/>
    </dgm:pt>
    <dgm:pt modelId="{92138947-CAF0-4632-9D0A-5DBB1CF69F1A}" type="pres">
      <dgm:prSet presAssocID="{7BA0BAC7-9D80-4902-8D26-B05F6A2F9AB3}" presName="centerShape" presStyleLbl="node0" presStyleIdx="0" presStyleCnt="1"/>
      <dgm:spPr/>
    </dgm:pt>
    <dgm:pt modelId="{6D8018D9-3878-4D47-94CA-B82F55655305}" type="pres">
      <dgm:prSet presAssocID="{FC36F482-0A3A-4B96-A5F9-7172C0B58747}" presName="node" presStyleLbl="node1" presStyleIdx="0" presStyleCnt="5">
        <dgm:presLayoutVars>
          <dgm:bulletEnabled val="1"/>
        </dgm:presLayoutVars>
      </dgm:prSet>
      <dgm:spPr/>
    </dgm:pt>
    <dgm:pt modelId="{765940F5-5FF7-4519-AB0D-D0581FAEEA47}" type="pres">
      <dgm:prSet presAssocID="{FC36F482-0A3A-4B96-A5F9-7172C0B58747}" presName="dummy" presStyleCnt="0"/>
      <dgm:spPr/>
    </dgm:pt>
    <dgm:pt modelId="{7BD944FA-DB78-4301-A1E9-A1E1213F862D}" type="pres">
      <dgm:prSet presAssocID="{FB17B200-7630-44B8-8305-90876886FDF9}" presName="sibTrans" presStyleLbl="sibTrans2D1" presStyleIdx="0" presStyleCnt="5"/>
      <dgm:spPr/>
    </dgm:pt>
    <dgm:pt modelId="{AE318C47-863E-4DE6-B1B8-9859E2F73D91}" type="pres">
      <dgm:prSet presAssocID="{D6DEAFFC-8446-45EE-9D24-F46E76F56F79}" presName="node" presStyleLbl="node1" presStyleIdx="1" presStyleCnt="5">
        <dgm:presLayoutVars>
          <dgm:bulletEnabled val="1"/>
        </dgm:presLayoutVars>
      </dgm:prSet>
      <dgm:spPr/>
    </dgm:pt>
    <dgm:pt modelId="{61A6513A-0063-4E24-A0C1-1BA7C81719F4}" type="pres">
      <dgm:prSet presAssocID="{D6DEAFFC-8446-45EE-9D24-F46E76F56F79}" presName="dummy" presStyleCnt="0"/>
      <dgm:spPr/>
    </dgm:pt>
    <dgm:pt modelId="{D675D127-D8B3-4089-B973-3F1A44809D99}" type="pres">
      <dgm:prSet presAssocID="{FBCD2732-9959-416B-88FF-B2948738F901}" presName="sibTrans" presStyleLbl="sibTrans2D1" presStyleIdx="1" presStyleCnt="5"/>
      <dgm:spPr/>
    </dgm:pt>
    <dgm:pt modelId="{86489D4B-102D-45AD-A856-1B2ABBE7D828}" type="pres">
      <dgm:prSet presAssocID="{16F55484-6440-4C2B-92E3-C7372ABDF31C}" presName="node" presStyleLbl="node1" presStyleIdx="2" presStyleCnt="5">
        <dgm:presLayoutVars>
          <dgm:bulletEnabled val="1"/>
        </dgm:presLayoutVars>
      </dgm:prSet>
      <dgm:spPr/>
    </dgm:pt>
    <dgm:pt modelId="{91C3C796-ECFB-4301-AEF2-D9D5B9DE5583}" type="pres">
      <dgm:prSet presAssocID="{16F55484-6440-4C2B-92E3-C7372ABDF31C}" presName="dummy" presStyleCnt="0"/>
      <dgm:spPr/>
    </dgm:pt>
    <dgm:pt modelId="{71ED9D01-45F2-4E4D-B9F9-FE9E1A930872}" type="pres">
      <dgm:prSet presAssocID="{DEA48C23-524F-4044-A943-37B367AC1359}" presName="sibTrans" presStyleLbl="sibTrans2D1" presStyleIdx="2" presStyleCnt="5"/>
      <dgm:spPr/>
    </dgm:pt>
    <dgm:pt modelId="{815B85EA-5ECD-431B-BE90-7AD7E146806C}" type="pres">
      <dgm:prSet presAssocID="{C7D8CC45-CF1A-4CCA-9901-19DF1EC75A72}" presName="node" presStyleLbl="node1" presStyleIdx="3" presStyleCnt="5">
        <dgm:presLayoutVars>
          <dgm:bulletEnabled val="1"/>
        </dgm:presLayoutVars>
      </dgm:prSet>
      <dgm:spPr/>
    </dgm:pt>
    <dgm:pt modelId="{D747AEC8-4B45-4920-AEF2-2A599519AE61}" type="pres">
      <dgm:prSet presAssocID="{C7D8CC45-CF1A-4CCA-9901-19DF1EC75A72}" presName="dummy" presStyleCnt="0"/>
      <dgm:spPr/>
    </dgm:pt>
    <dgm:pt modelId="{217ABB9B-11BB-4D47-ADF6-AA0105684C16}" type="pres">
      <dgm:prSet presAssocID="{B824CF6B-1B54-451C-A988-4A481681B9B3}" presName="sibTrans" presStyleLbl="sibTrans2D1" presStyleIdx="3" presStyleCnt="5"/>
      <dgm:spPr/>
    </dgm:pt>
    <dgm:pt modelId="{7C44EA95-FD44-41C2-8803-9E0D0AD7A7BA}" type="pres">
      <dgm:prSet presAssocID="{E539CD29-06CA-468C-A3BD-89CAD0E627DE}" presName="node" presStyleLbl="node1" presStyleIdx="4" presStyleCnt="5">
        <dgm:presLayoutVars>
          <dgm:bulletEnabled val="1"/>
        </dgm:presLayoutVars>
      </dgm:prSet>
      <dgm:spPr/>
    </dgm:pt>
    <dgm:pt modelId="{AF89173B-EA14-4ECC-A4E8-B31C412164BB}" type="pres">
      <dgm:prSet presAssocID="{E539CD29-06CA-468C-A3BD-89CAD0E627DE}" presName="dummy" presStyleCnt="0"/>
      <dgm:spPr/>
    </dgm:pt>
    <dgm:pt modelId="{7D05349A-812E-4EE0-9C6B-F10222830D6F}" type="pres">
      <dgm:prSet presAssocID="{D5458CEE-2889-4980-BFD7-D98CC479EDD0}" presName="sibTrans" presStyleLbl="sibTrans2D1" presStyleIdx="4" presStyleCnt="5"/>
      <dgm:spPr/>
    </dgm:pt>
  </dgm:ptLst>
  <dgm:cxnLst>
    <dgm:cxn modelId="{40FFFE0A-269C-4AAE-B6B6-8CB0B5F2EF61}" type="presOf" srcId="{E539CD29-06CA-468C-A3BD-89CAD0E627DE}" destId="{7C44EA95-FD44-41C2-8803-9E0D0AD7A7BA}" srcOrd="0" destOrd="0" presId="urn:microsoft.com/office/officeart/2005/8/layout/radial6"/>
    <dgm:cxn modelId="{EA7F7314-3494-4F02-ABE2-FA446DE1981F}" type="presOf" srcId="{DEA48C23-524F-4044-A943-37B367AC1359}" destId="{71ED9D01-45F2-4E4D-B9F9-FE9E1A930872}" srcOrd="0" destOrd="0" presId="urn:microsoft.com/office/officeart/2005/8/layout/radial6"/>
    <dgm:cxn modelId="{84600539-8259-4F5C-BB91-63857E370180}" type="presOf" srcId="{D5458CEE-2889-4980-BFD7-D98CC479EDD0}" destId="{7D05349A-812E-4EE0-9C6B-F10222830D6F}" srcOrd="0" destOrd="0" presId="urn:microsoft.com/office/officeart/2005/8/layout/radial6"/>
    <dgm:cxn modelId="{ABEF9677-9ABA-462E-B727-82050570DDE4}" type="presOf" srcId="{D6DEAFFC-8446-45EE-9D24-F46E76F56F79}" destId="{AE318C47-863E-4DE6-B1B8-9859E2F73D91}" srcOrd="0" destOrd="0" presId="urn:microsoft.com/office/officeart/2005/8/layout/radial6"/>
    <dgm:cxn modelId="{85BF5A58-5512-4E87-B344-14ACD5652842}" type="presOf" srcId="{FB17B200-7630-44B8-8305-90876886FDF9}" destId="{7BD944FA-DB78-4301-A1E9-A1E1213F862D}" srcOrd="0" destOrd="0" presId="urn:microsoft.com/office/officeart/2005/8/layout/radial6"/>
    <dgm:cxn modelId="{74CA4859-A230-4C31-A046-A0294B6BCD1D}" type="presOf" srcId="{08ED879E-AC09-43DD-817E-2459FBEC1C02}" destId="{59340821-2602-41F0-ABBF-322DEB620391}" srcOrd="0" destOrd="0" presId="urn:microsoft.com/office/officeart/2005/8/layout/radial6"/>
    <dgm:cxn modelId="{F8750B82-8BF2-4250-9A42-CB2C5F3D92EF}" type="presOf" srcId="{7BA0BAC7-9D80-4902-8D26-B05F6A2F9AB3}" destId="{92138947-CAF0-4632-9D0A-5DBB1CF69F1A}" srcOrd="0" destOrd="0" presId="urn:microsoft.com/office/officeart/2005/8/layout/radial6"/>
    <dgm:cxn modelId="{3AADB58A-E43A-40D8-9B23-BA476D5A4A86}" srcId="{7BA0BAC7-9D80-4902-8D26-B05F6A2F9AB3}" destId="{C7D8CC45-CF1A-4CCA-9901-19DF1EC75A72}" srcOrd="3" destOrd="0" parTransId="{723B7938-356E-4ADB-B3E0-4C18021FAC3E}" sibTransId="{B824CF6B-1B54-451C-A988-4A481681B9B3}"/>
    <dgm:cxn modelId="{B740F89B-B406-4543-B7CC-7A2FA5CF5535}" type="presOf" srcId="{B824CF6B-1B54-451C-A988-4A481681B9B3}" destId="{217ABB9B-11BB-4D47-ADF6-AA0105684C16}" srcOrd="0" destOrd="0" presId="urn:microsoft.com/office/officeart/2005/8/layout/radial6"/>
    <dgm:cxn modelId="{C717A4A1-4527-48C4-A805-EE0DD065A38C}" type="presOf" srcId="{C7D8CC45-CF1A-4CCA-9901-19DF1EC75A72}" destId="{815B85EA-5ECD-431B-BE90-7AD7E146806C}" srcOrd="0" destOrd="0" presId="urn:microsoft.com/office/officeart/2005/8/layout/radial6"/>
    <dgm:cxn modelId="{B36DE8B1-2441-433E-A95E-6649296B318A}" srcId="{7BA0BAC7-9D80-4902-8D26-B05F6A2F9AB3}" destId="{D6DEAFFC-8446-45EE-9D24-F46E76F56F79}" srcOrd="1" destOrd="0" parTransId="{B37E7AB2-2F9E-49AB-B8F7-247E105FBE8C}" sibTransId="{FBCD2732-9959-416B-88FF-B2948738F901}"/>
    <dgm:cxn modelId="{FAA9A0C3-92EB-466A-A075-A905C4D8824A}" type="presOf" srcId="{16F55484-6440-4C2B-92E3-C7372ABDF31C}" destId="{86489D4B-102D-45AD-A856-1B2ABBE7D828}" srcOrd="0" destOrd="0" presId="urn:microsoft.com/office/officeart/2005/8/layout/radial6"/>
    <dgm:cxn modelId="{AB863ADF-BA95-4D5B-A1D9-1426DEDD4385}" srcId="{08ED879E-AC09-43DD-817E-2459FBEC1C02}" destId="{7BA0BAC7-9D80-4902-8D26-B05F6A2F9AB3}" srcOrd="0" destOrd="0" parTransId="{184B7134-50D7-483D-B93E-45BC599B4F2B}" sibTransId="{926AA678-18F2-4F97-8752-FF704706B553}"/>
    <dgm:cxn modelId="{2EAFE2E0-1D27-49FD-9C38-F8A555F4FF30}" srcId="{7BA0BAC7-9D80-4902-8D26-B05F6A2F9AB3}" destId="{FC36F482-0A3A-4B96-A5F9-7172C0B58747}" srcOrd="0" destOrd="0" parTransId="{7B21DFF1-D860-4D66-8829-72EDDDD553DE}" sibTransId="{FB17B200-7630-44B8-8305-90876886FDF9}"/>
    <dgm:cxn modelId="{72E3EBE9-98C7-4CF8-8F24-8F4F841F6934}" type="presOf" srcId="{FC36F482-0A3A-4B96-A5F9-7172C0B58747}" destId="{6D8018D9-3878-4D47-94CA-B82F55655305}" srcOrd="0" destOrd="0" presId="urn:microsoft.com/office/officeart/2005/8/layout/radial6"/>
    <dgm:cxn modelId="{AD7562F5-AC46-4202-BF20-1C6729B73E50}" type="presOf" srcId="{FBCD2732-9959-416B-88FF-B2948738F901}" destId="{D675D127-D8B3-4089-B973-3F1A44809D99}" srcOrd="0" destOrd="0" presId="urn:microsoft.com/office/officeart/2005/8/layout/radial6"/>
    <dgm:cxn modelId="{9D215BFA-11EB-4C63-A825-53E3ADD60075}" srcId="{7BA0BAC7-9D80-4902-8D26-B05F6A2F9AB3}" destId="{E539CD29-06CA-468C-A3BD-89CAD0E627DE}" srcOrd="4" destOrd="0" parTransId="{FB105A97-A885-410C-AC67-0CB4997A960E}" sibTransId="{D5458CEE-2889-4980-BFD7-D98CC479EDD0}"/>
    <dgm:cxn modelId="{905F10FD-654A-401D-BC88-F7DADC8C916D}" srcId="{7BA0BAC7-9D80-4902-8D26-B05F6A2F9AB3}" destId="{16F55484-6440-4C2B-92E3-C7372ABDF31C}" srcOrd="2" destOrd="0" parTransId="{6965EA57-9105-4381-B85B-D54406D9BCFF}" sibTransId="{DEA48C23-524F-4044-A943-37B367AC1359}"/>
    <dgm:cxn modelId="{CC3F915C-32AC-4A3D-B241-60C9ADBD54BE}" type="presParOf" srcId="{59340821-2602-41F0-ABBF-322DEB620391}" destId="{92138947-CAF0-4632-9D0A-5DBB1CF69F1A}" srcOrd="0" destOrd="0" presId="urn:microsoft.com/office/officeart/2005/8/layout/radial6"/>
    <dgm:cxn modelId="{8D92CEFE-97C4-4A26-9804-190A8F0110D4}" type="presParOf" srcId="{59340821-2602-41F0-ABBF-322DEB620391}" destId="{6D8018D9-3878-4D47-94CA-B82F55655305}" srcOrd="1" destOrd="0" presId="urn:microsoft.com/office/officeart/2005/8/layout/radial6"/>
    <dgm:cxn modelId="{86751538-69BD-4BF4-965A-EA2C8A444168}" type="presParOf" srcId="{59340821-2602-41F0-ABBF-322DEB620391}" destId="{765940F5-5FF7-4519-AB0D-D0581FAEEA47}" srcOrd="2" destOrd="0" presId="urn:microsoft.com/office/officeart/2005/8/layout/radial6"/>
    <dgm:cxn modelId="{ACBE502F-2979-47BC-972D-89AA276260E6}" type="presParOf" srcId="{59340821-2602-41F0-ABBF-322DEB620391}" destId="{7BD944FA-DB78-4301-A1E9-A1E1213F862D}" srcOrd="3" destOrd="0" presId="urn:microsoft.com/office/officeart/2005/8/layout/radial6"/>
    <dgm:cxn modelId="{74D45D97-6761-4130-94BC-39971BE5CB14}" type="presParOf" srcId="{59340821-2602-41F0-ABBF-322DEB620391}" destId="{AE318C47-863E-4DE6-B1B8-9859E2F73D91}" srcOrd="4" destOrd="0" presId="urn:microsoft.com/office/officeart/2005/8/layout/radial6"/>
    <dgm:cxn modelId="{EAD05B82-8119-42E5-ACCC-F2E0818BA232}" type="presParOf" srcId="{59340821-2602-41F0-ABBF-322DEB620391}" destId="{61A6513A-0063-4E24-A0C1-1BA7C81719F4}" srcOrd="5" destOrd="0" presId="urn:microsoft.com/office/officeart/2005/8/layout/radial6"/>
    <dgm:cxn modelId="{F1906580-78E5-490D-8998-8D466A0714A0}" type="presParOf" srcId="{59340821-2602-41F0-ABBF-322DEB620391}" destId="{D675D127-D8B3-4089-B973-3F1A44809D99}" srcOrd="6" destOrd="0" presId="urn:microsoft.com/office/officeart/2005/8/layout/radial6"/>
    <dgm:cxn modelId="{464B88A8-F631-41A5-BF81-13273B35549A}" type="presParOf" srcId="{59340821-2602-41F0-ABBF-322DEB620391}" destId="{86489D4B-102D-45AD-A856-1B2ABBE7D828}" srcOrd="7" destOrd="0" presId="urn:microsoft.com/office/officeart/2005/8/layout/radial6"/>
    <dgm:cxn modelId="{2F420F93-5B53-4FAE-9CA6-331566A092FD}" type="presParOf" srcId="{59340821-2602-41F0-ABBF-322DEB620391}" destId="{91C3C796-ECFB-4301-AEF2-D9D5B9DE5583}" srcOrd="8" destOrd="0" presId="urn:microsoft.com/office/officeart/2005/8/layout/radial6"/>
    <dgm:cxn modelId="{EA4F18C0-E57B-4063-9D8E-108C430CC1ED}" type="presParOf" srcId="{59340821-2602-41F0-ABBF-322DEB620391}" destId="{71ED9D01-45F2-4E4D-B9F9-FE9E1A930872}" srcOrd="9" destOrd="0" presId="urn:microsoft.com/office/officeart/2005/8/layout/radial6"/>
    <dgm:cxn modelId="{071B9CB3-311C-45F2-BF19-BCDF7F6D8349}" type="presParOf" srcId="{59340821-2602-41F0-ABBF-322DEB620391}" destId="{815B85EA-5ECD-431B-BE90-7AD7E146806C}" srcOrd="10" destOrd="0" presId="urn:microsoft.com/office/officeart/2005/8/layout/radial6"/>
    <dgm:cxn modelId="{E0FEA6B2-254D-43FD-A4DD-1882F32F6303}" type="presParOf" srcId="{59340821-2602-41F0-ABBF-322DEB620391}" destId="{D747AEC8-4B45-4920-AEF2-2A599519AE61}" srcOrd="11" destOrd="0" presId="urn:microsoft.com/office/officeart/2005/8/layout/radial6"/>
    <dgm:cxn modelId="{8DD93EEF-0F1F-41B0-97DD-550D3F3B7986}" type="presParOf" srcId="{59340821-2602-41F0-ABBF-322DEB620391}" destId="{217ABB9B-11BB-4D47-ADF6-AA0105684C16}" srcOrd="12" destOrd="0" presId="urn:microsoft.com/office/officeart/2005/8/layout/radial6"/>
    <dgm:cxn modelId="{88B65929-77D1-4085-9DEA-7F4F2E7ADB2A}" type="presParOf" srcId="{59340821-2602-41F0-ABBF-322DEB620391}" destId="{7C44EA95-FD44-41C2-8803-9E0D0AD7A7BA}" srcOrd="13" destOrd="0" presId="urn:microsoft.com/office/officeart/2005/8/layout/radial6"/>
    <dgm:cxn modelId="{6E2CD442-F0DE-4287-B2D4-7F6067CD14FD}" type="presParOf" srcId="{59340821-2602-41F0-ABBF-322DEB620391}" destId="{AF89173B-EA14-4ECC-A4E8-B31C412164BB}" srcOrd="14" destOrd="0" presId="urn:microsoft.com/office/officeart/2005/8/layout/radial6"/>
    <dgm:cxn modelId="{9BD5C339-8BB0-4D89-AE63-40AA9C63EDA6}" type="presParOf" srcId="{59340821-2602-41F0-ABBF-322DEB620391}" destId="{7D05349A-812E-4EE0-9C6B-F10222830D6F}"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19F78B-5282-4D58-B790-82E7BEDFC60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89FC4F17-400E-45FD-9F42-C4F2A1A7E82D}">
      <dgm:prSet/>
      <dgm:spPr>
        <a:solidFill>
          <a:srgbClr val="440099"/>
        </a:solidFill>
      </dgm:spPr>
      <dgm:t>
        <a:bodyPr/>
        <a:lstStyle/>
        <a:p>
          <a:r>
            <a:rPr lang="en-US">
              <a:latin typeface="Aptos" panose="020B0004020202020204" pitchFamily="34" charset="0"/>
            </a:rPr>
            <a:t>Industry/Census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A7F4317-173F-468C-9634-0EC3C573D3CD}" type="parTrans" cxnId="{59AE0563-B668-43C3-9A30-1FBA15E68EB3}">
      <dgm:prSet/>
      <dgm:spPr>
        <a:solidFill>
          <a:srgbClr val="8E9FBC"/>
        </a:solidFill>
      </dgm:spPr>
      <dgm:t>
        <a:bodyPr/>
        <a:lstStyle/>
        <a:p>
          <a:endParaRPr lang="en-US">
            <a:latin typeface="Aptos" panose="020B0004020202020204" pitchFamily="34" charset="0"/>
          </a:endParaRPr>
        </a:p>
      </dgm:t>
    </dgm:pt>
    <dgm:pt modelId="{E1F8E585-733F-4760-AC75-C0DB1786D709}" type="sibTrans" cxnId="{59AE0563-B668-43C3-9A30-1FBA15E68EB3}">
      <dgm:prSet/>
      <dgm:spPr/>
      <dgm:t>
        <a:bodyPr/>
        <a:lstStyle/>
        <a:p>
          <a:endParaRPr lang="en-US">
            <a:latin typeface="Aptos" panose="020B0004020202020204" pitchFamily="34" charset="0"/>
          </a:endParaRPr>
        </a:p>
      </dgm:t>
    </dgm:pt>
    <dgm:pt modelId="{5665AAE9-8DA9-4645-B912-66D7666BD87A}">
      <dgm:prSet/>
      <dgm:spPr>
        <a:solidFill>
          <a:srgbClr val="440099"/>
        </a:solidFill>
      </dgm:spPr>
      <dgm:t>
        <a:bodyPr/>
        <a:lstStyle/>
        <a:p>
          <a:r>
            <a:rPr lang="en-US">
              <a:latin typeface="Aptos" panose="020B0004020202020204" pitchFamily="34" charset="0"/>
            </a:rPr>
            <a:t>Market</a:t>
          </a:r>
        </a:p>
      </dgm:t>
    </dgm:pt>
    <dgm:pt modelId="{7260215C-584C-4D08-B8A6-87D4B0C2A8D7}" type="parTrans" cxnId="{165AADD9-B776-463B-976C-65266C05CD0D}">
      <dgm:prSet/>
      <dgm:spPr>
        <a:solidFill>
          <a:srgbClr val="8E9FBC"/>
        </a:solidFill>
      </dgm:spPr>
      <dgm:t>
        <a:bodyPr/>
        <a:lstStyle/>
        <a:p>
          <a:endParaRPr lang="en-US">
            <a:latin typeface="Aptos" panose="020B0004020202020204" pitchFamily="34" charset="0"/>
          </a:endParaRPr>
        </a:p>
      </dgm:t>
    </dgm:pt>
    <dgm:pt modelId="{3EE1F0CA-9C61-4AB4-8438-C7818EE1835E}" type="sibTrans" cxnId="{165AADD9-B776-463B-976C-65266C05CD0D}">
      <dgm:prSet/>
      <dgm:spPr/>
      <dgm:t>
        <a:bodyPr/>
        <a:lstStyle/>
        <a:p>
          <a:endParaRPr lang="en-US">
            <a:latin typeface="Aptos" panose="020B0004020202020204" pitchFamily="34" charset="0"/>
          </a:endParaRPr>
        </a:p>
      </dgm:t>
    </dgm:pt>
    <dgm:pt modelId="{32977836-FFDD-4E33-8BEC-726B351C8E75}">
      <dgm:prSet/>
      <dgm:spPr>
        <a:solidFill>
          <a:srgbClr val="440099"/>
        </a:solidFill>
      </dgm:spPr>
      <dgm:t>
        <a:bodyPr/>
        <a:lstStyle/>
        <a:p>
          <a:r>
            <a:rPr lang="en-US">
              <a:latin typeface="Aptos" panose="020B0004020202020204" pitchFamily="34" charset="0"/>
            </a:rPr>
            <a:t>Certified Firms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64E4F9B-3FD4-4026-AAE0-EC9659BCA990}" type="parTrans" cxnId="{87A0CB15-BC26-4A97-8BCA-DEA26674B76D}">
      <dgm:prSet/>
      <dgm:spPr>
        <a:solidFill>
          <a:srgbClr val="8E9FBC"/>
        </a:solidFill>
      </dgm:spPr>
      <dgm:t>
        <a:bodyPr/>
        <a:lstStyle/>
        <a:p>
          <a:endParaRPr lang="en-US">
            <a:latin typeface="Aptos" panose="020B0004020202020204" pitchFamily="34" charset="0"/>
          </a:endParaRPr>
        </a:p>
      </dgm:t>
    </dgm:pt>
    <dgm:pt modelId="{116DF066-F536-4CF8-9FCD-189248052AB4}" type="sibTrans" cxnId="{87A0CB15-BC26-4A97-8BCA-DEA26674B76D}">
      <dgm:prSet/>
      <dgm:spPr/>
      <dgm:t>
        <a:bodyPr/>
        <a:lstStyle/>
        <a:p>
          <a:endParaRPr lang="en-US">
            <a:latin typeface="Aptos" panose="020B0004020202020204" pitchFamily="34" charset="0"/>
          </a:endParaRPr>
        </a:p>
      </dgm:t>
    </dgm:pt>
    <dgm:pt modelId="{AC44DD0F-B2EE-4199-A08F-042ED3CF1C55}">
      <dgm:prSet/>
      <dgm:spPr>
        <a:solidFill>
          <a:srgbClr val="440099"/>
        </a:solidFill>
      </dgm:spPr>
      <dgm:t>
        <a:bodyPr/>
        <a:lstStyle/>
        <a:p>
          <a:r>
            <a:rPr lang="en-US">
              <a:solidFill>
                <a:schemeClr val="bg1"/>
              </a:solidFill>
              <a:latin typeface="Aptos" panose="020B0004020202020204" pitchFamily="34" charset="0"/>
            </a:rPr>
            <a:t>Availability Analysis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D3F6124-7628-429C-9AFA-1A5620151CA9}" type="parTrans" cxnId="{52A85B1F-061E-4A80-B4C3-098A2B153008}">
      <dgm:prSet/>
      <dgm:spPr/>
      <dgm:t>
        <a:bodyPr/>
        <a:lstStyle/>
        <a:p>
          <a:endParaRPr lang="en-US"/>
        </a:p>
      </dgm:t>
    </dgm:pt>
    <dgm:pt modelId="{2DE49052-2265-4B3B-9C88-8FA63137540B}" type="sibTrans" cxnId="{52A85B1F-061E-4A80-B4C3-098A2B153008}">
      <dgm:prSet/>
      <dgm:spPr/>
      <dgm:t>
        <a:bodyPr/>
        <a:lstStyle/>
        <a:p>
          <a:endParaRPr lang="en-US"/>
        </a:p>
      </dgm:t>
    </dgm:pt>
    <dgm:pt modelId="{9C55111C-A2FB-4401-B199-7A936E6853C7}" type="pres">
      <dgm:prSet presAssocID="{1519F78B-5282-4D58-B790-82E7BEDFC60C}" presName="Name0" presStyleCnt="0">
        <dgm:presLayoutVars>
          <dgm:chMax val="4"/>
          <dgm:resizeHandles val="exact"/>
        </dgm:presLayoutVars>
      </dgm:prSet>
      <dgm:spPr/>
    </dgm:pt>
    <dgm:pt modelId="{7731BEA6-F78C-4704-8A7A-2D0D453E8EEF}" type="pres">
      <dgm:prSet presAssocID="{1519F78B-5282-4D58-B790-82E7BEDFC60C}" presName="ellipse" presStyleLbl="trBgShp" presStyleIdx="0" presStyleCnt="1"/>
      <dgm:spPr>
        <a:ln>
          <a:solidFill>
            <a:srgbClr val="DC582A"/>
          </a:solidFill>
        </a:ln>
      </dgm:spPr>
    </dgm:pt>
    <dgm:pt modelId="{627B8FA3-28E5-41E4-A529-513030370DE5}" type="pres">
      <dgm:prSet presAssocID="{1519F78B-5282-4D58-B790-82E7BEDFC60C}" presName="arrow1" presStyleLbl="fgShp" presStyleIdx="0" presStyleCnt="1" custLinFactNeighborY="-12873"/>
      <dgm:spPr>
        <a:solidFill>
          <a:srgbClr val="8E9FBC"/>
        </a:solidFill>
        <a:ln>
          <a:solidFill>
            <a:srgbClr val="8E9FBC"/>
          </a:solidFill>
        </a:ln>
      </dgm:spPr>
    </dgm:pt>
    <dgm:pt modelId="{00C15090-0FCE-4580-A1B1-79ACD70CECB0}" type="pres">
      <dgm:prSet presAssocID="{1519F78B-5282-4D58-B790-82E7BEDFC60C}" presName="rectangle" presStyleLbl="revTx" presStyleIdx="0" presStyleCnt="1" custLinFactNeighborY="24755">
        <dgm:presLayoutVars>
          <dgm:bulletEnabled val="1"/>
        </dgm:presLayoutVars>
      </dgm:prSet>
      <dgm:spPr/>
    </dgm:pt>
    <dgm:pt modelId="{247D7609-5AD6-451A-AD92-AC874180283D}" type="pres">
      <dgm:prSet presAssocID="{89FC4F17-400E-45FD-9F42-C4F2A1A7E82D}" presName="item1" presStyleLbl="node1" presStyleIdx="0" presStyleCnt="3">
        <dgm:presLayoutVars>
          <dgm:bulletEnabled val="1"/>
        </dgm:presLayoutVars>
      </dgm:prSet>
      <dgm:spPr/>
    </dgm:pt>
    <dgm:pt modelId="{F0C91CD9-7827-422D-8C19-A90F1E28324D}" type="pres">
      <dgm:prSet presAssocID="{5665AAE9-8DA9-4645-B912-66D7666BD87A}" presName="item2" presStyleLbl="node1" presStyleIdx="1" presStyleCnt="3">
        <dgm:presLayoutVars>
          <dgm:bulletEnabled val="1"/>
        </dgm:presLayoutVars>
      </dgm:prSet>
      <dgm:spPr/>
    </dgm:pt>
    <dgm:pt modelId="{A910C4D8-01D5-4929-8584-28BE711A743C}" type="pres">
      <dgm:prSet presAssocID="{AC44DD0F-B2EE-4199-A08F-042ED3CF1C55}" presName="item3" presStyleLbl="node1" presStyleIdx="2" presStyleCnt="3">
        <dgm:presLayoutVars>
          <dgm:bulletEnabled val="1"/>
        </dgm:presLayoutVars>
      </dgm:prSet>
      <dgm:spPr/>
    </dgm:pt>
    <dgm:pt modelId="{411A4FC7-F59D-43C4-A887-168979A92F62}" type="pres">
      <dgm:prSet presAssocID="{1519F78B-5282-4D58-B790-82E7BEDFC60C}" presName="funnel" presStyleLbl="trAlignAcc1" presStyleIdx="0" presStyleCnt="1"/>
      <dgm:spPr>
        <a:ln>
          <a:solidFill>
            <a:srgbClr val="DC582A"/>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87A0CB15-BC26-4A97-8BCA-DEA26674B76D}" srcId="{1519F78B-5282-4D58-B790-82E7BEDFC60C}" destId="{32977836-FFDD-4E33-8BEC-726B351C8E75}" srcOrd="0" destOrd="0" parTransId="{364E4F9B-3FD4-4026-AAE0-EC9659BCA990}" sibTransId="{116DF066-F536-4CF8-9FCD-189248052AB4}"/>
    <dgm:cxn modelId="{52A85B1F-061E-4A80-B4C3-098A2B153008}" srcId="{1519F78B-5282-4D58-B790-82E7BEDFC60C}" destId="{AC44DD0F-B2EE-4199-A08F-042ED3CF1C55}" srcOrd="3" destOrd="0" parTransId="{BD3F6124-7628-429C-9AFA-1A5620151CA9}" sibTransId="{2DE49052-2265-4B3B-9C88-8FA63137540B}"/>
    <dgm:cxn modelId="{65B04426-8B5C-41D4-9DB4-FF13A2FE3A6E}" type="presOf" srcId="{89FC4F17-400E-45FD-9F42-C4F2A1A7E82D}" destId="{F0C91CD9-7827-422D-8C19-A90F1E28324D}" srcOrd="0" destOrd="0" presId="urn:microsoft.com/office/officeart/2005/8/layout/funnel1"/>
    <dgm:cxn modelId="{E402802C-C925-40DD-AEA8-CCE39EB769C4}" type="presOf" srcId="{AC44DD0F-B2EE-4199-A08F-042ED3CF1C55}" destId="{00C15090-0FCE-4580-A1B1-79ACD70CECB0}" srcOrd="0" destOrd="0" presId="urn:microsoft.com/office/officeart/2005/8/layout/funnel1"/>
    <dgm:cxn modelId="{FB90D22F-0110-4A1C-A4E7-17020243E484}" type="presOf" srcId="{32977836-FFDD-4E33-8BEC-726B351C8E75}" destId="{A910C4D8-01D5-4929-8584-28BE711A743C}" srcOrd="0" destOrd="0" presId="urn:microsoft.com/office/officeart/2005/8/layout/funnel1"/>
    <dgm:cxn modelId="{1FDCF22F-0CD8-48B5-AA26-EDAB47D7B866}" type="presOf" srcId="{5665AAE9-8DA9-4645-B912-66D7666BD87A}" destId="{247D7609-5AD6-451A-AD92-AC874180283D}" srcOrd="0" destOrd="0" presId="urn:microsoft.com/office/officeart/2005/8/layout/funnel1"/>
    <dgm:cxn modelId="{59AE0563-B668-43C3-9A30-1FBA15E68EB3}" srcId="{1519F78B-5282-4D58-B790-82E7BEDFC60C}" destId="{89FC4F17-400E-45FD-9F42-C4F2A1A7E82D}" srcOrd="1" destOrd="0" parTransId="{7A7F4317-173F-468C-9634-0EC3C573D3CD}" sibTransId="{E1F8E585-733F-4760-AC75-C0DB1786D709}"/>
    <dgm:cxn modelId="{824C3ABB-5D89-4504-846F-6D7DB4ABF392}" type="presOf" srcId="{1519F78B-5282-4D58-B790-82E7BEDFC60C}" destId="{9C55111C-A2FB-4401-B199-7A936E6853C7}" srcOrd="0" destOrd="0" presId="urn:microsoft.com/office/officeart/2005/8/layout/funnel1"/>
    <dgm:cxn modelId="{165AADD9-B776-463B-976C-65266C05CD0D}" srcId="{1519F78B-5282-4D58-B790-82E7BEDFC60C}" destId="{5665AAE9-8DA9-4645-B912-66D7666BD87A}" srcOrd="2" destOrd="0" parTransId="{7260215C-584C-4D08-B8A6-87D4B0C2A8D7}" sibTransId="{3EE1F0CA-9C61-4AB4-8438-C7818EE1835E}"/>
    <dgm:cxn modelId="{404A6F25-F92C-4D70-9069-5457FA921E19}" type="presParOf" srcId="{9C55111C-A2FB-4401-B199-7A936E6853C7}" destId="{7731BEA6-F78C-4704-8A7A-2D0D453E8EEF}" srcOrd="0" destOrd="0" presId="urn:microsoft.com/office/officeart/2005/8/layout/funnel1"/>
    <dgm:cxn modelId="{DDFD7DDB-8E68-4844-8E2C-E7ACDAFAE1CB}" type="presParOf" srcId="{9C55111C-A2FB-4401-B199-7A936E6853C7}" destId="{627B8FA3-28E5-41E4-A529-513030370DE5}" srcOrd="1" destOrd="0" presId="urn:microsoft.com/office/officeart/2005/8/layout/funnel1"/>
    <dgm:cxn modelId="{BA925E68-20B6-4ADA-955D-DA2CCA651A63}" type="presParOf" srcId="{9C55111C-A2FB-4401-B199-7A936E6853C7}" destId="{00C15090-0FCE-4580-A1B1-79ACD70CECB0}" srcOrd="2" destOrd="0" presId="urn:microsoft.com/office/officeart/2005/8/layout/funnel1"/>
    <dgm:cxn modelId="{E74B65DE-292F-40CE-A544-036797F01F58}" type="presParOf" srcId="{9C55111C-A2FB-4401-B199-7A936E6853C7}" destId="{247D7609-5AD6-451A-AD92-AC874180283D}" srcOrd="3" destOrd="0" presId="urn:microsoft.com/office/officeart/2005/8/layout/funnel1"/>
    <dgm:cxn modelId="{0694B691-7747-4F47-A02B-8F872840C41E}" type="presParOf" srcId="{9C55111C-A2FB-4401-B199-7A936E6853C7}" destId="{F0C91CD9-7827-422D-8C19-A90F1E28324D}" srcOrd="4" destOrd="0" presId="urn:microsoft.com/office/officeart/2005/8/layout/funnel1"/>
    <dgm:cxn modelId="{BDE55E30-307F-4A6D-B7EB-1F5B582285C2}" type="presParOf" srcId="{9C55111C-A2FB-4401-B199-7A936E6853C7}" destId="{A910C4D8-01D5-4929-8584-28BE711A743C}" srcOrd="5" destOrd="0" presId="urn:microsoft.com/office/officeart/2005/8/layout/funnel1"/>
    <dgm:cxn modelId="{D26DD96E-EBB9-4A57-9848-ACECE3A81C37}" type="presParOf" srcId="{9C55111C-A2FB-4401-B199-7A936E6853C7}" destId="{411A4FC7-F59D-43C4-A887-168979A92F6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3A734-6681-4928-B7DA-7CBB27E8FF33}">
      <dsp:nvSpPr>
        <dsp:cNvPr id="0" name=""/>
        <dsp:cNvSpPr/>
      </dsp:nvSpPr>
      <dsp:spPr>
        <a:xfrm>
          <a:off x="-5115127" y="-783582"/>
          <a:ext cx="6091479" cy="6091479"/>
        </a:xfrm>
        <a:prstGeom prst="blockArc">
          <a:avLst>
            <a:gd name="adj1" fmla="val 18900000"/>
            <a:gd name="adj2" fmla="val 2700000"/>
            <a:gd name="adj3" fmla="val 35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20E829-569C-4274-928E-70714FFE419E}">
      <dsp:nvSpPr>
        <dsp:cNvPr id="0" name=""/>
        <dsp:cNvSpPr/>
      </dsp:nvSpPr>
      <dsp:spPr>
        <a:xfrm>
          <a:off x="511226" y="347829"/>
          <a:ext cx="6611657" cy="696020"/>
        </a:xfrm>
        <a:prstGeom prst="rect">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6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latin typeface="Aptos" panose="020B0004020202020204" pitchFamily="34" charset="0"/>
            </a:rPr>
            <a:t>Countability</a:t>
          </a:r>
          <a:br>
            <a:rPr lang="en-US" sz="2400" b="1" kern="1200">
              <a:solidFill>
                <a:schemeClr val="bg1"/>
              </a:solidFill>
              <a:latin typeface="Aptos" panose="020B0004020202020204" pitchFamily="34" charset="0"/>
            </a:rPr>
          </a:br>
          <a:r>
            <a:rPr lang="en-US" sz="1800" kern="1200">
              <a:solidFill>
                <a:schemeClr val="bg1"/>
              </a:solidFill>
              <a:latin typeface="Aptos" panose="020B0004020202020204" pitchFamily="34" charset="0"/>
            </a:rPr>
            <a:t>Counted on future concession opportunities</a:t>
          </a:r>
          <a:endParaRPr lang="en-US" sz="2000" kern="1200">
            <a:solidFill>
              <a:schemeClr val="bg1"/>
            </a:solidFill>
            <a:latin typeface="Aptos" panose="020B0004020202020204" pitchFamily="34" charset="0"/>
          </a:endParaRPr>
        </a:p>
      </dsp:txBody>
      <dsp:txXfrm>
        <a:off x="511226" y="347829"/>
        <a:ext cx="6611657" cy="696020"/>
      </dsp:txXfrm>
    </dsp:sp>
    <dsp:sp modelId="{8CB93945-5F0A-4022-A0E4-516C5458CA9C}">
      <dsp:nvSpPr>
        <dsp:cNvPr id="0" name=""/>
        <dsp:cNvSpPr/>
      </dsp:nvSpPr>
      <dsp:spPr>
        <a:xfrm>
          <a:off x="76213" y="260826"/>
          <a:ext cx="870025" cy="870025"/>
        </a:xfrm>
        <a:prstGeom prst="ellipse">
          <a:avLst/>
        </a:prstGeom>
        <a:solidFill>
          <a:schemeClr val="lt1">
            <a:hueOff val="0"/>
            <a:satOff val="0"/>
            <a:lumOff val="0"/>
            <a:alphaOff val="0"/>
          </a:schemeClr>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sp>
    <dsp:sp modelId="{A933B19C-B710-4484-B21A-A25A538E91AD}">
      <dsp:nvSpPr>
        <dsp:cNvPr id="0" name=""/>
        <dsp:cNvSpPr/>
      </dsp:nvSpPr>
      <dsp:spPr>
        <a:xfrm>
          <a:off x="910270" y="1392041"/>
          <a:ext cx="6212613" cy="696020"/>
        </a:xfrm>
        <a:prstGeom prst="rect">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6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ptos" panose="020B0004020202020204" pitchFamily="34" charset="0"/>
            </a:rPr>
            <a:t>Eligibility</a:t>
          </a:r>
          <a:br>
            <a:rPr lang="en-US" sz="2400" b="1" kern="1200">
              <a:latin typeface="Aptos" panose="020B0004020202020204" pitchFamily="34" charset="0"/>
            </a:rPr>
          </a:br>
          <a:r>
            <a:rPr lang="en-US" sz="1800" kern="1200">
              <a:latin typeface="Aptos" panose="020B0004020202020204" pitchFamily="34" charset="0"/>
            </a:rPr>
            <a:t>Eligible for SBEC Defined Pool opportunities</a:t>
          </a:r>
          <a:endParaRPr lang="en-US" sz="2000" kern="1200">
            <a:latin typeface="Aptos" panose="020B0004020202020204" pitchFamily="34" charset="0"/>
          </a:endParaRPr>
        </a:p>
      </dsp:txBody>
      <dsp:txXfrm>
        <a:off x="910270" y="1392041"/>
        <a:ext cx="6212613" cy="696020"/>
      </dsp:txXfrm>
    </dsp:sp>
    <dsp:sp modelId="{F35A7E34-4508-4F80-851B-C6BD8A1D0863}">
      <dsp:nvSpPr>
        <dsp:cNvPr id="0" name=""/>
        <dsp:cNvSpPr/>
      </dsp:nvSpPr>
      <dsp:spPr>
        <a:xfrm>
          <a:off x="475258" y="1305038"/>
          <a:ext cx="870025" cy="870025"/>
        </a:xfrm>
        <a:prstGeom prst="ellipse">
          <a:avLst/>
        </a:prstGeom>
        <a:solidFill>
          <a:schemeClr val="lt1">
            <a:hueOff val="0"/>
            <a:satOff val="0"/>
            <a:lumOff val="0"/>
            <a:alphaOff val="0"/>
          </a:schemeClr>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sp>
    <dsp:sp modelId="{A7E58074-95C2-4DDB-9BDC-644D8035813E}">
      <dsp:nvSpPr>
        <dsp:cNvPr id="0" name=""/>
        <dsp:cNvSpPr/>
      </dsp:nvSpPr>
      <dsp:spPr>
        <a:xfrm>
          <a:off x="910270" y="2436253"/>
          <a:ext cx="6212613" cy="696020"/>
        </a:xfrm>
        <a:prstGeom prst="rect">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6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ptos" panose="020B0004020202020204" pitchFamily="34" charset="0"/>
            </a:rPr>
            <a:t>Visibility</a:t>
          </a:r>
          <a:br>
            <a:rPr lang="en-US" sz="2400" b="1" kern="1200">
              <a:latin typeface="Aptos" panose="020B0004020202020204" pitchFamily="34" charset="0"/>
            </a:rPr>
          </a:br>
          <a:r>
            <a:rPr lang="en-US" sz="1800" kern="1200">
              <a:latin typeface="Aptos" panose="020B0004020202020204" pitchFamily="34" charset="0"/>
            </a:rPr>
            <a:t>Visible in the certification directory primes use</a:t>
          </a:r>
          <a:endParaRPr lang="en-US" sz="2000" kern="1200">
            <a:latin typeface="Aptos" panose="020B0004020202020204" pitchFamily="34" charset="0"/>
          </a:endParaRPr>
        </a:p>
      </dsp:txBody>
      <dsp:txXfrm>
        <a:off x="910270" y="2436253"/>
        <a:ext cx="6212613" cy="696020"/>
      </dsp:txXfrm>
    </dsp:sp>
    <dsp:sp modelId="{178FDD86-756D-4D1F-A2B3-92C36AE4AD5A}">
      <dsp:nvSpPr>
        <dsp:cNvPr id="0" name=""/>
        <dsp:cNvSpPr/>
      </dsp:nvSpPr>
      <dsp:spPr>
        <a:xfrm>
          <a:off x="475258" y="2349250"/>
          <a:ext cx="870025" cy="870025"/>
        </a:xfrm>
        <a:prstGeom prst="ellipse">
          <a:avLst/>
        </a:prstGeom>
        <a:solidFill>
          <a:schemeClr val="lt1">
            <a:hueOff val="0"/>
            <a:satOff val="0"/>
            <a:lumOff val="0"/>
            <a:alphaOff val="0"/>
          </a:schemeClr>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sp>
    <dsp:sp modelId="{7037F77E-E17E-4639-81A9-F8BBD33E7865}">
      <dsp:nvSpPr>
        <dsp:cNvPr id="0" name=""/>
        <dsp:cNvSpPr/>
      </dsp:nvSpPr>
      <dsp:spPr>
        <a:xfrm>
          <a:off x="511226" y="3480465"/>
          <a:ext cx="6611657" cy="696020"/>
        </a:xfrm>
        <a:prstGeom prst="rect">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6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ptos" panose="020B0004020202020204" pitchFamily="34" charset="0"/>
            </a:rPr>
            <a:t>Availability</a:t>
          </a:r>
          <a:br>
            <a:rPr lang="en-US" sz="2400" b="1" kern="1200">
              <a:latin typeface="Aptos" panose="020B0004020202020204" pitchFamily="34" charset="0"/>
            </a:rPr>
          </a:br>
          <a:r>
            <a:rPr lang="en-US" sz="1800" kern="1200">
              <a:latin typeface="Aptos" panose="020B0004020202020204" pitchFamily="34" charset="0"/>
            </a:rPr>
            <a:t>Included in availability and goal-setting data analysis</a:t>
          </a:r>
          <a:endParaRPr lang="en-US" sz="2000" kern="1200">
            <a:latin typeface="Aptos" panose="020B0004020202020204" pitchFamily="34" charset="0"/>
          </a:endParaRPr>
        </a:p>
      </dsp:txBody>
      <dsp:txXfrm>
        <a:off x="511226" y="3480465"/>
        <a:ext cx="6611657" cy="696020"/>
      </dsp:txXfrm>
    </dsp:sp>
    <dsp:sp modelId="{CA3442A5-CB2F-4ED2-A517-8731665B05EB}">
      <dsp:nvSpPr>
        <dsp:cNvPr id="0" name=""/>
        <dsp:cNvSpPr/>
      </dsp:nvSpPr>
      <dsp:spPr>
        <a:xfrm>
          <a:off x="76213" y="3393462"/>
          <a:ext cx="870025" cy="870025"/>
        </a:xfrm>
        <a:prstGeom prst="ellipse">
          <a:avLst/>
        </a:prstGeom>
        <a:solidFill>
          <a:schemeClr val="lt1">
            <a:hueOff val="0"/>
            <a:satOff val="0"/>
            <a:lumOff val="0"/>
            <a:alphaOff val="0"/>
          </a:schemeClr>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47E2E-256C-4FE3-89AC-2F58D0FAE080}">
      <dsp:nvSpPr>
        <dsp:cNvPr id="0" name=""/>
        <dsp:cNvSpPr/>
      </dsp:nvSpPr>
      <dsp:spPr>
        <a:xfrm>
          <a:off x="445992" y="1586"/>
          <a:ext cx="8428346" cy="954095"/>
        </a:xfrm>
        <a:prstGeom prst="roundRect">
          <a:avLst>
            <a:gd name="adj" fmla="val 10000"/>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b="1" kern="1200">
              <a:solidFill>
                <a:schemeClr val="tx1"/>
              </a:solidFill>
              <a:latin typeface="Aptos" panose="020B0004020202020204" pitchFamily="34" charset="0"/>
            </a:rPr>
            <a:t>DEN’s</a:t>
          </a:r>
          <a:r>
            <a:rPr lang="en-US" sz="5400" b="1" kern="1200">
              <a:solidFill>
                <a:srgbClr val="440099"/>
              </a:solidFill>
              <a:latin typeface="Aptos" panose="020B0004020202020204" pitchFamily="34" charset="0"/>
            </a:rPr>
            <a:t> </a:t>
          </a:r>
          <a:r>
            <a:rPr lang="en-US" sz="5400" b="1" kern="1200">
              <a:solidFill>
                <a:schemeClr val="tx1"/>
              </a:solidFill>
              <a:latin typeface="Aptos" panose="020B0004020202020204" pitchFamily="34" charset="0"/>
            </a:rPr>
            <a:t>Risk Assessment:</a:t>
          </a:r>
        </a:p>
      </dsp:txBody>
      <dsp:txXfrm>
        <a:off x="473936" y="29530"/>
        <a:ext cx="8372458" cy="898207"/>
      </dsp:txXfrm>
    </dsp:sp>
    <dsp:sp modelId="{14E0EDA5-B9EC-4A33-88E2-4784F26A0C20}">
      <dsp:nvSpPr>
        <dsp:cNvPr id="0" name=""/>
        <dsp:cNvSpPr/>
      </dsp:nvSpPr>
      <dsp:spPr>
        <a:xfrm>
          <a:off x="445992" y="1127419"/>
          <a:ext cx="954095" cy="954095"/>
        </a:xfrm>
        <a:prstGeom prst="roundRect">
          <a:avLst>
            <a:gd name="adj" fmla="val 166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89461-080D-4590-B06C-74BA6CDE2622}">
      <dsp:nvSpPr>
        <dsp:cNvPr id="0" name=""/>
        <dsp:cNvSpPr/>
      </dsp:nvSpPr>
      <dsp:spPr>
        <a:xfrm>
          <a:off x="1457333" y="1127419"/>
          <a:ext cx="7417004" cy="954095"/>
        </a:xfrm>
        <a:prstGeom prst="roundRect">
          <a:avLst>
            <a:gd name="adj" fmla="val 16670"/>
          </a:avLst>
        </a:prstGeom>
        <a:solidFill>
          <a:srgbClr val="440099"/>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ptos" panose="020B0004020202020204" pitchFamily="34" charset="0"/>
            </a:rPr>
            <a:t>Capital Investment</a:t>
          </a:r>
        </a:p>
      </dsp:txBody>
      <dsp:txXfrm>
        <a:off x="1503916" y="1174002"/>
        <a:ext cx="7323838" cy="860929"/>
      </dsp:txXfrm>
    </dsp:sp>
    <dsp:sp modelId="{B058AA0B-1C12-4548-B0BA-2963349CE870}">
      <dsp:nvSpPr>
        <dsp:cNvPr id="0" name=""/>
        <dsp:cNvSpPr/>
      </dsp:nvSpPr>
      <dsp:spPr>
        <a:xfrm>
          <a:off x="377698" y="2338739"/>
          <a:ext cx="954095" cy="954095"/>
        </a:xfrm>
        <a:prstGeom prst="roundRect">
          <a:avLst>
            <a:gd name="adj" fmla="val 166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45CEF-ADBA-4EA6-8DE6-81152A60B1F2}">
      <dsp:nvSpPr>
        <dsp:cNvPr id="0" name=""/>
        <dsp:cNvSpPr/>
      </dsp:nvSpPr>
      <dsp:spPr>
        <a:xfrm>
          <a:off x="1457333" y="2196006"/>
          <a:ext cx="7417004" cy="954095"/>
        </a:xfrm>
        <a:prstGeom prst="roundRect">
          <a:avLst>
            <a:gd name="adj" fmla="val 16670"/>
          </a:avLst>
        </a:prstGeom>
        <a:solidFill>
          <a:srgbClr val="440099"/>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ptos" panose="020B0004020202020204" pitchFamily="34" charset="0"/>
            </a:rPr>
            <a:t>Sales and Profit</a:t>
          </a:r>
        </a:p>
      </dsp:txBody>
      <dsp:txXfrm>
        <a:off x="1503916" y="2242589"/>
        <a:ext cx="7323838" cy="860929"/>
      </dsp:txXfrm>
    </dsp:sp>
    <dsp:sp modelId="{6C606B61-5132-429C-B220-30C3FEFF7A40}">
      <dsp:nvSpPr>
        <dsp:cNvPr id="0" name=""/>
        <dsp:cNvSpPr/>
      </dsp:nvSpPr>
      <dsp:spPr>
        <a:xfrm>
          <a:off x="445992" y="3264593"/>
          <a:ext cx="954095" cy="954095"/>
        </a:xfrm>
        <a:prstGeom prst="roundRect">
          <a:avLst>
            <a:gd name="adj" fmla="val 166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C7CEB-2B23-422F-9498-35FB53BB6369}">
      <dsp:nvSpPr>
        <dsp:cNvPr id="0" name=""/>
        <dsp:cNvSpPr/>
      </dsp:nvSpPr>
      <dsp:spPr>
        <a:xfrm>
          <a:off x="1457333" y="3264593"/>
          <a:ext cx="7417004" cy="954095"/>
        </a:xfrm>
        <a:prstGeom prst="roundRect">
          <a:avLst>
            <a:gd name="adj" fmla="val 16670"/>
          </a:avLst>
        </a:prstGeom>
        <a:solidFill>
          <a:srgbClr val="440099"/>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ptos" panose="020B0004020202020204" pitchFamily="34" charset="0"/>
            </a:rPr>
            <a:t>Standalone Requirement</a:t>
          </a:r>
        </a:p>
      </dsp:txBody>
      <dsp:txXfrm>
        <a:off x="1503916" y="3311176"/>
        <a:ext cx="7323838" cy="860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4B681-4A89-4705-ACB0-9ABB95E20E31}">
      <dsp:nvSpPr>
        <dsp:cNvPr id="0" name=""/>
        <dsp:cNvSpPr/>
      </dsp:nvSpPr>
      <dsp:spPr>
        <a:xfrm>
          <a:off x="7575" y="791050"/>
          <a:ext cx="1842961" cy="1520057"/>
        </a:xfrm>
        <a:prstGeom prst="roundRect">
          <a:avLst>
            <a:gd name="adj" fmla="val 10000"/>
          </a:avLst>
        </a:prstGeom>
        <a:solidFill>
          <a:schemeClr val="lt1">
            <a:alpha val="90000"/>
            <a:hueOff val="0"/>
            <a:satOff val="0"/>
            <a:lumOff val="0"/>
            <a:alphaOff val="0"/>
          </a:schemeClr>
        </a:solidFill>
        <a:ln w="12700" cap="flat" cmpd="sng" algn="ctr">
          <a:solidFill>
            <a:srgbClr val="DC58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ptos" panose="020B0004020202020204" pitchFamily="34" charset="0"/>
            </a:rPr>
            <a:t>Certified Firms</a:t>
          </a:r>
        </a:p>
        <a:p>
          <a:pPr marL="171450" lvl="1" indent="-171450" algn="l" defTabSz="711200">
            <a:lnSpc>
              <a:spcPct val="90000"/>
            </a:lnSpc>
            <a:spcBef>
              <a:spcPct val="0"/>
            </a:spcBef>
            <a:spcAft>
              <a:spcPct val="15000"/>
            </a:spcAft>
            <a:buChar char="•"/>
          </a:pPr>
          <a:r>
            <a:rPr lang="en-US" sz="1600" kern="1200">
              <a:latin typeface="Aptos" panose="020B0004020202020204" pitchFamily="34" charset="0"/>
            </a:rPr>
            <a:t>NAICS Codes</a:t>
          </a:r>
        </a:p>
        <a:p>
          <a:pPr marL="171450" lvl="1" indent="-171450" algn="l" defTabSz="711200">
            <a:lnSpc>
              <a:spcPct val="90000"/>
            </a:lnSpc>
            <a:spcBef>
              <a:spcPct val="0"/>
            </a:spcBef>
            <a:spcAft>
              <a:spcPct val="15000"/>
            </a:spcAft>
            <a:buChar char="•"/>
          </a:pPr>
          <a:r>
            <a:rPr lang="en-US" sz="1600" i="0" kern="1200">
              <a:latin typeface="Aptos"/>
            </a:rPr>
            <a:t>Market Data</a:t>
          </a:r>
        </a:p>
      </dsp:txBody>
      <dsp:txXfrm>
        <a:off x="42556" y="826031"/>
        <a:ext cx="1772999" cy="1124368"/>
      </dsp:txXfrm>
    </dsp:sp>
    <dsp:sp modelId="{133DEC99-7096-4E52-B4AF-FA5B09B7DD29}">
      <dsp:nvSpPr>
        <dsp:cNvPr id="0" name=""/>
        <dsp:cNvSpPr/>
      </dsp:nvSpPr>
      <dsp:spPr>
        <a:xfrm>
          <a:off x="989600" y="960320"/>
          <a:ext cx="2317207" cy="2317207"/>
        </a:xfrm>
        <a:prstGeom prst="leftCircularArrow">
          <a:avLst>
            <a:gd name="adj1" fmla="val 4375"/>
            <a:gd name="adj2" fmla="val 554387"/>
            <a:gd name="adj3" fmla="val 2329897"/>
            <a:gd name="adj4" fmla="val 9024489"/>
            <a:gd name="adj5" fmla="val 5104"/>
          </a:avLst>
        </a:prstGeom>
        <a:solidFill>
          <a:srgbClr val="8E9FBC"/>
        </a:solidFill>
        <a:ln>
          <a:noFill/>
        </a:ln>
        <a:effectLst/>
      </dsp:spPr>
      <dsp:style>
        <a:lnRef idx="0">
          <a:scrgbClr r="0" g="0" b="0"/>
        </a:lnRef>
        <a:fillRef idx="1">
          <a:scrgbClr r="0" g="0" b="0"/>
        </a:fillRef>
        <a:effectRef idx="0">
          <a:scrgbClr r="0" g="0" b="0"/>
        </a:effectRef>
        <a:fontRef idx="minor">
          <a:schemeClr val="lt1"/>
        </a:fontRef>
      </dsp:style>
    </dsp:sp>
    <dsp:sp modelId="{4B80E1C2-39B8-4D24-AF78-77FF7CBB599F}">
      <dsp:nvSpPr>
        <dsp:cNvPr id="0" name=""/>
        <dsp:cNvSpPr/>
      </dsp:nvSpPr>
      <dsp:spPr>
        <a:xfrm>
          <a:off x="417122" y="1985381"/>
          <a:ext cx="1638187" cy="651453"/>
        </a:xfrm>
        <a:prstGeom prst="roundRect">
          <a:avLst>
            <a:gd name="adj" fmla="val 10000"/>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ptos" panose="020B0004020202020204" pitchFamily="34" charset="0"/>
            </a:rPr>
            <a:t>Step 1</a:t>
          </a:r>
        </a:p>
      </dsp:txBody>
      <dsp:txXfrm>
        <a:off x="436202" y="2004461"/>
        <a:ext cx="1600027" cy="613293"/>
      </dsp:txXfrm>
    </dsp:sp>
    <dsp:sp modelId="{9F0E006D-20B2-47C4-AE60-A4DD4E8951C2}">
      <dsp:nvSpPr>
        <dsp:cNvPr id="0" name=""/>
        <dsp:cNvSpPr/>
      </dsp:nvSpPr>
      <dsp:spPr>
        <a:xfrm>
          <a:off x="2538020" y="791050"/>
          <a:ext cx="1842961" cy="1520057"/>
        </a:xfrm>
        <a:prstGeom prst="roundRect">
          <a:avLst>
            <a:gd name="adj" fmla="val 10000"/>
          </a:avLst>
        </a:prstGeom>
        <a:solidFill>
          <a:schemeClr val="lt1">
            <a:alpha val="90000"/>
            <a:hueOff val="0"/>
            <a:satOff val="0"/>
            <a:lumOff val="0"/>
            <a:alphaOff val="0"/>
          </a:schemeClr>
        </a:solidFill>
        <a:ln w="12700" cap="flat" cmpd="sng" algn="ctr">
          <a:solidFill>
            <a:srgbClr val="DC58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ptos"/>
            </a:rPr>
            <a:t>Availability Analysis</a:t>
          </a:r>
        </a:p>
        <a:p>
          <a:pPr marL="114300" lvl="1" indent="-114300" algn="l" defTabSz="622300" rtl="0">
            <a:lnSpc>
              <a:spcPct val="90000"/>
            </a:lnSpc>
            <a:spcBef>
              <a:spcPct val="0"/>
            </a:spcBef>
            <a:spcAft>
              <a:spcPct val="15000"/>
            </a:spcAft>
            <a:buChar char="•"/>
          </a:pPr>
          <a:r>
            <a:rPr lang="en-US" sz="1400" i="0" kern="1200">
              <a:latin typeface="Aptos"/>
            </a:rPr>
            <a:t>Historical Participation Review</a:t>
          </a:r>
        </a:p>
      </dsp:txBody>
      <dsp:txXfrm>
        <a:off x="2573001" y="1151757"/>
        <a:ext cx="1772999" cy="1124368"/>
      </dsp:txXfrm>
    </dsp:sp>
    <dsp:sp modelId="{7F764E4E-75AE-4076-B750-352335F6A8E6}">
      <dsp:nvSpPr>
        <dsp:cNvPr id="0" name=""/>
        <dsp:cNvSpPr/>
      </dsp:nvSpPr>
      <dsp:spPr>
        <a:xfrm>
          <a:off x="3504688" y="-234970"/>
          <a:ext cx="2552696" cy="2552696"/>
        </a:xfrm>
        <a:prstGeom prst="circularArrow">
          <a:avLst>
            <a:gd name="adj1" fmla="val 3971"/>
            <a:gd name="adj2" fmla="val 498325"/>
            <a:gd name="adj3" fmla="val 19326164"/>
            <a:gd name="adj4" fmla="val 12575511"/>
            <a:gd name="adj5" fmla="val 4633"/>
          </a:avLst>
        </a:prstGeom>
        <a:solidFill>
          <a:srgbClr val="8E9FBC"/>
        </a:solidFill>
        <a:ln>
          <a:noFill/>
        </a:ln>
        <a:effectLst/>
      </dsp:spPr>
      <dsp:style>
        <a:lnRef idx="0">
          <a:scrgbClr r="0" g="0" b="0"/>
        </a:lnRef>
        <a:fillRef idx="1">
          <a:scrgbClr r="0" g="0" b="0"/>
        </a:fillRef>
        <a:effectRef idx="0">
          <a:scrgbClr r="0" g="0" b="0"/>
        </a:effectRef>
        <a:fontRef idx="minor">
          <a:schemeClr val="lt1"/>
        </a:fontRef>
      </dsp:style>
    </dsp:sp>
    <dsp:sp modelId="{BC587B15-1B49-4F44-A549-DD3BDCBD1F71}">
      <dsp:nvSpPr>
        <dsp:cNvPr id="0" name=""/>
        <dsp:cNvSpPr/>
      </dsp:nvSpPr>
      <dsp:spPr>
        <a:xfrm>
          <a:off x="2947567" y="465323"/>
          <a:ext cx="1638187" cy="651453"/>
        </a:xfrm>
        <a:prstGeom prst="roundRect">
          <a:avLst>
            <a:gd name="adj" fmla="val 10000"/>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ptos" panose="020B0004020202020204" pitchFamily="34" charset="0"/>
            </a:rPr>
            <a:t>Step 2</a:t>
          </a:r>
        </a:p>
      </dsp:txBody>
      <dsp:txXfrm>
        <a:off x="2966647" y="484403"/>
        <a:ext cx="1600027" cy="613293"/>
      </dsp:txXfrm>
    </dsp:sp>
    <dsp:sp modelId="{EF0550AF-F209-4E32-ACEB-053039956694}">
      <dsp:nvSpPr>
        <dsp:cNvPr id="0" name=""/>
        <dsp:cNvSpPr/>
      </dsp:nvSpPr>
      <dsp:spPr>
        <a:xfrm>
          <a:off x="5068466" y="791050"/>
          <a:ext cx="1842961" cy="1520057"/>
        </a:xfrm>
        <a:prstGeom prst="roundRect">
          <a:avLst>
            <a:gd name="adj" fmla="val 10000"/>
          </a:avLst>
        </a:prstGeom>
        <a:solidFill>
          <a:schemeClr val="lt1">
            <a:alpha val="90000"/>
            <a:hueOff val="0"/>
            <a:satOff val="0"/>
            <a:lumOff val="0"/>
            <a:alphaOff val="0"/>
          </a:schemeClr>
        </a:solidFill>
        <a:ln w="12700" cap="flat" cmpd="sng" algn="ctr">
          <a:solidFill>
            <a:srgbClr val="DC58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ptos" panose="020B0004020202020204" pitchFamily="34" charset="0"/>
            </a:rPr>
            <a:t>Establish:</a:t>
          </a:r>
        </a:p>
        <a:p>
          <a:pPr marL="342900" lvl="2" indent="-171450" algn="l" defTabSz="711200">
            <a:lnSpc>
              <a:spcPct val="90000"/>
            </a:lnSpc>
            <a:spcBef>
              <a:spcPct val="0"/>
            </a:spcBef>
            <a:spcAft>
              <a:spcPct val="15000"/>
            </a:spcAft>
            <a:buChar char="•"/>
          </a:pPr>
          <a:r>
            <a:rPr lang="en-US" sz="1600" kern="1200">
              <a:latin typeface="Aptos" panose="020B0004020202020204" pitchFamily="34" charset="0"/>
            </a:rPr>
            <a:t>Car Rental</a:t>
          </a:r>
        </a:p>
        <a:p>
          <a:pPr marL="342900" lvl="2" indent="-171450" algn="l" defTabSz="711200">
            <a:lnSpc>
              <a:spcPct val="90000"/>
            </a:lnSpc>
            <a:spcBef>
              <a:spcPct val="0"/>
            </a:spcBef>
            <a:spcAft>
              <a:spcPct val="15000"/>
            </a:spcAft>
            <a:buChar char="•"/>
          </a:pPr>
          <a:r>
            <a:rPr lang="en-US" sz="1600" kern="1200">
              <a:latin typeface="Aptos" panose="020B0004020202020204" pitchFamily="34" charset="0"/>
            </a:rPr>
            <a:t>Non-Car Rental</a:t>
          </a:r>
        </a:p>
      </dsp:txBody>
      <dsp:txXfrm>
        <a:off x="5103447" y="826031"/>
        <a:ext cx="1772999" cy="1124368"/>
      </dsp:txXfrm>
    </dsp:sp>
    <dsp:sp modelId="{ECD325BC-4D39-4FBD-AA56-36D9A1A8B520}">
      <dsp:nvSpPr>
        <dsp:cNvPr id="0" name=""/>
        <dsp:cNvSpPr/>
      </dsp:nvSpPr>
      <dsp:spPr>
        <a:xfrm>
          <a:off x="6050492" y="960320"/>
          <a:ext cx="2317207" cy="2317207"/>
        </a:xfrm>
        <a:prstGeom prst="leftCircularArrow">
          <a:avLst>
            <a:gd name="adj1" fmla="val 4375"/>
            <a:gd name="adj2" fmla="val 554387"/>
            <a:gd name="adj3" fmla="val 2329897"/>
            <a:gd name="adj4" fmla="val 9024489"/>
            <a:gd name="adj5" fmla="val 5104"/>
          </a:avLst>
        </a:prstGeom>
        <a:solidFill>
          <a:srgbClr val="8E9FBC"/>
        </a:solidFill>
        <a:ln>
          <a:noFill/>
        </a:ln>
        <a:effectLst/>
      </dsp:spPr>
      <dsp:style>
        <a:lnRef idx="0">
          <a:scrgbClr r="0" g="0" b="0"/>
        </a:lnRef>
        <a:fillRef idx="1">
          <a:scrgbClr r="0" g="0" b="0"/>
        </a:fillRef>
        <a:effectRef idx="0">
          <a:scrgbClr r="0" g="0" b="0"/>
        </a:effectRef>
        <a:fontRef idx="minor">
          <a:schemeClr val="lt1"/>
        </a:fontRef>
      </dsp:style>
    </dsp:sp>
    <dsp:sp modelId="{0230FBC8-722B-4F95-B672-E751F75EC981}">
      <dsp:nvSpPr>
        <dsp:cNvPr id="0" name=""/>
        <dsp:cNvSpPr/>
      </dsp:nvSpPr>
      <dsp:spPr>
        <a:xfrm>
          <a:off x="5478013" y="1985381"/>
          <a:ext cx="1638187" cy="651453"/>
        </a:xfrm>
        <a:prstGeom prst="roundRect">
          <a:avLst>
            <a:gd name="adj" fmla="val 10000"/>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ptos" panose="020B0004020202020204" pitchFamily="34" charset="0"/>
            </a:rPr>
            <a:t>Step 3</a:t>
          </a:r>
        </a:p>
      </dsp:txBody>
      <dsp:txXfrm>
        <a:off x="5497093" y="2004461"/>
        <a:ext cx="1600027" cy="613293"/>
      </dsp:txXfrm>
    </dsp:sp>
    <dsp:sp modelId="{B79770F5-1C3B-4325-8107-DA3F895847EA}">
      <dsp:nvSpPr>
        <dsp:cNvPr id="0" name=""/>
        <dsp:cNvSpPr/>
      </dsp:nvSpPr>
      <dsp:spPr>
        <a:xfrm>
          <a:off x="7598912" y="791050"/>
          <a:ext cx="1842961" cy="1520057"/>
        </a:xfrm>
        <a:prstGeom prst="roundRect">
          <a:avLst>
            <a:gd name="adj" fmla="val 10000"/>
          </a:avLst>
        </a:prstGeom>
        <a:solidFill>
          <a:schemeClr val="lt1">
            <a:alpha val="90000"/>
            <a:hueOff val="0"/>
            <a:satOff val="0"/>
            <a:lumOff val="0"/>
            <a:alphaOff val="0"/>
          </a:schemeClr>
        </a:solidFill>
        <a:ln w="12700" cap="flat" cmpd="sng" algn="ctr">
          <a:solidFill>
            <a:srgbClr val="DC58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ptos" panose="020B0004020202020204" pitchFamily="34" charset="0"/>
            </a:rPr>
            <a:t>Submit to FAA for Approval</a:t>
          </a:r>
        </a:p>
        <a:p>
          <a:pPr marL="171450" lvl="1" indent="-171450" algn="l" defTabSz="844550">
            <a:lnSpc>
              <a:spcPct val="90000"/>
            </a:lnSpc>
            <a:spcBef>
              <a:spcPct val="0"/>
            </a:spcBef>
            <a:spcAft>
              <a:spcPct val="15000"/>
            </a:spcAft>
            <a:buChar char="•"/>
          </a:pPr>
          <a:endParaRPr lang="en-US" sz="1900" kern="1200">
            <a:latin typeface="Aptos" panose="020B0004020202020204" pitchFamily="34" charset="0"/>
          </a:endParaRPr>
        </a:p>
      </dsp:txBody>
      <dsp:txXfrm>
        <a:off x="7633893" y="1151757"/>
        <a:ext cx="1772999" cy="1124368"/>
      </dsp:txXfrm>
    </dsp:sp>
    <dsp:sp modelId="{9683C6DB-95C1-4DC0-BDC4-23CED08582DA}">
      <dsp:nvSpPr>
        <dsp:cNvPr id="0" name=""/>
        <dsp:cNvSpPr/>
      </dsp:nvSpPr>
      <dsp:spPr>
        <a:xfrm>
          <a:off x="8008459" y="465323"/>
          <a:ext cx="1638187" cy="651453"/>
        </a:xfrm>
        <a:prstGeom prst="roundRect">
          <a:avLst>
            <a:gd name="adj" fmla="val 10000"/>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ptos" panose="020B0004020202020204" pitchFamily="34" charset="0"/>
            </a:rPr>
            <a:t>Step 4</a:t>
          </a:r>
        </a:p>
      </dsp:txBody>
      <dsp:txXfrm>
        <a:off x="8027539" y="484403"/>
        <a:ext cx="1600027" cy="613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6C782-5956-414E-A723-6D66B6379C37}">
      <dsp:nvSpPr>
        <dsp:cNvPr id="0" name=""/>
        <dsp:cNvSpPr/>
      </dsp:nvSpPr>
      <dsp:spPr>
        <a:xfrm>
          <a:off x="1" y="464825"/>
          <a:ext cx="2166249" cy="3032749"/>
        </a:xfrm>
        <a:prstGeom prst="roundRect">
          <a:avLst>
            <a:gd name="adj" fmla="val 10000"/>
          </a:avLst>
        </a:prstGeom>
        <a:solidFill>
          <a:srgbClr val="8E9FBC"/>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631" tIns="330200" rIns="114631" bIns="330200" numCol="1" spcCol="1270" anchor="ctr" anchorCtr="0">
          <a:noAutofit/>
        </a:bodyPr>
        <a:lstStyle/>
        <a:p>
          <a:pPr marL="0" lvl="0" indent="0" algn="ctr" defTabSz="933450">
            <a:lnSpc>
              <a:spcPct val="90000"/>
            </a:lnSpc>
            <a:spcBef>
              <a:spcPct val="0"/>
            </a:spcBef>
            <a:spcAft>
              <a:spcPct val="35000"/>
            </a:spcAft>
            <a:buNone/>
          </a:pPr>
          <a:r>
            <a:rPr lang="en-US" sz="2100" b="0" i="0" kern="1200">
              <a:solidFill>
                <a:schemeClr val="tx1"/>
              </a:solidFill>
            </a:rPr>
            <a:t>Identify Scope of Concession Opportunity</a:t>
          </a:r>
          <a:endParaRPr lang="en-US" sz="2100" kern="1200">
            <a:solidFill>
              <a:schemeClr val="tx1"/>
            </a:solidFill>
          </a:endParaRPr>
        </a:p>
      </dsp:txBody>
      <dsp:txXfrm>
        <a:off x="1" y="1920545"/>
        <a:ext cx="2166249" cy="1577029"/>
      </dsp:txXfrm>
    </dsp:sp>
    <dsp:sp modelId="{7E79BE28-1497-4BE5-94CB-D123D1C341A4}">
      <dsp:nvSpPr>
        <dsp:cNvPr id="0" name=""/>
        <dsp:cNvSpPr/>
      </dsp:nvSpPr>
      <dsp:spPr>
        <a:xfrm>
          <a:off x="479305" y="692281"/>
          <a:ext cx="1213099" cy="1213099"/>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3" tIns="12700" rIns="64193"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rgbClr val="DC582A"/>
              </a:solidFill>
            </a:rPr>
            <a:t>1</a:t>
          </a:r>
        </a:p>
      </dsp:txBody>
      <dsp:txXfrm>
        <a:off x="656959" y="869935"/>
        <a:ext cx="857791" cy="857791"/>
      </dsp:txXfrm>
    </dsp:sp>
    <dsp:sp modelId="{8473D188-952D-4B91-ACA4-8CE3198FB17E}">
      <dsp:nvSpPr>
        <dsp:cNvPr id="0" name=""/>
        <dsp:cNvSpPr/>
      </dsp:nvSpPr>
      <dsp:spPr>
        <a:xfrm>
          <a:off x="2385605" y="464825"/>
          <a:ext cx="2166249" cy="3032749"/>
        </a:xfrm>
        <a:prstGeom prst="roundRect">
          <a:avLst>
            <a:gd name="adj" fmla="val 10000"/>
          </a:avLst>
        </a:prstGeom>
        <a:solidFill>
          <a:srgbClr val="8E9FBC"/>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631" tIns="330200" rIns="114631" bIns="33020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Determine Availability</a:t>
          </a:r>
        </a:p>
      </dsp:txBody>
      <dsp:txXfrm>
        <a:off x="2385605" y="1920545"/>
        <a:ext cx="2166249" cy="1577029"/>
      </dsp:txXfrm>
    </dsp:sp>
    <dsp:sp modelId="{A0390D80-9AD4-4C5A-B2F6-FCA5CFF784ED}">
      <dsp:nvSpPr>
        <dsp:cNvPr id="0" name=""/>
        <dsp:cNvSpPr/>
      </dsp:nvSpPr>
      <dsp:spPr>
        <a:xfrm>
          <a:off x="2862179" y="692281"/>
          <a:ext cx="1213099" cy="1213099"/>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3" tIns="12700" rIns="64193"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rgbClr val="DC582A"/>
              </a:solidFill>
            </a:rPr>
            <a:t>2</a:t>
          </a:r>
        </a:p>
      </dsp:txBody>
      <dsp:txXfrm>
        <a:off x="3039833" y="869935"/>
        <a:ext cx="857791" cy="857791"/>
      </dsp:txXfrm>
    </dsp:sp>
    <dsp:sp modelId="{4DE7867C-2706-47BE-A83F-D2E0BB909AF3}">
      <dsp:nvSpPr>
        <dsp:cNvPr id="0" name=""/>
        <dsp:cNvSpPr/>
      </dsp:nvSpPr>
      <dsp:spPr>
        <a:xfrm>
          <a:off x="4768479" y="464825"/>
          <a:ext cx="2166249" cy="3032749"/>
        </a:xfrm>
        <a:prstGeom prst="roundRect">
          <a:avLst>
            <a:gd name="adj" fmla="val 10000"/>
          </a:avLst>
        </a:prstGeom>
        <a:solidFill>
          <a:srgbClr val="8E9FBC"/>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631" tIns="330200" rIns="114631" bIns="330200" numCol="1" spcCol="1270" anchor="ctr" anchorCtr="0">
          <a:noAutofit/>
        </a:bodyPr>
        <a:lstStyle/>
        <a:p>
          <a:pPr marL="0" lvl="0" indent="0" algn="ctr" defTabSz="933450">
            <a:lnSpc>
              <a:spcPct val="90000"/>
            </a:lnSpc>
            <a:spcBef>
              <a:spcPct val="0"/>
            </a:spcBef>
            <a:spcAft>
              <a:spcPct val="35000"/>
            </a:spcAft>
            <a:buNone/>
          </a:pPr>
          <a:r>
            <a:rPr lang="en-US" sz="2100" b="0" i="0" kern="1200">
              <a:solidFill>
                <a:schemeClr val="tx1"/>
              </a:solidFill>
            </a:rPr>
            <a:t>Analyze Participation Opportunities</a:t>
          </a:r>
          <a:endParaRPr lang="en-US" sz="2100" kern="1200">
            <a:solidFill>
              <a:schemeClr val="tx1"/>
            </a:solidFill>
          </a:endParaRPr>
        </a:p>
      </dsp:txBody>
      <dsp:txXfrm>
        <a:off x="4768479" y="1920545"/>
        <a:ext cx="2166249" cy="1577029"/>
      </dsp:txXfrm>
    </dsp:sp>
    <dsp:sp modelId="{C8E1945C-FB02-44C9-A367-CA9B24D009E3}">
      <dsp:nvSpPr>
        <dsp:cNvPr id="0" name=""/>
        <dsp:cNvSpPr/>
      </dsp:nvSpPr>
      <dsp:spPr>
        <a:xfrm>
          <a:off x="5245054" y="692281"/>
          <a:ext cx="1213099" cy="1213099"/>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3" tIns="12700" rIns="64193"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rgbClr val="DC582A"/>
              </a:solidFill>
            </a:rPr>
            <a:t>3</a:t>
          </a:r>
        </a:p>
      </dsp:txBody>
      <dsp:txXfrm>
        <a:off x="5422708" y="869935"/>
        <a:ext cx="857791" cy="857791"/>
      </dsp:txXfrm>
    </dsp:sp>
    <dsp:sp modelId="{A8F2D4D2-947F-42D0-94A4-D97E1405E82C}">
      <dsp:nvSpPr>
        <dsp:cNvPr id="0" name=""/>
        <dsp:cNvSpPr/>
      </dsp:nvSpPr>
      <dsp:spPr>
        <a:xfrm>
          <a:off x="7151353" y="464825"/>
          <a:ext cx="2166249" cy="3032749"/>
        </a:xfrm>
        <a:prstGeom prst="roundRect">
          <a:avLst>
            <a:gd name="adj" fmla="val 10000"/>
          </a:avLst>
        </a:prstGeom>
        <a:solidFill>
          <a:srgbClr val="8E9FBC"/>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631" tIns="330200" rIns="114631" bIns="33020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Establish Concession-specific Goal</a:t>
          </a:r>
        </a:p>
      </dsp:txBody>
      <dsp:txXfrm>
        <a:off x="7151353" y="1920545"/>
        <a:ext cx="2166249" cy="1577029"/>
      </dsp:txXfrm>
    </dsp:sp>
    <dsp:sp modelId="{47949514-868D-41D5-81E8-BE8795097352}">
      <dsp:nvSpPr>
        <dsp:cNvPr id="0" name=""/>
        <dsp:cNvSpPr/>
      </dsp:nvSpPr>
      <dsp:spPr>
        <a:xfrm>
          <a:off x="7627928" y="692281"/>
          <a:ext cx="1213099" cy="1213099"/>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3" tIns="12700" rIns="64193"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rgbClr val="DC582A"/>
              </a:solidFill>
            </a:rPr>
            <a:t>4</a:t>
          </a:r>
        </a:p>
      </dsp:txBody>
      <dsp:txXfrm>
        <a:off x="7805582" y="869935"/>
        <a:ext cx="857791" cy="857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5349A-812E-4EE0-9C6B-F10222830D6F}">
      <dsp:nvSpPr>
        <dsp:cNvPr id="0" name=""/>
        <dsp:cNvSpPr/>
      </dsp:nvSpPr>
      <dsp:spPr>
        <a:xfrm>
          <a:off x="564986" y="836440"/>
          <a:ext cx="4488188" cy="4488188"/>
        </a:xfrm>
        <a:prstGeom prst="blockArc">
          <a:avLst>
            <a:gd name="adj1" fmla="val 11880000"/>
            <a:gd name="adj2" fmla="val 16200000"/>
            <a:gd name="adj3" fmla="val 4639"/>
          </a:avLst>
        </a:prstGeom>
        <a:solidFill>
          <a:srgbClr val="8E9FBC"/>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217ABB9B-11BB-4D47-ADF6-AA0105684C16}">
      <dsp:nvSpPr>
        <dsp:cNvPr id="0" name=""/>
        <dsp:cNvSpPr/>
      </dsp:nvSpPr>
      <dsp:spPr>
        <a:xfrm>
          <a:off x="564986" y="836440"/>
          <a:ext cx="4488188" cy="4488188"/>
        </a:xfrm>
        <a:prstGeom prst="blockArc">
          <a:avLst>
            <a:gd name="adj1" fmla="val 7560000"/>
            <a:gd name="adj2" fmla="val 11880000"/>
            <a:gd name="adj3" fmla="val 4639"/>
          </a:avLst>
        </a:prstGeom>
        <a:solidFill>
          <a:srgbClr val="8E9FBC"/>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71ED9D01-45F2-4E4D-B9F9-FE9E1A930872}">
      <dsp:nvSpPr>
        <dsp:cNvPr id="0" name=""/>
        <dsp:cNvSpPr/>
      </dsp:nvSpPr>
      <dsp:spPr>
        <a:xfrm>
          <a:off x="564986" y="836440"/>
          <a:ext cx="4488188" cy="4488188"/>
        </a:xfrm>
        <a:prstGeom prst="blockArc">
          <a:avLst>
            <a:gd name="adj1" fmla="val 3240000"/>
            <a:gd name="adj2" fmla="val 7560000"/>
            <a:gd name="adj3" fmla="val 4639"/>
          </a:avLst>
        </a:prstGeom>
        <a:solidFill>
          <a:srgbClr val="8E9FBC"/>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675D127-D8B3-4089-B973-3F1A44809D99}">
      <dsp:nvSpPr>
        <dsp:cNvPr id="0" name=""/>
        <dsp:cNvSpPr/>
      </dsp:nvSpPr>
      <dsp:spPr>
        <a:xfrm>
          <a:off x="564986" y="836440"/>
          <a:ext cx="4488188" cy="4488188"/>
        </a:xfrm>
        <a:prstGeom prst="blockArc">
          <a:avLst>
            <a:gd name="adj1" fmla="val 20520000"/>
            <a:gd name="adj2" fmla="val 3240000"/>
            <a:gd name="adj3" fmla="val 4639"/>
          </a:avLst>
        </a:prstGeom>
        <a:solidFill>
          <a:srgbClr val="8E9FBC"/>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7BD944FA-DB78-4301-A1E9-A1E1213F862D}">
      <dsp:nvSpPr>
        <dsp:cNvPr id="0" name=""/>
        <dsp:cNvSpPr/>
      </dsp:nvSpPr>
      <dsp:spPr>
        <a:xfrm>
          <a:off x="564986" y="836440"/>
          <a:ext cx="4488188" cy="4488188"/>
        </a:xfrm>
        <a:prstGeom prst="blockArc">
          <a:avLst>
            <a:gd name="adj1" fmla="val 16200000"/>
            <a:gd name="adj2" fmla="val 20520000"/>
            <a:gd name="adj3" fmla="val 4639"/>
          </a:avLst>
        </a:prstGeom>
        <a:solidFill>
          <a:srgbClr val="8E9FBC"/>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92138947-CAF0-4632-9D0A-5DBB1CF69F1A}">
      <dsp:nvSpPr>
        <dsp:cNvPr id="0" name=""/>
        <dsp:cNvSpPr/>
      </dsp:nvSpPr>
      <dsp:spPr>
        <a:xfrm>
          <a:off x="1776249" y="2047703"/>
          <a:ext cx="2065662" cy="2065662"/>
        </a:xfrm>
        <a:prstGeom prst="ellipse">
          <a:avLst/>
        </a:prstGeom>
        <a:solidFill>
          <a:srgbClr val="8E9FB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solidFill>
                <a:schemeClr val="tx1"/>
              </a:solidFill>
            </a:rPr>
            <a:t>No Goal</a:t>
          </a:r>
        </a:p>
      </dsp:txBody>
      <dsp:txXfrm>
        <a:off x="2078758" y="2350212"/>
        <a:ext cx="1460644" cy="1460644"/>
      </dsp:txXfrm>
    </dsp:sp>
    <dsp:sp modelId="{6D8018D9-3878-4D47-94CA-B82F55655305}">
      <dsp:nvSpPr>
        <dsp:cNvPr id="0" name=""/>
        <dsp:cNvSpPr/>
      </dsp:nvSpPr>
      <dsp:spPr>
        <a:xfrm>
          <a:off x="2086099" y="165513"/>
          <a:ext cx="1445963" cy="1445963"/>
        </a:xfrm>
        <a:prstGeom prst="ellipse">
          <a:avLst/>
        </a:prstGeom>
        <a:solidFill>
          <a:srgbClr val="8E9FBC"/>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Not a qualifying concession</a:t>
          </a:r>
        </a:p>
      </dsp:txBody>
      <dsp:txXfrm>
        <a:off x="2297855" y="377269"/>
        <a:ext cx="1022451" cy="1022451"/>
      </dsp:txXfrm>
    </dsp:sp>
    <dsp:sp modelId="{AE318C47-863E-4DE6-B1B8-9859E2F73D91}">
      <dsp:nvSpPr>
        <dsp:cNvPr id="0" name=""/>
        <dsp:cNvSpPr/>
      </dsp:nvSpPr>
      <dsp:spPr>
        <a:xfrm>
          <a:off x="4170852" y="1680175"/>
          <a:ext cx="1445963" cy="1445963"/>
        </a:xfrm>
        <a:prstGeom prst="ellipse">
          <a:avLst/>
        </a:prstGeom>
        <a:solidFill>
          <a:srgbClr val="8E9FBC"/>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ACDBE Program does NOT apply</a:t>
          </a:r>
        </a:p>
      </dsp:txBody>
      <dsp:txXfrm>
        <a:off x="4382608" y="1891931"/>
        <a:ext cx="1022451" cy="1022451"/>
      </dsp:txXfrm>
    </dsp:sp>
    <dsp:sp modelId="{86489D4B-102D-45AD-A856-1B2ABBE7D828}">
      <dsp:nvSpPr>
        <dsp:cNvPr id="0" name=""/>
        <dsp:cNvSpPr/>
      </dsp:nvSpPr>
      <dsp:spPr>
        <a:xfrm>
          <a:off x="3374547" y="4130949"/>
          <a:ext cx="1445963" cy="1445963"/>
        </a:xfrm>
        <a:prstGeom prst="ellipse">
          <a:avLst/>
        </a:prstGeom>
        <a:solidFill>
          <a:srgbClr val="8E9FBC"/>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DEN does NOT track contract for participation</a:t>
          </a:r>
        </a:p>
      </dsp:txBody>
      <dsp:txXfrm>
        <a:off x="3586303" y="4342705"/>
        <a:ext cx="1022451" cy="1022451"/>
      </dsp:txXfrm>
    </dsp:sp>
    <dsp:sp modelId="{815B85EA-5ECD-431B-BE90-7AD7E146806C}">
      <dsp:nvSpPr>
        <dsp:cNvPr id="0" name=""/>
        <dsp:cNvSpPr/>
      </dsp:nvSpPr>
      <dsp:spPr>
        <a:xfrm>
          <a:off x="797650" y="4130949"/>
          <a:ext cx="1445963" cy="1445963"/>
        </a:xfrm>
        <a:prstGeom prst="ellipse">
          <a:avLst/>
        </a:prstGeom>
        <a:solidFill>
          <a:srgbClr val="8E9FBC"/>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No Participation Captured</a:t>
          </a:r>
        </a:p>
      </dsp:txBody>
      <dsp:txXfrm>
        <a:off x="1009406" y="4342705"/>
        <a:ext cx="1022451" cy="1022451"/>
      </dsp:txXfrm>
    </dsp:sp>
    <dsp:sp modelId="{7C44EA95-FD44-41C2-8803-9E0D0AD7A7BA}">
      <dsp:nvSpPr>
        <dsp:cNvPr id="0" name=""/>
        <dsp:cNvSpPr/>
      </dsp:nvSpPr>
      <dsp:spPr>
        <a:xfrm>
          <a:off x="1345" y="1680175"/>
          <a:ext cx="1445963" cy="1445963"/>
        </a:xfrm>
        <a:prstGeom prst="ellipse">
          <a:avLst/>
        </a:prstGeom>
        <a:solidFill>
          <a:srgbClr val="8E9FBC"/>
        </a:solidFill>
        <a:ln w="12700" cap="flat" cmpd="sng" algn="ctr">
          <a:solidFill>
            <a:schemeClr val="tx1">
              <a:lumMod val="95000"/>
              <a:lumOff val="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No chance to prove the need for the program</a:t>
          </a:r>
        </a:p>
      </dsp:txBody>
      <dsp:txXfrm>
        <a:off x="213101" y="1891931"/>
        <a:ext cx="1022451" cy="10224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1BEA6-F78C-4704-8A7A-2D0D453E8EEF}">
      <dsp:nvSpPr>
        <dsp:cNvPr id="0" name=""/>
        <dsp:cNvSpPr/>
      </dsp:nvSpPr>
      <dsp:spPr>
        <a:xfrm>
          <a:off x="2665551" y="200386"/>
          <a:ext cx="3976897" cy="1381124"/>
        </a:xfrm>
        <a:prstGeom prst="ellipse">
          <a:avLst/>
        </a:prstGeom>
        <a:solidFill>
          <a:schemeClr val="accent1">
            <a:tint val="50000"/>
            <a:alpha val="40000"/>
            <a:hueOff val="0"/>
            <a:satOff val="0"/>
            <a:lumOff val="0"/>
            <a:alphaOff val="0"/>
          </a:schemeClr>
        </a:solidFill>
        <a:ln>
          <a:solidFill>
            <a:srgbClr val="DC582A"/>
          </a:solidFill>
        </a:ln>
        <a:effectLst/>
      </dsp:spPr>
      <dsp:style>
        <a:lnRef idx="0">
          <a:scrgbClr r="0" g="0" b="0"/>
        </a:lnRef>
        <a:fillRef idx="1">
          <a:scrgbClr r="0" g="0" b="0"/>
        </a:fillRef>
        <a:effectRef idx="0">
          <a:scrgbClr r="0" g="0" b="0"/>
        </a:effectRef>
        <a:fontRef idx="minor"/>
      </dsp:style>
    </dsp:sp>
    <dsp:sp modelId="{627B8FA3-28E5-41E4-A529-513030370DE5}">
      <dsp:nvSpPr>
        <dsp:cNvPr id="0" name=""/>
        <dsp:cNvSpPr/>
      </dsp:nvSpPr>
      <dsp:spPr>
        <a:xfrm>
          <a:off x="4274807" y="3518793"/>
          <a:ext cx="770716" cy="493258"/>
        </a:xfrm>
        <a:prstGeom prst="downArrow">
          <a:avLst/>
        </a:prstGeom>
        <a:solidFill>
          <a:srgbClr val="8E9FBC"/>
        </a:solidFill>
        <a:ln w="12700" cap="flat" cmpd="sng" algn="ctr">
          <a:solidFill>
            <a:srgbClr val="8E9FBC"/>
          </a:solidFill>
          <a:prstDash val="solid"/>
          <a:miter lim="800000"/>
        </a:ln>
        <a:effectLst/>
      </dsp:spPr>
      <dsp:style>
        <a:lnRef idx="2">
          <a:scrgbClr r="0" g="0" b="0"/>
        </a:lnRef>
        <a:fillRef idx="1">
          <a:scrgbClr r="0" g="0" b="0"/>
        </a:fillRef>
        <a:effectRef idx="0">
          <a:scrgbClr r="0" g="0" b="0"/>
        </a:effectRef>
        <a:fontRef idx="minor"/>
      </dsp:style>
    </dsp:sp>
    <dsp:sp modelId="{00C15090-0FCE-4580-A1B1-79ACD70CECB0}">
      <dsp:nvSpPr>
        <dsp:cNvPr id="0" name=""/>
        <dsp:cNvSpPr/>
      </dsp:nvSpPr>
      <dsp:spPr>
        <a:xfrm>
          <a:off x="2810445" y="4007726"/>
          <a:ext cx="3699439" cy="924859"/>
        </a:xfrm>
        <a:prstGeom prst="rect">
          <a:avLst/>
        </a:prstGeom>
        <a:solidFill>
          <a:srgbClr val="440099"/>
        </a:solid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bg1"/>
              </a:solidFill>
              <a:latin typeface="Aptos" panose="020B0004020202020204" pitchFamily="34" charset="0"/>
            </a:rPr>
            <a:t>Availability Analysis</a:t>
          </a:r>
        </a:p>
      </dsp:txBody>
      <dsp:txXfrm>
        <a:off x="2810445" y="4007726"/>
        <a:ext cx="3699439" cy="924859"/>
      </dsp:txXfrm>
    </dsp:sp>
    <dsp:sp modelId="{247D7609-5AD6-451A-AD92-AC874180283D}">
      <dsp:nvSpPr>
        <dsp:cNvPr id="0" name=""/>
        <dsp:cNvSpPr/>
      </dsp:nvSpPr>
      <dsp:spPr>
        <a:xfrm>
          <a:off x="4111415" y="1688177"/>
          <a:ext cx="1387289" cy="1387289"/>
        </a:xfrm>
        <a:prstGeom prst="ellipse">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Market</a:t>
          </a:r>
        </a:p>
      </dsp:txBody>
      <dsp:txXfrm>
        <a:off x="4314579" y="1891341"/>
        <a:ext cx="980961" cy="980961"/>
      </dsp:txXfrm>
    </dsp:sp>
    <dsp:sp modelId="{F0C91CD9-7827-422D-8C19-A90F1E28324D}">
      <dsp:nvSpPr>
        <dsp:cNvPr id="0" name=""/>
        <dsp:cNvSpPr/>
      </dsp:nvSpPr>
      <dsp:spPr>
        <a:xfrm>
          <a:off x="3118732" y="647401"/>
          <a:ext cx="1387289" cy="1387289"/>
        </a:xfrm>
        <a:prstGeom prst="ellipse">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Industry/Census</a:t>
          </a:r>
        </a:p>
      </dsp:txBody>
      <dsp:txXfrm>
        <a:off x="3321896" y="850565"/>
        <a:ext cx="980961" cy="980961"/>
      </dsp:txXfrm>
    </dsp:sp>
    <dsp:sp modelId="{A910C4D8-01D5-4929-8584-28BE711A743C}">
      <dsp:nvSpPr>
        <dsp:cNvPr id="0" name=""/>
        <dsp:cNvSpPr/>
      </dsp:nvSpPr>
      <dsp:spPr>
        <a:xfrm>
          <a:off x="4536850" y="311986"/>
          <a:ext cx="1387289" cy="1387289"/>
        </a:xfrm>
        <a:prstGeom prst="ellipse">
          <a:avLst/>
        </a:prstGeom>
        <a:solidFill>
          <a:srgbClr val="44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Certified Firms</a:t>
          </a:r>
        </a:p>
      </dsp:txBody>
      <dsp:txXfrm>
        <a:off x="4740014" y="515150"/>
        <a:ext cx="980961" cy="980961"/>
      </dsp:txXfrm>
    </dsp:sp>
    <dsp:sp modelId="{411A4FC7-F59D-43C4-A887-168979A92F62}">
      <dsp:nvSpPr>
        <dsp:cNvPr id="0" name=""/>
        <dsp:cNvSpPr/>
      </dsp:nvSpPr>
      <dsp:spPr>
        <a:xfrm>
          <a:off x="2502159" y="30828"/>
          <a:ext cx="4316012" cy="3452810"/>
        </a:xfrm>
        <a:prstGeom prst="funnel">
          <a:avLst/>
        </a:prstGeom>
        <a:solidFill>
          <a:schemeClr val="lt1">
            <a:alpha val="40000"/>
            <a:hueOff val="0"/>
            <a:satOff val="0"/>
            <a:lumOff val="0"/>
            <a:alphaOff val="0"/>
          </a:schemeClr>
        </a:solidFill>
        <a:ln w="6350" cap="flat" cmpd="sng" algn="ctr">
          <a:solidFill>
            <a:srgbClr val="DC582A"/>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24/layout/NumberedTitleList">
  <dgm:title val=""/>
  <dgm:desc val=""/>
  <dgm:catLst>
    <dgm:cat type="textcard" pri="202"/>
  </dgm:catLst>
  <dgm:sampData>
    <dgm:dataModel>
      <dgm:ptLst>
        <dgm:pt modelId="0" type="doc"/>
        <dgm:pt modelId="1">
          <dgm:prSet phldr="1"/>
        </dgm:pt>
        <dgm:pt modelId="2">
          <dgm:prSet phldr="1"/>
        </dgm:pt>
        <dgm:pt modelId="3">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43" srcId="4" destId="41" srcOrd="0" destOrd="0"/>
      </dgm:cxnLst>
      <dgm:bg/>
      <dgm:whole/>
    </dgm:dataModel>
  </dgm:clrData>
  <dgm:layoutNode name="Name0">
    <dgm:varLst>
      <dgm:dir/>
      <dgm:animLvl val="lvl"/>
      <dgm:resizeHandles val="exact"/>
    </dgm:varLst>
    <dgm:choose name="dirChoose">
      <dgm:if name="dirNorm" func="var" arg="dir" op="equ" val="norm">
        <dgm:alg type="lin">
          <dgm:param type="linDir" val="fromL"/>
          <dgm:param type="nodeVertAlign" val="t"/>
        </dgm:alg>
      </dgm:if>
      <dgm:else name="dirRev">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4"/>
          <dgm:constr type="w" for="ch" forName="sibTransNodeCircle" refType="h" refFor="ch" refForName="sibTransNodeCircle"/>
          <dgm:constr type="ctrX" for="ch" forName="sibTransNodeCircle" refType="w" fact="0.5"/>
          <dgm:constr type="ctrY" for="ch" forName="sibTransNodeCircle" refType="h" fact="0.275"/>
          <dgm:constr type="r" for="ch" forName="nodeText" refType="r" refFor="ch" refForName="bgRect"/>
          <dgm:constr type="h" for="ch" forName="nodeText" refType="h" refFor="ch" refForName="bgRect" fact="0.52"/>
          <dgm:constr type="t" for="ch" forName="nodeText" refType="h" refFor="ch" refForName="bgRect" fact="0.48"/>
        </dgm:constrLst>
        <dgm:ruleLst/>
        <dgm:layoutNode name="bgRect" styleLbl="fgAcc1">
          <dgm:alg type="sp"/>
          <dgm:shape xmlns:r="http://schemas.openxmlformats.org/officeDocument/2006/relationships" type="roundRect" r:blip="">
            <dgm:adjLst>
              <dgm:adj idx="1" val="0.1"/>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15"/>
              <dgm:constr type="rMarg" refType="w" fact="0.15"/>
              <dgm:constr type="bMarg" val="1"/>
            </dgm:constrLst>
            <dgm:ruleLst>
              <dgm:rule type="primFontSz" val="14" fact="NaN" max="NaN"/>
            </dgm:ruleLst>
          </dgm:layoutNode>
        </dgm:forEach>
        <dgm:layoutNode name="nodeText" styleLbl="bgAccFollowNode1" moveWith="bgRect">
          <dgm:varLst>
            <dgm:bulletEnabled val="1"/>
          </dgm:varLst>
          <dgm:alg type="tx">
            <dgm:param type="parTxLTRAlign" val="ctr"/>
            <dgm:param type="parTxRTLAlign" val="r"/>
            <dgm:param type="txAnchorVert" val="mid"/>
          </dgm:alg>
          <dgm:shape xmlns:r="http://schemas.openxmlformats.org/officeDocument/2006/relationships" type="rect" r:blip="" zOrderOff="-1" hideGeom="1">
            <dgm:adjLst/>
          </dgm:shape>
          <dgm:presOf axis="desOrSelf" ptType="node"/>
          <dgm:constrLst>
            <dgm:constr type="primFontSz" val="32"/>
            <dgm:constr type="tMarg" val="26"/>
            <dgm:constr type="lMarg" refType="w" fact="0.15"/>
            <dgm:constr type="rMarg" refType="w" fact="0.15"/>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45DC3-2A81-4B83-8768-DA59B41C8829}" type="datetimeFigureOut">
              <a:t>7/17/2026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B325C-EE94-471B-A568-203EA165E1EC}" type="slidenum">
              <a:t>‹#›</a:t>
            </a:fld>
            <a:endParaRPr lang="en-US"/>
          </a:p>
        </p:txBody>
      </p:sp>
    </p:spTree>
    <p:extLst>
      <p:ext uri="{BB962C8B-B14F-4D97-AF65-F5344CB8AC3E}">
        <p14:creationId xmlns:p14="http://schemas.microsoft.com/office/powerpoint/2010/main" val="333442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a:p>
            <a:pPr>
              <a:defRPr/>
            </a:pPr>
            <a:r>
              <a:rPr lang="en-US">
                <a:latin typeface="+mn-lt"/>
                <a:ea typeface="Calibri"/>
                <a:cs typeface="Calibri"/>
              </a:rPr>
              <a:t>A</a:t>
            </a:r>
            <a:r>
              <a:rPr lang="en-US" sz="1200">
                <a:latin typeface="+mn-lt"/>
                <a:ea typeface="Calibri"/>
                <a:cs typeface="Calibri"/>
              </a:rPr>
              <a:t> few housekeeping items</a:t>
            </a:r>
            <a:r>
              <a:rPr lang="en-US">
                <a:latin typeface="+mn-lt"/>
                <a:ea typeface="Calibri"/>
                <a:cs typeface="Calibri"/>
              </a:rPr>
              <a:t>:</a:t>
            </a:r>
            <a:endParaRPr lang="en-US" sz="1200" b="1">
              <a:latin typeface="+mn-lt"/>
              <a:ea typeface="Calibri"/>
              <a:cs typeface="Calibri"/>
            </a:endParaRPr>
          </a:p>
          <a:p>
            <a:pPr>
              <a:defRPr/>
            </a:pPr>
            <a:r>
              <a:rPr lang="en-US"/>
              <a:t>Please Keep your cameras off and mics muted during the presentation.</a:t>
            </a:r>
            <a:endParaRPr lang="en-US">
              <a:ea typeface="Calibri"/>
              <a:cs typeface="Calibri"/>
            </a:endParaRPr>
          </a:p>
          <a:p>
            <a:pPr>
              <a:defRPr/>
            </a:pPr>
            <a:r>
              <a:rPr lang="en-US">
                <a:ea typeface="Calibri"/>
                <a:cs typeface="Calibri"/>
              </a:rPr>
              <a:t>This session is being recorded, and the slide deck will be made available on our website at flydenver.com within 3 to 5 business days.</a:t>
            </a:r>
          </a:p>
          <a:p>
            <a:pPr>
              <a:defRPr/>
            </a:pPr>
            <a:r>
              <a:rPr lang="en-US">
                <a:ea typeface="Calibri"/>
                <a:cs typeface="Calibri"/>
              </a:rPr>
              <a:t>Questions will be addressed at the end of the session.</a:t>
            </a:r>
          </a:p>
          <a:p>
            <a:pPr>
              <a:defRPr/>
            </a:pPr>
            <a:endParaRPr lang="en-US" b="1">
              <a:ea typeface="Calibri"/>
              <a:cs typeface="Calibri"/>
            </a:endParaRPr>
          </a:p>
          <a:p>
            <a:pPr marL="171450" indent="-171450">
              <a:buFont typeface="Wingdings" panose="05000000000000000000" pitchFamily="2" charset="2"/>
              <a:buChar char="§"/>
              <a:defRPr/>
            </a:pPr>
            <a:r>
              <a:rPr lang="en-US">
                <a:ea typeface="Calibri"/>
                <a:cs typeface="Calibri"/>
              </a:rPr>
              <a:t>We would</a:t>
            </a:r>
            <a:r>
              <a:rPr lang="en-US" sz="1200">
                <a:latin typeface="+mn-lt"/>
                <a:ea typeface="Calibri"/>
                <a:cs typeface="Calibri"/>
              </a:rPr>
              <a:t> </a:t>
            </a:r>
            <a:r>
              <a:rPr lang="en-US">
                <a:latin typeface="+mn-lt"/>
                <a:ea typeface="Calibri"/>
                <a:cs typeface="Calibri"/>
              </a:rPr>
              <a:t>love to get an idea of who</a:t>
            </a:r>
            <a:r>
              <a:rPr lang="en-US" sz="1200">
                <a:latin typeface="+mn-lt"/>
                <a:ea typeface="Calibri"/>
                <a:cs typeface="Calibri"/>
              </a:rPr>
              <a:t> is in the audience today. </a:t>
            </a:r>
            <a:r>
              <a:rPr lang="en-US">
                <a:ea typeface="Calibri"/>
                <a:cs typeface="Calibri"/>
              </a:rPr>
              <a:t>Drop</a:t>
            </a:r>
            <a:r>
              <a:rPr lang="en-US" sz="1200">
                <a:latin typeface="+mn-lt"/>
                <a:ea typeface="Calibri"/>
                <a:cs typeface="Calibri"/>
              </a:rPr>
              <a:t> your name, company, and title into the chat box</a:t>
            </a:r>
            <a:r>
              <a:rPr lang="en-US">
                <a:ea typeface="Calibri"/>
                <a:cs typeface="Calibri"/>
              </a:rPr>
              <a:t> to share with today's group.</a:t>
            </a: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211BD4-1591-396A-14B8-AD54C7AA8713}"/>
              </a:ext>
            </a:extLst>
          </p:cNvPr>
          <p:cNvSpPr txBox="1"/>
          <p:nvPr/>
        </p:nvSpPr>
        <p:spPr>
          <a:xfrm>
            <a:off x="685800" y="4864608"/>
            <a:ext cx="54864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Before we begin I'll briefly go over a few housekeeping items:</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I’d love to get an idea of who is in the audience today. Please feel free to drop your name, company, and title into the chat box.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Today’s informational session will be an overview of the ACDBE Review Process, Personal Net Worth (PNW), and Other tax documents required for ACDBE certification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Please hold your questions until the end, as we’ll conclude with a Q&amp;A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99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scan the QR code to learn more about Business Development Training Academy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2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07963"/>
            <a:ext cx="5584825" cy="3141662"/>
          </a:xfrm>
        </p:spPr>
      </p:sp>
      <p:sp>
        <p:nvSpPr>
          <p:cNvPr id="3" name="Notes Placeholder 2"/>
          <p:cNvSpPr>
            <a:spLocks noGrp="1"/>
          </p:cNvSpPr>
          <p:nvPr>
            <p:ph type="body" idx="1"/>
          </p:nvPr>
        </p:nvSpPr>
        <p:spPr>
          <a:xfrm>
            <a:off x="702310" y="3508817"/>
            <a:ext cx="5618480" cy="4636647"/>
          </a:xfrm>
        </p:spPr>
        <p:txBody>
          <a:bodyPr/>
          <a:lstStyle/>
          <a:p>
            <a:pPr rtl="0" fontAlgn="base"/>
            <a:r>
              <a:rPr lang="en-US" sz="1200" b="1" i="0" u="none" strike="noStrike" kern="1200">
                <a:solidFill>
                  <a:schemeClr val="tx1"/>
                </a:solidFill>
                <a:effectLst/>
                <a:latin typeface="+mn-lt"/>
                <a:ea typeface="+mn-ea"/>
                <a:cs typeface="+mn-cs"/>
              </a:rPr>
              <a:t>Stay Connected with DEN</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Follow DEN on social media for updates, news, and opportunities.</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Sign up for DEN’s weekly newsletter for info on: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Upcoming events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Bid opportunities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Business resources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DEN is committed to equitable engagement, providing year-round access to resources and events.</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Now I will pass it along to Sara Anderson to start the Presentation </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72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r>
              <a:rPr lang="en-US">
                <a:ea typeface="Calibri"/>
                <a:cs typeface="Calibri"/>
              </a:rPr>
              <a:t>Even though the ACDBE and DBE programs are currently paused, there is a lot going on behind the scenes. </a:t>
            </a:r>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4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C4A7-9873-E5D4-B302-BF4D83656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66AF1-C538-14E6-C1D4-A82ACDCED44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EF288DE1-76F9-E9D3-1CFF-0FBF4E6453DE}"/>
              </a:ext>
            </a:extLst>
          </p:cNvPr>
          <p:cNvSpPr>
            <a:spLocks noGrp="1"/>
          </p:cNvSpPr>
          <p:nvPr>
            <p:ph type="body" idx="1"/>
          </p:nvPr>
        </p:nvSpPr>
        <p:spPr>
          <a:xfrm>
            <a:off x="685800" y="4400549"/>
            <a:ext cx="5486400" cy="3600451"/>
          </a:xfrm>
          <a:prstGeom prst="rect">
            <a:avLst/>
          </a:prstGeom>
        </p:spPr>
        <p:txBody>
          <a:bodyPr/>
          <a:lstStyle/>
          <a:p>
            <a:pPr defTabSz="897301">
              <a:defRPr/>
            </a:pPr>
            <a:r>
              <a:rPr lang="en-US">
                <a:ea typeface="Calibri" panose="020F0502020204030204"/>
                <a:cs typeface="Calibri" panose="020F0502020204030204"/>
              </a:rPr>
              <a:t>Right now, we are conducting individual reviews to confirm eligibility under the new federal requirements. Once we are done, we will notify the FAA, which allows us to resume counting on existing contracts for those who have been deemed eligible. We are also currently in the process of revising our ACDBE program plan under the new standard to submit to the FAA for approval. Once we have an approved program plan, we can revise our overall goals and methodology to resume goal setting on new contracts.</a:t>
            </a:r>
          </a:p>
          <a:p>
            <a:pPr defTabSz="897301">
              <a:defRPr/>
            </a:pPr>
            <a:br>
              <a:rPr lang="en-US">
                <a:cs typeface="+mn-lt"/>
              </a:rPr>
            </a:br>
            <a:r>
              <a:rPr lang="en-US">
                <a:ea typeface="Calibri" panose="020F0502020204030204"/>
                <a:cs typeface="Calibri" panose="020F0502020204030204"/>
              </a:rPr>
              <a:t> We must recalculate goals based on updated data and methodology. </a:t>
            </a:r>
          </a:p>
          <a:p>
            <a:pPr defTabSz="897301">
              <a:defRPr/>
            </a:pPr>
            <a:endParaRPr lang="en-US">
              <a:ea typeface="Calibri" panose="020F0502020204030204"/>
              <a:cs typeface="Calibri" panose="020F0502020204030204"/>
            </a:endParaRPr>
          </a:p>
          <a:p>
            <a:pPr defTabSz="897301">
              <a:lnSpc>
                <a:spcPct val="90000"/>
              </a:lnSpc>
              <a:spcBef>
                <a:spcPts val="1000"/>
              </a:spcBef>
              <a:defRPr/>
            </a:pPr>
            <a:endParaRPr lang="en-US">
              <a:ea typeface="Calibri" panose="020F0502020204030204"/>
              <a:cs typeface="Calibri" panose="020F0502020204030204"/>
            </a:endParaRPr>
          </a:p>
        </p:txBody>
      </p:sp>
    </p:spTree>
    <p:extLst>
      <p:ext uri="{BB962C8B-B14F-4D97-AF65-F5344CB8AC3E}">
        <p14:creationId xmlns:p14="http://schemas.microsoft.com/office/powerpoint/2010/main" val="107859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17265-E78D-CE69-CB27-152B7F1C3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7760B-8C61-72E4-4206-19D8CE452FA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73375FC2-7CFD-F182-4DFC-22EC0223B570}"/>
              </a:ext>
            </a:extLst>
          </p:cNvPr>
          <p:cNvSpPr>
            <a:spLocks noGrp="1"/>
          </p:cNvSpPr>
          <p:nvPr>
            <p:ph type="body" idx="1"/>
          </p:nvPr>
        </p:nvSpPr>
        <p:spPr>
          <a:xfrm>
            <a:off x="685800" y="4400549"/>
            <a:ext cx="5486400" cy="3600451"/>
          </a:xfrm>
          <a:prstGeom prst="rect">
            <a:avLst/>
          </a:prstGeom>
        </p:spPr>
        <p:txBody>
          <a:bodyPr/>
          <a:lstStyle/>
          <a:p>
            <a:pPr fontAlgn="t">
              <a:lnSpc>
                <a:spcPts val="1500"/>
              </a:lnSpc>
              <a:buNone/>
            </a:pPr>
            <a:r>
              <a:rPr lang="en-US" sz="1200" b="0" i="0">
                <a:effectLst/>
                <a:latin typeface="Aptos" panose="020B0004020202020204" pitchFamily="34" charset="0"/>
              </a:rPr>
              <a:t>Certification helps ensure your business is visible, counted, and positioned for future opportunities.</a:t>
            </a:r>
          </a:p>
        </p:txBody>
      </p:sp>
    </p:spTree>
    <p:extLst>
      <p:ext uri="{BB962C8B-B14F-4D97-AF65-F5344CB8AC3E}">
        <p14:creationId xmlns:p14="http://schemas.microsoft.com/office/powerpoint/2010/main" val="167749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B9810-BD0E-17F8-3C2D-B5B61AEAB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4AA71-8861-B199-D1D4-1BA4C4459124}"/>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3A8A7AF-AFC2-9A71-F847-87CCFA8D9044}"/>
              </a:ext>
            </a:extLst>
          </p:cNvPr>
          <p:cNvSpPr>
            <a:spLocks noGrp="1"/>
          </p:cNvSpPr>
          <p:nvPr>
            <p:ph type="body" idx="1"/>
          </p:nvPr>
        </p:nvSpPr>
        <p:spPr>
          <a:xfrm>
            <a:off x="685800" y="4400549"/>
            <a:ext cx="5486400" cy="3600451"/>
          </a:xfrm>
          <a:prstGeom prst="rect">
            <a:avLst/>
          </a:prstGeom>
        </p:spPr>
        <p:txBody>
          <a:bodyPr/>
          <a:lstStyle/>
          <a:p>
            <a:pPr marL="285750" indent="-285750" defTabSz="897301">
              <a:lnSpc>
                <a:spcPct val="90000"/>
              </a:lnSpc>
              <a:spcBef>
                <a:spcPts val="1000"/>
              </a:spcBef>
              <a:buFont typeface="Arial,Sans-Serif"/>
              <a:buChar char="•"/>
              <a:defRPr/>
            </a:pPr>
            <a:endParaRPr lang="en-US">
              <a:ea typeface="Calibri"/>
              <a:cs typeface="Calibri"/>
            </a:endParaRPr>
          </a:p>
        </p:txBody>
      </p:sp>
    </p:spTree>
    <p:extLst>
      <p:ext uri="{BB962C8B-B14F-4D97-AF65-F5344CB8AC3E}">
        <p14:creationId xmlns:p14="http://schemas.microsoft.com/office/powerpoint/2010/main" val="140126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891E-3469-BEFA-AB76-337F06A72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552C7-01CD-5533-5CFE-A1E38FF36ED5}"/>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A497DE7B-872C-7766-4CF3-1BCC2376D869}"/>
              </a:ext>
            </a:extLst>
          </p:cNvPr>
          <p:cNvSpPr>
            <a:spLocks noGrp="1"/>
          </p:cNvSpPr>
          <p:nvPr>
            <p:ph type="body" idx="1"/>
          </p:nvPr>
        </p:nvSpPr>
        <p:spPr>
          <a:xfrm>
            <a:off x="685800" y="4400549"/>
            <a:ext cx="5486400" cy="3600451"/>
          </a:xfrm>
          <a:prstGeom prst="rect">
            <a:avLst/>
          </a:prstGeom>
        </p:spPr>
        <p:txBody>
          <a:bodyPr/>
          <a:lstStyle/>
          <a:p>
            <a:pPr marL="0" marR="0" lvl="0" indent="0" algn="l" defTabSz="897301" rtl="0" eaLnBrk="1" fontAlgn="auto" latinLnBrk="0" hangingPunct="1">
              <a:lnSpc>
                <a:spcPct val="90000"/>
              </a:lnSpc>
              <a:spcBef>
                <a:spcPts val="1000"/>
              </a:spcBef>
              <a:spcAft>
                <a:spcPts val="0"/>
              </a:spcAft>
              <a:buClrTx/>
              <a:buSzTx/>
              <a:buFont typeface="Arial,Sans-Serif"/>
              <a:buNone/>
              <a:tabLst/>
              <a:defRPr/>
            </a:pPr>
            <a:r>
              <a:rPr lang="en-US" sz="1200" b="0" i="0" kern="1200">
                <a:solidFill>
                  <a:schemeClr val="tx1"/>
                </a:solidFill>
                <a:effectLst/>
                <a:latin typeface="+mn-lt"/>
                <a:ea typeface="+mn-ea"/>
                <a:cs typeface="+mn-cs"/>
              </a:rPr>
              <a:t>Triennial goals guide the overall ACDBE program at DEN, while Concession-specific goals govern individual opportunities.</a:t>
            </a:r>
          </a:p>
          <a:p>
            <a:pPr marL="285750" indent="-285750" defTabSz="897301">
              <a:lnSpc>
                <a:spcPct val="90000"/>
              </a:lnSpc>
              <a:spcBef>
                <a:spcPts val="1000"/>
              </a:spcBef>
              <a:buFont typeface="Arial,Sans-Serif"/>
              <a:buChar char="•"/>
              <a:defRPr/>
            </a:pPr>
            <a:endParaRPr lang="en-US">
              <a:ea typeface="Calibri"/>
              <a:cs typeface="Calibri"/>
            </a:endParaRPr>
          </a:p>
        </p:txBody>
      </p:sp>
    </p:spTree>
    <p:extLst>
      <p:ext uri="{BB962C8B-B14F-4D97-AF65-F5344CB8AC3E}">
        <p14:creationId xmlns:p14="http://schemas.microsoft.com/office/powerpoint/2010/main" val="2042767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3EAA0-4051-E7D6-1824-00E1EACD8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D23A8-3150-8936-F106-8C1071C5F31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BC937A3E-1ADF-BE8F-4A1C-2EB160BA9850}"/>
              </a:ext>
            </a:extLst>
          </p:cNvPr>
          <p:cNvSpPr>
            <a:spLocks noGrp="1"/>
          </p:cNvSpPr>
          <p:nvPr>
            <p:ph type="body" idx="1"/>
          </p:nvPr>
        </p:nvSpPr>
        <p:spPr>
          <a:xfrm>
            <a:off x="685800" y="4400549"/>
            <a:ext cx="5486400" cy="3600451"/>
          </a:xfrm>
          <a:prstGeom prst="rect">
            <a:avLst/>
          </a:prstGeom>
        </p:spPr>
        <p:txBody>
          <a:bodyPr/>
          <a:lstStyle/>
          <a:p>
            <a:pPr marL="0" marR="0" lvl="0" indent="0" algn="l" defTabSz="897301" rtl="0" eaLnBrk="1" fontAlgn="auto" latinLnBrk="0" hangingPunct="1">
              <a:lnSpc>
                <a:spcPct val="90000"/>
              </a:lnSpc>
              <a:spcBef>
                <a:spcPts val="1000"/>
              </a:spcBef>
              <a:spcAft>
                <a:spcPts val="0"/>
              </a:spcAft>
              <a:buClrTx/>
              <a:buSzTx/>
              <a:buFont typeface="Arial,Sans-Serif"/>
              <a:buNone/>
              <a:tabLst/>
              <a:defRPr/>
            </a:pPr>
            <a:r>
              <a:rPr lang="en-US" sz="1200">
                <a:latin typeface="Aptos" panose="020B0004020202020204" pitchFamily="34" charset="0"/>
              </a:rPr>
              <a:t>The number and availability of certified firms directly influences goal development. If firms are not certified, they cannot be included in availability calculations.</a:t>
            </a:r>
          </a:p>
        </p:txBody>
      </p:sp>
    </p:spTree>
    <p:extLst>
      <p:ext uri="{BB962C8B-B14F-4D97-AF65-F5344CB8AC3E}">
        <p14:creationId xmlns:p14="http://schemas.microsoft.com/office/powerpoint/2010/main" val="385098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7B5E-A973-BF35-5317-5038961F3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60B37-CB78-EC7F-3D4D-C0CD46144480}"/>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B5D91B94-34C8-68A8-5EDD-8FA872083570}"/>
              </a:ext>
            </a:extLst>
          </p:cNvPr>
          <p:cNvSpPr>
            <a:spLocks noGrp="1"/>
          </p:cNvSpPr>
          <p:nvPr>
            <p:ph type="body" idx="1"/>
          </p:nvPr>
        </p:nvSpPr>
        <p:spPr>
          <a:xfrm>
            <a:off x="685800" y="4400549"/>
            <a:ext cx="5486400" cy="3600451"/>
          </a:xfrm>
          <a:prstGeom prst="rect">
            <a:avLst/>
          </a:prstGeom>
        </p:spPr>
        <p:txBody>
          <a:bodyPr/>
          <a:lstStyle/>
          <a:p>
            <a:pPr marL="0" marR="0" lvl="0" indent="0" algn="l" defTabSz="897301" rtl="0" eaLnBrk="1" fontAlgn="auto" latinLnBrk="0" hangingPunct="1">
              <a:lnSpc>
                <a:spcPct val="90000"/>
              </a:lnSpc>
              <a:spcBef>
                <a:spcPts val="1000"/>
              </a:spcBef>
              <a:spcAft>
                <a:spcPts val="0"/>
              </a:spcAft>
              <a:buClrTx/>
              <a:buSzTx/>
              <a:buFont typeface="Arial,Sans-Serif"/>
              <a:buNone/>
              <a:tabLst/>
              <a:defRPr/>
            </a:pPr>
            <a:r>
              <a:rPr lang="en-US" sz="1200" b="0" i="0" kern="1200">
                <a:solidFill>
                  <a:schemeClr val="tx1"/>
                </a:solidFill>
                <a:effectLst/>
                <a:latin typeface="+mn-lt"/>
                <a:ea typeface="+mn-ea"/>
                <a:cs typeface="+mn-cs"/>
              </a:rPr>
              <a:t>The goal-setting process is designed to establish a goal when supported by availability and participation opportunities for any concession-related opportunity. When the analysis does not support a goal, a </a:t>
            </a:r>
            <a:r>
              <a:rPr lang="en-US" sz="1200" b="1" i="0" kern="1200">
                <a:solidFill>
                  <a:schemeClr val="tx1"/>
                </a:solidFill>
                <a:effectLst/>
                <a:latin typeface="+mn-lt"/>
                <a:ea typeface="+mn-ea"/>
                <a:cs typeface="+mn-cs"/>
              </a:rPr>
              <a:t>0% goal may be the appropriate outcome.</a:t>
            </a:r>
            <a:endParaRPr lang="en-US" sz="1200" b="0" i="0" kern="1200">
              <a:solidFill>
                <a:schemeClr val="tx1"/>
              </a:solidFill>
              <a:effectLst/>
              <a:latin typeface="+mn-lt"/>
              <a:ea typeface="+mn-ea"/>
              <a:cs typeface="+mn-cs"/>
            </a:endParaRPr>
          </a:p>
          <a:p>
            <a:pPr marL="285750" indent="-285750" defTabSz="897301">
              <a:lnSpc>
                <a:spcPct val="90000"/>
              </a:lnSpc>
              <a:spcBef>
                <a:spcPts val="1000"/>
              </a:spcBef>
              <a:buFont typeface="Arial,Sans-Serif"/>
              <a:buChar char="•"/>
              <a:defRPr/>
            </a:pPr>
            <a:endParaRPr lang="en-US">
              <a:ea typeface="Calibri"/>
              <a:cs typeface="Calibri"/>
            </a:endParaRPr>
          </a:p>
        </p:txBody>
      </p:sp>
    </p:spTree>
    <p:extLst>
      <p:ext uri="{BB962C8B-B14F-4D97-AF65-F5344CB8AC3E}">
        <p14:creationId xmlns:p14="http://schemas.microsoft.com/office/powerpoint/2010/main" val="164920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6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76F7-260E-393A-DE9D-29D45140E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05E5D-EB09-FD75-D89F-D5C74A9B65C7}"/>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CF717E18-B8C2-3472-2A7B-D63BA9E783F5}"/>
              </a:ext>
            </a:extLst>
          </p:cNvPr>
          <p:cNvSpPr>
            <a:spLocks noGrp="1"/>
          </p:cNvSpPr>
          <p:nvPr>
            <p:ph type="body" idx="1"/>
          </p:nvPr>
        </p:nvSpPr>
        <p:spPr>
          <a:xfrm>
            <a:off x="685800" y="4400549"/>
            <a:ext cx="5486400" cy="3600451"/>
          </a:xfrm>
          <a:prstGeom prst="rect">
            <a:avLst/>
          </a:prstGeom>
        </p:spPr>
        <p:txBody>
          <a:bodyPr/>
          <a:lstStyle/>
          <a:p>
            <a:pPr fontAlgn="t"/>
            <a:r>
              <a:rPr lang="en-US" sz="1200" b="0" i="0" kern="1200">
                <a:solidFill>
                  <a:schemeClr val="tx1"/>
                </a:solidFill>
                <a:effectLst/>
                <a:latin typeface="+mn-lt"/>
                <a:ea typeface="+mn-ea"/>
                <a:cs typeface="+mn-cs"/>
              </a:rPr>
              <a:t>One of the biggest misconceptions is that a 0% goal means the ACDBE program no longer applies. That's not the case. A 0% goal simply means the goal-setting analysis did not support establishing a concession-specific goal for that opportunity. The ACDBE program still exists, participation may still occur, commitments remain important, and program protections—such as joint venture reviews and termination requirements—continue to apply. In many ways, a properly established 0% goal protects both the integrity of the program and the businesses participating in it because it ensures goals remain data-driven and defensible.</a:t>
            </a:r>
          </a:p>
        </p:txBody>
      </p:sp>
    </p:spTree>
    <p:extLst>
      <p:ext uri="{BB962C8B-B14F-4D97-AF65-F5344CB8AC3E}">
        <p14:creationId xmlns:p14="http://schemas.microsoft.com/office/powerpoint/2010/main" val="2268701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090E-82FB-1860-3B83-3406DE38F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4B8B1-A165-3CE1-3998-D8D6044187B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28746E3C-2EB1-9E8D-D401-595716B6C159}"/>
              </a:ext>
            </a:extLst>
          </p:cNvPr>
          <p:cNvSpPr>
            <a:spLocks noGrp="1"/>
          </p:cNvSpPr>
          <p:nvPr>
            <p:ph type="body" idx="1"/>
          </p:nvPr>
        </p:nvSpPr>
        <p:spPr>
          <a:xfrm>
            <a:off x="685800" y="4400549"/>
            <a:ext cx="5486400" cy="3600451"/>
          </a:xfrm>
          <a:prstGeom prst="rect">
            <a:avLst/>
          </a:prstGeom>
        </p:spPr>
        <p:txBody>
          <a:bodyPr/>
          <a:lstStyle/>
          <a:p>
            <a:pPr marL="285750" indent="-285750" defTabSz="897301">
              <a:lnSpc>
                <a:spcPct val="90000"/>
              </a:lnSpc>
              <a:spcBef>
                <a:spcPts val="1000"/>
              </a:spcBef>
              <a:buFont typeface="Arial,Sans-Serif"/>
              <a:buChar char="•"/>
              <a:defRPr/>
            </a:pPr>
            <a:endParaRPr lang="en-US">
              <a:ea typeface="Calibri"/>
              <a:cs typeface="Calibri"/>
            </a:endParaRPr>
          </a:p>
        </p:txBody>
      </p:sp>
    </p:spTree>
    <p:extLst>
      <p:ext uri="{BB962C8B-B14F-4D97-AF65-F5344CB8AC3E}">
        <p14:creationId xmlns:p14="http://schemas.microsoft.com/office/powerpoint/2010/main" val="3090234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ptos" panose="020B0004020202020204" pitchFamily="34" charset="0"/>
              </a:rPr>
              <a:t>The IFR restricted our ability to use Historical Participation Review under the new standard because that data was collected under the old rule</a:t>
            </a:r>
          </a:p>
          <a:p>
            <a:endParaRPr lang="en-US"/>
          </a:p>
          <a:p>
            <a:r>
              <a:rPr lang="en-US"/>
              <a:t>The number of available firms also changed </a:t>
            </a:r>
          </a:p>
        </p:txBody>
      </p:sp>
      <p:sp>
        <p:nvSpPr>
          <p:cNvPr id="4" name="Slide Number Placeholder 3"/>
          <p:cNvSpPr>
            <a:spLocks noGrp="1"/>
          </p:cNvSpPr>
          <p:nvPr>
            <p:ph type="sldNum" sz="quarter" idx="5"/>
          </p:nvPr>
        </p:nvSpPr>
        <p:spPr/>
        <p:txBody>
          <a:bodyPr/>
          <a:lstStyle/>
          <a:p>
            <a:fld id="{650B325C-EE94-471B-A568-203EA165E1EC}" type="slidenum">
              <a:rPr lang="en-US" smtClean="0"/>
              <a:t>25</a:t>
            </a:fld>
            <a:endParaRPr lang="en-US"/>
          </a:p>
        </p:txBody>
      </p:sp>
    </p:spTree>
    <p:extLst>
      <p:ext uri="{BB962C8B-B14F-4D97-AF65-F5344CB8AC3E}">
        <p14:creationId xmlns:p14="http://schemas.microsoft.com/office/powerpoint/2010/main" val="2527567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CBB3-E764-9446-3DCA-3DAA7F39C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F2373-267B-1A7E-37B8-1597A12BA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93060-A982-1B95-2370-14C02C5CE9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ptos" panose="020B0004020202020204" pitchFamily="34" charset="0"/>
              </a:rPr>
              <a:t>The IFR restricted our ability to use Historical Participation Review under the new standard </a:t>
            </a:r>
          </a:p>
          <a:p>
            <a:endParaRPr lang="en-US"/>
          </a:p>
        </p:txBody>
      </p:sp>
      <p:sp>
        <p:nvSpPr>
          <p:cNvPr id="4" name="Slide Number Placeholder 3">
            <a:extLst>
              <a:ext uri="{FF2B5EF4-FFF2-40B4-BE49-F238E27FC236}">
                <a16:creationId xmlns:a16="http://schemas.microsoft.com/office/drawing/2014/main" id="{36617672-51ED-B2F9-6B54-2919F7B4F014}"/>
              </a:ext>
            </a:extLst>
          </p:cNvPr>
          <p:cNvSpPr>
            <a:spLocks noGrp="1"/>
          </p:cNvSpPr>
          <p:nvPr>
            <p:ph type="sldNum" sz="quarter" idx="5"/>
          </p:nvPr>
        </p:nvSpPr>
        <p:spPr/>
        <p:txBody>
          <a:bodyPr/>
          <a:lstStyle/>
          <a:p>
            <a:fld id="{650B325C-EE94-471B-A568-203EA165E1EC}" type="slidenum">
              <a:rPr lang="en-US" smtClean="0"/>
              <a:t>26</a:t>
            </a:fld>
            <a:endParaRPr lang="en-US"/>
          </a:p>
        </p:txBody>
      </p:sp>
    </p:spTree>
    <p:extLst>
      <p:ext uri="{BB962C8B-B14F-4D97-AF65-F5344CB8AC3E}">
        <p14:creationId xmlns:p14="http://schemas.microsoft.com/office/powerpoint/2010/main" val="1585432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F4D9-4DAF-92FD-AAAC-57F73D3DD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D7408-97B5-E3DA-8563-BE5F37DB2A7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D53B40D-68E1-BEAD-D38E-9DCCB3043403}"/>
              </a:ext>
            </a:extLst>
          </p:cNvPr>
          <p:cNvSpPr>
            <a:spLocks noGrp="1"/>
          </p:cNvSpPr>
          <p:nvPr>
            <p:ph type="body" idx="1"/>
          </p:nvPr>
        </p:nvSpPr>
        <p:spPr>
          <a:xfrm>
            <a:off x="685800" y="4400549"/>
            <a:ext cx="5486400" cy="3600451"/>
          </a:xfrm>
          <a:prstGeom prst="rect">
            <a:avLst/>
          </a:prstGeom>
        </p:spPr>
        <p:txBody>
          <a:bodyPr/>
          <a:lstStyle/>
          <a:p>
            <a:pPr fontAlgn="t"/>
            <a:r>
              <a:rPr lang="en-US" sz="1200" b="0" i="0" kern="1200">
                <a:solidFill>
                  <a:schemeClr val="tx1"/>
                </a:solidFill>
                <a:effectLst/>
                <a:latin typeface="+mn-lt"/>
                <a:ea typeface="+mn-ea"/>
                <a:cs typeface="+mn-cs"/>
              </a:rPr>
              <a:t>When was the last time you reviewed your NAICS codes?</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Your NAICS codes are how opportunities find your business.</a:t>
            </a:r>
          </a:p>
        </p:txBody>
      </p:sp>
    </p:spTree>
    <p:extLst>
      <p:ext uri="{BB962C8B-B14F-4D97-AF65-F5344CB8AC3E}">
        <p14:creationId xmlns:p14="http://schemas.microsoft.com/office/powerpoint/2010/main" val="119735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6073E-261C-2EFB-E74E-222D538F2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8BE59-8A3E-697A-A5E8-BBF2EAD2D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8BE08-3291-F95D-555A-2B82D93378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ptos" panose="020B0004020202020204" pitchFamily="34" charset="0"/>
              </a:rPr>
              <a:t>The IFR restricted our ability to use Historical Participation Review under the new standard </a:t>
            </a:r>
          </a:p>
          <a:p>
            <a:endParaRPr lang="en-US"/>
          </a:p>
        </p:txBody>
      </p:sp>
      <p:sp>
        <p:nvSpPr>
          <p:cNvPr id="4" name="Slide Number Placeholder 3">
            <a:extLst>
              <a:ext uri="{FF2B5EF4-FFF2-40B4-BE49-F238E27FC236}">
                <a16:creationId xmlns:a16="http://schemas.microsoft.com/office/drawing/2014/main" id="{767AFF6F-5337-EECB-032B-F8A173459E18}"/>
              </a:ext>
            </a:extLst>
          </p:cNvPr>
          <p:cNvSpPr>
            <a:spLocks noGrp="1"/>
          </p:cNvSpPr>
          <p:nvPr>
            <p:ph type="sldNum" sz="quarter" idx="5"/>
          </p:nvPr>
        </p:nvSpPr>
        <p:spPr/>
        <p:txBody>
          <a:bodyPr/>
          <a:lstStyle/>
          <a:p>
            <a:fld id="{650B325C-EE94-471B-A568-203EA165E1EC}" type="slidenum">
              <a:rPr lang="en-US" smtClean="0"/>
              <a:t>28</a:t>
            </a:fld>
            <a:endParaRPr lang="en-US"/>
          </a:p>
        </p:txBody>
      </p:sp>
    </p:spTree>
    <p:extLst>
      <p:ext uri="{BB962C8B-B14F-4D97-AF65-F5344CB8AC3E}">
        <p14:creationId xmlns:p14="http://schemas.microsoft.com/office/powerpoint/2010/main" val="178238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A02D-CD3C-8AEB-83CE-BEE6DED32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4CF8B-E301-7551-4EA8-A936D6ABDE0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240762C-DC98-2984-275A-461AC9D446F4}"/>
              </a:ext>
            </a:extLst>
          </p:cNvPr>
          <p:cNvSpPr>
            <a:spLocks noGrp="1"/>
          </p:cNvSpPr>
          <p:nvPr>
            <p:ph type="body" idx="1"/>
          </p:nvPr>
        </p:nvSpPr>
        <p:spPr>
          <a:xfrm>
            <a:off x="685800" y="4400549"/>
            <a:ext cx="5486400" cy="3600451"/>
          </a:xfrm>
          <a:prstGeom prst="rect">
            <a:avLst/>
          </a:prstGeom>
        </p:spPr>
        <p:txBody>
          <a:bodyPr/>
          <a:lstStyle/>
          <a:p>
            <a:pPr marL="0" marR="0" lvl="0" indent="0" algn="l" defTabSz="897301" rtl="0" eaLnBrk="1" fontAlgn="auto" latinLnBrk="0" hangingPunct="1">
              <a:lnSpc>
                <a:spcPct val="90000"/>
              </a:lnSpc>
              <a:spcBef>
                <a:spcPts val="1000"/>
              </a:spcBef>
              <a:spcAft>
                <a:spcPts val="0"/>
              </a:spcAft>
              <a:buClrTx/>
              <a:buSzTx/>
              <a:buFont typeface="Arial,Sans-Serif"/>
              <a:buNone/>
              <a:tabLst/>
              <a:defRPr/>
            </a:pPr>
            <a:r>
              <a:rPr lang="en-US">
                <a:latin typeface="Aptos" panose="020B0004020202020204" pitchFamily="34" charset="0"/>
              </a:rPr>
              <a:t>Many firms already provide services that align with concession-related opportunities.</a:t>
            </a:r>
          </a:p>
          <a:p>
            <a:pPr marL="285750" indent="-285750" defTabSz="897301">
              <a:lnSpc>
                <a:spcPct val="90000"/>
              </a:lnSpc>
              <a:spcBef>
                <a:spcPts val="1000"/>
              </a:spcBef>
              <a:buFont typeface="Arial,Sans-Serif"/>
              <a:buChar char="•"/>
              <a:defRPr/>
            </a:pPr>
            <a:endParaRPr lang="en-US">
              <a:ea typeface="Calibri"/>
              <a:cs typeface="Calibri"/>
            </a:endParaRPr>
          </a:p>
        </p:txBody>
      </p:sp>
    </p:spTree>
    <p:extLst>
      <p:ext uri="{BB962C8B-B14F-4D97-AF65-F5344CB8AC3E}">
        <p14:creationId xmlns:p14="http://schemas.microsoft.com/office/powerpoint/2010/main" val="2970943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82187-49AF-DE5F-3F89-222AA9DE4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B6B88-D037-0A25-6907-D8C69E49FA45}"/>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0890F7D-D1F2-70B3-99CB-4AAB229C33EE}"/>
              </a:ext>
            </a:extLst>
          </p:cNvPr>
          <p:cNvSpPr>
            <a:spLocks noGrp="1"/>
          </p:cNvSpPr>
          <p:nvPr>
            <p:ph type="body" idx="1"/>
          </p:nvPr>
        </p:nvSpPr>
        <p:spPr>
          <a:xfrm>
            <a:off x="685800" y="4400549"/>
            <a:ext cx="5486400" cy="3600451"/>
          </a:xfrm>
          <a:prstGeom prst="rect">
            <a:avLst/>
          </a:prstGeom>
        </p:spPr>
        <p:txBody>
          <a:bodyPr/>
          <a:lstStyle/>
          <a:p>
            <a:pPr marL="0" indent="0" defTabSz="897301">
              <a:lnSpc>
                <a:spcPct val="90000"/>
              </a:lnSpc>
              <a:spcBef>
                <a:spcPts val="1000"/>
              </a:spcBef>
              <a:buFont typeface="Arial,Sans-Serif"/>
              <a:buNone/>
              <a:defRPr/>
            </a:pPr>
            <a:r>
              <a:rPr lang="en-US">
                <a:ea typeface="Calibri"/>
                <a:cs typeface="Calibri"/>
              </a:rPr>
              <a:t>Just because there is a 0% ACDBE Goal, does not mean there should be no small business participation</a:t>
            </a:r>
          </a:p>
        </p:txBody>
      </p:sp>
    </p:spTree>
    <p:extLst>
      <p:ext uri="{BB962C8B-B14F-4D97-AF65-F5344CB8AC3E}">
        <p14:creationId xmlns:p14="http://schemas.microsoft.com/office/powerpoint/2010/main" val="2299978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90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8DA0-1284-9FB7-EBB7-759F44664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C5E4D-ADA9-BFC4-0948-3A084ACB2CBA}"/>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16511CA4-8C05-D22B-C9AC-A69049D254A7}"/>
              </a:ext>
            </a:extLst>
          </p:cNvPr>
          <p:cNvSpPr>
            <a:spLocks noGrp="1"/>
          </p:cNvSpPr>
          <p:nvPr>
            <p:ph type="body" idx="1"/>
          </p:nvPr>
        </p:nvSpPr>
        <p:spPr>
          <a:xfrm>
            <a:off x="685800" y="4400549"/>
            <a:ext cx="5486400" cy="3600451"/>
          </a:xfrm>
          <a:prstGeom prst="rect">
            <a:avLst/>
          </a:prstGeom>
        </p:spPr>
        <p:txBody>
          <a:bodyPr/>
          <a:lstStyle/>
          <a:p>
            <a:pPr defTabSz="897301">
              <a:defRPr/>
            </a:pPr>
            <a:endParaRPr lang="en-US"/>
          </a:p>
        </p:txBody>
      </p:sp>
    </p:spTree>
    <p:extLst>
      <p:ext uri="{BB962C8B-B14F-4D97-AF65-F5344CB8AC3E}">
        <p14:creationId xmlns:p14="http://schemas.microsoft.com/office/powerpoint/2010/main" val="1219381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open the floor to questions. There are two ways to ask questions: drop them in the chat or raise your hand, come off of mute and enable your camera.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8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Registration is now open for the DEN Procurement Tradeshow on </a:t>
            </a:r>
            <a:r>
              <a:rPr lang="en-US" sz="1200" b="0" i="0" kern="1200">
                <a:solidFill>
                  <a:schemeClr val="tx1"/>
                </a:solidFill>
                <a:effectLst/>
                <a:latin typeface="+mn-lt"/>
                <a:ea typeface="+mn-ea"/>
                <a:cs typeface="+mn-cs"/>
              </a:rPr>
              <a:t>August 20, 2026! Join us to connect with DEN contractors and partners. </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6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8D89-9467-9725-355B-C48E2F2FA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04791-1253-1335-C56B-C1D7DD735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4B84B-8D6D-567A-3DD3-D2635CB97B78}"/>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Join us to learn more about the Consolidated Rent-A-Car (</a:t>
            </a:r>
            <a:r>
              <a:rPr lang="en-US" sz="1200" err="1"/>
              <a:t>ConRAC</a:t>
            </a:r>
            <a:r>
              <a:rPr lang="en-US" sz="1200"/>
              <a:t>) Facility procurement and other key DEN project updates.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t" latinLnBrk="0" hangingPunct="1">
              <a:lnSpc>
                <a:spcPct val="100000"/>
              </a:lnSpc>
              <a:spcBef>
                <a:spcPts val="0"/>
              </a:spcBef>
              <a:spcAft>
                <a:spcPts val="0"/>
              </a:spcAft>
              <a:buClrTx/>
              <a:buSzTx/>
              <a:buFontTx/>
              <a:buNone/>
              <a:tabLst/>
              <a:defRPr/>
            </a:pPr>
            <a:r>
              <a:rPr lang="en-US" sz="1200">
                <a:solidFill>
                  <a:srgbClr val="440099"/>
                </a:solidFill>
              </a:rPr>
              <a:t>July 24</a:t>
            </a:r>
            <a:r>
              <a:rPr lang="en-US" sz="1200" baseline="30000">
                <a:solidFill>
                  <a:srgbClr val="440099"/>
                </a:solidFill>
              </a:rPr>
              <a:t>th</a:t>
            </a:r>
            <a:br>
              <a:rPr lang="en-US" sz="1200" baseline="30000">
                <a:solidFill>
                  <a:srgbClr val="440099"/>
                </a:solidFill>
              </a:rPr>
            </a:br>
            <a:r>
              <a:rPr lang="en-US" sz="1200">
                <a:solidFill>
                  <a:srgbClr val="440099"/>
                </a:solidFill>
              </a:rPr>
              <a:t>9:00 </a:t>
            </a:r>
            <a:r>
              <a:rPr lang="en-US" sz="1200" err="1">
                <a:solidFill>
                  <a:srgbClr val="440099"/>
                </a:solidFill>
              </a:rPr>
              <a:t>a.m</a:t>
            </a:r>
            <a:r>
              <a:rPr lang="en-US" sz="1200">
                <a:solidFill>
                  <a:srgbClr val="440099"/>
                </a:solidFill>
              </a:rPr>
              <a:t> – noon</a:t>
            </a:r>
            <a:br>
              <a:rPr lang="en-US" sz="1200">
                <a:solidFill>
                  <a:srgbClr val="440099"/>
                </a:solidFill>
              </a:rPr>
            </a:br>
            <a:r>
              <a:rPr lang="en-US" sz="1200">
                <a:solidFill>
                  <a:srgbClr val="440099"/>
                </a:solidFill>
              </a:rPr>
              <a:t>Denver International Airport (DEN) Center of Equity and Excellence in Aviation (CEEA)</a:t>
            </a:r>
            <a:br>
              <a:rPr lang="en-US" sz="1200"/>
            </a:br>
            <a:br>
              <a:rPr lang="en-US" sz="1200"/>
            </a:br>
            <a:r>
              <a:rPr lang="en-US" sz="1200"/>
              <a:t>This event is intended for industry partners and individuals representing firms. Participation is optional, and capacity is limited.</a:t>
            </a: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918B606D-2BD9-9ADE-E0C7-A198D1FC3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3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558027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 no tents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F344B21-1ABB-87D8-72C5-9A19DAB00490}"/>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3" name="Text Placeholder 14">
            <a:extLst>
              <a:ext uri="{FF2B5EF4-FFF2-40B4-BE49-F238E27FC236}">
                <a16:creationId xmlns:a16="http://schemas.microsoft.com/office/drawing/2014/main" id="{381270E9-35B8-FE3D-A796-E57C663477D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4" name="Text Placeholder 4">
            <a:extLst>
              <a:ext uri="{FF2B5EF4-FFF2-40B4-BE49-F238E27FC236}">
                <a16:creationId xmlns:a16="http://schemas.microsoft.com/office/drawing/2014/main" id="{441CEA4D-FBD1-5E6D-A09D-A8AB2E456794}"/>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6" name="Text Placeholder 5">
            <a:extLst>
              <a:ext uri="{FF2B5EF4-FFF2-40B4-BE49-F238E27FC236}">
                <a16:creationId xmlns:a16="http://schemas.microsoft.com/office/drawing/2014/main" id="{384BC7A1-38E3-C11A-AA22-F4B7155F55FF}"/>
              </a:ext>
            </a:extLst>
          </p:cNvPr>
          <p:cNvSpPr>
            <a:spLocks noGrp="1"/>
          </p:cNvSpPr>
          <p:nvPr>
            <p:ph type="body" sz="quarter" idx="14" hasCustomPrompt="1"/>
          </p:nvPr>
        </p:nvSpPr>
        <p:spPr>
          <a:xfrm>
            <a:off x="1138238" y="2487613"/>
            <a:ext cx="9877425" cy="1744662"/>
          </a:xfrm>
          <a:prstGeom prst="rect">
            <a:avLst/>
          </a:prstGeom>
        </p:spPr>
        <p:txBody>
          <a:bodyPr/>
          <a:lstStyle>
            <a:lvl1pPr marL="0" indent="0" algn="ctr">
              <a:buNone/>
              <a:defRPr sz="1400"/>
            </a:lvl1pPr>
          </a:lstStyle>
          <a:p>
            <a:pPr lvl="0"/>
            <a:r>
              <a:rPr lang="en-US"/>
              <a:t>Placeholder copy here, 14-16pt size</a:t>
            </a:r>
          </a:p>
        </p:txBody>
      </p:sp>
      <p:sp>
        <p:nvSpPr>
          <p:cNvPr id="7" name="Slide Number Placeholder 2">
            <a:extLst>
              <a:ext uri="{FF2B5EF4-FFF2-40B4-BE49-F238E27FC236}">
                <a16:creationId xmlns:a16="http://schemas.microsoft.com/office/drawing/2014/main" id="{C8408C58-B4A3-6CB2-A08E-0DCB2DF38ECC}"/>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138365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 no tents - 2">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3E59F461-3743-9209-54FC-91C991E0A418}"/>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5" name="Text Placeholder 14">
            <a:extLst>
              <a:ext uri="{FF2B5EF4-FFF2-40B4-BE49-F238E27FC236}">
                <a16:creationId xmlns:a16="http://schemas.microsoft.com/office/drawing/2014/main" id="{50EA465B-3D0E-8F6E-9A35-F2ED3E9B9AB9}"/>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6" name="Text Placeholder 4">
            <a:extLst>
              <a:ext uri="{FF2B5EF4-FFF2-40B4-BE49-F238E27FC236}">
                <a16:creationId xmlns:a16="http://schemas.microsoft.com/office/drawing/2014/main" id="{13273665-CAB9-E78A-15E2-99BDF1A60127}"/>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8" name="Slide Number Placeholder 2">
            <a:extLst>
              <a:ext uri="{FF2B5EF4-FFF2-40B4-BE49-F238E27FC236}">
                <a16:creationId xmlns:a16="http://schemas.microsoft.com/office/drawing/2014/main" id="{4BC39444-548D-B483-5A6A-5DFCA3A4A88F}"/>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302208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no tents -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0116A0-D395-8796-CE14-47FC8991A30B}"/>
              </a:ext>
            </a:extLst>
          </p:cNvPr>
          <p:cNvSpPr>
            <a:spLocks noGrp="1"/>
          </p:cNvSpPr>
          <p:nvPr>
            <p:ph type="pic" sz="quarter" idx="10"/>
          </p:nvPr>
        </p:nvSpPr>
        <p:spPr>
          <a:xfrm>
            <a:off x="7162800" y="1854201"/>
            <a:ext cx="4254500" cy="3925112"/>
          </a:xfrm>
          <a:prstGeom prst="rect">
            <a:avLst/>
          </a:prstGeom>
        </p:spPr>
        <p:txBody>
          <a:bodyPr/>
          <a:lstStyle>
            <a:lvl1pPr marL="0" indent="0">
              <a:buFontTx/>
              <a:buNone/>
              <a:defRPr sz="1800" b="1" i="1"/>
            </a:lvl1pPr>
          </a:lstStyle>
          <a:p>
            <a:r>
              <a:rPr lang="en-US"/>
              <a:t>Click icon to add picture</a:t>
            </a:r>
          </a:p>
        </p:txBody>
      </p:sp>
      <p:sp>
        <p:nvSpPr>
          <p:cNvPr id="4" name="Text Placeholder 14">
            <a:extLst>
              <a:ext uri="{FF2B5EF4-FFF2-40B4-BE49-F238E27FC236}">
                <a16:creationId xmlns:a16="http://schemas.microsoft.com/office/drawing/2014/main" id="{2314431E-EBAE-1892-FAEE-0B58FB8F46BF}"/>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5" name="Text Placeholder 14">
            <a:extLst>
              <a:ext uri="{FF2B5EF4-FFF2-40B4-BE49-F238E27FC236}">
                <a16:creationId xmlns:a16="http://schemas.microsoft.com/office/drawing/2014/main" id="{47CFCEA2-3E55-D40F-6D10-1FD02410A44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6" name="Text Placeholder 4">
            <a:extLst>
              <a:ext uri="{FF2B5EF4-FFF2-40B4-BE49-F238E27FC236}">
                <a16:creationId xmlns:a16="http://schemas.microsoft.com/office/drawing/2014/main" id="{EE25037C-B9A2-9D98-2912-DAB5966A6490}"/>
              </a:ext>
            </a:extLst>
          </p:cNvPr>
          <p:cNvSpPr>
            <a:spLocks noGrp="1"/>
          </p:cNvSpPr>
          <p:nvPr>
            <p:ph type="body" sz="quarter" idx="13" hasCustomPrompt="1"/>
          </p:nvPr>
        </p:nvSpPr>
        <p:spPr>
          <a:xfrm>
            <a:off x="744574" y="1861464"/>
            <a:ext cx="5932673" cy="339725"/>
          </a:xfrm>
          <a:prstGeom prst="rect">
            <a:avLst/>
          </a:prstGeom>
        </p:spPr>
        <p:txBody>
          <a:bodyPr/>
          <a:lstStyle>
            <a:lvl1pPr marL="0" indent="0">
              <a:buNone/>
              <a:defRPr sz="1800" b="1"/>
            </a:lvl1pPr>
          </a:lstStyle>
          <a:p>
            <a:pPr lvl="0"/>
            <a:r>
              <a:rPr lang="en-US"/>
              <a:t>Sample sub head here and 18pt size</a:t>
            </a:r>
          </a:p>
        </p:txBody>
      </p:sp>
      <p:sp>
        <p:nvSpPr>
          <p:cNvPr id="13" name="Text Placeholder 12">
            <a:extLst>
              <a:ext uri="{FF2B5EF4-FFF2-40B4-BE49-F238E27FC236}">
                <a16:creationId xmlns:a16="http://schemas.microsoft.com/office/drawing/2014/main" id="{E41B7CEC-0C71-16B4-75E5-448313CCE24D}"/>
              </a:ext>
            </a:extLst>
          </p:cNvPr>
          <p:cNvSpPr>
            <a:spLocks noGrp="1"/>
          </p:cNvSpPr>
          <p:nvPr>
            <p:ph type="body" sz="quarter" idx="14" hasCustomPrompt="1"/>
          </p:nvPr>
        </p:nvSpPr>
        <p:spPr>
          <a:xfrm>
            <a:off x="744538" y="2428875"/>
            <a:ext cx="5932487" cy="3200400"/>
          </a:xfrm>
          <a:prstGeom prst="rect">
            <a:avLst/>
          </a:prstGeom>
        </p:spPr>
        <p:txBody>
          <a:bodyPr/>
          <a:lstStyle>
            <a:lvl1pPr>
              <a:buClr>
                <a:srgbClr val="440099"/>
              </a:buClr>
              <a:defRPr sz="1400"/>
            </a:lvl1pPr>
            <a:lvl2pPr>
              <a:buClr>
                <a:srgbClr val="440099"/>
              </a:buClr>
              <a:defRPr sz="1400"/>
            </a:lvl2pPr>
            <a:lvl3pPr>
              <a:buClr>
                <a:srgbClr val="440099"/>
              </a:buClr>
              <a:defRPr sz="1400"/>
            </a:lvl3pPr>
            <a:lvl4pPr>
              <a:buClr>
                <a:srgbClr val="440099"/>
              </a:buClr>
              <a:defRPr sz="1400"/>
            </a:lvl4pPr>
          </a:lstStyle>
          <a:p>
            <a:pPr lvl="0"/>
            <a:r>
              <a:rPr lang="en-US" sz="1400"/>
              <a:t>Placeholder copy here, 14-16pt. </a:t>
            </a:r>
          </a:p>
          <a:p>
            <a:pPr lvl="1"/>
            <a:r>
              <a:rPr lang="en-US" sz="1400"/>
              <a:t>Here </a:t>
            </a:r>
          </a:p>
          <a:p>
            <a:pPr lvl="2"/>
            <a:r>
              <a:rPr lang="en-US" sz="1400"/>
              <a:t>Here</a:t>
            </a:r>
          </a:p>
          <a:p>
            <a:pPr lvl="3"/>
            <a:r>
              <a:rPr lang="en-US" sz="1400"/>
              <a:t>Here</a:t>
            </a:r>
            <a:endParaRPr lang="en-US"/>
          </a:p>
        </p:txBody>
      </p:sp>
      <p:sp>
        <p:nvSpPr>
          <p:cNvPr id="14" name="Slide Number Placeholder 2">
            <a:extLst>
              <a:ext uri="{FF2B5EF4-FFF2-40B4-BE49-F238E27FC236}">
                <a16:creationId xmlns:a16="http://schemas.microsoft.com/office/drawing/2014/main" id="{FD75B074-12A1-0815-B152-03CA6F6827A6}"/>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48876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53617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61445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6016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3129399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212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7/17/2026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829185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7278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4423BE8E-D7E1-394C-CD19-11F06D1FCE35}"/>
              </a:ext>
            </a:extLst>
          </p:cNvPr>
          <p:cNvPicPr>
            <a:picLocks noChangeAspect="1"/>
          </p:cNvPicPr>
          <p:nvPr userDrawn="1"/>
        </p:nvPicPr>
        <p:blipFill>
          <a:blip r:embed="rId2"/>
          <a:stretch>
            <a:fillRect/>
          </a:stretch>
        </p:blipFill>
        <p:spPr>
          <a:xfrm>
            <a:off x="1060066" y="2368960"/>
            <a:ext cx="1695632" cy="1695632"/>
          </a:xfrm>
          <a:prstGeom prst="rect">
            <a:avLst/>
          </a:prstGeom>
        </p:spPr>
      </p:pic>
      <p:pic>
        <p:nvPicPr>
          <p:cNvPr id="15" name="Picture 14">
            <a:extLst>
              <a:ext uri="{FF2B5EF4-FFF2-40B4-BE49-F238E27FC236}">
                <a16:creationId xmlns:a16="http://schemas.microsoft.com/office/drawing/2014/main" id="{446E2FBC-B4A1-660A-4E8E-8B294E8FCB71}"/>
              </a:ext>
            </a:extLst>
          </p:cNvPr>
          <p:cNvPicPr>
            <a:picLocks noChangeAspect="1"/>
          </p:cNvPicPr>
          <p:nvPr userDrawn="1"/>
        </p:nvPicPr>
        <p:blipFill>
          <a:blip r:embed="rId3"/>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353857A6-3C51-88DF-FD61-AAE3FF99E16B}"/>
              </a:ext>
            </a:extLst>
          </p:cNvPr>
          <p:cNvPicPr>
            <a:picLocks noChangeAspect="1"/>
          </p:cNvPicPr>
          <p:nvPr userDrawn="1"/>
        </p:nvPicPr>
        <p:blipFill>
          <a:blip r:embed="rId4"/>
          <a:srcRect/>
          <a:stretch/>
        </p:blipFill>
        <p:spPr>
          <a:xfrm>
            <a:off x="6162562" y="2394171"/>
            <a:ext cx="1695632" cy="1695632"/>
          </a:xfrm>
          <a:prstGeom prst="rect">
            <a:avLst/>
          </a:prstGeom>
        </p:spPr>
      </p:pic>
      <p:pic>
        <p:nvPicPr>
          <p:cNvPr id="17" name="Picture 16">
            <a:extLst>
              <a:ext uri="{FF2B5EF4-FFF2-40B4-BE49-F238E27FC236}">
                <a16:creationId xmlns:a16="http://schemas.microsoft.com/office/drawing/2014/main" id="{4BBD4EAF-7D54-9C61-1C6E-476305E61CA2}"/>
              </a:ext>
            </a:extLst>
          </p:cNvPr>
          <p:cNvPicPr>
            <a:picLocks noChangeAspect="1"/>
          </p:cNvPicPr>
          <p:nvPr userDrawn="1"/>
        </p:nvPicPr>
        <p:blipFill>
          <a:blip r:embed="rId5"/>
          <a:srcRect/>
          <a:stretch/>
        </p:blipFill>
        <p:spPr>
          <a:xfrm>
            <a:off x="8699336" y="2443363"/>
            <a:ext cx="1695632" cy="1695632"/>
          </a:xfrm>
          <a:prstGeom prst="rect">
            <a:avLst/>
          </a:prstGeom>
        </p:spPr>
      </p:pic>
    </p:spTree>
    <p:extLst>
      <p:ext uri="{BB962C8B-B14F-4D97-AF65-F5344CB8AC3E}">
        <p14:creationId xmlns:p14="http://schemas.microsoft.com/office/powerpoint/2010/main" val="3877282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4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724859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1533" y="6275240"/>
            <a:ext cx="5372608" cy="292608"/>
          </a:xfrm>
          <a:prstGeom prst="rect">
            <a:avLst/>
          </a:prstGeom>
        </p:spPr>
      </p:pic>
      <p:pic>
        <p:nvPicPr>
          <p:cNvPr id="9" name="Picture 8" descr="DenverLogo_4C_Rev.png">
            <a:extLst>
              <a:ext uri="{FF2B5EF4-FFF2-40B4-BE49-F238E27FC236}">
                <a16:creationId xmlns:a16="http://schemas.microsoft.com/office/drawing/2014/main" id="{CEA882CE-7C6F-478E-AA9F-B0340899D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800" y="6121400"/>
            <a:ext cx="1693333" cy="565475"/>
          </a:xfrm>
          <a:prstGeom prst="rect">
            <a:avLst/>
          </a:prstGeom>
        </p:spPr>
      </p:pic>
    </p:spTree>
    <p:extLst>
      <p:ext uri="{BB962C8B-B14F-4D97-AF65-F5344CB8AC3E}">
        <p14:creationId xmlns:p14="http://schemas.microsoft.com/office/powerpoint/2010/main" val="1178170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1661031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A8F3666C-CB92-1517-82C5-695E86E614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3581B456-29C1-EF58-3A56-3C9C721F45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7E20579C-11EA-EE02-1259-3731BFC62FB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2691021C-896E-C116-7DF7-A82D31BBCF4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752963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 no tents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F344B21-1ABB-87D8-72C5-9A19DAB00490}"/>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3" name="Text Placeholder 14">
            <a:extLst>
              <a:ext uri="{FF2B5EF4-FFF2-40B4-BE49-F238E27FC236}">
                <a16:creationId xmlns:a16="http://schemas.microsoft.com/office/drawing/2014/main" id="{381270E9-35B8-FE3D-A796-E57C663477D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4" name="Text Placeholder 4">
            <a:extLst>
              <a:ext uri="{FF2B5EF4-FFF2-40B4-BE49-F238E27FC236}">
                <a16:creationId xmlns:a16="http://schemas.microsoft.com/office/drawing/2014/main" id="{441CEA4D-FBD1-5E6D-A09D-A8AB2E456794}"/>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6" name="Text Placeholder 5">
            <a:extLst>
              <a:ext uri="{FF2B5EF4-FFF2-40B4-BE49-F238E27FC236}">
                <a16:creationId xmlns:a16="http://schemas.microsoft.com/office/drawing/2014/main" id="{384BC7A1-38E3-C11A-AA22-F4B7155F55FF}"/>
              </a:ext>
            </a:extLst>
          </p:cNvPr>
          <p:cNvSpPr>
            <a:spLocks noGrp="1"/>
          </p:cNvSpPr>
          <p:nvPr>
            <p:ph type="body" sz="quarter" idx="14" hasCustomPrompt="1"/>
          </p:nvPr>
        </p:nvSpPr>
        <p:spPr>
          <a:xfrm>
            <a:off x="1138238" y="2487613"/>
            <a:ext cx="9877425" cy="1744662"/>
          </a:xfrm>
          <a:prstGeom prst="rect">
            <a:avLst/>
          </a:prstGeom>
        </p:spPr>
        <p:txBody>
          <a:bodyPr/>
          <a:lstStyle>
            <a:lvl1pPr marL="0" indent="0" algn="ctr">
              <a:buNone/>
              <a:defRPr sz="1400"/>
            </a:lvl1pPr>
          </a:lstStyle>
          <a:p>
            <a:pPr lvl="0"/>
            <a:r>
              <a:rPr lang="en-US"/>
              <a:t>Placeholder copy here, 14-16pt size</a:t>
            </a:r>
          </a:p>
        </p:txBody>
      </p:sp>
      <p:sp>
        <p:nvSpPr>
          <p:cNvPr id="7" name="Slide Number Placeholder 2">
            <a:extLst>
              <a:ext uri="{FF2B5EF4-FFF2-40B4-BE49-F238E27FC236}">
                <a16:creationId xmlns:a16="http://schemas.microsoft.com/office/drawing/2014/main" id="{C8408C58-B4A3-6CB2-A08E-0DCB2DF38ECC}"/>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4189954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8297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67127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0" i="0">
                <a:solidFill>
                  <a:srgbClr val="44009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3A1D8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696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4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48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6" y="5874026"/>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15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8"/>
          <a:stretch>
            <a:fillRect/>
          </a:stretch>
        </p:blipFill>
        <p:spPr>
          <a:xfrm>
            <a:off x="11028955" y="-5513"/>
            <a:ext cx="565288" cy="565288"/>
          </a:xfrm>
          <a:prstGeom prst="rect">
            <a:avLst/>
          </a:prstGeom>
        </p:spPr>
      </p:pic>
    </p:spTree>
    <p:extLst>
      <p:ext uri="{BB962C8B-B14F-4D97-AF65-F5344CB8AC3E}">
        <p14:creationId xmlns:p14="http://schemas.microsoft.com/office/powerpoint/2010/main" val="3388875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5" r:id="rId5"/>
    <p:sldLayoutId id="214748368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1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preferRelativeResize="0">
            <a:picLocks/>
          </p:cNvPicPr>
          <p:nvPr userDrawn="1"/>
        </p:nvPicPr>
        <p:blipFill rotWithShape="1">
          <a:blip r:embed="rId5"/>
          <a:srcRect l="1042" t="754" r="34198" b="21162"/>
          <a:stretch/>
        </p:blipFill>
        <p:spPr>
          <a:xfrm>
            <a:off x="1049340" y="-18780"/>
            <a:ext cx="11142660" cy="6876780"/>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rgbClr val="440099"/>
                </a:solidFill>
              </a:rPr>
              <a:t>DENVER INTERNATIONAL AIRPORT</a:t>
            </a:r>
          </a:p>
        </p:txBody>
      </p:sp>
      <p:sp>
        <p:nvSpPr>
          <p:cNvPr id="2" name="Trapezoid 6">
            <a:extLst>
              <a:ext uri="{FF2B5EF4-FFF2-40B4-BE49-F238E27FC236}">
                <a16:creationId xmlns:a16="http://schemas.microsoft.com/office/drawing/2014/main" id="{92AA20FA-F8DC-8D38-5F08-F07237DA6350}"/>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F14DF233-0327-C068-82B1-CAF9B08643FC}"/>
              </a:ext>
            </a:extLst>
          </p:cNvPr>
          <p:cNvPicPr>
            <a:picLocks noChangeAspect="1"/>
          </p:cNvPicPr>
          <p:nvPr userDrawn="1"/>
        </p:nvPicPr>
        <p:blipFill>
          <a:blip r:embed="rId6"/>
          <a:stretch>
            <a:fillRect/>
          </a:stretch>
        </p:blipFill>
        <p:spPr>
          <a:xfrm>
            <a:off x="570534" y="-30002"/>
            <a:ext cx="565288" cy="565288"/>
          </a:xfrm>
          <a:prstGeom prst="rect">
            <a:avLst/>
          </a:prstGeom>
        </p:spPr>
      </p:pic>
    </p:spTree>
    <p:extLst>
      <p:ext uri="{BB962C8B-B14F-4D97-AF65-F5344CB8AC3E}">
        <p14:creationId xmlns:p14="http://schemas.microsoft.com/office/powerpoint/2010/main" val="1448761248"/>
      </p:ext>
    </p:extLst>
  </p:cSld>
  <p:clrMap bg1="lt1" tx1="dk1" bg2="lt2" tx2="dk2" accent1="accent1" accent2="accent2" accent3="accent3" accent4="accent4" accent5="accent5" accent6="accent6" hlink="hlink" folHlink="folHlink"/>
  <p:sldLayoutIdLst>
    <p:sldLayoutId id="2147483719" r:id="rId1"/>
    <p:sldLayoutId id="2147483675" r:id="rId2"/>
    <p:sldLayoutId id="214748367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FC446A8-3AAD-B92F-E512-DDA27FC80C1B}"/>
              </a:ext>
            </a:extLst>
          </p:cNvPr>
          <p:cNvCxnSpPr>
            <a:cxnSpLocks/>
          </p:cNvCxnSpPr>
          <p:nvPr userDrawn="1"/>
        </p:nvCxnSpPr>
        <p:spPr>
          <a:xfrm>
            <a:off x="0" y="6550022"/>
            <a:ext cx="594360" cy="0"/>
          </a:xfrm>
          <a:prstGeom prst="line">
            <a:avLst/>
          </a:prstGeom>
          <a:ln w="19050">
            <a:solidFill>
              <a:srgbClr val="44009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ADA2178-E3BD-A9AF-9A4D-DB1F0DFD472A}"/>
              </a:ext>
            </a:extLst>
          </p:cNvPr>
          <p:cNvSpPr/>
          <p:nvPr userDrawn="1"/>
        </p:nvSpPr>
        <p:spPr>
          <a:xfrm>
            <a:off x="594360" y="6519166"/>
            <a:ext cx="61711" cy="61711"/>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666E2A-CF79-D4F2-F59A-3BF68FE2A79A}"/>
              </a:ext>
            </a:extLst>
          </p:cNvPr>
          <p:cNvSpPr txBox="1"/>
          <p:nvPr userDrawn="1"/>
        </p:nvSpPr>
        <p:spPr>
          <a:xfrm>
            <a:off x="656071" y="6442300"/>
            <a:ext cx="4327451" cy="215444"/>
          </a:xfrm>
          <a:prstGeom prst="rect">
            <a:avLst/>
          </a:prstGeom>
          <a:noFill/>
        </p:spPr>
        <p:txBody>
          <a:bodyPr wrap="square" rtlCol="0">
            <a:spAutoFit/>
          </a:bodyPr>
          <a:lstStyle/>
          <a:p>
            <a:r>
              <a:rPr lang="en-US" sz="800" spc="200" baseline="0">
                <a:solidFill>
                  <a:srgbClr val="440099"/>
                </a:solidFill>
              </a:rPr>
              <a:t>DENVER INTERNATIONAL AIRPORT</a:t>
            </a:r>
          </a:p>
        </p:txBody>
      </p:sp>
    </p:spTree>
    <p:extLst>
      <p:ext uri="{BB962C8B-B14F-4D97-AF65-F5344CB8AC3E}">
        <p14:creationId xmlns:p14="http://schemas.microsoft.com/office/powerpoint/2010/main" val="3813651493"/>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53" r:id="rId3"/>
    <p:sldLayoutId id="2147483720" r:id="rId4"/>
    <p:sldLayoutId id="214748372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5897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31309615"/>
      </p:ext>
    </p:extLst>
  </p:cSld>
  <p:clrMap bg1="lt1" tx1="dk1" bg2="lt2" tx2="dk2" accent1="accent1" accent2="accent2" accent3="accent3" accent4="accent4" accent5="accent5" accent6="accent6" hlink="hlink" folHlink="folHlink"/>
  <p:sldLayoutIdLst>
    <p:sldLayoutId id="2147483732" r:id="rId1"/>
    <p:sldLayoutId id="2147483733"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hyperlink" Target="mailto:DENTrainingAcademy@flydenver.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38.svg"/><Relationship Id="rId5" Type="http://schemas.openxmlformats.org/officeDocument/2006/relationships/diagramQuickStyle" Target="../diagrams/quickStyle1.xml"/><Relationship Id="rId10" Type="http://schemas.openxmlformats.org/officeDocument/2006/relationships/image" Target="../media/image37.svg"/><Relationship Id="rId4" Type="http://schemas.openxmlformats.org/officeDocument/2006/relationships/diagramLayout" Target="../diagrams/layout1.xml"/><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1.svg"/><Relationship Id="rId4" Type="http://schemas.openxmlformats.org/officeDocument/2006/relationships/diagramLayout" Target="../diagrams/layout2.xml"/><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e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hyperlink" Target="https://www.flydenver.com/business-and-community/acdbe/"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ecfr.gov/current/title-49/subtitle-A/part-23?toc=1" TargetMode="External"/><Relationship Id="rId3" Type="http://schemas.openxmlformats.org/officeDocument/2006/relationships/hyperlink" Target="mailto:DEN-ACDBE@flydenver.com" TargetMode="External"/><Relationship Id="rId7" Type="http://schemas.openxmlformats.org/officeDocument/2006/relationships/hyperlink" Target="https://www.ecfr.gov/current/title-49/subtitle-A/part-26"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transportation.gov/sites/dot.gov/files/2024-09/Personal%20Net%20Worth%20Statement%204.9.2024%20%28revised%29.pdf" TargetMode="External"/><Relationship Id="rId11" Type="http://schemas.openxmlformats.org/officeDocument/2006/relationships/image" Target="../media/image49.svg"/><Relationship Id="rId5" Type="http://schemas.openxmlformats.org/officeDocument/2006/relationships/hyperlink" Target="https://denvergov.org/files/assets/public/v/1/economic-development/documents/dsbo/steps-to-submit-a-personal-narrative-for-reevaluation.pdf" TargetMode="External"/><Relationship Id="rId10" Type="http://schemas.openxmlformats.org/officeDocument/2006/relationships/image" Target="../media/image48.png"/><Relationship Id="rId4" Type="http://schemas.openxmlformats.org/officeDocument/2006/relationships/hyperlink" Target="https://denver.mwdbe.com/" TargetMode="External"/><Relationship Id="rId9" Type="http://schemas.openxmlformats.org/officeDocument/2006/relationships/hyperlink" Target="https://library.municode.com/co/denver/codes/code_of_ordinances?nodeId=TITIIREMUCO_CH28HURI_ARTVIIOPSMBUENEMBUENCOCOREREPRDECOSESMBUENCOCOAGTHDESEPOCOCOA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2DEF-73A3-FD9B-7999-4DB83DB43B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A549D3-830B-FEB9-0A74-7269676CBF39}"/>
              </a:ext>
            </a:extLst>
          </p:cNvPr>
          <p:cNvSpPr>
            <a:spLocks noGrp="1"/>
          </p:cNvSpPr>
          <p:nvPr>
            <p:ph type="title" idx="4294967295"/>
          </p:nvPr>
        </p:nvSpPr>
        <p:spPr>
          <a:xfrm>
            <a:off x="2390693" y="837627"/>
            <a:ext cx="9801308" cy="1181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440099"/>
                </a:solidFill>
                <a:effectLst/>
                <a:uLnTx/>
                <a:uFillTx/>
                <a:latin typeface="+mn-lt"/>
                <a:ea typeface="+mn-lt"/>
                <a:cs typeface="+mn-lt"/>
              </a:rPr>
              <a:t>ACDBE in Transition:</a:t>
            </a:r>
            <a:endParaRPr kumimoji="0" lang="en-US" sz="3600" b="0" i="0" u="none" strike="noStrike" kern="1200" cap="none" spc="0" normalizeH="0" baseline="0" noProof="0" dirty="0">
              <a:ln>
                <a:noFill/>
              </a:ln>
              <a:solidFill>
                <a:srgbClr val="440099"/>
              </a:solidFill>
              <a:effectLst/>
              <a:uLnTx/>
              <a:uFillTx/>
              <a:latin typeface="+mn-lt"/>
              <a:ea typeface="+mn-lt"/>
              <a:cs typeface="+mn-l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440099"/>
                </a:solidFill>
                <a:effectLst/>
                <a:uLnTx/>
                <a:uFillTx/>
                <a:latin typeface="+mn-lt"/>
                <a:ea typeface="+mn-lt"/>
                <a:cs typeface="+mn-lt"/>
              </a:rPr>
              <a:t>What the IFR means for your business</a:t>
            </a:r>
            <a:endParaRPr kumimoji="0" lang="en-US" sz="3600" b="0" i="1" u="none" strike="noStrike" kern="1200" cap="none" spc="0" normalizeH="0" baseline="0" noProof="0" dirty="0">
              <a:ln>
                <a:noFill/>
              </a:ln>
              <a:solidFill>
                <a:srgbClr val="440099"/>
              </a:solidFill>
              <a:effectLst/>
              <a:uLnTx/>
              <a:uFillTx/>
              <a:latin typeface="+mn-lt"/>
              <a:ea typeface="Calibri"/>
              <a:cs typeface="Calibri"/>
            </a:endParaRPr>
          </a:p>
        </p:txBody>
      </p:sp>
      <p:sp>
        <p:nvSpPr>
          <p:cNvPr id="4" name="Text Placeholder 3">
            <a:extLst>
              <a:ext uri="{FF2B5EF4-FFF2-40B4-BE49-F238E27FC236}">
                <a16:creationId xmlns:a16="http://schemas.microsoft.com/office/drawing/2014/main" id="{A4B38DDA-3ACF-456D-C401-985E931BFB28}"/>
              </a:ext>
            </a:extLst>
          </p:cNvPr>
          <p:cNvSpPr>
            <a:spLocks noGrp="1"/>
          </p:cNvSpPr>
          <p:nvPr>
            <p:ph type="body" sz="quarter" idx="12"/>
          </p:nvPr>
        </p:nvSpPr>
        <p:spPr/>
        <p:txBody>
          <a:bodyPr lIns="91440" tIns="45720" rIns="91440" bIns="45720" anchor="t"/>
          <a:lstStyle/>
          <a:p>
            <a:r>
              <a:rPr lang="en-US"/>
              <a:t>July 16, 2026</a:t>
            </a:r>
          </a:p>
        </p:txBody>
      </p:sp>
      <p:sp>
        <p:nvSpPr>
          <p:cNvPr id="5" name="Subtitle 2">
            <a:extLst>
              <a:ext uri="{FF2B5EF4-FFF2-40B4-BE49-F238E27FC236}">
                <a16:creationId xmlns:a16="http://schemas.microsoft.com/office/drawing/2014/main" id="{5BF2394E-B30F-EB5D-0174-BAEF9ED3CD84}"/>
              </a:ext>
            </a:extLst>
          </p:cNvPr>
          <p:cNvSpPr txBox="1">
            <a:spLocks/>
          </p:cNvSpPr>
          <p:nvPr/>
        </p:nvSpPr>
        <p:spPr>
          <a:xfrm>
            <a:off x="2392456" y="2124355"/>
            <a:ext cx="9144000" cy="7256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ptos"/>
              </a:rPr>
              <a:t>Understanding Certification, Goal Setting, and Small Business Opportunities at DEN</a:t>
            </a:r>
            <a:endParaRPr lang="en-US" sz="1800">
              <a:latin typeface="Aptos"/>
              <a:ea typeface="Calibri" panose="020F0502020204030204"/>
              <a:cs typeface="Calibri" panose="020F0502020204030204"/>
            </a:endParaRPr>
          </a:p>
        </p:txBody>
      </p:sp>
    </p:spTree>
    <p:extLst>
      <p:ext uri="{BB962C8B-B14F-4D97-AF65-F5344CB8AC3E}">
        <p14:creationId xmlns:p14="http://schemas.microsoft.com/office/powerpoint/2010/main" val="383447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0743FD7-529B-4A2D-8A4F-19CDDB4BCB9B}" type="slidenum">
              <a:rPr kumimoji="0" lang="en-US" sz="1401" b="0" i="0" u="none" strike="noStrike" kern="1200" cap="none" spc="0" normalizeH="0" baseline="0" noProof="0" dirty="0" smtClean="0">
                <a:ln>
                  <a:noFill/>
                </a:ln>
                <a:solidFill>
                  <a:srgbClr val="3B1D85"/>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US" sz="1401" b="0" i="0" u="none" strike="noStrike" kern="1200" cap="none" spc="0" normalizeH="0" baseline="0" noProof="0">
              <a:ln>
                <a:noFill/>
              </a:ln>
              <a:solidFill>
                <a:srgbClr val="3B1D85"/>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Sign Up Today!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Business Development Training Academy</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Learn More: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flydenver.com/</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bdta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2027 Cohort: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Applications Open end of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Contact Us: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4"/>
              </a:rPr>
              <a:t>DENTrainingAcademy@flydenver.com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8817" y="466097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descr="Stay Connected with DEN">
            <a:extLst>
              <a:ext uri="{FF2B5EF4-FFF2-40B4-BE49-F238E27FC236}">
                <a16:creationId xmlns:a16="http://schemas.microsoft.com/office/drawing/2014/main" id="{062F89B3-54E6-2FE6-7500-03EFFC800B1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fontAlgn="auto">
              <a:spcBef>
                <a:spcPts val="1000"/>
              </a:spcBef>
              <a:spcAft>
                <a:spcPts val="0"/>
              </a:spcAft>
              <a:buClrTx/>
              <a:buSzTx/>
              <a:tabLst/>
              <a:defRPr/>
            </a:pPr>
            <a:r>
              <a:rPr lang="en-US" sz="3700">
                <a:solidFill>
                  <a:srgbClr val="440099"/>
                </a:solidFill>
                <a:latin typeface="+mn-lt"/>
                <a:ea typeface="+mn-ea"/>
                <a:cs typeface="+mn-cs"/>
              </a:rPr>
              <a:t>STAY CONNECTED WITH DEN</a:t>
            </a:r>
          </a:p>
        </p:txBody>
      </p:sp>
      <p:sp>
        <p:nvSpPr>
          <p:cNvPr id="6" name="Text Placeholder 5" descr="DEN provides a range of equitable types of engagement and communications&#10;">
            <a:extLst>
              <a:ext uri="{FF2B5EF4-FFF2-40B4-BE49-F238E27FC236}">
                <a16:creationId xmlns:a16="http://schemas.microsoft.com/office/drawing/2014/main" id="{7C8F1A84-FB35-53AF-54D7-77EF57DD9E67}"/>
              </a:ext>
            </a:extLst>
          </p:cNvPr>
          <p:cNvSpPr>
            <a:spLocks noGrp="1"/>
          </p:cNvSpPr>
          <p:nvPr>
            <p:ph type="body" sz="quarter" idx="13"/>
          </p:nvPr>
        </p:nvSpPr>
        <p:spPr>
          <a:xfrm>
            <a:off x="770441" y="1519354"/>
            <a:ext cx="4356195" cy="4634108"/>
          </a:xfrm>
        </p:spPr>
        <p:txBody>
          <a:bodyPr/>
          <a:lstStyle/>
          <a:p>
            <a:pPr marL="571500" indent="-571500">
              <a:spcBef>
                <a:spcPts val="0"/>
              </a:spcBef>
              <a:spcAft>
                <a:spcPts val="1200"/>
              </a:spcAft>
              <a:buClr>
                <a:srgbClr val="C3D831"/>
              </a:buClr>
              <a:buFont typeface="Arial" panose="020B0604020202020204" pitchFamily="34" charset="0"/>
              <a:buChar char="•"/>
            </a:pPr>
            <a:r>
              <a:rPr lang="en-US" sz="3000"/>
              <a:t>Follow us on our socials</a:t>
            </a:r>
          </a:p>
          <a:p>
            <a:pPr marL="571500" indent="-571500">
              <a:spcBef>
                <a:spcPts val="0"/>
              </a:spcBef>
              <a:spcAft>
                <a:spcPts val="1200"/>
              </a:spcAft>
              <a:buClr>
                <a:srgbClr val="C3D831"/>
              </a:buClr>
              <a:buFont typeface="Arial" panose="020B0604020202020204" pitchFamily="34" charset="0"/>
              <a:buChar char="•"/>
            </a:pPr>
            <a:r>
              <a:rPr lang="en-US" sz="3000"/>
              <a:t>Scan the QR Codes to signup for: </a:t>
            </a:r>
          </a:p>
          <a:p>
            <a:pPr marL="801688" lvl="1" indent="-457200">
              <a:spcBef>
                <a:spcPts val="0"/>
              </a:spcBef>
              <a:spcAft>
                <a:spcPts val="1200"/>
              </a:spcAft>
              <a:buClr>
                <a:srgbClr val="C3D831"/>
              </a:buClr>
              <a:buFont typeface="Wingdings" panose="05000000000000000000" pitchFamily="2" charset="2"/>
              <a:buChar char="ü"/>
            </a:pPr>
            <a:r>
              <a:rPr lang="en-US" sz="3000"/>
              <a:t>Business Connect newsletter</a:t>
            </a:r>
          </a:p>
          <a:p>
            <a:pPr marL="801688" lvl="1" indent="-457200">
              <a:spcBef>
                <a:spcPts val="0"/>
              </a:spcBef>
              <a:spcAft>
                <a:spcPts val="1200"/>
              </a:spcAft>
              <a:buClr>
                <a:srgbClr val="C3D831"/>
              </a:buClr>
              <a:buFont typeface="Wingdings" panose="05000000000000000000" pitchFamily="2" charset="2"/>
              <a:buChar char="ü"/>
            </a:pPr>
            <a:r>
              <a:rPr lang="en-US" sz="3000"/>
              <a:t>Do Business With DEN database</a:t>
            </a:r>
          </a:p>
        </p:txBody>
      </p:sp>
      <p:grpSp>
        <p:nvGrpSpPr>
          <p:cNvPr id="15" name="Group 14">
            <a:extLst>
              <a:ext uri="{FF2B5EF4-FFF2-40B4-BE49-F238E27FC236}">
                <a16:creationId xmlns:a16="http://schemas.microsoft.com/office/drawing/2014/main" id="{35C34CF0-D28C-930E-AEF2-9644C2E012B0}"/>
              </a:ext>
              <a:ext uri="{C183D7F6-B498-43B3-948B-1728B52AA6E4}">
                <adec:decorative xmlns:adec="http://schemas.microsoft.com/office/drawing/2017/decorative" val="1"/>
              </a:ext>
            </a:extLst>
          </p:cNvPr>
          <p:cNvGrpSpPr/>
          <p:nvPr/>
        </p:nvGrpSpPr>
        <p:grpSpPr>
          <a:xfrm>
            <a:off x="5656265" y="1408653"/>
            <a:ext cx="5609290" cy="2631490"/>
            <a:chOff x="385204" y="2825170"/>
            <a:chExt cx="5609290" cy="2631490"/>
          </a:xfrm>
        </p:grpSpPr>
        <p:sp>
          <p:nvSpPr>
            <p:cNvPr id="8" name="TextBox 7" descr="Follow Us on Social Media&#10;Instagram: https://www.linkedin.com/company/city-&amp;-county-of-denver---department-of-aviation  &#10;(Twitter): https://twitter.com/DENAirport&#10;Facebook: facebook.com/denverinternationalairport&#10;LinkedIn: linkedin.com/company/city-&amp;-county-of-denver---department-of-aviation&#10;">
              <a:extLst>
                <a:ext uri="{FF2B5EF4-FFF2-40B4-BE49-F238E27FC236}">
                  <a16:creationId xmlns:a16="http://schemas.microsoft.com/office/drawing/2014/main" id="{C7301328-BAF0-F35C-8472-8D616EBAFE8F}"/>
                </a:ext>
              </a:extLst>
            </p:cNvPr>
            <p:cNvSpPr txBox="1"/>
            <p:nvPr/>
          </p:nvSpPr>
          <p:spPr>
            <a:xfrm>
              <a:off x="838270" y="2825170"/>
              <a:ext cx="515622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denverinternationalairport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DEN Department of Aviation</a:t>
              </a:r>
            </a:p>
          </p:txBody>
        </p:sp>
        <p:pic>
          <p:nvPicPr>
            <p:cNvPr id="10" name="Picture 9">
              <a:extLst>
                <a:ext uri="{FF2B5EF4-FFF2-40B4-BE49-F238E27FC236}">
                  <a16:creationId xmlns:a16="http://schemas.microsoft.com/office/drawing/2014/main" id="{90730E73-65B5-34FC-F07F-B459E8094CFC}"/>
                </a:ext>
              </a:extLst>
            </p:cNvPr>
            <p:cNvPicPr>
              <a:picLocks noChangeAspect="1"/>
            </p:cNvPicPr>
            <p:nvPr/>
          </p:nvPicPr>
          <p:blipFill>
            <a:blip r:embed="rId3"/>
            <a:srcRect l="59257" t="11271" r="25828" b="6163"/>
            <a:stretch>
              <a:fillRect/>
            </a:stretch>
          </p:blipFill>
          <p:spPr>
            <a:xfrm>
              <a:off x="388862" y="2839594"/>
              <a:ext cx="497433" cy="538155"/>
            </a:xfrm>
            <a:prstGeom prst="rect">
              <a:avLst/>
            </a:prstGeom>
          </p:spPr>
        </p:pic>
        <p:pic>
          <p:nvPicPr>
            <p:cNvPr id="12" name="Picture 11">
              <a:extLst>
                <a:ext uri="{FF2B5EF4-FFF2-40B4-BE49-F238E27FC236}">
                  <a16:creationId xmlns:a16="http://schemas.microsoft.com/office/drawing/2014/main" id="{715FF266-1EE0-F91B-ACB2-83D2FDF81749}"/>
                </a:ext>
              </a:extLst>
            </p:cNvPr>
            <p:cNvPicPr>
              <a:picLocks noChangeAspect="1"/>
            </p:cNvPicPr>
            <p:nvPr/>
          </p:nvPicPr>
          <p:blipFill>
            <a:blip r:embed="rId3"/>
            <a:srcRect l="21842" t="11271" r="63024"/>
            <a:stretch>
              <a:fillRect/>
            </a:stretch>
          </p:blipFill>
          <p:spPr>
            <a:xfrm>
              <a:off x="385204" y="3529557"/>
              <a:ext cx="504749" cy="578320"/>
            </a:xfrm>
            <a:prstGeom prst="rect">
              <a:avLst/>
            </a:prstGeom>
          </p:spPr>
        </p:pic>
        <p:pic>
          <p:nvPicPr>
            <p:cNvPr id="13" name="Picture 12">
              <a:extLst>
                <a:ext uri="{FF2B5EF4-FFF2-40B4-BE49-F238E27FC236}">
                  <a16:creationId xmlns:a16="http://schemas.microsoft.com/office/drawing/2014/main" id="{CB7E041D-9A37-A402-A7E5-05819208D69F}"/>
                </a:ext>
              </a:extLst>
            </p:cNvPr>
            <p:cNvPicPr>
              <a:picLocks noChangeAspect="1"/>
            </p:cNvPicPr>
            <p:nvPr/>
          </p:nvPicPr>
          <p:blipFill>
            <a:blip r:embed="rId3"/>
            <a:srcRect l="40347" t="11271" r="44957" b="8186"/>
            <a:stretch>
              <a:fillRect/>
            </a:stretch>
          </p:blipFill>
          <p:spPr>
            <a:xfrm>
              <a:off x="392519" y="4908940"/>
              <a:ext cx="490118" cy="524967"/>
            </a:xfrm>
            <a:prstGeom prst="rect">
              <a:avLst/>
            </a:prstGeom>
          </p:spPr>
        </p:pic>
        <p:pic>
          <p:nvPicPr>
            <p:cNvPr id="14" name="Picture 13">
              <a:extLst>
                <a:ext uri="{FF2B5EF4-FFF2-40B4-BE49-F238E27FC236}">
                  <a16:creationId xmlns:a16="http://schemas.microsoft.com/office/drawing/2014/main" id="{8F8F457F-8856-B911-A80E-46ACF0385628}"/>
                </a:ext>
              </a:extLst>
            </p:cNvPr>
            <p:cNvPicPr>
              <a:picLocks noChangeAspect="1"/>
            </p:cNvPicPr>
            <p:nvPr/>
          </p:nvPicPr>
          <p:blipFill>
            <a:blip r:embed="rId3"/>
            <a:srcRect l="3117" t="16288" r="82648" b="12675"/>
            <a:stretch>
              <a:fillRect/>
            </a:stretch>
          </p:blipFill>
          <p:spPr>
            <a:xfrm>
              <a:off x="400204" y="4291897"/>
              <a:ext cx="474748" cy="463002"/>
            </a:xfrm>
            <a:prstGeom prst="rect">
              <a:avLst/>
            </a:prstGeom>
          </p:spPr>
        </p:pic>
      </p:grpSp>
      <p:grpSp>
        <p:nvGrpSpPr>
          <p:cNvPr id="17" name="Group 16">
            <a:extLst>
              <a:ext uri="{FF2B5EF4-FFF2-40B4-BE49-F238E27FC236}">
                <a16:creationId xmlns:a16="http://schemas.microsoft.com/office/drawing/2014/main" id="{EF138140-4160-5516-3D39-F336502CF694}"/>
              </a:ext>
              <a:ext uri="{C183D7F6-B498-43B3-948B-1728B52AA6E4}">
                <adec:decorative xmlns:adec="http://schemas.microsoft.com/office/drawing/2017/decorative" val="1"/>
              </a:ext>
            </a:extLst>
          </p:cNvPr>
          <p:cNvGrpSpPr/>
          <p:nvPr/>
        </p:nvGrpSpPr>
        <p:grpSpPr>
          <a:xfrm>
            <a:off x="5751230" y="4426439"/>
            <a:ext cx="1746558" cy="1954222"/>
            <a:chOff x="6096000" y="4431958"/>
            <a:chExt cx="1746558" cy="1954222"/>
          </a:xfrm>
        </p:grpSpPr>
        <p:pic>
          <p:nvPicPr>
            <p:cNvPr id="3" name="Picture 2">
              <a:extLst>
                <a:ext uri="{FF2B5EF4-FFF2-40B4-BE49-F238E27FC236}">
                  <a16:creationId xmlns:a16="http://schemas.microsoft.com/office/drawing/2014/main" id="{65563AF0-52B8-B8CB-A113-34EBAC65D28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431958"/>
              <a:ext cx="1555571" cy="1555571"/>
            </a:xfrm>
            <a:prstGeom prst="rect">
              <a:avLst/>
            </a:prstGeom>
          </p:spPr>
        </p:pic>
        <p:sp>
          <p:nvSpPr>
            <p:cNvPr id="16" name="Text Placeholder 5" descr="DEN provides a range of equitable types of engagement and communications&#10;">
              <a:extLst>
                <a:ext uri="{FF2B5EF4-FFF2-40B4-BE49-F238E27FC236}">
                  <a16:creationId xmlns:a16="http://schemas.microsoft.com/office/drawing/2014/main" id="{8C5259FC-79D4-4E7E-1A03-738AA66ADE89}"/>
                </a:ext>
              </a:extLst>
            </p:cNvPr>
            <p:cNvSpPr txBox="1">
              <a:spLocks/>
            </p:cNvSpPr>
            <p:nvPr/>
          </p:nvSpPr>
          <p:spPr>
            <a:xfrm>
              <a:off x="6096000" y="5932084"/>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C3D831"/>
                </a:buClr>
                <a:buSzTx/>
                <a:buFont typeface="Arial" panose="020B0604020202020204" pitchFamily="34" charset="0"/>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Business Connect Newsletter</a:t>
              </a:r>
            </a:p>
          </p:txBody>
        </p:sp>
      </p:grpSp>
      <p:pic>
        <p:nvPicPr>
          <p:cNvPr id="20" name="Picture 19">
            <a:extLst>
              <a:ext uri="{FF2B5EF4-FFF2-40B4-BE49-F238E27FC236}">
                <a16:creationId xmlns:a16="http://schemas.microsoft.com/office/drawing/2014/main" id="{139D7819-56A3-2C04-A978-2E1EB22636EC}"/>
              </a:ext>
              <a:ext uri="{C183D7F6-B498-43B3-948B-1728B52AA6E4}">
                <adec:decorative xmlns:adec="http://schemas.microsoft.com/office/drawing/2017/decorative" val="1"/>
              </a:ext>
            </a:extLst>
          </p:cNvPr>
          <p:cNvPicPr>
            <a:picLocks noChangeAspect="1"/>
          </p:cNvPicPr>
          <p:nvPr/>
        </p:nvPicPr>
        <p:blipFill>
          <a:blip r:embed="rId5"/>
          <a:srcRect b="13995"/>
          <a:stretch>
            <a:fillRect/>
          </a:stretch>
        </p:blipFill>
        <p:spPr>
          <a:xfrm>
            <a:off x="8236363" y="4535290"/>
            <a:ext cx="1555571" cy="1337867"/>
          </a:xfrm>
          <a:prstGeom prst="rect">
            <a:avLst/>
          </a:prstGeom>
        </p:spPr>
      </p:pic>
      <p:sp>
        <p:nvSpPr>
          <p:cNvPr id="21" name="Text Placeholder 5" descr="DEN provides a range of equitable types of engagement and communications&#10;">
            <a:extLst>
              <a:ext uri="{FF2B5EF4-FFF2-40B4-BE49-F238E27FC236}">
                <a16:creationId xmlns:a16="http://schemas.microsoft.com/office/drawing/2014/main" id="{FEBFF53B-4AA8-338B-BE74-79A8F7EBD078}"/>
              </a:ext>
            </a:extLst>
          </p:cNvPr>
          <p:cNvSpPr txBox="1">
            <a:spLocks/>
          </p:cNvSpPr>
          <p:nvPr/>
        </p:nvSpPr>
        <p:spPr>
          <a:xfrm>
            <a:off x="8317046" y="5926565"/>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C3D831"/>
              </a:buClr>
              <a:buSzTx/>
              <a:buFont typeface="Arial" panose="020B0604020202020204" pitchFamily="34" charset="0"/>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Do Business With DEN</a:t>
            </a:r>
          </a:p>
        </p:txBody>
      </p:sp>
    </p:spTree>
    <p:extLst>
      <p:ext uri="{BB962C8B-B14F-4D97-AF65-F5344CB8AC3E}">
        <p14:creationId xmlns:p14="http://schemas.microsoft.com/office/powerpoint/2010/main" val="128323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EA7C6-ED4D-CCCD-17EC-80199455E314}"/>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Agenda </a:t>
            </a:r>
          </a:p>
        </p:txBody>
      </p:sp>
      <p:sp>
        <p:nvSpPr>
          <p:cNvPr id="6" name="Rectangle 5">
            <a:extLst>
              <a:ext uri="{FF2B5EF4-FFF2-40B4-BE49-F238E27FC236}">
                <a16:creationId xmlns:a16="http://schemas.microsoft.com/office/drawing/2014/main" id="{13D39CE0-3793-38E7-09E5-429C2EC877F4}"/>
              </a:ext>
            </a:extLst>
          </p:cNvPr>
          <p:cNvSpPr/>
          <p:nvPr/>
        </p:nvSpPr>
        <p:spPr>
          <a:xfrm>
            <a:off x="770439" y="1440758"/>
            <a:ext cx="7881474" cy="2356286"/>
          </a:xfrm>
          <a:prstGeom prst="rect">
            <a:avLst/>
          </a:prstGeom>
        </p:spPr>
        <p:txBody>
          <a:bodyPr wrap="square" lIns="91440" tIns="45720" rIns="91440" bIns="45720" anchor="t">
            <a:spAutoFit/>
          </a:bodyPr>
          <a:lstStyle/>
          <a:p>
            <a:pPr marL="182245" indent="-182245">
              <a:lnSpc>
                <a:spcPct val="150000"/>
              </a:lnSpc>
              <a:buClr>
                <a:srgbClr val="B74D13"/>
              </a:buClr>
              <a:buFont typeface="Arial,Sans-Serif" panose="020B0604020202020204" pitchFamily="34" charset="0"/>
              <a:buChar char="•"/>
              <a:defRPr/>
            </a:pPr>
            <a:r>
              <a:rPr lang="en-US" sz="2000">
                <a:solidFill>
                  <a:srgbClr val="440099"/>
                </a:solidFill>
                <a:latin typeface="Aptos"/>
                <a:ea typeface="Cambria"/>
                <a:cs typeface="Times New Roman"/>
              </a:rPr>
              <a:t>ACDBE Program Transition</a:t>
            </a:r>
            <a:endParaRPr lang="en-US" sz="2000">
              <a:solidFill>
                <a:srgbClr val="440099"/>
              </a:solidFill>
              <a:latin typeface="Aptos"/>
              <a:ea typeface="Calibri"/>
              <a:cs typeface="Calibri"/>
            </a:endParaRPr>
          </a:p>
          <a:p>
            <a:pPr marL="182245" indent="-182245">
              <a:lnSpc>
                <a:spcPct val="150000"/>
              </a:lnSpc>
              <a:buClr>
                <a:srgbClr val="B74D13"/>
              </a:buClr>
              <a:buFont typeface="Arial,Sans-Serif" panose="020B0604020202020204" pitchFamily="34" charset="0"/>
              <a:buChar char="•"/>
              <a:defRPr/>
            </a:pPr>
            <a:r>
              <a:rPr lang="en-US" sz="2000">
                <a:solidFill>
                  <a:srgbClr val="440099"/>
                </a:solidFill>
                <a:latin typeface="Aptos"/>
                <a:ea typeface="Cambria"/>
                <a:cs typeface="Times New Roman"/>
              </a:rPr>
              <a:t>Why Certification Matters</a:t>
            </a:r>
            <a:endParaRPr lang="en-US" sz="2000">
              <a:solidFill>
                <a:srgbClr val="440099"/>
              </a:solidFill>
              <a:latin typeface="Aptos"/>
              <a:ea typeface="Calibri"/>
              <a:cs typeface="Calibri"/>
            </a:endParaRPr>
          </a:p>
          <a:p>
            <a:pPr marL="182245" indent="-182245">
              <a:lnSpc>
                <a:spcPct val="150000"/>
              </a:lnSpc>
              <a:buClr>
                <a:srgbClr val="B74D13"/>
              </a:buClr>
              <a:buFont typeface="Arial,Sans-Serif" panose="020B0604020202020204" pitchFamily="34" charset="0"/>
              <a:buChar char="•"/>
              <a:defRPr/>
            </a:pPr>
            <a:r>
              <a:rPr lang="en-US" sz="2000">
                <a:solidFill>
                  <a:srgbClr val="440099"/>
                </a:solidFill>
                <a:latin typeface="Aptos"/>
                <a:ea typeface="Cambria"/>
                <a:cs typeface="Times New Roman"/>
              </a:rPr>
              <a:t>Understanding Goal Setting</a:t>
            </a:r>
            <a:endParaRPr lang="en-US" sz="2000">
              <a:solidFill>
                <a:srgbClr val="440099"/>
              </a:solidFill>
              <a:latin typeface="Aptos"/>
              <a:ea typeface="Calibri"/>
              <a:cs typeface="Calibri"/>
            </a:endParaRPr>
          </a:p>
          <a:p>
            <a:pPr marL="182245" indent="-182245">
              <a:lnSpc>
                <a:spcPct val="150000"/>
              </a:lnSpc>
              <a:buClr>
                <a:srgbClr val="B74D13"/>
              </a:buClr>
              <a:buFont typeface="Arial,Sans-Serif" panose="020B0604020202020204" pitchFamily="34" charset="0"/>
              <a:buChar char="•"/>
              <a:defRPr/>
            </a:pPr>
            <a:r>
              <a:rPr lang="en-US" sz="2000">
                <a:solidFill>
                  <a:srgbClr val="440099"/>
                </a:solidFill>
                <a:latin typeface="Aptos"/>
                <a:ea typeface="Cambria"/>
                <a:cs typeface="Times New Roman"/>
              </a:rPr>
              <a:t>Small Business Concession Opportunities</a:t>
            </a:r>
            <a:endParaRPr lang="en-US" sz="2000">
              <a:solidFill>
                <a:srgbClr val="440099"/>
              </a:solidFill>
              <a:latin typeface="Aptos"/>
              <a:ea typeface="Calibri"/>
              <a:cs typeface="Calibri"/>
            </a:endParaRPr>
          </a:p>
          <a:p>
            <a:pPr marL="182245" indent="-182245">
              <a:lnSpc>
                <a:spcPct val="150000"/>
              </a:lnSpc>
              <a:buClr>
                <a:srgbClr val="B74D13"/>
              </a:buClr>
              <a:buFont typeface="Arial,Sans-Serif" panose="020B0604020202020204" pitchFamily="34" charset="0"/>
              <a:buChar char="•"/>
              <a:defRPr/>
            </a:pPr>
            <a:r>
              <a:rPr lang="en-US" sz="2000">
                <a:solidFill>
                  <a:srgbClr val="440099"/>
                </a:solidFill>
                <a:latin typeface="Aptos"/>
                <a:ea typeface="Cambria"/>
                <a:cs typeface="Times New Roman"/>
              </a:rPr>
              <a:t>Q</a:t>
            </a:r>
            <a:r>
              <a:rPr kumimoji="0" lang="en-US" sz="2000" b="0" i="0" u="none" strike="noStrike" kern="1200" cap="none" spc="0" normalizeH="0" baseline="0" noProof="0">
                <a:ln>
                  <a:noFill/>
                </a:ln>
                <a:solidFill>
                  <a:srgbClr val="440099"/>
                </a:solidFill>
                <a:effectLst/>
                <a:uLnTx/>
                <a:uFillTx/>
                <a:latin typeface="Aptos"/>
                <a:ea typeface="Cambria"/>
                <a:cs typeface="Times New Roman"/>
              </a:rPr>
              <a:t>&amp;A</a:t>
            </a:r>
            <a:endParaRPr lang="en-US" sz="2000" b="0" i="0" u="none" strike="noStrike" kern="1200" cap="none" spc="0" normalizeH="0" baseline="0" noProof="0">
              <a:ln>
                <a:noFill/>
              </a:ln>
              <a:solidFill>
                <a:srgbClr val="440099"/>
              </a:solidFill>
              <a:effectLst/>
              <a:uLnTx/>
              <a:uFillTx/>
              <a:latin typeface="Aptos"/>
              <a:ea typeface="Calibri"/>
              <a:cs typeface="Calibri"/>
            </a:endParaRPr>
          </a:p>
        </p:txBody>
      </p:sp>
    </p:spTree>
    <p:extLst>
      <p:ext uri="{BB962C8B-B14F-4D97-AF65-F5344CB8AC3E}">
        <p14:creationId xmlns:p14="http://schemas.microsoft.com/office/powerpoint/2010/main" val="367019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CD7793-946E-BB15-F0A7-BBCA325CF526}"/>
              </a:ext>
            </a:extLst>
          </p:cNvPr>
          <p:cNvSpPr>
            <a:spLocks noGrp="1"/>
          </p:cNvSpPr>
          <p:nvPr>
            <p:ph type="title" idx="4294967295"/>
          </p:nvPr>
        </p:nvSpPr>
        <p:spPr>
          <a:xfrm>
            <a:off x="1157177" y="637992"/>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150" normalizeH="0" baseline="0" noProof="0" dirty="0">
                <a:ln>
                  <a:noFill/>
                </a:ln>
                <a:solidFill>
                  <a:srgbClr val="DC582A"/>
                </a:solidFill>
                <a:effectLst/>
                <a:uLnTx/>
                <a:uFillTx/>
                <a:latin typeface="Aptos"/>
                <a:ea typeface="+mn-ea"/>
                <a:cs typeface="Segoe UI"/>
              </a:rPr>
              <a:t>What best describes your business?</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150" normalizeH="0" baseline="0" noProof="0" dirty="0">
              <a:ln>
                <a:noFill/>
              </a:ln>
              <a:solidFill>
                <a:srgbClr val="DC582A"/>
              </a:solidFill>
              <a:effectLst/>
              <a:uLnTx/>
              <a:uFillTx/>
              <a:latin typeface="Aptos"/>
              <a:ea typeface="Calibri"/>
              <a:cs typeface="Calibri"/>
            </a:endParaRPr>
          </a:p>
        </p:txBody>
      </p:sp>
      <p:sp>
        <p:nvSpPr>
          <p:cNvPr id="4" name="Text Placeholder 3">
            <a:extLst>
              <a:ext uri="{FF2B5EF4-FFF2-40B4-BE49-F238E27FC236}">
                <a16:creationId xmlns:a16="http://schemas.microsoft.com/office/drawing/2014/main" id="{DE38024F-DA35-A2DA-8128-F28BF92AC415}"/>
              </a:ext>
            </a:extLst>
          </p:cNvPr>
          <p:cNvSpPr>
            <a:spLocks noGrp="1"/>
          </p:cNvSpPr>
          <p:nvPr>
            <p:ph type="body" sz="quarter" idx="13"/>
          </p:nvPr>
        </p:nvSpPr>
        <p:spPr>
          <a:xfrm>
            <a:off x="4771394" y="1301092"/>
            <a:ext cx="2649208" cy="360844"/>
          </a:xfrm>
        </p:spPr>
        <p:txBody>
          <a:bodyPr lIns="91440" tIns="45720" rIns="91440" bIns="45720" anchor="t"/>
          <a:lstStyle/>
          <a:p>
            <a:r>
              <a:rPr lang="en-US"/>
              <a:t>Select all that apply</a:t>
            </a:r>
          </a:p>
          <a:p>
            <a:endParaRPr lang="en-US">
              <a:ea typeface="Calibri"/>
              <a:cs typeface="Calibri"/>
            </a:endParaRPr>
          </a:p>
        </p:txBody>
      </p:sp>
      <p:sp>
        <p:nvSpPr>
          <p:cNvPr id="2" name="Text Placeholder 1">
            <a:extLst>
              <a:ext uri="{FF2B5EF4-FFF2-40B4-BE49-F238E27FC236}">
                <a16:creationId xmlns:a16="http://schemas.microsoft.com/office/drawing/2014/main" id="{8C9B0345-AF73-78AC-0807-844A4EAD715A}"/>
              </a:ext>
            </a:extLst>
          </p:cNvPr>
          <p:cNvSpPr>
            <a:spLocks noGrp="1"/>
          </p:cNvSpPr>
          <p:nvPr>
            <p:ph type="body" sz="quarter" idx="11"/>
          </p:nvPr>
        </p:nvSpPr>
        <p:spPr>
          <a:xfrm>
            <a:off x="3313685" y="2179238"/>
            <a:ext cx="5564625" cy="2499524"/>
          </a:xfrm>
        </p:spPr>
        <p:txBody>
          <a:bodyPr lIns="91440" tIns="45720" rIns="91440" bIns="45720" anchor="t"/>
          <a:lstStyle/>
          <a:p>
            <a:pPr algn="l"/>
            <a:r>
              <a:rPr lang="en-US" b="0">
                <a:latin typeface="Aptos"/>
                <a:ea typeface="Calibri"/>
                <a:cs typeface="Segoe UI"/>
              </a:rPr>
              <a:t>ACDBE-certified</a:t>
            </a:r>
            <a:endParaRPr lang="en-US">
              <a:latin typeface="Aptos"/>
              <a:ea typeface="Calibri" panose="020F0502020204030204"/>
              <a:cs typeface="Calibri" panose="020F0502020204030204"/>
            </a:endParaRPr>
          </a:p>
          <a:p>
            <a:pPr algn="l"/>
            <a:r>
              <a:rPr lang="en-US" b="0">
                <a:latin typeface="Aptos"/>
                <a:ea typeface="Calibri"/>
                <a:cs typeface="Segoe UI"/>
              </a:rPr>
              <a:t>Currently pursuing certification</a:t>
            </a:r>
            <a:endParaRPr lang="en-US">
              <a:latin typeface="Aptos"/>
              <a:ea typeface="Calibri" panose="020F0502020204030204"/>
              <a:cs typeface="Calibri" panose="020F0502020204030204"/>
            </a:endParaRPr>
          </a:p>
          <a:p>
            <a:pPr algn="l"/>
            <a:r>
              <a:rPr lang="en-US" b="0">
                <a:latin typeface="Aptos"/>
                <a:ea typeface="Calibri"/>
                <a:cs typeface="Segoe UI"/>
              </a:rPr>
              <a:t>Prime concessionaire</a:t>
            </a:r>
            <a:endParaRPr lang="en-US">
              <a:latin typeface="Aptos"/>
              <a:ea typeface="Calibri" panose="020F0502020204030204"/>
              <a:cs typeface="Calibri" panose="020F0502020204030204"/>
            </a:endParaRPr>
          </a:p>
          <a:p>
            <a:pPr algn="l"/>
            <a:r>
              <a:rPr lang="en-US" b="0">
                <a:latin typeface="Aptos"/>
                <a:ea typeface="Calibri"/>
                <a:cs typeface="Segoe UI"/>
              </a:rPr>
              <a:t>Existing airport concessionaire</a:t>
            </a:r>
            <a:endParaRPr lang="en-US">
              <a:latin typeface="Aptos"/>
              <a:ea typeface="Calibri" panose="020F0502020204030204"/>
              <a:cs typeface="Calibri" panose="020F0502020204030204"/>
            </a:endParaRPr>
          </a:p>
          <a:p>
            <a:pPr algn="l"/>
            <a:r>
              <a:rPr lang="en-US" b="0">
                <a:latin typeface="Aptos"/>
                <a:ea typeface="Calibri"/>
                <a:cs typeface="Segoe UI"/>
              </a:rPr>
              <a:t>Other</a:t>
            </a:r>
            <a:endParaRPr lang="en-US">
              <a:latin typeface="Aptos"/>
              <a:ea typeface="Calibri"/>
              <a:cs typeface="Calibri"/>
            </a:endParaRPr>
          </a:p>
        </p:txBody>
      </p:sp>
    </p:spTree>
    <p:extLst>
      <p:ext uri="{BB962C8B-B14F-4D97-AF65-F5344CB8AC3E}">
        <p14:creationId xmlns:p14="http://schemas.microsoft.com/office/powerpoint/2010/main" val="30492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3B8D-9D0A-A0C1-AA2C-F0D7A56B1D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05317E-E437-B08E-3443-91D41C816F94}"/>
              </a:ext>
            </a:extLst>
          </p:cNvPr>
          <p:cNvSpPr>
            <a:spLocks noGrp="1"/>
          </p:cNvSpPr>
          <p:nvPr>
            <p:ph type="title" idx="4294967295"/>
          </p:nvPr>
        </p:nvSpPr>
        <p:spPr>
          <a:xfrm>
            <a:off x="1157175" y="959870"/>
            <a:ext cx="9877645"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150" normalizeH="0" baseline="0" noProof="0" dirty="0">
                <a:ln>
                  <a:noFill/>
                </a:ln>
                <a:solidFill>
                  <a:srgbClr val="DC582A"/>
                </a:solidFill>
                <a:effectLst/>
                <a:uLnTx/>
                <a:uFillTx/>
                <a:latin typeface="Aptos"/>
                <a:ea typeface="+mn-ea"/>
                <a:cs typeface="Segoe UI"/>
              </a:rPr>
              <a:t>What are you most curious about today?</a:t>
            </a:r>
            <a:endParaRPr kumimoji="0" lang="en-US" sz="1400" b="0" i="0" u="none" strike="noStrike" kern="1200" cap="none" spc="150" normalizeH="0" baseline="0" noProof="0" dirty="0">
              <a:ln>
                <a:noFill/>
              </a:ln>
              <a:solidFill>
                <a:srgbClr val="E35B2A"/>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150" normalizeH="0" baseline="0" noProof="0" dirty="0">
              <a:ln>
                <a:noFill/>
              </a:ln>
              <a:solidFill>
                <a:srgbClr val="DC582A"/>
              </a:solidFill>
              <a:effectLst/>
              <a:uLnTx/>
              <a:uFillTx/>
              <a:latin typeface="Aptos"/>
              <a:ea typeface="Calibri"/>
              <a:cs typeface="Calibri"/>
            </a:endParaRPr>
          </a:p>
        </p:txBody>
      </p:sp>
      <p:sp>
        <p:nvSpPr>
          <p:cNvPr id="4" name="Text Placeholder 3">
            <a:extLst>
              <a:ext uri="{FF2B5EF4-FFF2-40B4-BE49-F238E27FC236}">
                <a16:creationId xmlns:a16="http://schemas.microsoft.com/office/drawing/2014/main" id="{3EB152C4-BE0A-593F-6EE5-A5D49EA7EDD5}"/>
              </a:ext>
            </a:extLst>
          </p:cNvPr>
          <p:cNvSpPr>
            <a:spLocks noGrp="1"/>
          </p:cNvSpPr>
          <p:nvPr>
            <p:ph type="body" sz="quarter" idx="13"/>
          </p:nvPr>
        </p:nvSpPr>
        <p:spPr>
          <a:xfrm>
            <a:off x="3273461" y="1599632"/>
            <a:ext cx="5645071" cy="360844"/>
          </a:xfrm>
        </p:spPr>
        <p:txBody>
          <a:bodyPr lIns="91440" tIns="45720" rIns="91440" bIns="45720" anchor="t"/>
          <a:lstStyle/>
          <a:p>
            <a:r>
              <a:rPr lang="en-US"/>
              <a:t>Select all that apply</a:t>
            </a:r>
          </a:p>
        </p:txBody>
      </p:sp>
      <p:sp>
        <p:nvSpPr>
          <p:cNvPr id="2" name="Text Placeholder 1">
            <a:extLst>
              <a:ext uri="{FF2B5EF4-FFF2-40B4-BE49-F238E27FC236}">
                <a16:creationId xmlns:a16="http://schemas.microsoft.com/office/drawing/2014/main" id="{23715AF5-B433-D672-4E5A-D3C0D0E1804D}"/>
              </a:ext>
            </a:extLst>
          </p:cNvPr>
          <p:cNvSpPr>
            <a:spLocks noGrp="1"/>
          </p:cNvSpPr>
          <p:nvPr>
            <p:ph type="body" sz="quarter" idx="11"/>
          </p:nvPr>
        </p:nvSpPr>
        <p:spPr>
          <a:xfrm>
            <a:off x="4279056" y="2239396"/>
            <a:ext cx="3633879" cy="2379207"/>
          </a:xfrm>
        </p:spPr>
        <p:txBody>
          <a:bodyPr lIns="91440" tIns="45720" rIns="91440" bIns="45720" anchor="t"/>
          <a:lstStyle/>
          <a:p>
            <a:pPr algn="l"/>
            <a:r>
              <a:rPr lang="en-US" b="0">
                <a:latin typeface="Aptos"/>
                <a:ea typeface="Calibri"/>
                <a:cs typeface="Segoe UI"/>
              </a:rPr>
              <a:t>Certification</a:t>
            </a:r>
            <a:endParaRPr lang="en-US">
              <a:latin typeface="Aptos"/>
            </a:endParaRPr>
          </a:p>
          <a:p>
            <a:pPr algn="l"/>
            <a:r>
              <a:rPr lang="en-US" b="0">
                <a:latin typeface="Aptos"/>
                <a:ea typeface="Calibri"/>
                <a:cs typeface="Segoe UI"/>
              </a:rPr>
              <a:t>Goal setting</a:t>
            </a:r>
            <a:endParaRPr lang="en-US">
              <a:latin typeface="Aptos"/>
            </a:endParaRPr>
          </a:p>
          <a:p>
            <a:pPr algn="l"/>
            <a:r>
              <a:rPr lang="en-US" b="0">
                <a:latin typeface="Aptos"/>
                <a:ea typeface="Calibri"/>
                <a:cs typeface="Segoe UI"/>
              </a:rPr>
              <a:t>SBEC</a:t>
            </a:r>
            <a:endParaRPr lang="en-US">
              <a:latin typeface="Aptos"/>
            </a:endParaRPr>
          </a:p>
          <a:p>
            <a:pPr algn="l"/>
            <a:r>
              <a:rPr lang="en-US" b="0">
                <a:latin typeface="Aptos"/>
                <a:ea typeface="Calibri"/>
                <a:cs typeface="Segoe UI"/>
              </a:rPr>
              <a:t>Future opportunities</a:t>
            </a:r>
            <a:endParaRPr lang="en-US">
              <a:latin typeface="Aptos"/>
            </a:endParaRPr>
          </a:p>
          <a:p>
            <a:pPr algn="l"/>
            <a:r>
              <a:rPr lang="en-US" b="0">
                <a:latin typeface="Aptos"/>
                <a:ea typeface="Calibri"/>
                <a:cs typeface="Segoe UI"/>
              </a:rPr>
              <a:t>IFR impacts</a:t>
            </a:r>
            <a:endParaRPr lang="en-US">
              <a:latin typeface="Aptos"/>
            </a:endParaRPr>
          </a:p>
          <a:p>
            <a:pPr algn="l"/>
            <a:endParaRPr lang="en-US" b="0">
              <a:latin typeface="Aptos"/>
              <a:ea typeface="Calibri" panose="020F0502020204030204"/>
              <a:cs typeface="Segoe UI"/>
            </a:endParaRPr>
          </a:p>
          <a:p>
            <a:pPr algn="l"/>
            <a:endParaRPr lang="en-US">
              <a:latin typeface="Aptos"/>
              <a:ea typeface="Calibri"/>
              <a:cs typeface="Calibri"/>
            </a:endParaRPr>
          </a:p>
        </p:txBody>
      </p:sp>
    </p:spTree>
    <p:extLst>
      <p:ext uri="{BB962C8B-B14F-4D97-AF65-F5344CB8AC3E}">
        <p14:creationId xmlns:p14="http://schemas.microsoft.com/office/powerpoint/2010/main" val="426620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545664"/>
            <a:ext cx="1025527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Aptos" panose="020B0004020202020204" pitchFamily="34" charset="0"/>
                <a:ea typeface="Calibri"/>
                <a:cs typeface="Calibri"/>
              </a:rPr>
              <a:t>DEN'S Federal Small Business Programs are PAUSED...</a:t>
            </a:r>
          </a:p>
        </p:txBody>
      </p:sp>
      <p:sp>
        <p:nvSpPr>
          <p:cNvPr id="15" name="Text Placeholder 14">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23776"/>
            <a:ext cx="10255273" cy="3427931"/>
          </a:xfrm>
        </p:spPr>
        <p:txBody>
          <a:bodyPr lIns="91440" tIns="45720" rIns="91440" bIns="45720" anchor="t"/>
          <a:lstStyle/>
          <a:p>
            <a:pPr fontAlgn="t">
              <a:buNone/>
            </a:pPr>
            <a:r>
              <a:rPr lang="en-US" sz="2400" b="1">
                <a:latin typeface="Aptos" panose="020B0004020202020204" pitchFamily="34" charset="0"/>
              </a:rPr>
              <a:t>What's Happening Now?</a:t>
            </a:r>
          </a:p>
          <a:p>
            <a:pPr fontAlgn="t"/>
            <a:r>
              <a:rPr lang="en-US" sz="2400">
                <a:latin typeface="Aptos" panose="020B0004020202020204" pitchFamily="34" charset="0"/>
              </a:rPr>
              <a:t>ACDBE/DBE Goal setting and counting are paused</a:t>
            </a:r>
          </a:p>
          <a:p>
            <a:pPr fontAlgn="t"/>
            <a:r>
              <a:rPr lang="en-US" sz="2400">
                <a:latin typeface="Aptos" panose="020B0004020202020204" pitchFamily="34" charset="0"/>
              </a:rPr>
              <a:t>ACDBE/DBE Certification Revaluations</a:t>
            </a:r>
          </a:p>
          <a:p>
            <a:pPr fontAlgn="t"/>
            <a:r>
              <a:rPr lang="en-US" sz="2400">
                <a:latin typeface="Aptos" panose="020B0004020202020204" pitchFamily="34" charset="0"/>
              </a:rPr>
              <a:t>Program Plan Revisions</a:t>
            </a:r>
          </a:p>
          <a:p>
            <a:pPr fontAlgn="t"/>
            <a:r>
              <a:rPr lang="en-US" sz="2400">
                <a:latin typeface="Aptos" panose="020B0004020202020204" pitchFamily="34" charset="0"/>
              </a:rPr>
              <a:t>Overall Goal Revisions</a:t>
            </a:r>
          </a:p>
          <a:p>
            <a:pPr fontAlgn="t"/>
            <a:r>
              <a:rPr lang="en-US" sz="2400">
                <a:latin typeface="Aptos" panose="020B0004020202020204" pitchFamily="34" charset="0"/>
              </a:rPr>
              <a:t>Interstate firms must reapply with a NEW application</a:t>
            </a:r>
          </a:p>
          <a:p>
            <a:pPr fontAlgn="t"/>
            <a:r>
              <a:rPr lang="en-US" sz="2400">
                <a:latin typeface="Aptos" panose="020B0004020202020204" pitchFamily="34" charset="0"/>
              </a:rPr>
              <a:t>No goal setting or counting </a:t>
            </a:r>
          </a:p>
          <a:p>
            <a:pPr fontAlgn="t"/>
            <a:r>
              <a:rPr lang="en-US" sz="2400">
                <a:latin typeface="Aptos" panose="020B0004020202020204" pitchFamily="34" charset="0"/>
              </a:rPr>
              <a:t>Local (SBEC, MWBE, SBE, and EBE) programs remain active</a:t>
            </a:r>
          </a:p>
          <a:p>
            <a:pPr marL="457200" lvl="1" indent="0">
              <a:lnSpc>
                <a:spcPct val="100000"/>
              </a:lnSpc>
              <a:buNone/>
            </a:pPr>
            <a:endParaRPr lang="en-US" sz="2400">
              <a:solidFill>
                <a:srgbClr val="181717"/>
              </a:solidFill>
              <a:latin typeface="Aptos" panose="020B0004020202020204" pitchFamily="34" charset="0"/>
              <a:ea typeface="Calibri" panose="020F0502020204030204"/>
              <a:cs typeface="Calibri" panose="020F0502020204030204"/>
            </a:endParaRPr>
          </a:p>
          <a:p>
            <a:pPr marL="457200" lvl="1" indent="0">
              <a:lnSpc>
                <a:spcPct val="100000"/>
              </a:lnSpc>
              <a:buNone/>
            </a:pPr>
            <a:endParaRPr lang="en-US" sz="2400">
              <a:latin typeface="Aptos" panose="020B0004020202020204" pitchFamily="34" charset="0"/>
              <a:ea typeface="Calibri"/>
              <a:cs typeface="Calibri"/>
            </a:endParaRPr>
          </a:p>
          <a:p>
            <a:pPr marL="0" indent="0">
              <a:buNone/>
            </a:pPr>
            <a:endParaRPr lang="en-US" sz="2400" u="sng">
              <a:solidFill>
                <a:srgbClr val="181717"/>
              </a:solidFill>
              <a:latin typeface="Aptos" panose="020B0004020202020204" pitchFamily="34" charset="0"/>
              <a:ea typeface="Calibri"/>
              <a:cs typeface="Calibri"/>
            </a:endParaRPr>
          </a:p>
          <a:p>
            <a:pPr marL="457200" lvl="1" indent="0">
              <a:lnSpc>
                <a:spcPct val="100000"/>
              </a:lnSpc>
              <a:buNone/>
            </a:pPr>
            <a:endParaRPr lang="en-US" sz="2400" b="1">
              <a:solidFill>
                <a:srgbClr val="000000"/>
              </a:solidFill>
              <a:latin typeface="Aptos" panose="020B0004020202020204" pitchFamily="34" charset="0"/>
              <a:ea typeface="Calibri"/>
              <a:cs typeface="Calibri"/>
            </a:endParaRPr>
          </a:p>
        </p:txBody>
      </p:sp>
    </p:spTree>
    <p:extLst>
      <p:ext uri="{BB962C8B-B14F-4D97-AF65-F5344CB8AC3E}">
        <p14:creationId xmlns:p14="http://schemas.microsoft.com/office/powerpoint/2010/main" val="842054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5941-6E3A-0FD3-B271-D4831A95C9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65EC58-FB89-B148-6A6D-5E2D10A14BDF}"/>
              </a:ext>
            </a:extLst>
          </p:cNvPr>
          <p:cNvSpPr>
            <a:spLocks noGrp="1"/>
          </p:cNvSpPr>
          <p:nvPr>
            <p:ph type="title" idx="4294967295"/>
          </p:nvPr>
        </p:nvSpPr>
        <p:spPr>
          <a:xfrm>
            <a:off x="838200" y="365125"/>
            <a:ext cx="10515600" cy="853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defRPr/>
            </a:pPr>
            <a:r>
              <a:rPr lang="en-US" sz="3200" b="1" dirty="0">
                <a:solidFill>
                  <a:srgbClr val="440099"/>
                </a:solidFill>
                <a:latin typeface="Aptos"/>
                <a:ea typeface="Calibri"/>
                <a:cs typeface="Calibri"/>
              </a:rPr>
              <a:t>Steps to Resume ACDBE Program at DEN</a:t>
            </a:r>
            <a:endParaRPr lang="en-US" sz="3200" b="1" kern="1200" dirty="0">
              <a:solidFill>
                <a:srgbClr val="7030A0"/>
              </a:solidFill>
              <a:latin typeface="Aptos" panose="020B0004020202020204" pitchFamily="34" charset="0"/>
            </a:endParaRPr>
          </a:p>
        </p:txBody>
      </p:sp>
      <p:pic>
        <p:nvPicPr>
          <p:cNvPr id="4" name="Picture 3" descr="Graphic showing the steps to resume ACDBE Program at DEN">
            <a:extLst>
              <a:ext uri="{FF2B5EF4-FFF2-40B4-BE49-F238E27FC236}">
                <a16:creationId xmlns:a16="http://schemas.microsoft.com/office/drawing/2014/main" id="{F1D7BB38-037F-F732-D474-1859478E1D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72" y="1617864"/>
            <a:ext cx="10529455" cy="3965171"/>
          </a:xfrm>
          <a:prstGeom prst="rect">
            <a:avLst/>
          </a:prstGeom>
        </p:spPr>
      </p:pic>
    </p:spTree>
    <p:extLst>
      <p:ext uri="{BB962C8B-B14F-4D97-AF65-F5344CB8AC3E}">
        <p14:creationId xmlns:p14="http://schemas.microsoft.com/office/powerpoint/2010/main" val="3527321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9489A-4E9A-BBD1-202F-6AD31C29B8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344258-B7D9-47ED-4A00-BC1D61C5FC89}"/>
              </a:ext>
            </a:extLst>
          </p:cNvPr>
          <p:cNvSpPr>
            <a:spLocks noGrp="1"/>
          </p:cNvSpPr>
          <p:nvPr>
            <p:ph type="title" idx="4294967295"/>
          </p:nvPr>
        </p:nvSpPr>
        <p:spPr>
          <a:xfrm>
            <a:off x="769939" y="504124"/>
            <a:ext cx="9578866"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3200" b="1">
                <a:solidFill>
                  <a:srgbClr val="440099"/>
                </a:solidFill>
                <a:latin typeface="Aptos"/>
                <a:ea typeface="Calibri"/>
                <a:cs typeface="Segoe UI"/>
              </a:rPr>
              <a:t>Why Certification  Still Matters</a:t>
            </a:r>
            <a:endParaRPr lang="en-US" sz="3200" i="1">
              <a:solidFill>
                <a:srgbClr val="440099"/>
              </a:solidFill>
              <a:latin typeface="Aptos"/>
              <a:ea typeface="Calibri"/>
              <a:cs typeface="Segoe UI"/>
            </a:endParaRPr>
          </a:p>
        </p:txBody>
      </p:sp>
      <p:graphicFrame>
        <p:nvGraphicFramePr>
          <p:cNvPr id="18" name="Diagram 17" descr="Certification Matters Still Matters:&#10;1. Countability&#10;2. Eligibility&#10;3. Visibility&#10;4. Availability">
            <a:extLst>
              <a:ext uri="{FF2B5EF4-FFF2-40B4-BE49-F238E27FC236}">
                <a16:creationId xmlns:a16="http://schemas.microsoft.com/office/drawing/2014/main" id="{1856F483-143A-9F8D-E80E-8A24D49E8662}"/>
              </a:ext>
              <a:ext uri="{C183D7F6-B498-43B3-948B-1728B52AA6E4}">
                <adec:decorative xmlns:adec="http://schemas.microsoft.com/office/drawing/2017/decorative" val="0"/>
              </a:ext>
            </a:extLst>
          </p:cNvPr>
          <p:cNvGraphicFramePr>
            <a:graphicFrameLocks noGrp="1" noDrilldown="1" noMove="1" noResize="1"/>
          </p:cNvGraphicFramePr>
          <p:nvPr>
            <p:extLst>
              <p:ext uri="{D42A27DB-BD31-4B8C-83A1-F6EECF244321}">
                <p14:modId xmlns:p14="http://schemas.microsoft.com/office/powerpoint/2010/main" val="3262447138"/>
              </p:ext>
            </p:extLst>
          </p:nvPr>
        </p:nvGraphicFramePr>
        <p:xfrm>
          <a:off x="2019619" y="1395442"/>
          <a:ext cx="7185341"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Graphic 22">
            <a:extLst>
              <a:ext uri="{FF2B5EF4-FFF2-40B4-BE49-F238E27FC236}">
                <a16:creationId xmlns:a16="http://schemas.microsoft.com/office/drawing/2014/main" id="{6A59645D-79E3-F621-D738-E394ADE875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8"/>
              </a:ext>
            </a:extLst>
          </a:blip>
          <a:stretch>
            <a:fillRect/>
          </a:stretch>
        </p:blipFill>
        <p:spPr>
          <a:xfrm>
            <a:off x="2499360" y="3713678"/>
            <a:ext cx="914400" cy="914400"/>
          </a:xfrm>
          <a:prstGeom prst="rect">
            <a:avLst/>
          </a:prstGeom>
        </p:spPr>
      </p:pic>
      <p:pic>
        <p:nvPicPr>
          <p:cNvPr id="25" name="Graphic 24">
            <a:extLst>
              <a:ext uri="{FF2B5EF4-FFF2-40B4-BE49-F238E27FC236}">
                <a16:creationId xmlns:a16="http://schemas.microsoft.com/office/drawing/2014/main" id="{89F69453-475C-0C85-9745-30F9392C67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9"/>
              </a:ext>
            </a:extLst>
          </a:blip>
          <a:stretch>
            <a:fillRect/>
          </a:stretch>
        </p:blipFill>
        <p:spPr>
          <a:xfrm>
            <a:off x="2087880" y="1632243"/>
            <a:ext cx="914400" cy="914400"/>
          </a:xfrm>
          <a:prstGeom prst="rect">
            <a:avLst/>
          </a:prstGeom>
        </p:spPr>
      </p:pic>
      <p:pic>
        <p:nvPicPr>
          <p:cNvPr id="27" name="Graphic 26">
            <a:extLst>
              <a:ext uri="{FF2B5EF4-FFF2-40B4-BE49-F238E27FC236}">
                <a16:creationId xmlns:a16="http://schemas.microsoft.com/office/drawing/2014/main" id="{00418675-889C-424E-6805-3CB20CF466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10"/>
              </a:ext>
            </a:extLst>
          </a:blip>
          <a:stretch>
            <a:fillRect/>
          </a:stretch>
        </p:blipFill>
        <p:spPr>
          <a:xfrm>
            <a:off x="2499360" y="2658799"/>
            <a:ext cx="914400" cy="914400"/>
          </a:xfrm>
          <a:prstGeom prst="rect">
            <a:avLst/>
          </a:prstGeom>
        </p:spPr>
      </p:pic>
      <p:pic>
        <p:nvPicPr>
          <p:cNvPr id="29" name="Graphic 28">
            <a:extLst>
              <a:ext uri="{FF2B5EF4-FFF2-40B4-BE49-F238E27FC236}">
                <a16:creationId xmlns:a16="http://schemas.microsoft.com/office/drawing/2014/main" id="{8A273551-C064-CA0D-A05C-6BCD131D0E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11"/>
              </a:ext>
            </a:extLst>
          </a:blip>
          <a:stretch>
            <a:fillRect/>
          </a:stretch>
        </p:blipFill>
        <p:spPr>
          <a:xfrm>
            <a:off x="2148840" y="4768557"/>
            <a:ext cx="914400" cy="914400"/>
          </a:xfrm>
          <a:prstGeom prst="rect">
            <a:avLst/>
          </a:prstGeom>
        </p:spPr>
      </p:pic>
    </p:spTree>
    <p:extLst>
      <p:ext uri="{BB962C8B-B14F-4D97-AF65-F5344CB8AC3E}">
        <p14:creationId xmlns:p14="http://schemas.microsoft.com/office/powerpoint/2010/main" val="381188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289D-63DF-4A4D-41B1-A06F770C22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C1EC9B-FC3B-935E-CC91-903FB84B3480}"/>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SBEC Defined-Pool</a:t>
            </a:r>
          </a:p>
        </p:txBody>
      </p:sp>
      <p:sp>
        <p:nvSpPr>
          <p:cNvPr id="7" name="TextBox 6">
            <a:extLst>
              <a:ext uri="{FF2B5EF4-FFF2-40B4-BE49-F238E27FC236}">
                <a16:creationId xmlns:a16="http://schemas.microsoft.com/office/drawing/2014/main" id="{E4B70D0A-DE49-22FD-7FE4-178EC63FE860}"/>
              </a:ext>
            </a:extLst>
          </p:cNvPr>
          <p:cNvSpPr txBox="1"/>
          <p:nvPr/>
        </p:nvSpPr>
        <p:spPr>
          <a:xfrm>
            <a:off x="769938" y="1338659"/>
            <a:ext cx="9799739" cy="407804"/>
          </a:xfrm>
          <a:prstGeom prst="rect">
            <a:avLst/>
          </a:prstGeom>
          <a:noFill/>
        </p:spPr>
        <p:txBody>
          <a:bodyPr wrap="square" lIns="91440" tIns="45720" rIns="91440" bIns="45720" anchor="t">
            <a:spAutoFit/>
          </a:bodyPr>
          <a:lstStyle/>
          <a:p>
            <a:pPr>
              <a:defRPr/>
            </a:pPr>
            <a:r>
              <a:rPr lang="en-US" sz="2050">
                <a:latin typeface="Aptos"/>
              </a:rPr>
              <a:t>Only SBEC firms are eligible to propose on these set aside opportunities 23.26(b)(1). </a:t>
            </a:r>
          </a:p>
        </p:txBody>
      </p:sp>
      <p:graphicFrame>
        <p:nvGraphicFramePr>
          <p:cNvPr id="10" name="Diagram 9" descr="a graphic of DEN's SBEC set aside criteria:&#10;1. capital investments&#10;2. sales and profits&#10;3. standalone location">
            <a:extLst>
              <a:ext uri="{FF2B5EF4-FFF2-40B4-BE49-F238E27FC236}">
                <a16:creationId xmlns:a16="http://schemas.microsoft.com/office/drawing/2014/main" id="{B2DC6323-775F-3E62-B08A-CD8629889DA5}"/>
              </a:ext>
            </a:extLst>
          </p:cNvPr>
          <p:cNvGraphicFramePr/>
          <p:nvPr>
            <p:extLst>
              <p:ext uri="{D42A27DB-BD31-4B8C-83A1-F6EECF244321}">
                <p14:modId xmlns:p14="http://schemas.microsoft.com/office/powerpoint/2010/main" val="4157815417"/>
              </p:ext>
            </p:extLst>
          </p:nvPr>
        </p:nvGraphicFramePr>
        <p:xfrm>
          <a:off x="769938" y="2133600"/>
          <a:ext cx="9320331" cy="4220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a:extLst>
              <a:ext uri="{FF2B5EF4-FFF2-40B4-BE49-F238E27FC236}">
                <a16:creationId xmlns:a16="http://schemas.microsoft.com/office/drawing/2014/main" id="{8752FF6E-F462-F8FC-3E3A-157A2796ACE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87331" y="3276600"/>
            <a:ext cx="914400" cy="914400"/>
          </a:xfrm>
          <a:prstGeom prst="rect">
            <a:avLst/>
          </a:prstGeom>
        </p:spPr>
      </p:pic>
      <p:pic>
        <p:nvPicPr>
          <p:cNvPr id="16" name="Graphic 15">
            <a:extLst>
              <a:ext uri="{FF2B5EF4-FFF2-40B4-BE49-F238E27FC236}">
                <a16:creationId xmlns:a16="http://schemas.microsoft.com/office/drawing/2014/main" id="{B2FE467A-D7DA-295A-4243-C85BC2A5925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87331" y="4314124"/>
            <a:ext cx="914400" cy="914400"/>
          </a:xfrm>
          <a:prstGeom prst="rect">
            <a:avLst/>
          </a:prstGeom>
        </p:spPr>
      </p:pic>
      <p:pic>
        <p:nvPicPr>
          <p:cNvPr id="18" name="Graphic 17">
            <a:extLst>
              <a:ext uri="{FF2B5EF4-FFF2-40B4-BE49-F238E27FC236}">
                <a16:creationId xmlns:a16="http://schemas.microsoft.com/office/drawing/2014/main" id="{6ABD7951-C150-F4CF-3D84-7E925102930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7331" y="5334000"/>
            <a:ext cx="914400" cy="914400"/>
          </a:xfrm>
          <a:prstGeom prst="rect">
            <a:avLst/>
          </a:prstGeom>
        </p:spPr>
      </p:pic>
    </p:spTree>
    <p:extLst>
      <p:ext uri="{BB962C8B-B14F-4D97-AF65-F5344CB8AC3E}">
        <p14:creationId xmlns:p14="http://schemas.microsoft.com/office/powerpoint/2010/main" val="330211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841190-7D96-86CF-DEBA-2CD24B300636}"/>
              </a:ext>
              <a:ext uri="{C183D7F6-B498-43B3-948B-1728B52AA6E4}">
                <adec:decorative xmlns:adec="http://schemas.microsoft.com/office/drawing/2017/decorative" val="1"/>
              </a:ext>
            </a:extLst>
          </p:cNvPr>
          <p:cNvSpPr>
            <a:spLocks noGrp="1"/>
          </p:cNvSpPr>
          <p:nvPr>
            <p:ph type="title" idx="4294967295"/>
          </p:nvPr>
        </p:nvSpPr>
        <p:spPr>
          <a:xfrm>
            <a:off x="769938" y="437510"/>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Housekeeping</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8" name="Text Placeholder 7" descr="Housekeeping&#10;Who Is In The Audience?&#10;ACDBE Program Overview&#10;Q&amp;A&#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13"/>
          </p:nvPr>
        </p:nvSpPr>
        <p:spPr>
          <a:xfrm>
            <a:off x="849451" y="1315769"/>
            <a:ext cx="9159253" cy="2545987"/>
          </a:xfrm>
        </p:spPr>
        <p:txBody>
          <a:bodyPr lIns="91440" tIns="45720" rIns="91440" bIns="45720" anchor="t"/>
          <a:lstStyle/>
          <a:p>
            <a:pPr marL="342900" indent="-342900">
              <a:lnSpc>
                <a:spcPct val="100000"/>
              </a:lnSpc>
              <a:buClr>
                <a:srgbClr val="E35B2A"/>
              </a:buClr>
              <a:buFont typeface="Arial" panose="020B0604020202020204" pitchFamily="34" charset="0"/>
              <a:buChar char="•"/>
            </a:pPr>
            <a:r>
              <a:rPr lang="en-US" sz="2000">
                <a:solidFill>
                  <a:srgbClr val="440099"/>
                </a:solidFill>
                <a:latin typeface="Aptos" panose="020B0004020202020204" pitchFamily="34" charset="0"/>
              </a:rPr>
              <a:t>This session is being </a:t>
            </a:r>
            <a:r>
              <a:rPr lang="en-US" sz="2000" b="1">
                <a:solidFill>
                  <a:srgbClr val="440099"/>
                </a:solidFill>
                <a:latin typeface="Aptos" panose="020B0004020202020204" pitchFamily="34" charset="0"/>
              </a:rPr>
              <a:t>recorded</a:t>
            </a:r>
          </a:p>
          <a:p>
            <a:pPr marL="342900" indent="-342900">
              <a:lnSpc>
                <a:spcPct val="100000"/>
              </a:lnSpc>
              <a:buClr>
                <a:srgbClr val="E35B2A"/>
              </a:buClr>
              <a:buFont typeface="Arial" panose="020B0604020202020204" pitchFamily="34" charset="0"/>
              <a:buChar char="•"/>
            </a:pPr>
            <a:r>
              <a:rPr lang="en-US" sz="2000">
                <a:solidFill>
                  <a:srgbClr val="440099"/>
                </a:solidFill>
                <a:latin typeface="Aptos" panose="020B0004020202020204" pitchFamily="34" charset="0"/>
              </a:rPr>
              <a:t>The</a:t>
            </a:r>
            <a:r>
              <a:rPr lang="en-US" sz="2000" b="0">
                <a:solidFill>
                  <a:srgbClr val="440099"/>
                </a:solidFill>
                <a:latin typeface="Aptos" panose="020B0004020202020204" pitchFamily="34" charset="0"/>
              </a:rPr>
              <a:t> </a:t>
            </a:r>
            <a:r>
              <a:rPr lang="en-US" sz="2000" b="1">
                <a:solidFill>
                  <a:srgbClr val="440099"/>
                </a:solidFill>
                <a:latin typeface="Aptos" panose="020B0004020202020204" pitchFamily="34" charset="0"/>
              </a:rPr>
              <a:t>recording</a:t>
            </a:r>
            <a:r>
              <a:rPr lang="en-US" sz="2000" b="0">
                <a:solidFill>
                  <a:srgbClr val="440099"/>
                </a:solidFill>
                <a:latin typeface="Aptos" panose="020B0004020202020204" pitchFamily="34" charset="0"/>
              </a:rPr>
              <a:t> and </a:t>
            </a:r>
            <a:r>
              <a:rPr lang="en-US" sz="2000" b="1">
                <a:solidFill>
                  <a:srgbClr val="440099"/>
                </a:solidFill>
                <a:latin typeface="Aptos" panose="020B0004020202020204" pitchFamily="34" charset="0"/>
              </a:rPr>
              <a:t>slide deck </a:t>
            </a:r>
            <a:r>
              <a:rPr lang="en-US" sz="2000" b="0">
                <a:solidFill>
                  <a:srgbClr val="440099"/>
                </a:solidFill>
                <a:latin typeface="Aptos" panose="020B0004020202020204" pitchFamily="34" charset="0"/>
              </a:rPr>
              <a:t>will be made available on our </a:t>
            </a:r>
            <a:r>
              <a:rPr lang="en-US" sz="2000" b="1">
                <a:solidFill>
                  <a:srgbClr val="440099"/>
                </a:solidFill>
                <a:latin typeface="Aptos" panose="020B0004020202020204" pitchFamily="34" charset="0"/>
              </a:rPr>
              <a:t>website</a:t>
            </a:r>
            <a:r>
              <a:rPr lang="en-US" sz="2000" b="0">
                <a:solidFill>
                  <a:srgbClr val="440099"/>
                </a:solidFill>
                <a:latin typeface="Aptos" panose="020B0004020202020204" pitchFamily="34" charset="0"/>
              </a:rPr>
              <a:t>.</a:t>
            </a:r>
          </a:p>
          <a:p>
            <a:pPr marL="342900" indent="-342900">
              <a:lnSpc>
                <a:spcPct val="100000"/>
              </a:lnSpc>
              <a:buClr>
                <a:srgbClr val="E35B2A"/>
              </a:buClr>
              <a:buFont typeface="Arial" panose="020B0604020202020204" pitchFamily="34" charset="0"/>
              <a:buChar char="•"/>
            </a:pPr>
            <a:r>
              <a:rPr lang="en-US" sz="2000">
                <a:solidFill>
                  <a:srgbClr val="440099"/>
                </a:solidFill>
                <a:latin typeface="Aptos" panose="020B0004020202020204" pitchFamily="34" charset="0"/>
              </a:rPr>
              <a:t>Please keep your </a:t>
            </a:r>
            <a:r>
              <a:rPr lang="en-US" sz="2000" b="1">
                <a:solidFill>
                  <a:srgbClr val="440099"/>
                </a:solidFill>
                <a:latin typeface="Aptos" panose="020B0004020202020204" pitchFamily="34" charset="0"/>
              </a:rPr>
              <a:t>cameras</a:t>
            </a:r>
            <a:r>
              <a:rPr lang="en-US" sz="2000">
                <a:solidFill>
                  <a:srgbClr val="440099"/>
                </a:solidFill>
                <a:latin typeface="Aptos" panose="020B0004020202020204" pitchFamily="34" charset="0"/>
              </a:rPr>
              <a:t> </a:t>
            </a:r>
            <a:r>
              <a:rPr lang="en-US" sz="2000" b="1">
                <a:solidFill>
                  <a:srgbClr val="440099"/>
                </a:solidFill>
                <a:latin typeface="Aptos" panose="020B0004020202020204" pitchFamily="34" charset="0"/>
              </a:rPr>
              <a:t>off</a:t>
            </a:r>
            <a:r>
              <a:rPr lang="en-US" sz="2000">
                <a:solidFill>
                  <a:srgbClr val="440099"/>
                </a:solidFill>
                <a:latin typeface="Aptos" panose="020B0004020202020204" pitchFamily="34" charset="0"/>
              </a:rPr>
              <a:t> and your </a:t>
            </a:r>
            <a:r>
              <a:rPr lang="en-US" sz="2000" b="1">
                <a:solidFill>
                  <a:srgbClr val="440099"/>
                </a:solidFill>
                <a:latin typeface="Aptos" panose="020B0004020202020204" pitchFamily="34" charset="0"/>
              </a:rPr>
              <a:t>mics</a:t>
            </a:r>
            <a:r>
              <a:rPr lang="en-US" sz="2000">
                <a:solidFill>
                  <a:srgbClr val="440099"/>
                </a:solidFill>
                <a:latin typeface="Aptos" panose="020B0004020202020204" pitchFamily="34" charset="0"/>
              </a:rPr>
              <a:t> </a:t>
            </a:r>
            <a:r>
              <a:rPr lang="en-US" sz="2000" b="1">
                <a:solidFill>
                  <a:srgbClr val="440099"/>
                </a:solidFill>
                <a:latin typeface="Aptos" panose="020B0004020202020204" pitchFamily="34" charset="0"/>
              </a:rPr>
              <a:t>muted</a:t>
            </a:r>
            <a:r>
              <a:rPr lang="en-US" sz="2000">
                <a:solidFill>
                  <a:srgbClr val="440099"/>
                </a:solidFill>
                <a:latin typeface="Aptos" panose="020B0004020202020204" pitchFamily="34" charset="0"/>
              </a:rPr>
              <a:t> until the Q&amp;A portion at the end of this session.</a:t>
            </a:r>
            <a:endParaRPr lang="en-US" sz="2000">
              <a:solidFill>
                <a:srgbClr val="440099"/>
              </a:solidFill>
              <a:latin typeface="Aptos" panose="020B0004020202020204" pitchFamily="34" charset="0"/>
              <a:ea typeface="Calibri"/>
              <a:cs typeface="Calibri"/>
            </a:endParaRPr>
          </a:p>
          <a:p>
            <a:pPr marL="342900" indent="-342900">
              <a:lnSpc>
                <a:spcPct val="100000"/>
              </a:lnSpc>
              <a:buClr>
                <a:srgbClr val="E35B2A"/>
              </a:buClr>
              <a:buFont typeface="Arial" panose="020B0604020202020204" pitchFamily="34" charset="0"/>
              <a:buChar char="•"/>
            </a:pPr>
            <a:r>
              <a:rPr lang="en-US" sz="2000">
                <a:solidFill>
                  <a:srgbClr val="440099"/>
                </a:solidFill>
                <a:latin typeface="Aptos" panose="020B0004020202020204" pitchFamily="34" charset="0"/>
                <a:cs typeface="Calibri"/>
              </a:rPr>
              <a:t>Please </a:t>
            </a:r>
            <a:r>
              <a:rPr lang="en-US" sz="2000" b="1">
                <a:solidFill>
                  <a:srgbClr val="440099"/>
                </a:solidFill>
                <a:latin typeface="Aptos" panose="020B0004020202020204" pitchFamily="34" charset="0"/>
                <a:cs typeface="Calibri"/>
              </a:rPr>
              <a:t>save your questions</a:t>
            </a:r>
            <a:r>
              <a:rPr lang="en-US" sz="2000">
                <a:solidFill>
                  <a:srgbClr val="440099"/>
                </a:solidFill>
                <a:latin typeface="Aptos" panose="020B0004020202020204" pitchFamily="34" charset="0"/>
                <a:cs typeface="Calibri"/>
              </a:rPr>
              <a:t> for the Q&amp;A portion at the </a:t>
            </a:r>
            <a:r>
              <a:rPr lang="en-US" sz="2000" b="1">
                <a:solidFill>
                  <a:srgbClr val="440099"/>
                </a:solidFill>
                <a:latin typeface="Aptos" panose="020B0004020202020204" pitchFamily="34" charset="0"/>
                <a:cs typeface="Calibri"/>
              </a:rPr>
              <a:t>end</a:t>
            </a:r>
            <a:r>
              <a:rPr lang="en-US" sz="2000">
                <a:solidFill>
                  <a:srgbClr val="440099"/>
                </a:solidFill>
                <a:latin typeface="Aptos" panose="020B0004020202020204" pitchFamily="34" charset="0"/>
                <a:cs typeface="Calibri"/>
              </a:rPr>
              <a:t> of the session. </a:t>
            </a:r>
          </a:p>
          <a:p>
            <a:pPr marL="1028700" lvl="1" indent="-342900">
              <a:lnSpc>
                <a:spcPct val="100000"/>
              </a:lnSpc>
              <a:buClr>
                <a:srgbClr val="E35B2A"/>
              </a:buClr>
            </a:pPr>
            <a:r>
              <a:rPr lang="en-US" sz="2000">
                <a:solidFill>
                  <a:srgbClr val="440099"/>
                </a:solidFill>
                <a:latin typeface="Aptos" panose="020B0004020202020204" pitchFamily="34" charset="0"/>
                <a:cs typeface="Calibri"/>
              </a:rPr>
              <a:t>At that time, you can come off mute or drop questions into the chat. </a:t>
            </a:r>
            <a:endParaRPr lang="en-US" sz="2000">
              <a:solidFill>
                <a:srgbClr val="440099"/>
              </a:solidFill>
              <a:latin typeface="Aptos" panose="020B0004020202020204" pitchFamily="34" charset="0"/>
              <a:ea typeface="Calibri"/>
              <a:cs typeface="Calibri"/>
            </a:endParaRPr>
          </a:p>
          <a:p>
            <a:pPr marL="342900" indent="-342900">
              <a:lnSpc>
                <a:spcPct val="100000"/>
              </a:lnSpc>
              <a:buClr>
                <a:srgbClr val="E35B2A"/>
              </a:buClr>
              <a:buFont typeface="Arial" panose="020B0604020202020204" pitchFamily="34" charset="0"/>
              <a:buChar char="•"/>
            </a:pPr>
            <a:r>
              <a:rPr lang="en-US" sz="2000" b="0">
                <a:solidFill>
                  <a:srgbClr val="440099"/>
                </a:solidFill>
                <a:latin typeface="Aptos" panose="020B0004020202020204" pitchFamily="34" charset="0"/>
              </a:rPr>
              <a:t>Who’s in the Audience? Drop your name and info in the chat!</a:t>
            </a:r>
            <a:endParaRPr lang="en-US" sz="2000" b="0">
              <a:solidFill>
                <a:srgbClr val="440099"/>
              </a:solidFill>
              <a:latin typeface="Aptos" panose="020B0004020202020204" pitchFamily="34" charset="0"/>
              <a:ea typeface="Calibri"/>
              <a:cs typeface="Calibri"/>
            </a:endParaRPr>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B15A-92DE-71B8-D6EF-6D14C846B5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D7D814-7FDF-7EE6-52EB-C7B9EA23C95A}"/>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Types of ACDBE Goals</a:t>
            </a:r>
          </a:p>
        </p:txBody>
      </p:sp>
      <p:pic>
        <p:nvPicPr>
          <p:cNvPr id="4" name="Picture 3" descr="Graphic showing the types of ACDBE Goals">
            <a:extLst>
              <a:ext uri="{FF2B5EF4-FFF2-40B4-BE49-F238E27FC236}">
                <a16:creationId xmlns:a16="http://schemas.microsoft.com/office/drawing/2014/main" id="{FA1F11C3-6386-5FF1-7AB3-6C693C5A77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01" y="1438283"/>
            <a:ext cx="9842269" cy="4915593"/>
          </a:xfrm>
          <a:prstGeom prst="rect">
            <a:avLst/>
          </a:prstGeom>
        </p:spPr>
      </p:pic>
    </p:spTree>
    <p:extLst>
      <p:ext uri="{BB962C8B-B14F-4D97-AF65-F5344CB8AC3E}">
        <p14:creationId xmlns:p14="http://schemas.microsoft.com/office/powerpoint/2010/main" val="2296080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0AA83-8944-2F85-FEB9-160CBF3942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A0A92C-A21F-2E7C-7A20-E21AE3781D8B}"/>
              </a:ext>
            </a:extLst>
          </p:cNvPr>
          <p:cNvSpPr>
            <a:spLocks noGrp="1"/>
          </p:cNvSpPr>
          <p:nvPr>
            <p:ph type="title" idx="4294967295"/>
          </p:nvPr>
        </p:nvSpPr>
        <p:spPr>
          <a:xfrm>
            <a:off x="648019" y="30600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How are Triennial Goals Set?</a:t>
            </a:r>
          </a:p>
        </p:txBody>
      </p:sp>
      <p:graphicFrame>
        <p:nvGraphicFramePr>
          <p:cNvPr id="4" name="Diagram 3" descr="Graphic showing how Triennial Goals are set. ">
            <a:extLst>
              <a:ext uri="{FF2B5EF4-FFF2-40B4-BE49-F238E27FC236}">
                <a16:creationId xmlns:a16="http://schemas.microsoft.com/office/drawing/2014/main" id="{352FD463-06D3-D68C-4575-AB482B375D84}"/>
              </a:ext>
            </a:extLst>
          </p:cNvPr>
          <p:cNvGraphicFramePr/>
          <p:nvPr>
            <p:extLst>
              <p:ext uri="{D42A27DB-BD31-4B8C-83A1-F6EECF244321}">
                <p14:modId xmlns:p14="http://schemas.microsoft.com/office/powerpoint/2010/main" val="2092376307"/>
              </p:ext>
            </p:extLst>
          </p:nvPr>
        </p:nvGraphicFramePr>
        <p:xfrm>
          <a:off x="648019" y="2733169"/>
          <a:ext cx="9654222" cy="310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0195161-ABEE-60AD-0E6E-EAA48D9CFE79}"/>
              </a:ext>
            </a:extLst>
          </p:cNvPr>
          <p:cNvSpPr txBox="1"/>
          <p:nvPr/>
        </p:nvSpPr>
        <p:spPr>
          <a:xfrm>
            <a:off x="648019" y="1367879"/>
            <a:ext cx="6111240" cy="1200329"/>
          </a:xfrm>
          <a:prstGeom prst="rect">
            <a:avLst/>
          </a:prstGeom>
          <a:noFill/>
        </p:spPr>
        <p:txBody>
          <a:bodyPr wrap="square">
            <a:spAutoFit/>
          </a:bodyPr>
          <a:lstStyle/>
          <a:p>
            <a:pPr marL="342900" indent="-342900" fontAlgn="t">
              <a:buFont typeface="Arial" panose="020B0604020202020204" pitchFamily="34" charset="0"/>
              <a:buChar char="•"/>
            </a:pPr>
            <a:r>
              <a:rPr lang="en-US" sz="2400">
                <a:latin typeface="Aptos" panose="020B0004020202020204" pitchFamily="34" charset="0"/>
              </a:rPr>
              <a:t>Revised every three (3) years </a:t>
            </a:r>
          </a:p>
          <a:p>
            <a:pPr marL="342900" indent="-342900" fontAlgn="t">
              <a:buFont typeface="Arial" panose="020B0604020202020204" pitchFamily="34" charset="0"/>
              <a:buChar char="•"/>
            </a:pPr>
            <a:r>
              <a:rPr lang="en-US" sz="2400">
                <a:latin typeface="Aptos" panose="020B0004020202020204" pitchFamily="34" charset="0"/>
              </a:rPr>
              <a:t>Overall Car Rental vs. Non-Car Rental</a:t>
            </a:r>
          </a:p>
          <a:p>
            <a:pPr marL="342900" indent="-342900" fontAlgn="t">
              <a:buFont typeface="Arial" panose="020B0604020202020204" pitchFamily="34" charset="0"/>
              <a:buChar char="•"/>
            </a:pPr>
            <a:r>
              <a:rPr lang="en-US" sz="2400">
                <a:latin typeface="Aptos" panose="020B0004020202020204" pitchFamily="34" charset="0"/>
              </a:rPr>
              <a:t>FAA approval required</a:t>
            </a:r>
          </a:p>
        </p:txBody>
      </p:sp>
    </p:spTree>
    <p:extLst>
      <p:ext uri="{BB962C8B-B14F-4D97-AF65-F5344CB8AC3E}">
        <p14:creationId xmlns:p14="http://schemas.microsoft.com/office/powerpoint/2010/main" val="608185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EAE4-B1E2-19CF-559B-4068FAE36A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3DC250-9C9D-1CFE-4C28-FF9DB244AC73}"/>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How Concession-specific Goals are Set</a:t>
            </a:r>
          </a:p>
        </p:txBody>
      </p:sp>
      <p:graphicFrame>
        <p:nvGraphicFramePr>
          <p:cNvPr id="3" name="Diagram 2" descr="A graphic showing how ACDBE and SBEC Goals are calculated as a percentage of total estimated annual gross revenue/receipts* from the concession ">
            <a:extLst>
              <a:ext uri="{FF2B5EF4-FFF2-40B4-BE49-F238E27FC236}">
                <a16:creationId xmlns:a16="http://schemas.microsoft.com/office/drawing/2014/main" id="{7DAE476D-3BAC-447F-A1A4-296956C57835}"/>
              </a:ext>
            </a:extLst>
          </p:cNvPr>
          <p:cNvGraphicFramePr/>
          <p:nvPr>
            <p:extLst>
              <p:ext uri="{D42A27DB-BD31-4B8C-83A1-F6EECF244321}">
                <p14:modId xmlns:p14="http://schemas.microsoft.com/office/powerpoint/2010/main" val="1103836484"/>
              </p:ext>
            </p:extLst>
          </p:nvPr>
        </p:nvGraphicFramePr>
        <p:xfrm>
          <a:off x="769937" y="1925053"/>
          <a:ext cx="9320334"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AF09FC5-A480-2103-6133-DADEB8CF7ABF}"/>
              </a:ext>
            </a:extLst>
          </p:cNvPr>
          <p:cNvSpPr txBox="1"/>
          <p:nvPr/>
        </p:nvSpPr>
        <p:spPr>
          <a:xfrm>
            <a:off x="769937" y="1278722"/>
            <a:ext cx="9320331" cy="707886"/>
          </a:xfrm>
          <a:prstGeom prst="rect">
            <a:avLst/>
          </a:prstGeom>
          <a:noFill/>
        </p:spPr>
        <p:txBody>
          <a:bodyPr wrap="square">
            <a:spAutoFit/>
          </a:bodyPr>
          <a:lstStyle/>
          <a:p>
            <a:r>
              <a:rPr lang="en-US" sz="2000">
                <a:solidFill>
                  <a:srgbClr val="000000"/>
                </a:solidFill>
                <a:latin typeface="Aptos" panose="020B0004020202020204" pitchFamily="34" charset="0"/>
                <a:ea typeface="Calibri"/>
                <a:cs typeface="Calibri"/>
              </a:rPr>
              <a:t>ACDBE and SBEC Goals are calculated as a percentage of total estimated annual gross revenue/receipts* from the concession.</a:t>
            </a:r>
            <a:endParaRPr lang="en-US" sz="2000">
              <a:latin typeface="Aptos" panose="020B0004020202020204" pitchFamily="34" charset="0"/>
            </a:endParaRPr>
          </a:p>
        </p:txBody>
      </p:sp>
    </p:spTree>
    <p:extLst>
      <p:ext uri="{BB962C8B-B14F-4D97-AF65-F5344CB8AC3E}">
        <p14:creationId xmlns:p14="http://schemas.microsoft.com/office/powerpoint/2010/main" val="260539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242B-9045-218A-7150-B193178C2D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A5D4AB-E445-192A-45B3-E22F5247905C}"/>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dirty="0">
                <a:solidFill>
                  <a:srgbClr val="440099"/>
                </a:solidFill>
                <a:latin typeface="Aptos"/>
                <a:ea typeface="Calibri"/>
                <a:cs typeface="Calibri"/>
              </a:rPr>
              <a:t>What does a 0% ACDBE Goal mean?</a:t>
            </a:r>
          </a:p>
        </p:txBody>
      </p:sp>
      <p:pic>
        <p:nvPicPr>
          <p:cNvPr id="6" name="Picture 5" descr="Graphic showing what does a 0% ACDBE Goal mean. ">
            <a:extLst>
              <a:ext uri="{FF2B5EF4-FFF2-40B4-BE49-F238E27FC236}">
                <a16:creationId xmlns:a16="http://schemas.microsoft.com/office/drawing/2014/main" id="{14EC3061-754C-FD6E-83ED-5D29758F4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7" y="1119834"/>
            <a:ext cx="5508567" cy="5597236"/>
          </a:xfrm>
          <a:prstGeom prst="rect">
            <a:avLst/>
          </a:prstGeom>
        </p:spPr>
      </p:pic>
      <p:sp>
        <p:nvSpPr>
          <p:cNvPr id="7" name="TextBox 6">
            <a:extLst>
              <a:ext uri="{FF2B5EF4-FFF2-40B4-BE49-F238E27FC236}">
                <a16:creationId xmlns:a16="http://schemas.microsoft.com/office/drawing/2014/main" id="{672897B1-E726-4478-E29D-2322A68ED34A}"/>
              </a:ext>
            </a:extLst>
          </p:cNvPr>
          <p:cNvSpPr txBox="1"/>
          <p:nvPr/>
        </p:nvSpPr>
        <p:spPr>
          <a:xfrm>
            <a:off x="5609664" y="4476955"/>
            <a:ext cx="510845" cy="461665"/>
          </a:xfrm>
          <a:prstGeom prst="rect">
            <a:avLst/>
          </a:prstGeom>
          <a:noFill/>
        </p:spPr>
        <p:txBody>
          <a:bodyPr wrap="none" rtlCol="0">
            <a:spAutoFit/>
          </a:bodyPr>
          <a:lstStyle/>
          <a:p>
            <a:r>
              <a:rPr lang="en-US" sz="2400" b="1"/>
              <a:t>VS</a:t>
            </a:r>
          </a:p>
        </p:txBody>
      </p:sp>
      <p:graphicFrame>
        <p:nvGraphicFramePr>
          <p:cNvPr id="5" name="Diagram 4" descr="No ACDBE Program Means:&#10;">
            <a:extLst>
              <a:ext uri="{FF2B5EF4-FFF2-40B4-BE49-F238E27FC236}">
                <a16:creationId xmlns:a16="http://schemas.microsoft.com/office/drawing/2014/main" id="{E8EB6007-9318-59C8-0DD6-538DCA98A521}"/>
              </a:ext>
            </a:extLst>
          </p:cNvPr>
          <p:cNvGraphicFramePr/>
          <p:nvPr>
            <p:extLst>
              <p:ext uri="{D42A27DB-BD31-4B8C-83A1-F6EECF244321}">
                <p14:modId xmlns:p14="http://schemas.microsoft.com/office/powerpoint/2010/main" val="2488892014"/>
              </p:ext>
            </p:extLst>
          </p:nvPr>
        </p:nvGraphicFramePr>
        <p:xfrm>
          <a:off x="5986340" y="995013"/>
          <a:ext cx="5618162" cy="5778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071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396ED-4487-60E1-4C30-239AE7020D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0B6E77-3184-6A35-6ED8-8BA0D86284E7}"/>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Where does goal data come from?</a:t>
            </a:r>
          </a:p>
        </p:txBody>
      </p:sp>
      <p:graphicFrame>
        <p:nvGraphicFramePr>
          <p:cNvPr id="4" name="Diagram 3" descr="A graphic showing that industry data, certification and market data are used in the availability analysis for goal setting. ">
            <a:extLst>
              <a:ext uri="{FF2B5EF4-FFF2-40B4-BE49-F238E27FC236}">
                <a16:creationId xmlns:a16="http://schemas.microsoft.com/office/drawing/2014/main" id="{077DBDE7-E428-EAEB-E5D8-63AB5CB1EC6A}"/>
              </a:ext>
            </a:extLst>
          </p:cNvPr>
          <p:cNvGraphicFramePr/>
          <p:nvPr>
            <p:extLst>
              <p:ext uri="{D42A27DB-BD31-4B8C-83A1-F6EECF244321}">
                <p14:modId xmlns:p14="http://schemas.microsoft.com/office/powerpoint/2010/main" val="690633840"/>
              </p:ext>
            </p:extLst>
          </p:nvPr>
        </p:nvGraphicFramePr>
        <p:xfrm>
          <a:off x="769939" y="1421290"/>
          <a:ext cx="9320331" cy="4932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8138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D87F6-447E-7072-AE45-1E1DC2611B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06D384-B35E-3F19-8E36-8CDA437218CB}"/>
              </a:ext>
            </a:extLst>
          </p:cNvPr>
          <p:cNvSpPr>
            <a:spLocks noGrp="1"/>
          </p:cNvSpPr>
          <p:nvPr>
            <p:ph type="body" sz="quarter" idx="11"/>
          </p:nvPr>
        </p:nvSpPr>
        <p:spPr>
          <a:xfrm>
            <a:off x="5046052" y="3230436"/>
            <a:ext cx="1870261" cy="397128"/>
          </a:xfrm>
        </p:spPr>
        <p:txBody>
          <a:bodyPr lIns="91440" tIns="45720" rIns="91440" bIns="45720" anchor="t"/>
          <a:lstStyle/>
          <a:p>
            <a:pPr algn="l"/>
            <a:r>
              <a:rPr lang="en-US" b="0">
                <a:latin typeface="Aptos"/>
                <a:ea typeface="Calibri"/>
                <a:cs typeface="Segoe UI"/>
              </a:rPr>
              <a:t>True</a:t>
            </a:r>
          </a:p>
          <a:p>
            <a:pPr algn="l"/>
            <a:r>
              <a:rPr lang="en-US" b="0">
                <a:latin typeface="Aptos"/>
                <a:ea typeface="Calibri"/>
                <a:cs typeface="Segoe UI"/>
              </a:rPr>
              <a:t>False</a:t>
            </a:r>
            <a:endParaRPr lang="en-US">
              <a:latin typeface="Aptos"/>
            </a:endParaRPr>
          </a:p>
          <a:p>
            <a:pPr algn="l"/>
            <a:endParaRPr lang="en-US">
              <a:latin typeface="Aptos"/>
              <a:ea typeface="Calibri"/>
              <a:cs typeface="Calibri"/>
            </a:endParaRPr>
          </a:p>
        </p:txBody>
      </p:sp>
      <p:sp>
        <p:nvSpPr>
          <p:cNvPr id="3" name="Text Placeholder 2">
            <a:extLst>
              <a:ext uri="{FF2B5EF4-FFF2-40B4-BE49-F238E27FC236}">
                <a16:creationId xmlns:a16="http://schemas.microsoft.com/office/drawing/2014/main" id="{D90479B8-F65F-745E-2883-E5CF29046A0A}"/>
              </a:ext>
            </a:extLst>
          </p:cNvPr>
          <p:cNvSpPr>
            <a:spLocks noGrp="1"/>
          </p:cNvSpPr>
          <p:nvPr>
            <p:ph type="title" idx="4294967295"/>
          </p:nvPr>
        </p:nvSpPr>
        <p:spPr>
          <a:xfrm>
            <a:off x="409575" y="1471897"/>
            <a:ext cx="11143217"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150" normalizeH="0" baseline="0" noProof="0" dirty="0">
              <a:ln>
                <a:noFill/>
              </a:ln>
              <a:solidFill>
                <a:srgbClr val="E35B2A"/>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150" normalizeH="0" baseline="0" noProof="0" dirty="0">
                <a:ln>
                  <a:noFill/>
                </a:ln>
                <a:solidFill>
                  <a:srgbClr val="DC582A"/>
                </a:solidFill>
                <a:effectLst/>
                <a:uLnTx/>
                <a:uFillTx/>
                <a:latin typeface="Aptos"/>
                <a:ea typeface="Calibri"/>
                <a:cs typeface="Calibri"/>
              </a:rPr>
              <a:t>The IFR changed the way ACDBE goals are set.</a:t>
            </a:r>
          </a:p>
        </p:txBody>
      </p:sp>
    </p:spTree>
    <p:extLst>
      <p:ext uri="{BB962C8B-B14F-4D97-AF65-F5344CB8AC3E}">
        <p14:creationId xmlns:p14="http://schemas.microsoft.com/office/powerpoint/2010/main" val="423482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DE183-D32F-6633-B496-82F485E474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B0353E-4D03-C0C1-D0CF-3832AABFF2B7}"/>
              </a:ext>
            </a:extLst>
          </p:cNvPr>
          <p:cNvSpPr>
            <a:spLocks noGrp="1"/>
          </p:cNvSpPr>
          <p:nvPr>
            <p:ph type="body" sz="quarter" idx="11"/>
          </p:nvPr>
        </p:nvSpPr>
        <p:spPr>
          <a:xfrm>
            <a:off x="4182525" y="1841599"/>
            <a:ext cx="3826941" cy="3981581"/>
          </a:xfrm>
        </p:spPr>
        <p:txBody>
          <a:bodyPr lIns="91440" tIns="45720" rIns="91440" bIns="45720" anchor="t"/>
          <a:lstStyle/>
          <a:p>
            <a:pPr algn="l"/>
            <a:r>
              <a:rPr lang="en-US" b="0">
                <a:latin typeface="Aptos"/>
                <a:ea typeface="Calibri"/>
                <a:cs typeface="Segoe UI"/>
              </a:rPr>
              <a:t>Certification type</a:t>
            </a:r>
            <a:endParaRPr lang="en-US">
              <a:latin typeface="Aptos"/>
            </a:endParaRPr>
          </a:p>
          <a:p>
            <a:pPr algn="l"/>
            <a:r>
              <a:rPr lang="en-US" b="0">
                <a:latin typeface="Aptos"/>
                <a:ea typeface="Calibri"/>
                <a:cs typeface="Segoe UI"/>
              </a:rPr>
              <a:t>NAICS Codes</a:t>
            </a:r>
            <a:endParaRPr lang="en-US">
              <a:latin typeface="Aptos"/>
            </a:endParaRPr>
          </a:p>
          <a:p>
            <a:pPr algn="l"/>
            <a:r>
              <a:rPr lang="en-US" b="0">
                <a:latin typeface="Aptos"/>
                <a:ea typeface="Calibri"/>
                <a:cs typeface="Segoe UI"/>
              </a:rPr>
              <a:t>Census Data</a:t>
            </a:r>
          </a:p>
          <a:p>
            <a:pPr algn="l"/>
            <a:r>
              <a:rPr lang="en-US" b="0">
                <a:latin typeface="Aptos"/>
                <a:ea typeface="Calibri"/>
                <a:cs typeface="Segoe UI"/>
              </a:rPr>
              <a:t>SBA Data</a:t>
            </a:r>
            <a:endParaRPr lang="en-US">
              <a:latin typeface="Aptos"/>
            </a:endParaRPr>
          </a:p>
          <a:p>
            <a:pPr algn="l"/>
            <a:r>
              <a:rPr lang="en-US" b="0">
                <a:latin typeface="Aptos"/>
                <a:ea typeface="Calibri"/>
                <a:cs typeface="Segoe UI"/>
              </a:rPr>
              <a:t>Market Conditions</a:t>
            </a:r>
          </a:p>
          <a:p>
            <a:pPr algn="l"/>
            <a:r>
              <a:rPr lang="en-US" b="0">
                <a:latin typeface="Aptos"/>
                <a:ea typeface="Calibri"/>
                <a:cs typeface="Segoe UI"/>
              </a:rPr>
              <a:t>Participation History</a:t>
            </a:r>
          </a:p>
          <a:p>
            <a:pPr algn="l"/>
            <a:r>
              <a:rPr lang="en-US" b="0">
                <a:latin typeface="Aptos"/>
                <a:ea typeface="Calibri"/>
                <a:cs typeface="Segoe UI"/>
              </a:rPr>
              <a:t>Bidders List</a:t>
            </a:r>
          </a:p>
          <a:p>
            <a:pPr algn="l"/>
            <a:r>
              <a:rPr lang="en-US" b="0">
                <a:latin typeface="Aptos"/>
                <a:ea typeface="Calibri"/>
                <a:cs typeface="Segoe UI"/>
              </a:rPr>
              <a:t>Proforma Data</a:t>
            </a:r>
          </a:p>
          <a:p>
            <a:pPr algn="l"/>
            <a:endParaRPr lang="en-US">
              <a:latin typeface="Aptos"/>
              <a:ea typeface="Calibri"/>
              <a:cs typeface="Calibri"/>
            </a:endParaRPr>
          </a:p>
        </p:txBody>
      </p:sp>
      <p:sp>
        <p:nvSpPr>
          <p:cNvPr id="3" name="Text Placeholder 2">
            <a:extLst>
              <a:ext uri="{FF2B5EF4-FFF2-40B4-BE49-F238E27FC236}">
                <a16:creationId xmlns:a16="http://schemas.microsoft.com/office/drawing/2014/main" id="{9B19F26E-BA50-53BB-05C5-B45FF6C5236D}"/>
              </a:ext>
            </a:extLst>
          </p:cNvPr>
          <p:cNvSpPr>
            <a:spLocks noGrp="1"/>
          </p:cNvSpPr>
          <p:nvPr>
            <p:ph type="title" idx="4294967295"/>
          </p:nvPr>
        </p:nvSpPr>
        <p:spPr>
          <a:xfrm>
            <a:off x="1250786" y="744548"/>
            <a:ext cx="9690420"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150" normalizeH="0" baseline="0" noProof="0" dirty="0">
                <a:ln>
                  <a:noFill/>
                </a:ln>
                <a:solidFill>
                  <a:srgbClr val="DC582A"/>
                </a:solidFill>
                <a:effectLst/>
                <a:uLnTx/>
                <a:uFillTx/>
                <a:latin typeface="Aptos"/>
                <a:ea typeface="+mn-ea"/>
                <a:cs typeface="Segoe UI"/>
              </a:rPr>
              <a:t>What kind of data is used when setting goals?</a:t>
            </a:r>
            <a:endParaRPr kumimoji="0" lang="en-US" sz="1400" b="0" i="0" u="none" strike="noStrike" kern="1200" cap="none" spc="150" normalizeH="0" baseline="0" noProof="0" dirty="0">
              <a:ln>
                <a:noFill/>
              </a:ln>
              <a:solidFill>
                <a:srgbClr val="E35B2A"/>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150" normalizeH="0" baseline="0" noProof="0" dirty="0">
              <a:ln>
                <a:noFill/>
              </a:ln>
              <a:solidFill>
                <a:srgbClr val="DC582A"/>
              </a:solidFill>
              <a:effectLst/>
              <a:uLnTx/>
              <a:uFillTx/>
              <a:latin typeface="Aptos"/>
              <a:ea typeface="Calibri"/>
              <a:cs typeface="Calibri"/>
            </a:endParaRPr>
          </a:p>
        </p:txBody>
      </p:sp>
      <p:sp>
        <p:nvSpPr>
          <p:cNvPr id="5" name="TextBox 4">
            <a:extLst>
              <a:ext uri="{FF2B5EF4-FFF2-40B4-BE49-F238E27FC236}">
                <a16:creationId xmlns:a16="http://schemas.microsoft.com/office/drawing/2014/main" id="{AA2B94B4-2236-C160-46B3-AE690125D284}"/>
              </a:ext>
            </a:extLst>
          </p:cNvPr>
          <p:cNvSpPr txBox="1"/>
          <p:nvPr/>
        </p:nvSpPr>
        <p:spPr>
          <a:xfrm>
            <a:off x="5050754" y="1288829"/>
            <a:ext cx="2090487" cy="369332"/>
          </a:xfrm>
          <a:prstGeom prst="rect">
            <a:avLst/>
          </a:prstGeom>
          <a:noFill/>
        </p:spPr>
        <p:txBody>
          <a:bodyPr wrap="square">
            <a:spAutoFit/>
          </a:bodyPr>
          <a:lstStyle/>
          <a:p>
            <a:r>
              <a:rPr lang="en-US" b="1"/>
              <a:t>Select all that apply</a:t>
            </a:r>
          </a:p>
        </p:txBody>
      </p:sp>
    </p:spTree>
    <p:extLst>
      <p:ext uri="{BB962C8B-B14F-4D97-AF65-F5344CB8AC3E}">
        <p14:creationId xmlns:p14="http://schemas.microsoft.com/office/powerpoint/2010/main" val="4824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715A-CEF7-EA2C-9788-A33F9AE743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0DF0BA-63B3-89F7-F942-31C792F2FA48}"/>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Why NAICS Codes Matter</a:t>
            </a:r>
          </a:p>
        </p:txBody>
      </p:sp>
      <p:sp>
        <p:nvSpPr>
          <p:cNvPr id="6" name="TextBox 5">
            <a:extLst>
              <a:ext uri="{FF2B5EF4-FFF2-40B4-BE49-F238E27FC236}">
                <a16:creationId xmlns:a16="http://schemas.microsoft.com/office/drawing/2014/main" id="{F3C53CFF-EF15-A9FC-A8A8-C48EB8AE1F97}"/>
              </a:ext>
            </a:extLst>
          </p:cNvPr>
          <p:cNvSpPr txBox="1"/>
          <p:nvPr/>
        </p:nvSpPr>
        <p:spPr>
          <a:xfrm>
            <a:off x="769938" y="1354142"/>
            <a:ext cx="9320331" cy="4893647"/>
          </a:xfrm>
          <a:prstGeom prst="rect">
            <a:avLst/>
          </a:prstGeom>
          <a:noFill/>
        </p:spPr>
        <p:txBody>
          <a:bodyPr wrap="square">
            <a:spAutoFit/>
          </a:bodyPr>
          <a:lstStyle/>
          <a:p>
            <a:pPr fontAlgn="t">
              <a:buNone/>
            </a:pPr>
            <a:r>
              <a:rPr lang="en-US" sz="2400" b="1">
                <a:latin typeface="Aptos" panose="020B0004020202020204" pitchFamily="34" charset="0"/>
              </a:rPr>
              <a:t>Your NAICS Codes Help Determine:</a:t>
            </a:r>
          </a:p>
          <a:p>
            <a:pPr marL="285750" indent="-285750" fontAlgn="t">
              <a:buFont typeface="Arial" panose="020B0604020202020204" pitchFamily="34" charset="0"/>
              <a:buChar char="•"/>
            </a:pPr>
            <a:r>
              <a:rPr lang="en-US" sz="2400">
                <a:latin typeface="Aptos" panose="020B0004020202020204" pitchFamily="34" charset="0"/>
              </a:rPr>
              <a:t>Certification eligibility</a:t>
            </a:r>
          </a:p>
          <a:p>
            <a:pPr marL="285750" indent="-285750" fontAlgn="t">
              <a:buFont typeface="Arial" panose="020B0604020202020204" pitchFamily="34" charset="0"/>
              <a:buChar char="•"/>
            </a:pPr>
            <a:r>
              <a:rPr lang="en-US" sz="2400">
                <a:latin typeface="Aptos" panose="020B0004020202020204" pitchFamily="34" charset="0"/>
              </a:rPr>
              <a:t>Opportunity alignment</a:t>
            </a:r>
          </a:p>
          <a:p>
            <a:pPr marL="285750" indent="-285750" fontAlgn="t">
              <a:buFont typeface="Arial" panose="020B0604020202020204" pitchFamily="34" charset="0"/>
              <a:buChar char="•"/>
            </a:pPr>
            <a:r>
              <a:rPr lang="en-US" sz="2400">
                <a:latin typeface="Aptos" panose="020B0004020202020204" pitchFamily="34" charset="0"/>
              </a:rPr>
              <a:t>Inclusion in availability studies</a:t>
            </a:r>
          </a:p>
          <a:p>
            <a:pPr marL="285750" indent="-285750" fontAlgn="t">
              <a:buFont typeface="Arial" panose="020B0604020202020204" pitchFamily="34" charset="0"/>
              <a:buChar char="•"/>
            </a:pPr>
            <a:r>
              <a:rPr lang="en-US" sz="2400">
                <a:latin typeface="Aptos" panose="020B0004020202020204" pitchFamily="34" charset="0"/>
              </a:rPr>
              <a:t>Visibility to concessionaires</a:t>
            </a:r>
          </a:p>
          <a:p>
            <a:pPr marL="285750" indent="-285750" fontAlgn="t">
              <a:buFont typeface="Arial" panose="020B0604020202020204" pitchFamily="34" charset="0"/>
              <a:buChar char="•"/>
            </a:pPr>
            <a:r>
              <a:rPr lang="en-US" sz="2400">
                <a:latin typeface="Aptos" panose="020B0004020202020204" pitchFamily="34" charset="0"/>
              </a:rPr>
              <a:t>Future goal calculations</a:t>
            </a:r>
          </a:p>
          <a:p>
            <a:pPr fontAlgn="t">
              <a:buNone/>
            </a:pPr>
            <a:endParaRPr lang="en-US" sz="2400">
              <a:latin typeface="Aptos" panose="020B0004020202020204" pitchFamily="34" charset="0"/>
            </a:endParaRPr>
          </a:p>
          <a:p>
            <a:pPr fontAlgn="t">
              <a:buNone/>
            </a:pPr>
            <a:r>
              <a:rPr lang="en-US" sz="2400" b="1">
                <a:latin typeface="Aptos" panose="020B0004020202020204" pitchFamily="34" charset="0"/>
              </a:rPr>
              <a:t>Ask Yourself:</a:t>
            </a:r>
          </a:p>
          <a:p>
            <a:pPr marL="285750" indent="-285750" fontAlgn="t">
              <a:buFont typeface="Arial" panose="020B0604020202020204" pitchFamily="34" charset="0"/>
              <a:buChar char="•"/>
            </a:pPr>
            <a:r>
              <a:rPr lang="en-US" sz="2400">
                <a:latin typeface="Aptos" panose="020B0004020202020204" pitchFamily="34" charset="0"/>
              </a:rPr>
              <a:t>Do my codes reflect what my company does today?</a:t>
            </a:r>
          </a:p>
          <a:p>
            <a:pPr marL="285750" indent="-285750" fontAlgn="t">
              <a:buFont typeface="Arial" panose="020B0604020202020204" pitchFamily="34" charset="0"/>
              <a:buChar char="•"/>
            </a:pPr>
            <a:r>
              <a:rPr lang="en-US" sz="2400">
                <a:latin typeface="Aptos" panose="020B0004020202020204" pitchFamily="34" charset="0"/>
              </a:rPr>
              <a:t>Have I added services since certification?</a:t>
            </a:r>
          </a:p>
          <a:p>
            <a:pPr marL="285750" indent="-285750" fontAlgn="t">
              <a:buFont typeface="Arial" panose="020B0604020202020204" pitchFamily="34" charset="0"/>
              <a:buChar char="•"/>
            </a:pPr>
            <a:r>
              <a:rPr lang="en-US" sz="2400">
                <a:latin typeface="Aptos" panose="020B0004020202020204" pitchFamily="34" charset="0"/>
              </a:rPr>
              <a:t>Would a concessionaire find me in a search?</a:t>
            </a:r>
          </a:p>
          <a:p>
            <a:pPr fontAlgn="t">
              <a:buNone/>
            </a:pPr>
            <a:endParaRPr lang="en-US" sz="2400" b="0" i="0">
              <a:effectLst/>
              <a:latin typeface="Aptos" panose="020B0004020202020204" pitchFamily="34" charset="0"/>
            </a:endParaRPr>
          </a:p>
          <a:p>
            <a:pPr fontAlgn="t">
              <a:buNone/>
            </a:pPr>
            <a:endParaRPr lang="en-US" sz="2400" b="0" i="0">
              <a:effectLst/>
              <a:latin typeface="Aptos" panose="020B0004020202020204" pitchFamily="34" charset="0"/>
            </a:endParaRPr>
          </a:p>
        </p:txBody>
      </p:sp>
    </p:spTree>
    <p:extLst>
      <p:ext uri="{BB962C8B-B14F-4D97-AF65-F5344CB8AC3E}">
        <p14:creationId xmlns:p14="http://schemas.microsoft.com/office/powerpoint/2010/main" val="418225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AE5B-2143-E54E-3F1E-7238455D79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930B0D-7338-B1C9-EB3F-85EEA5919C48}"/>
              </a:ext>
            </a:extLst>
          </p:cNvPr>
          <p:cNvSpPr>
            <a:spLocks noGrp="1"/>
          </p:cNvSpPr>
          <p:nvPr>
            <p:ph type="body" sz="quarter" idx="11"/>
          </p:nvPr>
        </p:nvSpPr>
        <p:spPr>
          <a:xfrm>
            <a:off x="5845485" y="2528959"/>
            <a:ext cx="5898161" cy="1800082"/>
          </a:xfrm>
        </p:spPr>
        <p:txBody>
          <a:bodyPr lIns="91440" tIns="45720" rIns="91440" bIns="45720" anchor="t"/>
          <a:lstStyle/>
          <a:p>
            <a:pPr algn="l"/>
            <a:r>
              <a:rPr lang="en-US" sz="2400"/>
              <a:t>722511 Full-Service Restaurants</a:t>
            </a:r>
          </a:p>
          <a:p>
            <a:pPr algn="l"/>
            <a:r>
              <a:rPr lang="en-US" sz="2400"/>
              <a:t>722513 Limited-Service Restaurants</a:t>
            </a:r>
          </a:p>
          <a:p>
            <a:pPr algn="l"/>
            <a:r>
              <a:rPr lang="en-US" sz="2400"/>
              <a:t>311412 Frozen Specialty Food Manufacturing</a:t>
            </a:r>
          </a:p>
          <a:p>
            <a:pPr algn="l"/>
            <a:r>
              <a:rPr lang="en-US" sz="2400"/>
              <a:t>722320 Caterers</a:t>
            </a:r>
          </a:p>
          <a:p>
            <a:pPr algn="l"/>
            <a:r>
              <a:rPr lang="en-US"/>
              <a:t> </a:t>
            </a:r>
            <a:endParaRPr lang="en-US" sz="2400">
              <a:latin typeface="Aptos"/>
              <a:ea typeface="Calibri"/>
              <a:cs typeface="Calibri"/>
            </a:endParaRPr>
          </a:p>
        </p:txBody>
      </p:sp>
      <p:sp>
        <p:nvSpPr>
          <p:cNvPr id="3" name="Text Placeholder 2">
            <a:extLst>
              <a:ext uri="{FF2B5EF4-FFF2-40B4-BE49-F238E27FC236}">
                <a16:creationId xmlns:a16="http://schemas.microsoft.com/office/drawing/2014/main" id="{CD8FD51C-0814-447C-D979-65DE214FD26B}"/>
              </a:ext>
            </a:extLst>
          </p:cNvPr>
          <p:cNvSpPr>
            <a:spLocks noGrp="1"/>
          </p:cNvSpPr>
          <p:nvPr>
            <p:ph type="title" idx="4294967295"/>
          </p:nvPr>
        </p:nvSpPr>
        <p:spPr>
          <a:xfrm>
            <a:off x="524391" y="240684"/>
            <a:ext cx="11143217" cy="360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150" normalizeH="0" baseline="0" noProof="0" dirty="0">
                <a:ln>
                  <a:noFill/>
                </a:ln>
                <a:solidFill>
                  <a:srgbClr val="DC582A"/>
                </a:solidFill>
                <a:effectLst/>
                <a:uLnTx/>
                <a:uFillTx/>
                <a:latin typeface="Aptos"/>
                <a:ea typeface="+mn-ea"/>
                <a:cs typeface="Segoe UI"/>
              </a:rPr>
              <a:t>Select the NAICS Codes you would need for the following opportunity:</a:t>
            </a:r>
            <a:endParaRPr kumimoji="0" lang="en-US" sz="1400" b="0" i="0" u="none" strike="noStrike" kern="1200" cap="none" spc="150" normalizeH="0" baseline="0" noProof="0" dirty="0">
              <a:ln>
                <a:noFill/>
              </a:ln>
              <a:solidFill>
                <a:srgbClr val="E35B2A"/>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150" normalizeH="0" baseline="0" noProof="0" dirty="0">
              <a:ln>
                <a:noFill/>
              </a:ln>
              <a:solidFill>
                <a:srgbClr val="DC582A"/>
              </a:solidFill>
              <a:effectLst/>
              <a:uLnTx/>
              <a:uFillTx/>
              <a:latin typeface="Aptos"/>
              <a:ea typeface="Calibri"/>
              <a:cs typeface="Calibri"/>
            </a:endParaRPr>
          </a:p>
        </p:txBody>
      </p:sp>
      <p:pic>
        <p:nvPicPr>
          <p:cNvPr id="5" name="Picture 4" descr="Photo of an example DEN opportunity. ">
            <a:extLst>
              <a:ext uri="{FF2B5EF4-FFF2-40B4-BE49-F238E27FC236}">
                <a16:creationId xmlns:a16="http://schemas.microsoft.com/office/drawing/2014/main" id="{D7E5FACE-8818-D613-6FF7-FA6C1E70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91" y="1780937"/>
            <a:ext cx="5321094" cy="4655957"/>
          </a:xfrm>
          <a:prstGeom prst="rect">
            <a:avLst/>
          </a:prstGeom>
        </p:spPr>
      </p:pic>
      <p:sp>
        <p:nvSpPr>
          <p:cNvPr id="7" name="TextBox 6">
            <a:extLst>
              <a:ext uri="{FF2B5EF4-FFF2-40B4-BE49-F238E27FC236}">
                <a16:creationId xmlns:a16="http://schemas.microsoft.com/office/drawing/2014/main" id="{EE38D507-7EAE-CAAB-BF7D-931ACB700867}"/>
              </a:ext>
            </a:extLst>
          </p:cNvPr>
          <p:cNvSpPr txBox="1"/>
          <p:nvPr/>
        </p:nvSpPr>
        <p:spPr>
          <a:xfrm>
            <a:off x="4972550" y="1286121"/>
            <a:ext cx="2246897" cy="369332"/>
          </a:xfrm>
          <a:prstGeom prst="rect">
            <a:avLst/>
          </a:prstGeom>
          <a:noFill/>
        </p:spPr>
        <p:txBody>
          <a:bodyPr wrap="square">
            <a:spAutoFit/>
          </a:bodyPr>
          <a:lstStyle/>
          <a:p>
            <a:r>
              <a:rPr lang="en-US" b="1"/>
              <a:t>Select all that apply</a:t>
            </a:r>
          </a:p>
        </p:txBody>
      </p:sp>
    </p:spTree>
    <p:extLst>
      <p:ext uri="{BB962C8B-B14F-4D97-AF65-F5344CB8AC3E}">
        <p14:creationId xmlns:p14="http://schemas.microsoft.com/office/powerpoint/2010/main" val="278600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D02FA-AE9B-51F3-5001-73D5359FF3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A8300D-33C4-4B5A-D267-54FF8B20C233}"/>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Beyond Retail &amp; Restaurants</a:t>
            </a:r>
          </a:p>
        </p:txBody>
      </p:sp>
      <p:sp>
        <p:nvSpPr>
          <p:cNvPr id="6" name="TextBox 5">
            <a:extLst>
              <a:ext uri="{FF2B5EF4-FFF2-40B4-BE49-F238E27FC236}">
                <a16:creationId xmlns:a16="http://schemas.microsoft.com/office/drawing/2014/main" id="{6597DD2D-8F13-DAD3-4664-4F578EA233AE}"/>
              </a:ext>
            </a:extLst>
          </p:cNvPr>
          <p:cNvSpPr txBox="1"/>
          <p:nvPr/>
        </p:nvSpPr>
        <p:spPr>
          <a:xfrm>
            <a:off x="769938" y="1354142"/>
            <a:ext cx="9758362" cy="5632311"/>
          </a:xfrm>
          <a:prstGeom prst="rect">
            <a:avLst/>
          </a:prstGeom>
          <a:noFill/>
        </p:spPr>
        <p:txBody>
          <a:bodyPr wrap="square">
            <a:spAutoFit/>
          </a:bodyPr>
          <a:lstStyle/>
          <a:p>
            <a:pPr fontAlgn="t">
              <a:buNone/>
            </a:pPr>
            <a:r>
              <a:rPr lang="en-US" sz="2400">
                <a:latin typeface="Aptos" panose="020B0004020202020204" pitchFamily="34" charset="0"/>
              </a:rPr>
              <a:t>The ACDBE program applies to any </a:t>
            </a:r>
            <a:r>
              <a:rPr lang="en-US" sz="2400" b="1">
                <a:latin typeface="Aptos" panose="020B0004020202020204" pitchFamily="34" charset="0"/>
              </a:rPr>
              <a:t>revenue-generating</a:t>
            </a:r>
            <a:r>
              <a:rPr lang="en-US" sz="2400">
                <a:latin typeface="Aptos" panose="020B0004020202020204" pitchFamily="34" charset="0"/>
              </a:rPr>
              <a:t> concession opportunity that </a:t>
            </a:r>
            <a:r>
              <a:rPr lang="en-US" sz="2400" b="1">
                <a:latin typeface="Aptos" panose="020B0004020202020204" pitchFamily="34" charset="0"/>
              </a:rPr>
              <a:t>serves the traveling public </a:t>
            </a:r>
            <a:r>
              <a:rPr lang="en-US" sz="2400">
                <a:latin typeface="Aptos" panose="020B0004020202020204" pitchFamily="34" charset="0"/>
              </a:rPr>
              <a:t>on </a:t>
            </a:r>
            <a:r>
              <a:rPr lang="en-US" sz="2400" b="1">
                <a:latin typeface="Aptos" panose="020B0004020202020204" pitchFamily="34" charset="0"/>
              </a:rPr>
              <a:t>airport property</a:t>
            </a:r>
            <a:r>
              <a:rPr lang="en-US" sz="2400">
                <a:latin typeface="Aptos" panose="020B0004020202020204" pitchFamily="34" charset="0"/>
              </a:rPr>
              <a:t>. </a:t>
            </a:r>
          </a:p>
          <a:p>
            <a:pPr fontAlgn="t">
              <a:buNone/>
            </a:pPr>
            <a:endParaRPr lang="en-US" sz="2400" b="0" i="0">
              <a:effectLst/>
              <a:latin typeface="Aptos" panose="020B0004020202020204" pitchFamily="34" charset="0"/>
            </a:endParaRPr>
          </a:p>
          <a:p>
            <a:pPr fontAlgn="t">
              <a:buNone/>
            </a:pPr>
            <a:r>
              <a:rPr lang="en-US" sz="2400" u="sng">
                <a:latin typeface="Aptos" panose="020B0004020202020204" pitchFamily="34" charset="0"/>
              </a:rPr>
              <a:t>This Includes:</a:t>
            </a:r>
          </a:p>
          <a:p>
            <a:pPr marL="285750" indent="-285750" fontAlgn="t">
              <a:buFont typeface="Arial" panose="020B0604020202020204" pitchFamily="34" charset="0"/>
              <a:buChar char="•"/>
            </a:pPr>
            <a:r>
              <a:rPr lang="en-US" sz="2400">
                <a:latin typeface="Aptos" panose="020B0004020202020204" pitchFamily="34" charset="0"/>
              </a:rPr>
              <a:t>Food &amp; Beverage</a:t>
            </a:r>
          </a:p>
          <a:p>
            <a:pPr marL="285750" indent="-285750" fontAlgn="t">
              <a:buFont typeface="Arial" panose="020B0604020202020204" pitchFamily="34" charset="0"/>
              <a:buChar char="•"/>
            </a:pPr>
            <a:r>
              <a:rPr lang="en-US" sz="2400">
                <a:latin typeface="Aptos" panose="020B0004020202020204" pitchFamily="34" charset="0"/>
              </a:rPr>
              <a:t>Retail</a:t>
            </a:r>
          </a:p>
          <a:p>
            <a:pPr marL="285750" indent="-285750" fontAlgn="t">
              <a:buFont typeface="Arial" panose="020B0604020202020204" pitchFamily="34" charset="0"/>
              <a:buChar char="•"/>
            </a:pPr>
            <a:r>
              <a:rPr lang="en-US" sz="2400">
                <a:latin typeface="Aptos" panose="020B0004020202020204" pitchFamily="34" charset="0"/>
              </a:rPr>
              <a:t>Rental Cars</a:t>
            </a:r>
          </a:p>
          <a:p>
            <a:pPr marL="285750" indent="-285750" fontAlgn="t">
              <a:buFont typeface="Arial" panose="020B0604020202020204" pitchFamily="34" charset="0"/>
              <a:buChar char="•"/>
            </a:pPr>
            <a:r>
              <a:rPr lang="en-US" sz="2400">
                <a:latin typeface="Aptos" panose="020B0004020202020204" pitchFamily="34" charset="0"/>
              </a:rPr>
              <a:t>Banking Services</a:t>
            </a:r>
          </a:p>
          <a:p>
            <a:pPr marL="285750" indent="-285750" fontAlgn="t">
              <a:buFont typeface="Arial" panose="020B0604020202020204" pitchFamily="34" charset="0"/>
              <a:buChar char="•"/>
            </a:pPr>
            <a:r>
              <a:rPr lang="en-US" sz="2400">
                <a:latin typeface="Aptos" panose="020B0004020202020204" pitchFamily="34" charset="0"/>
              </a:rPr>
              <a:t>ATM Operations</a:t>
            </a:r>
          </a:p>
          <a:p>
            <a:pPr marL="285750" indent="-285750" fontAlgn="t">
              <a:buFont typeface="Arial" panose="020B0604020202020204" pitchFamily="34" charset="0"/>
              <a:buChar char="•"/>
            </a:pPr>
            <a:r>
              <a:rPr lang="en-US" sz="2400">
                <a:latin typeface="Aptos" panose="020B0004020202020204" pitchFamily="34" charset="0"/>
              </a:rPr>
              <a:t>Airport Lounges</a:t>
            </a:r>
          </a:p>
          <a:p>
            <a:pPr marL="285750" indent="-285750" fontAlgn="t">
              <a:buFont typeface="Arial" panose="020B0604020202020204" pitchFamily="34" charset="0"/>
              <a:buChar char="•"/>
            </a:pPr>
            <a:r>
              <a:rPr lang="en-US" sz="2400">
                <a:latin typeface="Aptos" panose="020B0004020202020204" pitchFamily="34" charset="0"/>
              </a:rPr>
              <a:t>Advertising &amp; Media</a:t>
            </a:r>
          </a:p>
          <a:p>
            <a:pPr marL="285750" indent="-285750" fontAlgn="t">
              <a:buFont typeface="Arial" panose="020B0604020202020204" pitchFamily="34" charset="0"/>
              <a:buChar char="•"/>
            </a:pPr>
            <a:r>
              <a:rPr lang="en-US" sz="2400">
                <a:latin typeface="Aptos" panose="020B0004020202020204" pitchFamily="34" charset="0"/>
              </a:rPr>
              <a:t>Hospitality Services</a:t>
            </a:r>
          </a:p>
          <a:p>
            <a:pPr marL="285750" indent="-285750" fontAlgn="t">
              <a:buFont typeface="Arial" panose="020B0604020202020204" pitchFamily="34" charset="0"/>
              <a:buChar char="•"/>
            </a:pPr>
            <a:r>
              <a:rPr lang="en-US" sz="2400">
                <a:latin typeface="Aptos" panose="020B0004020202020204" pitchFamily="34" charset="0"/>
              </a:rPr>
              <a:t>Cleaning &amp; Operational Support</a:t>
            </a:r>
          </a:p>
          <a:p>
            <a:pPr fontAlgn="t">
              <a:buNone/>
            </a:pPr>
            <a:endParaRPr lang="en-US" sz="2400" b="0" i="0">
              <a:effectLst/>
              <a:latin typeface="Aptos" panose="020B0004020202020204" pitchFamily="34" charset="0"/>
            </a:endParaRPr>
          </a:p>
          <a:p>
            <a:pPr fontAlgn="t">
              <a:buNone/>
            </a:pPr>
            <a:endParaRPr lang="en-US" sz="2400" b="0" i="0">
              <a:effectLst/>
              <a:latin typeface="Aptos" panose="020B0004020202020204" pitchFamily="34" charset="0"/>
            </a:endParaRPr>
          </a:p>
        </p:txBody>
      </p:sp>
    </p:spTree>
    <p:extLst>
      <p:ext uri="{BB962C8B-B14F-4D97-AF65-F5344CB8AC3E}">
        <p14:creationId xmlns:p14="http://schemas.microsoft.com/office/powerpoint/2010/main" val="4187118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A8F97-4D01-7289-45C2-04F5ED72AB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6300C2-ABE7-7061-FA64-4F084611C13C}"/>
              </a:ext>
            </a:extLst>
          </p:cNvPr>
          <p:cNvSpPr>
            <a:spLocks noGrp="1"/>
          </p:cNvSpPr>
          <p:nvPr>
            <p:ph type="title" idx="4294967295"/>
          </p:nvPr>
        </p:nvSpPr>
        <p:spPr>
          <a:xfrm>
            <a:off x="769939" y="504124"/>
            <a:ext cx="932033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b="1">
                <a:solidFill>
                  <a:srgbClr val="440099"/>
                </a:solidFill>
                <a:latin typeface="Aptos"/>
                <a:ea typeface="Calibri"/>
                <a:cs typeface="Calibri"/>
              </a:rPr>
              <a:t>Today’s Takeaway</a:t>
            </a:r>
            <a:endParaRPr lang="en-US">
              <a:solidFill>
                <a:srgbClr val="440099"/>
              </a:solidFill>
            </a:endParaRPr>
          </a:p>
        </p:txBody>
      </p:sp>
      <p:sp>
        <p:nvSpPr>
          <p:cNvPr id="5" name="TextBox 4">
            <a:extLst>
              <a:ext uri="{FF2B5EF4-FFF2-40B4-BE49-F238E27FC236}">
                <a16:creationId xmlns:a16="http://schemas.microsoft.com/office/drawing/2014/main" id="{4433A0A4-25C1-A3DA-A97B-D92132EA55E2}"/>
              </a:ext>
            </a:extLst>
          </p:cNvPr>
          <p:cNvSpPr txBox="1"/>
          <p:nvPr/>
        </p:nvSpPr>
        <p:spPr>
          <a:xfrm>
            <a:off x="767750" y="1357695"/>
            <a:ext cx="9519250" cy="3046988"/>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r>
              <a:rPr lang="en-US">
                <a:latin typeface="Aptos"/>
                <a:cs typeface="Segoe UI"/>
              </a:rPr>
              <a:t>Opportunities</a:t>
            </a:r>
            <a:r>
              <a:rPr lang="en-US">
                <a:latin typeface="Aptos"/>
                <a:ea typeface="Calibri" panose="020F0502020204030204"/>
                <a:cs typeface="Segoe UI"/>
              </a:rPr>
              <a:t> for small businesses at DEN have </a:t>
            </a:r>
            <a:r>
              <a:rPr lang="en-US" b="1">
                <a:latin typeface="Aptos"/>
                <a:ea typeface="Calibri" panose="020F0502020204030204"/>
                <a:cs typeface="Segoe UI"/>
              </a:rPr>
              <a:t>NOT </a:t>
            </a:r>
            <a:r>
              <a:rPr lang="en-US">
                <a:latin typeface="Aptos"/>
                <a:ea typeface="Calibri" panose="020F0502020204030204"/>
                <a:cs typeface="Segoe UI"/>
              </a:rPr>
              <a:t>stopped!</a:t>
            </a:r>
            <a:endParaRPr lang="en-US">
              <a:latin typeface="Aptos"/>
            </a:endParaRPr>
          </a:p>
          <a:p>
            <a:pPr marL="457200" indent="-457200">
              <a:buFont typeface="Arial"/>
              <a:buChar char="•"/>
              <a:defRPr/>
            </a:pPr>
            <a:r>
              <a:rPr lang="en-US">
                <a:latin typeface="Aptos"/>
                <a:ea typeface="Calibri" panose="020F0502020204030204"/>
                <a:cs typeface="Segoe UI"/>
              </a:rPr>
              <a:t>DEN is committed to maintaining equitable access to concessions opportunities through:</a:t>
            </a:r>
          </a:p>
          <a:p>
            <a:pPr marL="1066785" lvl="1" indent="-457200">
              <a:buFont typeface="Arial"/>
              <a:buChar char="•"/>
              <a:defRPr/>
            </a:pPr>
            <a:r>
              <a:rPr lang="en-US" b="1">
                <a:latin typeface="Aptos"/>
                <a:ea typeface="Calibri" panose="020F0502020204030204"/>
                <a:cs typeface="Segoe UI"/>
              </a:rPr>
              <a:t>Race-neutral Opportunities:</a:t>
            </a:r>
          </a:p>
          <a:p>
            <a:pPr marL="1676370" lvl="2" indent="-457200">
              <a:buFont typeface="Arial"/>
              <a:buChar char="•"/>
              <a:defRPr/>
            </a:pPr>
            <a:r>
              <a:rPr lang="en-US">
                <a:latin typeface="Aptos"/>
                <a:ea typeface="Calibri" panose="020F0502020204030204"/>
                <a:cs typeface="Segoe UI"/>
              </a:rPr>
              <a:t>SBEC Program</a:t>
            </a:r>
          </a:p>
          <a:p>
            <a:pPr marL="1066785" lvl="1" indent="-457200">
              <a:buFont typeface="Arial"/>
              <a:buChar char="•"/>
              <a:defRPr/>
            </a:pPr>
            <a:r>
              <a:rPr lang="en-US" b="1">
                <a:latin typeface="Aptos"/>
                <a:ea typeface="Calibri" panose="020F0502020204030204"/>
                <a:cs typeface="Segoe UI"/>
              </a:rPr>
              <a:t>Program Protections:</a:t>
            </a:r>
          </a:p>
          <a:p>
            <a:pPr marL="1675765" lvl="2" indent="-457200">
              <a:buFont typeface="Arial"/>
              <a:buChar char="•"/>
              <a:defRPr/>
            </a:pPr>
            <a:r>
              <a:rPr lang="en-US">
                <a:latin typeface="Aptos"/>
                <a:ea typeface="Calibri" panose="020F0502020204030204"/>
                <a:cs typeface="Segoe UI"/>
              </a:rPr>
              <a:t>0% ACDBE RFP Language vs No Program</a:t>
            </a:r>
            <a:endParaRPr lang="en-US">
              <a:latin typeface="Aptos"/>
            </a:endParaRPr>
          </a:p>
          <a:p>
            <a:pPr marL="457200" indent="-457200">
              <a:buFont typeface="Arial"/>
              <a:buChar char="•"/>
              <a:defRPr/>
            </a:pPr>
            <a:r>
              <a:rPr lang="en-US">
                <a:latin typeface="Aptos"/>
                <a:ea typeface="Calibri" panose="020F0502020204030204"/>
                <a:cs typeface="Segoe UI"/>
              </a:rPr>
              <a:t>We need </a:t>
            </a:r>
            <a:r>
              <a:rPr lang="en-US" u="sng">
                <a:latin typeface="Aptos"/>
                <a:ea typeface="Calibri" panose="020F0502020204030204"/>
                <a:cs typeface="Segoe UI"/>
              </a:rPr>
              <a:t>YOU</a:t>
            </a:r>
            <a:r>
              <a:rPr lang="en-US">
                <a:latin typeface="Aptos"/>
                <a:ea typeface="Calibri" panose="020F0502020204030204"/>
                <a:cs typeface="Segoe UI"/>
              </a:rPr>
              <a:t>: Your certification directly impacts goal setting</a:t>
            </a:r>
            <a:endParaRPr lang="en-US">
              <a:latin typeface="Aptos"/>
            </a:endParaRPr>
          </a:p>
        </p:txBody>
      </p:sp>
      <p:sp>
        <p:nvSpPr>
          <p:cNvPr id="3" name="TextBox 2">
            <a:extLst>
              <a:ext uri="{FF2B5EF4-FFF2-40B4-BE49-F238E27FC236}">
                <a16:creationId xmlns:a16="http://schemas.microsoft.com/office/drawing/2014/main" id="{0A5AD743-EB89-CD48-96C8-AA2410B7F3A3}"/>
              </a:ext>
            </a:extLst>
          </p:cNvPr>
          <p:cNvSpPr txBox="1"/>
          <p:nvPr/>
        </p:nvSpPr>
        <p:spPr>
          <a:xfrm>
            <a:off x="767750" y="4679936"/>
            <a:ext cx="8956964" cy="1938992"/>
          </a:xfrm>
          <a:prstGeom prst="rect">
            <a:avLst/>
          </a:prstGeom>
          <a:noFill/>
        </p:spPr>
        <p:txBody>
          <a:bodyPr wrap="square" rtlCol="0">
            <a:spAutoFit/>
          </a:bodyPr>
          <a:lstStyle/>
          <a:p>
            <a:r>
              <a:rPr lang="en-US" sz="2400" b="1">
                <a:latin typeface="Aptos" panose="020B0004020202020204" pitchFamily="34" charset="0"/>
              </a:rPr>
              <a:t>What you can do now:</a:t>
            </a:r>
          </a:p>
          <a:p>
            <a:pPr marL="342900" indent="-342900">
              <a:buFont typeface="Arial" panose="020B0604020202020204" pitchFamily="34" charset="0"/>
              <a:buChar char="•"/>
            </a:pPr>
            <a:r>
              <a:rPr lang="en-US" sz="2400">
                <a:latin typeface="Aptos" panose="020B0004020202020204" pitchFamily="34" charset="0"/>
              </a:rPr>
              <a:t>Get certified/maintain certification</a:t>
            </a:r>
          </a:p>
          <a:p>
            <a:pPr marL="342900" indent="-342900">
              <a:buFont typeface="Arial" panose="020B0604020202020204" pitchFamily="34" charset="0"/>
              <a:buChar char="•"/>
            </a:pPr>
            <a:r>
              <a:rPr lang="en-US" sz="2400">
                <a:latin typeface="Aptos" panose="020B0004020202020204" pitchFamily="34" charset="0"/>
              </a:rPr>
              <a:t>Review and update NAICS Codes</a:t>
            </a:r>
          </a:p>
          <a:p>
            <a:pPr marL="342900" indent="-342900">
              <a:buFont typeface="Arial" panose="020B0604020202020204" pitchFamily="34" charset="0"/>
              <a:buChar char="•"/>
            </a:pPr>
            <a:r>
              <a:rPr lang="en-US" sz="2400">
                <a:latin typeface="Aptos" panose="020B0004020202020204" pitchFamily="34" charset="0"/>
              </a:rPr>
              <a:t>Develop Capabilities Statement</a:t>
            </a:r>
          </a:p>
          <a:p>
            <a:pPr marL="342900" indent="-342900">
              <a:buFont typeface="Arial" panose="020B0604020202020204" pitchFamily="34" charset="0"/>
              <a:buChar char="•"/>
            </a:pPr>
            <a:r>
              <a:rPr lang="en-US" sz="2400">
                <a:latin typeface="Aptos" panose="020B0004020202020204" pitchFamily="34" charset="0"/>
              </a:rPr>
              <a:t>Monitor  Opportunities in </a:t>
            </a:r>
            <a:r>
              <a:rPr lang="en-US" sz="2400" err="1">
                <a:latin typeface="Aptos" panose="020B0004020202020204" pitchFamily="34" charset="0"/>
              </a:rPr>
              <a:t>BidNet</a:t>
            </a:r>
            <a:endParaRPr lang="en-US" sz="2400">
              <a:latin typeface="Aptos" panose="020B0004020202020204" pitchFamily="34" charset="0"/>
            </a:endParaRPr>
          </a:p>
        </p:txBody>
      </p:sp>
    </p:spTree>
    <p:extLst>
      <p:ext uri="{BB962C8B-B14F-4D97-AF65-F5344CB8AC3E}">
        <p14:creationId xmlns:p14="http://schemas.microsoft.com/office/powerpoint/2010/main" val="376410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770439" y="48530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05411" y="483330"/>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74179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This is a reminder that there is </a:t>
            </a: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still time to submit your ACDBE reevaluation application</a:t>
            </a: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 in accordance with 49 CFR Parts 23 and 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What You Need to Submit</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Personal Narrative (PN) </a:t>
            </a: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for </a:t>
            </a: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each qualifying owner</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Personal Net Worth (PNW) Statement</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Any supporting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How to Submit</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Submit all materials electronically </a:t>
            </a: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through the Small Business Certification &amp; Contract Management System </a:t>
            </a: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(B2G)</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Emails are </a:t>
            </a: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not accepted</a:t>
            </a: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Guidance available through the linked PN instruction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Questions?</a:t>
            </a:r>
            <a:endPar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800" b="1"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DEN ACDBE Program:</a:t>
            </a:r>
            <a:r>
              <a:rPr kumimoji="0" lang="en-US" sz="18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rPr>
              <a:t> </a:t>
            </a:r>
            <a:r>
              <a:rPr kumimoji="0" lang="en-US" sz="1800" b="0" i="0" u="none" strike="noStrike" kern="1200" cap="none" spc="0" normalizeH="0" baseline="0" noProof="0">
                <a:ln>
                  <a:noFill/>
                </a:ln>
                <a:solidFill>
                  <a:srgbClr val="000000"/>
                </a:solidFill>
                <a:effectLst/>
                <a:highlight>
                  <a:srgbClr val="FFFFFF"/>
                </a:highlight>
                <a:uLnTx/>
                <a:uFillTx/>
                <a:latin typeface="Calibri" panose="020F0502020204030204"/>
                <a:ea typeface="Calibri"/>
                <a:cs typeface="Calibri"/>
                <a:hlinkClick r:id="rId3"/>
              </a:rPr>
              <a:t>DEN-ACDBE@flydenver.com </a:t>
            </a:r>
            <a:endParaRPr kumimoji="0" lang="en-US" sz="1800" b="0" i="0" u="none" strike="noStrike" kern="1200" cap="none" spc="0" normalizeH="0" baseline="0" noProof="0">
              <a:ln>
                <a:noFill/>
              </a:ln>
              <a:solidFill>
                <a:srgbClr val="000000"/>
              </a:solidFill>
              <a:effectLst/>
              <a:highlight>
                <a:srgbClr val="FFFFFF"/>
              </a:highligh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hlinkClick r:id="rId4"/>
              </a:rPr>
              <a:t>https://www.flydenver.com/business-and-community/acdbe/</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21F77-53D9-48BC-E1E5-E96207E6A3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6E17E7-E9BE-1156-2A01-4BAAF47236E7}"/>
              </a:ext>
            </a:extLst>
          </p:cNvPr>
          <p:cNvSpPr>
            <a:spLocks noGrp="1"/>
          </p:cNvSpPr>
          <p:nvPr>
            <p:ph type="title" idx="4294967295"/>
          </p:nvPr>
        </p:nvSpPr>
        <p:spPr>
          <a:xfrm>
            <a:off x="769939" y="504124"/>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200" b="1" dirty="0">
                <a:solidFill>
                  <a:srgbClr val="440099"/>
                </a:solidFill>
                <a:latin typeface="Aptos" panose="020B0004020202020204" pitchFamily="34" charset="0"/>
                <a:ea typeface="Calibri"/>
                <a:cs typeface="Calibri"/>
              </a:rPr>
              <a:t>Resources </a:t>
            </a:r>
            <a:r>
              <a:rPr kumimoji="0" lang="en-US" sz="3200" b="1" i="0" u="none" strike="noStrike" kern="1200" cap="none" spc="0" normalizeH="0" baseline="0" noProof="0" dirty="0">
                <a:ln>
                  <a:noFill/>
                </a:ln>
                <a:solidFill>
                  <a:srgbClr val="440099"/>
                </a:solidFill>
                <a:effectLst/>
                <a:uLnTx/>
                <a:uFillTx/>
                <a:latin typeface="Aptos" panose="020B0004020202020204" pitchFamily="34" charset="0"/>
                <a:ea typeface="Calibri"/>
                <a:cs typeface="Calibri"/>
              </a:rPr>
              <a:t>and </a:t>
            </a:r>
            <a:r>
              <a:rPr lang="en-US" sz="3200" b="1" dirty="0">
                <a:solidFill>
                  <a:srgbClr val="440099"/>
                </a:solidFill>
                <a:latin typeface="Aptos" panose="020B0004020202020204" pitchFamily="34" charset="0"/>
                <a:ea typeface="Calibri"/>
                <a:cs typeface="Calibri"/>
              </a:rPr>
              <a:t>Contact Information</a:t>
            </a:r>
            <a:endParaRPr lang="en-US" sz="4000" b="1" dirty="0">
              <a:latin typeface="Aptos" panose="020B0004020202020204" pitchFamily="34" charset="0"/>
            </a:endParaRPr>
          </a:p>
        </p:txBody>
      </p:sp>
      <p:sp>
        <p:nvSpPr>
          <p:cNvPr id="5" name="TextBox 4">
            <a:extLst>
              <a:ext uri="{FF2B5EF4-FFF2-40B4-BE49-F238E27FC236}">
                <a16:creationId xmlns:a16="http://schemas.microsoft.com/office/drawing/2014/main" id="{420D51F0-C363-92A1-9BE6-3AF289924932}"/>
              </a:ext>
            </a:extLst>
          </p:cNvPr>
          <p:cNvSpPr txBox="1"/>
          <p:nvPr/>
        </p:nvSpPr>
        <p:spPr>
          <a:xfrm>
            <a:off x="769939" y="1253773"/>
            <a:ext cx="10483104" cy="5016758"/>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17780" lvl="1" indent="0" defTabSz="609585" rtl="0" eaLnBrk="1" fontAlgn="base" latinLnBrk="0" hangingPunct="1">
              <a:lnSpc>
                <a:spcPct val="100000"/>
              </a:lnSpc>
              <a:spcBef>
                <a:spcPct val="0"/>
              </a:spcBef>
              <a:spcAft>
                <a:spcPct val="0"/>
              </a:spcAft>
              <a:buClr>
                <a:srgbClr val="B74D13"/>
              </a:buClr>
              <a:buSzTx/>
              <a:buFontTx/>
              <a:buNone/>
              <a:tabLst/>
              <a:defRPr/>
            </a:pPr>
            <a:r>
              <a:rPr kumimoji="0" lang="en-US" sz="2000" b="1" i="0" u="none" strike="noStrike" kern="1200" cap="none" spc="0" normalizeH="0" baseline="0" noProof="0">
                <a:ln>
                  <a:noFill/>
                </a:ln>
                <a:solidFill>
                  <a:prstClr val="black"/>
                </a:solidFill>
                <a:effectLst/>
                <a:uLnTx/>
                <a:uFillTx/>
                <a:latin typeface="Aptos"/>
              </a:rPr>
              <a:t>General Inbox</a:t>
            </a:r>
            <a:r>
              <a:rPr kumimoji="0" lang="en-US" sz="2000" b="0" i="0" u="none" strike="noStrike" kern="1200" cap="none" spc="0" normalizeH="0" baseline="0" noProof="0">
                <a:ln>
                  <a:noFill/>
                </a:ln>
                <a:solidFill>
                  <a:prstClr val="black"/>
                </a:solidFill>
                <a:effectLst/>
                <a:uLnTx/>
                <a:uFillTx/>
                <a:latin typeface="Aptos"/>
              </a:rPr>
              <a:t>: </a:t>
            </a:r>
            <a:r>
              <a:rPr kumimoji="0" lang="en-US" sz="2000" b="0" i="0" u="none" strike="noStrike" kern="1200" cap="none" spc="0" normalizeH="0" baseline="0" noProof="0">
                <a:ln>
                  <a:noFill/>
                </a:ln>
                <a:solidFill>
                  <a:srgbClr val="3B1D85"/>
                </a:solidFill>
                <a:effectLst/>
                <a:uLnTx/>
                <a:uFillTx/>
                <a:latin typeface="Aptos"/>
                <a:hlinkClick r:id="rId3"/>
              </a:rPr>
              <a:t>DEN-ACDBE@flydenver.com</a:t>
            </a:r>
            <a:r>
              <a:rPr kumimoji="0" lang="en-US" sz="2000" b="0" i="0" u="none" strike="noStrike" kern="1200" cap="none" spc="0" normalizeH="0" baseline="0" noProof="0">
                <a:ln>
                  <a:noFill/>
                </a:ln>
                <a:solidFill>
                  <a:srgbClr val="3B1D85"/>
                </a:solidFill>
                <a:effectLst/>
                <a:uLnTx/>
                <a:uFillTx/>
                <a:latin typeface="Aptos"/>
              </a:rPr>
              <a:t> </a:t>
            </a:r>
            <a:endParaRPr lang="en-US" sz="2000" b="0" i="0" u="none" strike="noStrike" kern="1200" cap="none" spc="0" normalizeH="0" baseline="0" noProof="0">
              <a:ln>
                <a:noFill/>
              </a:ln>
              <a:solidFill>
                <a:srgbClr val="3B1D85"/>
              </a:solidFill>
              <a:effectLst/>
              <a:uLnTx/>
              <a:uFillTx/>
              <a:latin typeface="Aptos"/>
              <a:ea typeface="Calibri"/>
              <a:cs typeface="Calibri"/>
            </a:endParaRPr>
          </a:p>
          <a:p>
            <a:pPr marL="0" marR="18414" lvl="1" indent="0" defTabSz="609585" rtl="0" eaLnBrk="1" fontAlgn="base" latinLnBrk="0" hangingPunct="1">
              <a:lnSpc>
                <a:spcPct val="100000"/>
              </a:lnSpc>
              <a:spcBef>
                <a:spcPct val="0"/>
              </a:spcBef>
              <a:spcAft>
                <a:spcPct val="0"/>
              </a:spcAft>
              <a:buClr>
                <a:srgbClr val="B74D13"/>
              </a:buClr>
              <a:buSzTx/>
              <a:buFontTx/>
              <a:buNone/>
              <a:tabLst/>
              <a:defRPr/>
            </a:pPr>
            <a:endParaRPr kumimoji="0" lang="en-US" sz="2000" b="0" i="0" u="none" strike="noStrike" kern="1200" cap="none" spc="0" normalizeH="0" baseline="0" noProof="0">
              <a:ln>
                <a:noFill/>
              </a:ln>
              <a:solidFill>
                <a:srgbClr val="3B1D85"/>
              </a:solidFill>
              <a:effectLst/>
              <a:uLnTx/>
              <a:uFillTx/>
              <a:latin typeface="Aptos"/>
            </a:endParaRPr>
          </a:p>
          <a:p>
            <a:pPr marL="0" marR="17780" lvl="1" fontAlgn="base">
              <a:spcBef>
                <a:spcPct val="0"/>
              </a:spcBef>
              <a:spcAft>
                <a:spcPct val="0"/>
              </a:spcAft>
              <a:buClr>
                <a:srgbClr val="B74D13"/>
              </a:buClr>
              <a:defRPr/>
            </a:pPr>
            <a:r>
              <a:rPr kumimoji="0" lang="en-US" sz="2000" b="0" i="0" u="none" strike="noStrike" kern="1200" cap="none" spc="0" normalizeH="0" baseline="0" noProof="0">
                <a:ln>
                  <a:noFill/>
                </a:ln>
                <a:solidFill>
                  <a:prstClr val="black"/>
                </a:solidFill>
                <a:effectLst/>
                <a:uLnTx/>
                <a:uFillTx/>
                <a:latin typeface="Aptos"/>
              </a:rPr>
              <a:t>Submit your application </a:t>
            </a:r>
            <a:r>
              <a:rPr lang="en-US" sz="2000">
                <a:solidFill>
                  <a:prstClr val="black"/>
                </a:solidFill>
                <a:latin typeface="Aptos"/>
              </a:rPr>
              <a:t>online </a:t>
            </a:r>
            <a:r>
              <a:rPr lang="en-US" sz="2000">
                <a:solidFill>
                  <a:prstClr val="black"/>
                </a:solidFill>
                <a:latin typeface="Aptos"/>
                <a:hlinkClick r:id="rId4"/>
              </a:rPr>
              <a:t>HERE</a:t>
            </a:r>
            <a:r>
              <a:rPr kumimoji="0" lang="en-US" sz="2000" b="0" i="0" u="none" strike="noStrike" kern="1200" cap="none" spc="0" normalizeH="0" baseline="0" noProof="0">
                <a:ln>
                  <a:noFill/>
                </a:ln>
                <a:solidFill>
                  <a:prstClr val="black"/>
                </a:solidFill>
                <a:effectLst/>
                <a:uLnTx/>
                <a:uFillTx/>
                <a:latin typeface="Aptos"/>
                <a:hlinkClick r:id="rId4"/>
              </a:rPr>
              <a:t>!</a:t>
            </a:r>
            <a:endParaRPr kumimoji="0" lang="en-US" sz="2000" b="0" i="0" u="none" strike="noStrike" kern="1200" cap="none" spc="0" normalizeH="0" baseline="0" noProof="0">
              <a:ln>
                <a:noFill/>
              </a:ln>
              <a:solidFill>
                <a:prstClr val="black"/>
              </a:solidFill>
              <a:effectLst/>
              <a:uLnTx/>
              <a:uFillTx/>
              <a:latin typeface="Aptos"/>
            </a:endParaRPr>
          </a:p>
          <a:p>
            <a:pPr marL="0" marR="17780" lvl="1" fontAlgn="base">
              <a:spcBef>
                <a:spcPct val="0"/>
              </a:spcBef>
              <a:spcAft>
                <a:spcPct val="0"/>
              </a:spcAft>
              <a:buClr>
                <a:srgbClr val="B74D13"/>
              </a:buClr>
              <a:defRPr/>
            </a:pPr>
            <a:endParaRPr lang="en-US" sz="2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endParaRPr>
          </a:p>
          <a:p>
            <a:pPr fontAlgn="base"/>
            <a:r>
              <a:rPr lang="en-US" sz="2000" u="sng">
                <a:latin typeface="Aptos"/>
                <a:hlinkClick r:id="rId5"/>
              </a:rPr>
              <a:t>Steps to Submit a Personal Narrative for Reevaluation</a:t>
            </a:r>
            <a:r>
              <a:rPr lang="en-US" sz="2000">
                <a:latin typeface="Aptos"/>
              </a:rPr>
              <a:t>​</a:t>
            </a:r>
          </a:p>
          <a:p>
            <a:pPr fontAlgn="base"/>
            <a:endParaRPr lang="en-US" sz="2000">
              <a:latin typeface="Aptos"/>
            </a:endParaRPr>
          </a:p>
          <a:p>
            <a:pPr fontAlgn="base"/>
            <a:r>
              <a:rPr lang="en-US" sz="2000">
                <a:latin typeface="Aptos"/>
              </a:rPr>
              <a:t>USDOT </a:t>
            </a:r>
            <a:r>
              <a:rPr lang="en-US" sz="2000" u="sng">
                <a:latin typeface="Aptos"/>
                <a:hlinkClick r:id="rId6"/>
              </a:rPr>
              <a:t>PNW Form</a:t>
            </a:r>
            <a:endParaRPr lang="en-US" sz="2000">
              <a:latin typeface="Aptos"/>
            </a:endParaRPr>
          </a:p>
          <a:p>
            <a:pPr fontAlgn="base"/>
            <a:endParaRPr lang="en-US" sz="2000">
              <a:latin typeface="Aptos"/>
            </a:endParaRPr>
          </a:p>
          <a:p>
            <a:pPr fontAlgn="base"/>
            <a:r>
              <a:rPr lang="en-US" sz="2000">
                <a:latin typeface="Aptos"/>
              </a:rPr>
              <a:t>Code of Federal Regulations (CFR) </a:t>
            </a:r>
            <a:r>
              <a:rPr lang="en-US" sz="2000" u="sng">
                <a:latin typeface="Aptos"/>
                <a:hlinkClick r:id="rId7"/>
              </a:rPr>
              <a:t>49 Part 26</a:t>
            </a:r>
            <a:r>
              <a:rPr lang="en-US" sz="2000">
                <a:latin typeface="Aptos"/>
              </a:rPr>
              <a:t>​ and </a:t>
            </a:r>
            <a:r>
              <a:rPr lang="en-US" sz="2000">
                <a:latin typeface="Aptos"/>
                <a:hlinkClick r:id="rId8"/>
              </a:rPr>
              <a:t>Part 23</a:t>
            </a:r>
            <a:endParaRPr lang="en-US" sz="2000">
              <a:latin typeface="Aptos"/>
            </a:endParaRPr>
          </a:p>
          <a:p>
            <a:pPr fontAlgn="base"/>
            <a:endParaRPr lang="en-US" sz="2000">
              <a:latin typeface="Aptos"/>
            </a:endParaRPr>
          </a:p>
          <a:p>
            <a:r>
              <a:rPr lang="en-US" sz="2000">
                <a:latin typeface="Aptos"/>
              </a:rPr>
              <a:t>Denver Revised Municipal Code (DRMC), </a:t>
            </a:r>
            <a:r>
              <a:rPr lang="en-US" sz="2000">
                <a:latin typeface="Aptos"/>
                <a:hlinkClick r:id="rId9"/>
              </a:rPr>
              <a:t>Chapter 28 Article 7</a:t>
            </a:r>
          </a:p>
          <a:p>
            <a:pPr>
              <a:defRPr/>
            </a:pPr>
            <a:endParaRPr lang="en-US" sz="2000" b="1">
              <a:solidFill>
                <a:srgbClr val="000000"/>
              </a:solidFill>
              <a:latin typeface="Aptos"/>
            </a:endParaRPr>
          </a:p>
          <a:p>
            <a:pPr>
              <a:defRPr/>
            </a:pPr>
            <a:r>
              <a:rPr lang="en-US" sz="2000" b="1">
                <a:solidFill>
                  <a:srgbClr val="000000"/>
                </a:solidFill>
                <a:latin typeface="Aptos"/>
              </a:rPr>
              <a:t>How to Get Involved:</a:t>
            </a:r>
            <a:endParaRPr lang="en-US" sz="2000" b="1">
              <a:solidFill>
                <a:srgbClr val="000000"/>
              </a:solidFill>
              <a:latin typeface="Aptos"/>
              <a:ea typeface="Calibri"/>
              <a:cs typeface="Calibri"/>
            </a:endParaRPr>
          </a:p>
          <a:p>
            <a:pPr marL="285750" indent="-285750">
              <a:buFont typeface="Arial" panose="020B0604020202020204" pitchFamily="34" charset="0"/>
              <a:buChar char="•"/>
              <a:defRPr/>
            </a:pPr>
            <a:r>
              <a:rPr lang="en-US" sz="2000" b="1">
                <a:solidFill>
                  <a:srgbClr val="000000"/>
                </a:solidFill>
                <a:latin typeface="Aptos"/>
              </a:rPr>
              <a:t>Scan</a:t>
            </a:r>
            <a:r>
              <a:rPr lang="en-US" sz="2000">
                <a:solidFill>
                  <a:srgbClr val="000000"/>
                </a:solidFill>
                <a:latin typeface="Aptos"/>
              </a:rPr>
              <a:t> to learn more about DEN's Small Business Concessions Programs</a:t>
            </a:r>
            <a:endParaRPr lang="en-US" sz="2000" b="1">
              <a:solidFill>
                <a:srgbClr val="E35B2A"/>
              </a:solidFill>
              <a:latin typeface="Aptos"/>
              <a:ea typeface="Calibri"/>
              <a:cs typeface="Calibri"/>
            </a:endParaRPr>
          </a:p>
          <a:p>
            <a:pPr fontAlgn="base"/>
            <a:endParaRPr lang="en-US" sz="2000">
              <a:latin typeface="Aptos"/>
            </a:endParaRPr>
          </a:p>
          <a:p>
            <a:pPr marL="0" marR="18414" lvl="1" indent="0" defTabSz="609585" rtl="0" eaLnBrk="1" fontAlgn="base" latinLnBrk="0" hangingPunct="1">
              <a:lnSpc>
                <a:spcPct val="100000"/>
              </a:lnSpc>
              <a:spcBef>
                <a:spcPct val="0"/>
              </a:spcBef>
              <a:spcAft>
                <a:spcPct val="0"/>
              </a:spcAft>
              <a:buClr>
                <a:srgbClr val="B74D13"/>
              </a:buClr>
              <a:buSzTx/>
              <a:buFontTx/>
              <a:buNone/>
              <a:tabLst/>
              <a:defRPr/>
            </a:pPr>
            <a:endParaRPr kumimoji="0" lang="en-US" sz="2000" b="0" i="0" u="none" strike="noStrike" kern="1200" cap="none" spc="0" normalizeH="0" baseline="0" noProof="0">
              <a:ln>
                <a:noFill/>
              </a:ln>
              <a:solidFill>
                <a:prstClr val="black"/>
              </a:solidFill>
              <a:effectLst/>
              <a:uLnTx/>
              <a:uFillTx/>
              <a:latin typeface="Aptos"/>
            </a:endParaRPr>
          </a:p>
        </p:txBody>
      </p:sp>
      <p:pic>
        <p:nvPicPr>
          <p:cNvPr id="6" name="Picture 5" descr="QR Code redirecting to https://www.flydenver.com/business-and-community/acdbe/">
            <a:extLst>
              <a:ext uri="{FF2B5EF4-FFF2-40B4-BE49-F238E27FC236}">
                <a16:creationId xmlns:a16="http://schemas.microsoft.com/office/drawing/2014/main" id="{1756433A-65FF-507D-A78A-BE29DA77C0AE}"/>
              </a:ext>
            </a:extLst>
          </p:cNvPr>
          <p:cNvPicPr>
            <a:picLocks noChangeAspect="1"/>
          </p:cNvPicPr>
          <p:nvPr/>
        </p:nvPicPr>
        <p:blipFill>
          <a:blip r:embed="rId10"/>
          <a:stretch>
            <a:fillRect/>
          </a:stretch>
        </p:blipFill>
        <p:spPr>
          <a:xfrm>
            <a:off x="10074598" y="4492794"/>
            <a:ext cx="1996046" cy="2120070"/>
          </a:xfrm>
          <a:prstGeom prst="rect">
            <a:avLst/>
          </a:prstGeom>
        </p:spPr>
      </p:pic>
      <p:pic>
        <p:nvPicPr>
          <p:cNvPr id="3" name="Graphic 17">
            <a:extLst>
              <a:ext uri="{FF2B5EF4-FFF2-40B4-BE49-F238E27FC236}">
                <a16:creationId xmlns:a16="http://schemas.microsoft.com/office/drawing/2014/main" id="{EE8560EB-E371-DAD2-8193-3C0BA3C231B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rot="292194">
            <a:off x="9394539" y="5579896"/>
            <a:ext cx="665135" cy="646331"/>
          </a:xfrm>
          <a:prstGeom prst="rect">
            <a:avLst/>
          </a:prstGeom>
        </p:spPr>
      </p:pic>
      <p:sp>
        <p:nvSpPr>
          <p:cNvPr id="4" name="Freeform: Shape 3">
            <a:extLst>
              <a:ext uri="{FF2B5EF4-FFF2-40B4-BE49-F238E27FC236}">
                <a16:creationId xmlns:a16="http://schemas.microsoft.com/office/drawing/2014/main" id="{6453B4DC-EA28-0EAA-C37D-348106EAF7A6}"/>
              </a:ext>
              <a:ext uri="{C183D7F6-B498-43B3-948B-1728B52AA6E4}">
                <adec:decorative xmlns:adec="http://schemas.microsoft.com/office/drawing/2017/decorative" val="1"/>
              </a:ext>
            </a:extLst>
          </p:cNvPr>
          <p:cNvSpPr/>
          <p:nvPr/>
        </p:nvSpPr>
        <p:spPr>
          <a:xfrm rot="596274" flipH="1">
            <a:off x="8341783" y="5829664"/>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0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9CCF77C-EACE-645A-BE69-5D1701CC180E}"/>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Questions</a:t>
            </a:r>
          </a:p>
        </p:txBody>
      </p:sp>
      <p:pic>
        <p:nvPicPr>
          <p:cNvPr id="4" name="Picture 3">
            <a:extLst>
              <a:ext uri="{FF2B5EF4-FFF2-40B4-BE49-F238E27FC236}">
                <a16:creationId xmlns:a16="http://schemas.microsoft.com/office/drawing/2014/main" id="{3C760FCB-AEC0-B754-08F8-0DD0722BF1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803" y="1433562"/>
            <a:ext cx="7096540" cy="3990876"/>
          </a:xfrm>
          <a:prstGeom prst="rect">
            <a:avLst/>
          </a:prstGeom>
        </p:spPr>
      </p:pic>
      <p:sp>
        <p:nvSpPr>
          <p:cNvPr id="5" name="TextBox 4">
            <a:extLst>
              <a:ext uri="{FF2B5EF4-FFF2-40B4-BE49-F238E27FC236}">
                <a16:creationId xmlns:a16="http://schemas.microsoft.com/office/drawing/2014/main" id="{FA38E72A-1D88-ABDC-E7A8-5C7B6E07AB6F}"/>
              </a:ext>
              <a:ext uri="{C183D7F6-B498-43B3-948B-1728B52AA6E4}">
                <adec:decorative xmlns:adec="http://schemas.microsoft.com/office/drawing/2017/decorative" val="1"/>
              </a:ext>
            </a:extLst>
          </p:cNvPr>
          <p:cNvSpPr txBox="1"/>
          <p:nvPr/>
        </p:nvSpPr>
        <p:spPr>
          <a:xfrm>
            <a:off x="8070950" y="3647674"/>
            <a:ext cx="2795631" cy="1754326"/>
          </a:xfrm>
          <a:prstGeom prst="rect">
            <a:avLst/>
          </a:prstGeom>
          <a:noFill/>
        </p:spPr>
        <p:txBody>
          <a:bodyPr wrap="square" lIns="91440" tIns="45720" rIns="91440" bIns="45720" rtlCol="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en-US"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a:rPr>
            </a:br>
            <a:r>
              <a:rPr kumimoji="0" lang="en-US"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a:rPr>
              <a:t>Scan the QR Code to provide your feedback. </a:t>
            </a:r>
            <a:endParaRPr kumimoji="0" lang="en-US"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Calibri" panose="020F050202020403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a:rPr>
              <a:t>Thank you for attending!</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6" name="Picture 5" descr="QR code to provide feedback. ">
            <a:extLst>
              <a:ext uri="{FF2B5EF4-FFF2-40B4-BE49-F238E27FC236}">
                <a16:creationId xmlns:a16="http://schemas.microsoft.com/office/drawing/2014/main" id="{A2F18BC8-8BB2-CABB-467A-BA48F76E2993}"/>
              </a:ext>
            </a:extLst>
          </p:cNvPr>
          <p:cNvPicPr>
            <a:picLocks noChangeAspect="1"/>
          </p:cNvPicPr>
          <p:nvPr/>
        </p:nvPicPr>
        <p:blipFill>
          <a:blip r:embed="rId4"/>
          <a:stretch>
            <a:fillRect/>
          </a:stretch>
        </p:blipFill>
        <p:spPr>
          <a:xfrm>
            <a:off x="8806751" y="2352928"/>
            <a:ext cx="1316182" cy="1294746"/>
          </a:xfrm>
          <a:prstGeom prst="rect">
            <a:avLst/>
          </a:prstGeom>
        </p:spPr>
      </p:pic>
    </p:spTree>
    <p:extLst>
      <p:ext uri="{BB962C8B-B14F-4D97-AF65-F5344CB8AC3E}">
        <p14:creationId xmlns:p14="http://schemas.microsoft.com/office/powerpoint/2010/main" val="58689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410737"/>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April 9</a:t>
            </a:r>
          </a:p>
          <a:p>
            <a:pPr>
              <a:spcBef>
                <a:spcPts val="0"/>
              </a:spcBef>
              <a:spcAft>
                <a:spcPts val="600"/>
              </a:spcAft>
              <a:buClr>
                <a:srgbClr val="DC582A"/>
              </a:buClr>
              <a:tabLst>
                <a:tab pos="457200" algn="l"/>
              </a:tabLst>
            </a:pPr>
            <a:r>
              <a:rPr lang="en-US" sz="2000" b="1">
                <a:solidFill>
                  <a:schemeClr val="bg1">
                    <a:lumMod val="85000"/>
                  </a:schemeClr>
                </a:solidFill>
                <a:cs typeface="Calibri"/>
              </a:rPr>
              <a:t>May 14</a:t>
            </a:r>
          </a:p>
          <a:p>
            <a:pPr>
              <a:spcBef>
                <a:spcPts val="0"/>
              </a:spcBef>
              <a:spcAft>
                <a:spcPts val="600"/>
              </a:spcAft>
              <a:buClr>
                <a:srgbClr val="DC582A"/>
              </a:buClr>
              <a:tabLst>
                <a:tab pos="457200" algn="l"/>
              </a:tabLst>
            </a:pPr>
            <a:r>
              <a:rPr lang="en-US" sz="2000" b="1">
                <a:solidFill>
                  <a:schemeClr val="bg1">
                    <a:lumMod val="85000"/>
                  </a:schemeClr>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3" y="2485925"/>
            <a:ext cx="6170471"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0" u="none" strike="noStrike" kern="1200" cap="none" spc="0" normalizeH="0" baseline="0" noProof="0">
                <a:ln>
                  <a:noFill/>
                </a:ln>
                <a:solidFill>
                  <a:prstClr val="white">
                    <a:lumMod val="85000"/>
                  </a:prstClr>
                </a:solidFill>
                <a:effectLst/>
                <a:uLnTx/>
                <a:uFillTx/>
                <a:latin typeface="Calibri" panose="020F0502020204030204"/>
                <a:ea typeface="+mn-ea"/>
                <a:cs typeface="Calibri"/>
              </a:rPr>
              <a:t>July 9</a:t>
            </a:r>
          </a:p>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1" u="none" strike="noStrike" kern="1200" cap="none" spc="0" normalizeH="0" baseline="0" noProof="0">
                <a:ln>
                  <a:noFill/>
                </a:ln>
                <a:solidFill>
                  <a:srgbClr val="E35B2A"/>
                </a:solidFill>
                <a:effectLst/>
                <a:uLnTx/>
                <a:uFillTx/>
                <a:latin typeface="Calibri" panose="020F0502020204030204"/>
                <a:ea typeface="+mn-ea"/>
                <a:cs typeface="Calibri"/>
              </a:rPr>
              <a:t>August</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2000" b="0" i="1" u="none" strike="noStrike" kern="1200" cap="none" spc="0" normalizeH="0" baseline="0" noProof="0">
                <a:ln>
                  <a:noFill/>
                </a:ln>
                <a:solidFill>
                  <a:srgbClr val="E35B2A"/>
                </a:solidFill>
                <a:effectLst/>
                <a:uLnTx/>
                <a:uFillTx/>
                <a:latin typeface="Calibri" panose="020F0502020204030204"/>
                <a:ea typeface="+mn-ea"/>
                <a:cs typeface="Calibri"/>
              </a:rPr>
              <a:t>**No TFD, instead, please attend DEN’s Procurement Tradeshow</a:t>
            </a:r>
          </a:p>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September 10</a:t>
            </a:r>
            <a:endParaRPr kumimoji="0" lang="en-US" sz="2000" b="0" i="1" u="none" strike="noStrike" kern="1200" cap="none" spc="0" normalizeH="0" baseline="0" noProof="0">
              <a:ln>
                <a:noFill/>
              </a:ln>
              <a:solidFill>
                <a:srgbClr val="E35B2A"/>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October 8</a:t>
            </a:r>
          </a:p>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November 12</a:t>
            </a:r>
          </a:p>
          <a:p>
            <a:pPr marL="285750" marR="0" lvl="0" indent="-285750" algn="l" defTabSz="914400" rtl="0" eaLnBrk="1" fontAlgn="auto" latinLnBrk="0" hangingPunct="1">
              <a:lnSpc>
                <a:spcPct val="100000"/>
              </a:lnSpc>
              <a:spcBef>
                <a:spcPts val="0"/>
              </a:spcBef>
              <a:spcAft>
                <a:spcPts val="600"/>
              </a:spcAft>
              <a:buClr>
                <a:srgbClr val="DC582A"/>
              </a:buClr>
              <a:buSzPct val="110000"/>
              <a:buFont typeface="Arial" panose="020B0604020202020204" pitchFamily="34" charset="0"/>
              <a:buChar char="•"/>
              <a:tabLst>
                <a:tab pos="457200"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Confirmed:</a:t>
            </a:r>
            <a:r>
              <a:rPr lang="en-US" sz="1500">
                <a:solidFill>
                  <a:schemeClr val="bg1">
                    <a:lumMod val="75000"/>
                  </a:schemeClr>
                </a:solidFill>
                <a:ea typeface="Calibri"/>
                <a:cs typeface="Calibri"/>
              </a:rPr>
              <a:t> Enterprise Mobility</a:t>
            </a:r>
            <a:endParaRPr lang="en-US">
              <a:solidFill>
                <a:schemeClr val="bg1">
                  <a:lumMod val="75000"/>
                </a:schemeClr>
              </a:solidFill>
            </a:endParaRPr>
          </a:p>
          <a:p>
            <a:pPr marL="0" indent="0">
              <a:spcBef>
                <a:spcPts val="0"/>
              </a:spcBef>
              <a:buClr>
                <a:srgbClr val="E35B2A"/>
              </a:buClr>
              <a:buNone/>
              <a:tabLst>
                <a:tab pos="457200" algn="l"/>
              </a:tabLst>
            </a:pPr>
            <a:br>
              <a:rPr lang="en-US" sz="1500" b="1">
                <a:cs typeface="Calibri"/>
              </a:rPr>
            </a:br>
            <a:r>
              <a:rPr lang="en-US" sz="1500" b="1">
                <a:solidFill>
                  <a:schemeClr val="bg1">
                    <a:lumMod val="65000"/>
                  </a:schemeClr>
                </a:solidFill>
                <a:cs typeface="Calibri"/>
              </a:rPr>
              <a:t>June 18- </a:t>
            </a:r>
            <a:r>
              <a:rPr lang="en-US" sz="1500">
                <a:solidFill>
                  <a:schemeClr val="bg1">
                    <a:lumMod val="65000"/>
                  </a:schemeClr>
                </a:solidFill>
                <a:cs typeface="Calibri"/>
              </a:rPr>
              <a:t>General Contractors</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b="1">
                <a:solidFill>
                  <a:schemeClr val="bg1">
                    <a:lumMod val="65000"/>
                  </a:schemeClr>
                </a:solidFill>
                <a:ea typeface="Calibri"/>
                <a:cs typeface="Calibri"/>
              </a:rPr>
              <a:t>Confirmed: </a:t>
            </a:r>
            <a:r>
              <a:rPr lang="en-US" sz="1500">
                <a:solidFill>
                  <a:schemeClr val="bg1">
                    <a:lumMod val="65000"/>
                  </a:schemeClr>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600" b="1" i="1">
                <a:solidFill>
                  <a:srgbClr val="E35B2A"/>
                </a:solidFill>
                <a:cs typeface="Calibri"/>
              </a:rPr>
              <a:t>August</a:t>
            </a:r>
            <a:r>
              <a:rPr lang="en-US" sz="1600" i="1">
                <a:solidFill>
                  <a:srgbClr val="E35B2A"/>
                </a:solidFill>
                <a:cs typeface="Calibri"/>
              </a:rPr>
              <a:t> **No MTP this month please attend DEN’s Procurement Tradeshow</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October 15 </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51435"/>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97240" y="115189"/>
            <a:ext cx="3657600" cy="44771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rPr>
              <a:t>Registration Now 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August 20,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r>
              <a:rPr lang="en-US" sz="2400" b="1">
                <a:solidFill>
                  <a:schemeClr val="bg1"/>
                </a:solidFill>
                <a:latin typeface="+mn-lt"/>
                <a:ea typeface="Canva Sans Bold"/>
                <a:cs typeface="Canva Sans Bold"/>
                <a:sym typeface="Canva Sans Bold"/>
              </a:rPr>
              <a:t>Hotel Transit Center – 4</a:t>
            </a:r>
            <a:r>
              <a:rPr lang="en-US" sz="2400" b="1" baseline="30000">
                <a:solidFill>
                  <a:schemeClr val="bg1"/>
                </a:solidFill>
                <a:latin typeface="+mn-lt"/>
                <a:ea typeface="Canva Sans Bold"/>
                <a:cs typeface="Canva Sans Bold"/>
                <a:sym typeface="Canva Sans Bold"/>
              </a:rPr>
              <a:t>th</a:t>
            </a:r>
            <a:r>
              <a:rPr lang="en-US" sz="2400" b="1">
                <a:solidFill>
                  <a:schemeClr val="bg1"/>
                </a:solidFill>
                <a:latin typeface="+mn-lt"/>
                <a:ea typeface="Canva Sans Bold"/>
                <a:cs typeface="Canva Sans Bold"/>
                <a:sym typeface="Canva Sans Bold"/>
              </a:rPr>
              <a:t> Floor / CEEA Space</a:t>
            </a:r>
            <a:br>
              <a:rPr lang="en-US" sz="2400" i="1">
                <a:solidFill>
                  <a:schemeClr val="bg1"/>
                </a:solidFill>
                <a:ea typeface="Canva Sans Bold"/>
                <a:cs typeface="Canva Sans Bold"/>
                <a:sym typeface="Canva Sans Bold"/>
              </a:rPr>
            </a:b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a:extLst>
              <a:ext uri="{FF2B5EF4-FFF2-40B4-BE49-F238E27FC236}">
                <a16:creationId xmlns:a16="http://schemas.microsoft.com/office/drawing/2014/main" id="{203FD0C5-45EC-AFA1-3AA0-04CF2C0EE92B}"/>
              </a:ext>
              <a:ext uri="{C183D7F6-B498-43B3-948B-1728B52AA6E4}">
                <adec:decorative xmlns:adec="http://schemas.microsoft.com/office/drawing/2017/decorative" val="1"/>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a:extLst>
              <a:ext uri="{FF2B5EF4-FFF2-40B4-BE49-F238E27FC236}">
                <a16:creationId xmlns:a16="http://schemas.microsoft.com/office/drawing/2014/main" id="{5685ACE5-F0D5-3236-21EC-6D89D9A3DB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6040" y="4848091"/>
            <a:ext cx="1828804" cy="1828804"/>
          </a:xfrm>
          <a:prstGeom prst="rect">
            <a:avLst/>
          </a:prstGeom>
          <a:solidFill>
            <a:schemeClr val="bg1"/>
          </a:solidFill>
        </p:spPr>
      </p:pic>
      <p:pic>
        <p:nvPicPr>
          <p:cNvPr id="8" name="Picture 7">
            <a:extLst>
              <a:ext uri="{FF2B5EF4-FFF2-40B4-BE49-F238E27FC236}">
                <a16:creationId xmlns:a16="http://schemas.microsoft.com/office/drawing/2014/main" id="{7BB36F9D-B512-69BC-C034-499603F088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86286" y="4848091"/>
            <a:ext cx="1828804" cy="1828804"/>
          </a:xfrm>
          <a:prstGeom prst="rect">
            <a:avLst/>
          </a:prstGeom>
          <a:solidFill>
            <a:srgbClr val="FFFFFF"/>
          </a:solidFill>
        </p:spPr>
      </p:pic>
    </p:spTree>
    <p:extLst>
      <p:ext uri="{BB962C8B-B14F-4D97-AF65-F5344CB8AC3E}">
        <p14:creationId xmlns:p14="http://schemas.microsoft.com/office/powerpoint/2010/main" val="180899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A269-9254-0D1B-00D1-C3585B3985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793D05-13E9-F24D-EDCE-81C676EA1E7F}"/>
              </a:ext>
            </a:extLst>
          </p:cNvPr>
          <p:cNvSpPr txBox="1">
            <a:spLocks noGrp="1"/>
          </p:cNvSpPr>
          <p:nvPr>
            <p:ph type="title" idx="4294967295"/>
          </p:nvPr>
        </p:nvSpPr>
        <p:spPr>
          <a:xfrm>
            <a:off x="785255" y="428426"/>
            <a:ext cx="6096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0099"/>
                </a:solidFill>
                <a:effectLst/>
                <a:uLnTx/>
                <a:uFillTx/>
                <a:latin typeface="Calibri" panose="020F0502020204030204"/>
                <a:ea typeface="Calibri"/>
                <a:cs typeface="Calibri"/>
              </a:rPr>
              <a:t>DEN </a:t>
            </a:r>
            <a:r>
              <a:rPr kumimoji="0" lang="en-US" sz="3200" b="0" i="0" u="none" strike="noStrike" kern="1200" cap="none" spc="0" normalizeH="0" baseline="0" noProof="0" dirty="0" err="1">
                <a:ln>
                  <a:noFill/>
                </a:ln>
                <a:solidFill>
                  <a:srgbClr val="440099"/>
                </a:solidFill>
                <a:effectLst/>
                <a:uLnTx/>
                <a:uFillTx/>
                <a:latin typeface="Calibri" panose="020F0502020204030204"/>
                <a:ea typeface="Calibri"/>
                <a:cs typeface="Calibri"/>
              </a:rPr>
              <a:t>ConRAC</a:t>
            </a:r>
            <a:r>
              <a:rPr kumimoji="0" lang="en-US" sz="3200" b="0" i="0" u="none" strike="noStrike" kern="1200" cap="none" spc="0" normalizeH="0" baseline="0" noProof="0" dirty="0">
                <a:ln>
                  <a:noFill/>
                </a:ln>
                <a:solidFill>
                  <a:srgbClr val="440099"/>
                </a:solidFill>
                <a:effectLst/>
                <a:uLnTx/>
                <a:uFillTx/>
                <a:latin typeface="Calibri" panose="020F0502020204030204"/>
                <a:ea typeface="Calibri"/>
                <a:cs typeface="Calibri"/>
              </a:rPr>
              <a:t> &amp; Industry Forum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a:extLst>
              <a:ext uri="{FF2B5EF4-FFF2-40B4-BE49-F238E27FC236}">
                <a16:creationId xmlns:a16="http://schemas.microsoft.com/office/drawing/2014/main" id="{525EA4A3-1261-2387-9F6C-78C536122B26}"/>
              </a:ext>
            </a:extLst>
          </p:cNvPr>
          <p:cNvSpPr txBox="1">
            <a:spLocks/>
          </p:cNvSpPr>
          <p:nvPr/>
        </p:nvSpPr>
        <p:spPr>
          <a:xfrm>
            <a:off x="870850" y="1340853"/>
            <a:ext cx="7120209" cy="48059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j-ea"/>
                <a:cs typeface="+mj-cs"/>
              </a:rPr>
              <a:t>Join us to learn more about the Consolidated Rent-A-Car (ConRAC) Facility procurement and other key DEN project updates.</a:t>
            </a:r>
            <a:br>
              <a:rPr kumimoji="0" lang="en-US" sz="1600" b="0" i="0" u="none" strike="noStrike" kern="1200" cap="none" spc="0" normalizeH="0" baseline="0" noProof="0">
                <a:ln>
                  <a:noFill/>
                </a:ln>
                <a:solidFill>
                  <a:schemeClr val="tx1"/>
                </a:solidFill>
                <a:effectLst/>
                <a:uLnTx/>
                <a:uFillTx/>
                <a:latin typeface="+mn-lt"/>
                <a:ea typeface="+mj-ea"/>
                <a:cs typeface="+mj-cs"/>
              </a:rPr>
            </a:br>
            <a:br>
              <a:rPr kumimoji="0" lang="en-US" sz="1600" b="0" i="0" u="none" strike="noStrike" kern="1200" cap="none" spc="0" normalizeH="0" baseline="0" noProof="0">
                <a:ln>
                  <a:noFill/>
                </a:ln>
                <a:solidFill>
                  <a:schemeClr val="tx1"/>
                </a:solidFill>
                <a:effectLst/>
                <a:uLnTx/>
                <a:uFillTx/>
                <a:latin typeface="+mn-lt"/>
                <a:ea typeface="+mj-ea"/>
                <a:cs typeface="+mj-cs"/>
              </a:rPr>
            </a:br>
            <a:r>
              <a:rPr kumimoji="0" lang="en-US" sz="2500" b="1" i="0" u="none" strike="noStrike" kern="1200" cap="none" spc="0" normalizeH="0" baseline="0" noProof="0">
                <a:ln>
                  <a:noFill/>
                </a:ln>
                <a:solidFill>
                  <a:srgbClr val="440099"/>
                </a:solidFill>
                <a:effectLst/>
                <a:uLnTx/>
                <a:uFillTx/>
                <a:latin typeface="+mn-lt"/>
                <a:ea typeface="+mj-ea"/>
                <a:cs typeface="+mj-cs"/>
              </a:rPr>
              <a:t>July 24</a:t>
            </a:r>
            <a:r>
              <a:rPr kumimoji="0" lang="en-US" sz="2500" b="1" i="0" u="none" strike="noStrike" kern="1200" cap="none" spc="0" normalizeH="0" baseline="30000" noProof="0">
                <a:ln>
                  <a:noFill/>
                </a:ln>
                <a:solidFill>
                  <a:srgbClr val="440099"/>
                </a:solidFill>
                <a:effectLst/>
                <a:uLnTx/>
                <a:uFillTx/>
                <a:latin typeface="+mn-lt"/>
                <a:ea typeface="+mj-ea"/>
                <a:cs typeface="+mj-cs"/>
              </a:rPr>
              <a:t>th</a:t>
            </a:r>
            <a:br>
              <a:rPr kumimoji="0" lang="en-US" sz="2500" b="1" i="0" u="none" strike="noStrike" kern="1200" cap="none" spc="0" normalizeH="0" baseline="30000" noProof="0">
                <a:ln>
                  <a:noFill/>
                </a:ln>
                <a:solidFill>
                  <a:srgbClr val="440099"/>
                </a:solidFill>
                <a:effectLst/>
                <a:uLnTx/>
                <a:uFillTx/>
                <a:latin typeface="+mn-lt"/>
                <a:ea typeface="+mj-ea"/>
                <a:cs typeface="+mj-cs"/>
              </a:rPr>
            </a:br>
            <a:r>
              <a:rPr kumimoji="0" lang="en-US" sz="2500" b="1" i="0" u="none" strike="noStrike" kern="1200" cap="none" spc="0" normalizeH="0" baseline="0" noProof="0">
                <a:ln>
                  <a:noFill/>
                </a:ln>
                <a:solidFill>
                  <a:srgbClr val="440099"/>
                </a:solidFill>
                <a:effectLst/>
                <a:uLnTx/>
                <a:uFillTx/>
                <a:latin typeface="+mn-lt"/>
                <a:ea typeface="+mj-ea"/>
                <a:cs typeface="+mj-cs"/>
              </a:rPr>
              <a:t>9:00 a.m. – noon</a:t>
            </a:r>
            <a:br>
              <a:rPr kumimoji="0" lang="en-US" sz="2500" b="1" i="0" u="none" strike="noStrike" kern="1200" cap="none" spc="0" normalizeH="0" baseline="0" noProof="0">
                <a:ln>
                  <a:noFill/>
                </a:ln>
                <a:solidFill>
                  <a:srgbClr val="440099"/>
                </a:solidFill>
                <a:effectLst/>
                <a:uLnTx/>
                <a:uFillTx/>
                <a:latin typeface="+mn-lt"/>
                <a:ea typeface="+mj-ea"/>
                <a:cs typeface="+mj-cs"/>
              </a:rPr>
            </a:br>
            <a:r>
              <a:rPr kumimoji="0" lang="en-US" sz="2500" b="1" i="0" u="none" strike="noStrike" kern="1200" cap="none" spc="0" normalizeH="0" baseline="0" noProof="0">
                <a:ln>
                  <a:noFill/>
                </a:ln>
                <a:solidFill>
                  <a:srgbClr val="440099"/>
                </a:solidFill>
                <a:effectLst/>
                <a:uLnTx/>
                <a:uFillTx/>
                <a:latin typeface="+mn-lt"/>
                <a:ea typeface="Canva Sans Bold"/>
                <a:cs typeface="Canva Sans Bold"/>
                <a:sym typeface="Canva Sans Bold"/>
              </a:rPr>
              <a:t>Hotel Transit Center – 4</a:t>
            </a:r>
            <a:r>
              <a:rPr kumimoji="0" lang="en-US" sz="2500" b="1" i="0" u="none" strike="noStrike" kern="1200" cap="none" spc="0" normalizeH="0" baseline="30000" noProof="0">
                <a:ln>
                  <a:noFill/>
                </a:ln>
                <a:solidFill>
                  <a:srgbClr val="440099"/>
                </a:solidFill>
                <a:effectLst/>
                <a:uLnTx/>
                <a:uFillTx/>
                <a:latin typeface="+mn-lt"/>
                <a:ea typeface="Canva Sans Bold"/>
                <a:cs typeface="Canva Sans Bold"/>
                <a:sym typeface="Canva Sans Bold"/>
              </a:rPr>
              <a:t>th</a:t>
            </a:r>
            <a:r>
              <a:rPr kumimoji="0" lang="en-US" sz="2500" b="1" i="0" u="none" strike="noStrike" kern="1200" cap="none" spc="0" normalizeH="0" baseline="0" noProof="0">
                <a:ln>
                  <a:noFill/>
                </a:ln>
                <a:solidFill>
                  <a:srgbClr val="440099"/>
                </a:solidFill>
                <a:effectLst/>
                <a:uLnTx/>
                <a:uFillTx/>
                <a:latin typeface="+mn-lt"/>
                <a:ea typeface="Canva Sans Bold"/>
                <a:cs typeface="Canva Sans Bold"/>
                <a:sym typeface="Canva Sans Bold"/>
              </a:rPr>
              <a:t> Floor / CEEA Space</a:t>
            </a:r>
            <a:br>
              <a:rPr kumimoji="0" lang="en-US" sz="1600" b="0" i="0" u="none" strike="noStrike" kern="1200" cap="none" spc="0" normalizeH="0" baseline="0" noProof="0">
                <a:ln>
                  <a:noFill/>
                </a:ln>
                <a:solidFill>
                  <a:schemeClr val="tx1"/>
                </a:solidFill>
                <a:effectLst/>
                <a:uLnTx/>
                <a:uFillTx/>
                <a:latin typeface="+mn-lt"/>
                <a:ea typeface="+mj-ea"/>
                <a:cs typeface="+mj-cs"/>
              </a:rPr>
            </a:br>
            <a:br>
              <a:rPr kumimoji="0" lang="en-US" sz="1600" b="0" i="0" u="none" strike="noStrike" kern="1200" cap="none" spc="0" normalizeH="0" baseline="0" noProof="0">
                <a:ln>
                  <a:noFill/>
                </a:ln>
                <a:solidFill>
                  <a:schemeClr val="tx1"/>
                </a:solidFill>
                <a:effectLst/>
                <a:uLnTx/>
                <a:uFillTx/>
                <a:latin typeface="+mn-lt"/>
                <a:ea typeface="+mj-ea"/>
                <a:cs typeface="+mj-cs"/>
              </a:rPr>
            </a:br>
            <a:r>
              <a:rPr kumimoji="0" lang="en-US" sz="1600" b="0" i="0" u="none" strike="noStrike" kern="1200" cap="none" spc="0" normalizeH="0" baseline="0" noProof="0">
                <a:ln>
                  <a:noFill/>
                </a:ln>
                <a:solidFill>
                  <a:schemeClr val="tx1"/>
                </a:solidFill>
                <a:effectLst/>
                <a:uLnTx/>
                <a:uFillTx/>
                <a:latin typeface="+mn-lt"/>
                <a:ea typeface="+mj-ea"/>
                <a:cs typeface="+mj-cs"/>
              </a:rPr>
              <a:t>Denver International Airport (DEN) invites you to an industry engagement event focused on the </a:t>
            </a:r>
            <a:r>
              <a:rPr kumimoji="0" lang="en-US" sz="1600" b="1" i="0" u="none" strike="noStrike" kern="1200" cap="none" spc="0" normalizeH="0" baseline="0" noProof="0">
                <a:ln>
                  <a:noFill/>
                </a:ln>
                <a:solidFill>
                  <a:schemeClr val="tx1"/>
                </a:solidFill>
                <a:effectLst/>
                <a:uLnTx/>
                <a:uFillTx/>
                <a:latin typeface="+mn-lt"/>
                <a:ea typeface="+mj-ea"/>
                <a:cs typeface="+mj-cs"/>
              </a:rPr>
              <a:t>Consolidated Rent-A-Car (ConRAC) Facility Program procurement and will include updates from other key projects.</a:t>
            </a:r>
            <a:r>
              <a:rPr kumimoji="0" lang="en-US" sz="1600" b="0" i="0" u="none" strike="noStrike" kern="1200" cap="none" spc="0" normalizeH="0" baseline="0" noProof="0">
                <a:ln>
                  <a:noFill/>
                </a:ln>
                <a:solidFill>
                  <a:schemeClr val="tx1"/>
                </a:solidFill>
                <a:effectLst/>
                <a:uLnTx/>
                <a:uFillTx/>
                <a:latin typeface="+mn-lt"/>
                <a:ea typeface="+mj-ea"/>
                <a:cs typeface="+mj-cs"/>
              </a:rPr>
              <a:t> This will be an opportunity to learn more about the projects, connect with prime contractors and understand how your business can participate.</a:t>
            </a:r>
            <a:br>
              <a:rPr kumimoji="0" lang="en-US" sz="1600" b="0" i="0" u="none" strike="noStrike" kern="1200" cap="none" spc="0" normalizeH="0" baseline="0" noProof="0">
                <a:ln>
                  <a:noFill/>
                </a:ln>
                <a:solidFill>
                  <a:schemeClr val="tx1"/>
                </a:solidFill>
                <a:effectLst/>
                <a:uLnTx/>
                <a:uFillTx/>
                <a:latin typeface="+mn-lt"/>
                <a:ea typeface="+mj-ea"/>
                <a:cs typeface="+mj-cs"/>
              </a:rPr>
            </a:br>
            <a:br>
              <a:rPr kumimoji="0" lang="en-US" sz="1600" b="0" i="0" u="none" strike="noStrike" kern="1200" cap="none" spc="0" normalizeH="0" baseline="0" noProof="0">
                <a:ln>
                  <a:noFill/>
                </a:ln>
                <a:solidFill>
                  <a:schemeClr val="tx1"/>
                </a:solidFill>
                <a:effectLst/>
                <a:uLnTx/>
                <a:uFillTx/>
                <a:latin typeface="+mn-lt"/>
                <a:ea typeface="+mj-ea"/>
                <a:cs typeface="+mj-cs"/>
              </a:rPr>
            </a:br>
            <a:r>
              <a:rPr kumimoji="0" lang="en-US" sz="1600" b="0" i="0" u="none" strike="noStrike" kern="1200" cap="none" spc="0" normalizeH="0" baseline="0" noProof="0">
                <a:ln>
                  <a:noFill/>
                </a:ln>
                <a:solidFill>
                  <a:schemeClr val="tx1"/>
                </a:solidFill>
                <a:effectLst/>
                <a:uLnTx/>
                <a:uFillTx/>
                <a:latin typeface="+mn-lt"/>
                <a:ea typeface="+mj-ea"/>
                <a:cs typeface="+mj-cs"/>
              </a:rPr>
              <a:t>The three-hour session will feature opening remarks from Phil Washington, followed by project overviews, procurement timelines and information on MWBE participation opportunities. Attendees can also take part in a live Q&amp;A and connect with prime contractors during a dedicated networking session. Programming begins at 9 a.m.</a:t>
            </a:r>
            <a:br>
              <a:rPr kumimoji="0" lang="en-US" sz="1600" b="0" i="0" u="none" strike="noStrike" kern="1200" cap="none" spc="0" normalizeH="0" baseline="0" noProof="0">
                <a:ln>
                  <a:noFill/>
                </a:ln>
                <a:solidFill>
                  <a:schemeClr val="tx1"/>
                </a:solidFill>
                <a:effectLst/>
                <a:uLnTx/>
                <a:uFillTx/>
                <a:latin typeface="+mn-lt"/>
                <a:ea typeface="+mj-ea"/>
                <a:cs typeface="+mj-cs"/>
              </a:rPr>
            </a:br>
            <a:br>
              <a:rPr kumimoji="0" lang="en-US" sz="1600" b="0" i="0" u="none" strike="noStrike" kern="1200" cap="none" spc="0" normalizeH="0" baseline="0" noProof="0">
                <a:ln>
                  <a:noFill/>
                </a:ln>
                <a:solidFill>
                  <a:schemeClr val="tx1"/>
                </a:solidFill>
                <a:effectLst/>
                <a:uLnTx/>
                <a:uFillTx/>
                <a:latin typeface="+mn-lt"/>
                <a:ea typeface="+mj-ea"/>
                <a:cs typeface="+mj-cs"/>
              </a:rPr>
            </a:br>
            <a:r>
              <a:rPr kumimoji="0" lang="en-US" sz="1600" b="0" i="0" u="none" strike="noStrike" kern="1200" cap="none" spc="0" normalizeH="0" baseline="0" noProof="0">
                <a:ln>
                  <a:noFill/>
                </a:ln>
                <a:solidFill>
                  <a:schemeClr val="tx1"/>
                </a:solidFill>
                <a:effectLst/>
                <a:uLnTx/>
                <a:uFillTx/>
                <a:latin typeface="+mn-lt"/>
                <a:ea typeface="+mj-ea"/>
                <a:cs typeface="+mj-cs"/>
              </a:rPr>
              <a:t>This event is intended for industry partners and individuals representing firms. Participation is optional, and capacity is limited.</a:t>
            </a:r>
            <a:endParaRPr kumimoji="0" lang="en-US" sz="1600" b="1" i="0" u="none" strike="noStrike" kern="1200" cap="none" spc="0" normalizeH="0" baseline="0" noProof="0" dirty="0">
              <a:ln>
                <a:noFill/>
              </a:ln>
              <a:solidFill>
                <a:schemeClr val="tx1"/>
              </a:solidFill>
              <a:effectLst/>
              <a:uLnTx/>
              <a:uFillTx/>
              <a:latin typeface="+mn-lt"/>
              <a:ea typeface="Canva Sans Bold"/>
              <a:cs typeface="Canva Sans Bold"/>
              <a:sym typeface="Canva Sans Bold"/>
            </a:endParaRPr>
          </a:p>
        </p:txBody>
      </p:sp>
      <p:pic>
        <p:nvPicPr>
          <p:cNvPr id="13" name="Picture 12" descr="QR code for the DEN ConRAC &amp; Industry Forum ">
            <a:extLst>
              <a:ext uri="{FF2B5EF4-FFF2-40B4-BE49-F238E27FC236}">
                <a16:creationId xmlns:a16="http://schemas.microsoft.com/office/drawing/2014/main" id="{E3ED86ED-A76C-EE9C-7CA1-B29BE29DF0E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560131" y="1838318"/>
            <a:ext cx="2613225" cy="2613225"/>
          </a:xfrm>
          <a:prstGeom prst="rect">
            <a:avLst/>
          </a:prstGeom>
        </p:spPr>
      </p:pic>
      <p:sp>
        <p:nvSpPr>
          <p:cNvPr id="15" name="TextBox 14">
            <a:extLst>
              <a:ext uri="{FF2B5EF4-FFF2-40B4-BE49-F238E27FC236}">
                <a16:creationId xmlns:a16="http://schemas.microsoft.com/office/drawing/2014/main" id="{281155F2-43BC-E727-36FB-CAF4406477D5}"/>
              </a:ext>
            </a:extLst>
          </p:cNvPr>
          <p:cNvSpPr txBox="1"/>
          <p:nvPr/>
        </p:nvSpPr>
        <p:spPr>
          <a:xfrm>
            <a:off x="8671389" y="4451543"/>
            <a:ext cx="23938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nva Sans Bold"/>
                <a:cs typeface="Canva Sans Bold"/>
                <a:sym typeface="Canva Sans Bold"/>
              </a:rPr>
              <a:t>Scan QR to Register</a:t>
            </a:r>
          </a:p>
        </p:txBody>
      </p:sp>
    </p:spTree>
    <p:extLst>
      <p:ext uri="{BB962C8B-B14F-4D97-AF65-F5344CB8AC3E}">
        <p14:creationId xmlns:p14="http://schemas.microsoft.com/office/powerpoint/2010/main" val="243070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a:solidFill>
                  <a:schemeClr val="tx1"/>
                </a:solidFill>
                <a:cs typeface="Calibri"/>
              </a:rPr>
              <a:t>January 22 – ACDBE 101</a:t>
            </a:r>
          </a:p>
          <a:p>
            <a:pPr>
              <a:spcBef>
                <a:spcPts val="0"/>
              </a:spcBef>
              <a:spcAft>
                <a:spcPts val="600"/>
              </a:spcAft>
              <a:buClr>
                <a:srgbClr val="DC582A"/>
              </a:buClr>
              <a:tabLst>
                <a:tab pos="457200" algn="l"/>
              </a:tabLst>
            </a:pPr>
            <a:r>
              <a:rPr lang="en-US" sz="2000">
                <a:solidFill>
                  <a:schemeClr val="tx1"/>
                </a:solidFill>
                <a:cs typeface="Calibri"/>
              </a:rPr>
              <a:t>March 19 – AI &amp; Digital Tools </a:t>
            </a:r>
          </a:p>
          <a:p>
            <a:pPr>
              <a:spcBef>
                <a:spcPts val="0"/>
              </a:spcBef>
              <a:spcAft>
                <a:spcPts val="600"/>
              </a:spcAft>
              <a:buClr>
                <a:srgbClr val="DC582A"/>
              </a:buClr>
              <a:tabLst>
                <a:tab pos="457200" algn="l"/>
              </a:tabLst>
            </a:pPr>
            <a:r>
              <a:rPr lang="en-US" sz="2000">
                <a:solidFill>
                  <a:schemeClr val="tx1"/>
                </a:solidFill>
                <a:cs typeface="Calibri"/>
              </a:rPr>
              <a:t>May 21 – RFP Requirements </a:t>
            </a:r>
          </a:p>
          <a:p>
            <a:pPr>
              <a:spcBef>
                <a:spcPts val="0"/>
              </a:spcBef>
              <a:spcAft>
                <a:spcPts val="600"/>
              </a:spcAft>
              <a:buClr>
                <a:srgbClr val="DC582A"/>
              </a:buClr>
              <a:tabLst>
                <a:tab pos="457200" algn="l"/>
              </a:tabLst>
            </a:pPr>
            <a:r>
              <a:rPr lang="en-US" sz="2000">
                <a:solidFill>
                  <a:schemeClr val="tx1"/>
                </a:solidFill>
                <a:cs typeface="Calibri"/>
              </a:rPr>
              <a:t>July 21 – A</a:t>
            </a:r>
            <a:r>
              <a:rPr lang="en-US" sz="2000">
                <a:solidFill>
                  <a:schemeClr val="tx1"/>
                </a:solidFill>
              </a:rPr>
              <a:t>CDBE in Transition: What the IFR Means for Your Business</a:t>
            </a:r>
            <a:endParaRPr lang="en-US" sz="2000">
              <a:solidFill>
                <a:schemeClr val="tx1"/>
              </a:solidFill>
              <a:cs typeface="Calibri"/>
            </a:endParaRP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bg1">
                    <a:lumMod val="85000"/>
                  </a:schemeClr>
                </a:solidFill>
                <a:cs typeface="Calibri"/>
              </a:rPr>
              <a:t>April 14</a:t>
            </a:r>
          </a:p>
          <a:p>
            <a:pPr>
              <a:spcBef>
                <a:spcPts val="0"/>
              </a:spcBef>
              <a:spcAft>
                <a:spcPts val="600"/>
              </a:spcAft>
              <a:buClr>
                <a:srgbClr val="DC582A"/>
              </a:buClr>
              <a:tabLst>
                <a:tab pos="457200" algn="l"/>
              </a:tabLst>
            </a:pPr>
            <a:r>
              <a:rPr lang="en-US" sz="2000" b="1">
                <a:solidFill>
                  <a:schemeClr val="bg1">
                    <a:lumMod val="85000"/>
                  </a:schemeClr>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6 - </a:t>
            </a:r>
            <a:r>
              <a:rPr lang="en-US" sz="2000">
                <a:solidFill>
                  <a:schemeClr val="tx1"/>
                </a:solidFill>
                <a:cs typeface="Calibri"/>
              </a:rPr>
              <a:t>9:30am- 1:00pm at </a:t>
            </a:r>
            <a:r>
              <a:rPr lang="en-US" sz="2000"/>
              <a:t>Blair-Caldwell African American Research Library</a:t>
            </a:r>
            <a:endParaRPr lang="en-US" sz="2000">
              <a:solidFill>
                <a:schemeClr val="tx1"/>
              </a:solidFill>
              <a:cs typeface="Calibri"/>
            </a:endParaRPr>
          </a:p>
          <a:p>
            <a:pPr>
              <a:spcBef>
                <a:spcPts val="0"/>
              </a:spcBef>
              <a:spcAft>
                <a:spcPts val="600"/>
              </a:spcAft>
              <a:buClr>
                <a:srgbClr val="DC582A"/>
              </a:buClr>
              <a:tabLst>
                <a:tab pos="457200" algn="l"/>
              </a:tabLst>
            </a:pPr>
            <a:r>
              <a:rPr lang="en-US" sz="2000" b="1">
                <a:solidFill>
                  <a:schemeClr val="tx1"/>
                </a:solidFill>
                <a:cs typeface="Calibri"/>
              </a:rPr>
              <a:t>October 20 </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heme/theme1.xml><?xml version="1.0" encoding="utf-8"?>
<a:theme xmlns:a="http://schemas.openxmlformats.org/drawingml/2006/main" name="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a7ae405-7346-4754-ac29-aa01667d64a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2DFAB72300142B42385DEBE33E62C" ma:contentTypeVersion="14" ma:contentTypeDescription="Create a new document." ma:contentTypeScope="" ma:versionID="544b3e1e422c3ece227ec138885cb8ba">
  <xsd:schema xmlns:xsd="http://www.w3.org/2001/XMLSchema" xmlns:xs="http://www.w3.org/2001/XMLSchema" xmlns:p="http://schemas.microsoft.com/office/2006/metadata/properties" xmlns:ns2="8a7ae405-7346-4754-ac29-aa01667d64a3" xmlns:ns3="68d65d59-901b-4c54-a5d0-6a66b33b0abd" targetNamespace="http://schemas.microsoft.com/office/2006/metadata/properties" ma:root="true" ma:fieldsID="1d532044ecaed8ec3170a4f5f7d76de1" ns2:_="" ns3:_="">
    <xsd:import namespace="8a7ae405-7346-4754-ac29-aa01667d64a3"/>
    <xsd:import namespace="68d65d59-901b-4c54-a5d0-6a66b33b0ab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ae405-7346-4754-ac29-aa01667d6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d65d59-901b-4c54-a5d0-6a66b33b0ab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302242-9704-428D-B921-F6000F70CEE6}">
  <ds:schemaRefs>
    <ds:schemaRef ds:uri="http://schemas.microsoft.com/sharepoint/v3/contenttype/forms"/>
  </ds:schemaRefs>
</ds:datastoreItem>
</file>

<file path=customXml/itemProps2.xml><?xml version="1.0" encoding="utf-8"?>
<ds:datastoreItem xmlns:ds="http://schemas.openxmlformats.org/officeDocument/2006/customXml" ds:itemID="{9BC2876B-6730-454E-943E-22759035210C}">
  <ds:schemaRefs>
    <ds:schemaRef ds:uri="68d65d59-901b-4c54-a5d0-6a66b33b0abd"/>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8a7ae405-7346-4754-ac29-aa01667d64a3"/>
    <ds:schemaRef ds:uri="http://www.w3.org/XML/1998/namespace"/>
    <ds:schemaRef ds:uri="http://purl.org/dc/terms/"/>
  </ds:schemaRefs>
</ds:datastoreItem>
</file>

<file path=customXml/itemProps3.xml><?xml version="1.0" encoding="utf-8"?>
<ds:datastoreItem xmlns:ds="http://schemas.openxmlformats.org/officeDocument/2006/customXml" ds:itemID="{FCBD237C-6CBA-467D-9425-D55DD7E1A7CD}">
  <ds:schemaRefs>
    <ds:schemaRef ds:uri="68d65d59-901b-4c54-a5d0-6a66b33b0abd"/>
    <ds:schemaRef ds:uri="8a7ae405-7346-4754-ac29-aa01667d64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2858</Words>
  <Application>Microsoft Office PowerPoint</Application>
  <PresentationFormat>Widescreen</PresentationFormat>
  <Paragraphs>362</Paragraphs>
  <Slides>34</Slides>
  <Notes>31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Aptos</vt:lpstr>
      <vt:lpstr>Arial</vt:lpstr>
      <vt:lpstr>Arial,Sans-Serif</vt:lpstr>
      <vt:lpstr>Calibri</vt:lpstr>
      <vt:lpstr>Calibri Light</vt:lpstr>
      <vt:lpstr>Canva Sans Bold</vt:lpstr>
      <vt:lpstr>Franklin Gothic Book</vt:lpstr>
      <vt:lpstr>Inter</vt:lpstr>
      <vt:lpstr>Symbol</vt:lpstr>
      <vt:lpstr>Times New Roman</vt:lpstr>
      <vt:lpstr>Wingdings</vt:lpstr>
      <vt:lpstr>Content 1</vt:lpstr>
      <vt:lpstr>Title 2</vt:lpstr>
      <vt:lpstr>1_Office Theme</vt:lpstr>
      <vt:lpstr>Content 2 - ORANGE</vt:lpstr>
      <vt:lpstr>1_Content 2 - GREEN</vt:lpstr>
      <vt:lpstr>ACDBE in Transition: What the IFR means for your business</vt:lpstr>
      <vt:lpstr>Housekeeping</vt:lpstr>
      <vt:lpstr>Click to edit Master title style</vt:lpstr>
      <vt:lpstr>Taking Flight at DEN </vt:lpstr>
      <vt:lpstr>Meet the Primes</vt:lpstr>
      <vt:lpstr>Registration Now Open!  DEN Procurement Tradeshow  August 20, 2026  Hotel Transit Center – 4th Floor / CEEA Space </vt:lpstr>
      <vt:lpstr>DEN ConRAC &amp; Industry Forum </vt:lpstr>
      <vt:lpstr>Navigating the ACDBE Series: Pathways to Concessions</vt:lpstr>
      <vt:lpstr>Small Business Certification Workshops</vt:lpstr>
      <vt:lpstr>Community Panelist Program </vt:lpstr>
      <vt:lpstr>Business Development Training Academy</vt:lpstr>
      <vt:lpstr>STAY CONNECTED WITH DEN</vt:lpstr>
      <vt:lpstr>Agenda </vt:lpstr>
      <vt:lpstr>What best describes your business? </vt:lpstr>
      <vt:lpstr>What are you most curious about today? </vt:lpstr>
      <vt:lpstr>DEN'S Federal Small Business Programs are PAUSED...</vt:lpstr>
      <vt:lpstr>Steps to Resume ACDBE Program at DEN</vt:lpstr>
      <vt:lpstr>Why Certification  Still Matters</vt:lpstr>
      <vt:lpstr>SBEC Defined-Pool</vt:lpstr>
      <vt:lpstr>Types of ACDBE Goals</vt:lpstr>
      <vt:lpstr>How are Triennial Goals Set?</vt:lpstr>
      <vt:lpstr>How Concession-specific Goals are Set</vt:lpstr>
      <vt:lpstr>What does a 0% ACDBE Goal mean?</vt:lpstr>
      <vt:lpstr>Where does goal data come from?</vt:lpstr>
      <vt:lpstr> The IFR changed the way ACDBE goals are set.</vt:lpstr>
      <vt:lpstr>What kind of data is used when setting goals? </vt:lpstr>
      <vt:lpstr>Why NAICS Codes Matter</vt:lpstr>
      <vt:lpstr>Select the NAICS Codes you would need for the following opportunity: </vt:lpstr>
      <vt:lpstr>Beyond Retail &amp; Restaurants</vt:lpstr>
      <vt:lpstr>Today’s Takeaway</vt:lpstr>
      <vt:lpstr>Upcoming Opportunities – Updated Webpage</vt:lpstr>
      <vt:lpstr>Missed the IFR Submission Date?</vt:lpstr>
      <vt:lpstr>Resources and Contact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Rodriguez, Nicole - DEN</cp:lastModifiedBy>
  <cp:revision>2</cp:revision>
  <dcterms:created xsi:type="dcterms:W3CDTF">2026-05-19T20:00:20Z</dcterms:created>
  <dcterms:modified xsi:type="dcterms:W3CDTF">2026-07-17T17:44:02Z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0x0101000D22DFAB72300142B42385DEBE33E62C</vt:lpwstr>
  </property>
  <property fmtid="{D5CDD505-2E9C-101B-9397-08002B2CF9AE}" pid="3" name="MediaServiceImageTags">
    <vt:lpwstr/>
  </property>
</Properties>
</file>