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7.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0" r:id="rId4"/>
    <p:sldMasterId id="2147483652" r:id="rId5"/>
    <p:sldMasterId id="2147483686" r:id="rId6"/>
    <p:sldMasterId id="2147483787" r:id="rId7"/>
    <p:sldMasterId id="2147483802" r:id="rId8"/>
    <p:sldMasterId id="2147483886" r:id="rId9"/>
    <p:sldMasterId id="2147483896" r:id="rId10"/>
    <p:sldMasterId id="2147483902" r:id="rId11"/>
  </p:sldMasterIdLst>
  <p:notesMasterIdLst>
    <p:notesMasterId r:id="rId67"/>
  </p:notesMasterIdLst>
  <p:sldIdLst>
    <p:sldId id="11200" r:id="rId12"/>
    <p:sldId id="2147483637" r:id="rId13"/>
    <p:sldId id="11113" r:id="rId14"/>
    <p:sldId id="11237" r:id="rId15"/>
    <p:sldId id="105012" r:id="rId16"/>
    <p:sldId id="105299" r:id="rId17"/>
    <p:sldId id="105300" r:id="rId18"/>
    <p:sldId id="105302" r:id="rId19"/>
    <p:sldId id="11137" r:id="rId20"/>
    <p:sldId id="105301" r:id="rId21"/>
    <p:sldId id="265" r:id="rId22"/>
    <p:sldId id="105305" r:id="rId23"/>
    <p:sldId id="10730" r:id="rId24"/>
    <p:sldId id="11161" r:id="rId25"/>
    <p:sldId id="105297" r:id="rId26"/>
    <p:sldId id="11192" r:id="rId27"/>
    <p:sldId id="2147483644" r:id="rId28"/>
    <p:sldId id="2147483643" r:id="rId29"/>
    <p:sldId id="266" r:id="rId30"/>
    <p:sldId id="269" r:id="rId31"/>
    <p:sldId id="2147483641" r:id="rId32"/>
    <p:sldId id="2147483639" r:id="rId33"/>
    <p:sldId id="260" r:id="rId34"/>
    <p:sldId id="262" r:id="rId35"/>
    <p:sldId id="261" r:id="rId36"/>
    <p:sldId id="263" r:id="rId37"/>
    <p:sldId id="264" r:id="rId38"/>
    <p:sldId id="267" r:id="rId39"/>
    <p:sldId id="268" r:id="rId40"/>
    <p:sldId id="258" r:id="rId41"/>
    <p:sldId id="259" r:id="rId42"/>
    <p:sldId id="256" r:id="rId43"/>
    <p:sldId id="257" r:id="rId44"/>
    <p:sldId id="2147483627" r:id="rId45"/>
    <p:sldId id="2147483647" r:id="rId46"/>
    <p:sldId id="105234" r:id="rId47"/>
    <p:sldId id="2147483626" r:id="rId48"/>
    <p:sldId id="2147483635" r:id="rId49"/>
    <p:sldId id="2147483636" r:id="rId50"/>
    <p:sldId id="2147483634" r:id="rId51"/>
    <p:sldId id="2147483629" r:id="rId52"/>
    <p:sldId id="2147483633" r:id="rId53"/>
    <p:sldId id="2147483631" r:id="rId54"/>
    <p:sldId id="105239" r:id="rId55"/>
    <p:sldId id="105225" r:id="rId56"/>
    <p:sldId id="105226" r:id="rId57"/>
    <p:sldId id="105272" r:id="rId58"/>
    <p:sldId id="105354" r:id="rId59"/>
    <p:sldId id="105241" r:id="rId60"/>
    <p:sldId id="11099" r:id="rId61"/>
    <p:sldId id="105242" r:id="rId62"/>
    <p:sldId id="105125" r:id="rId63"/>
    <p:sldId id="104977" r:id="rId64"/>
    <p:sldId id="359" r:id="rId65"/>
    <p:sldId id="104948" r:id="rId6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FD" id="{1A2CF5E3-E995-43E8-95BB-EF01195D95C7}">
          <p14:sldIdLst>
            <p14:sldId id="11200"/>
            <p14:sldId id="2147483637"/>
            <p14:sldId id="11113"/>
            <p14:sldId id="11237"/>
            <p14:sldId id="105012"/>
            <p14:sldId id="105299"/>
            <p14:sldId id="105300"/>
            <p14:sldId id="105302"/>
            <p14:sldId id="11137"/>
            <p14:sldId id="105301"/>
            <p14:sldId id="265"/>
            <p14:sldId id="105305"/>
            <p14:sldId id="10730"/>
            <p14:sldId id="11161"/>
            <p14:sldId id="105297"/>
            <p14:sldId id="11192"/>
          </p14:sldIdLst>
        </p14:section>
        <p14:section name="Airline Affairs &amp; Airport Properties" id="{A65D1720-881F-4D50-A279-D7141FEC3358}">
          <p14:sldIdLst/>
        </p14:section>
        <p14:section name="Air Service Development" id="{969565FF-8615-4172-8BF4-E5A251FD8E08}">
          <p14:sldIdLst>
            <p14:sldId id="2147483644"/>
            <p14:sldId id="2147483643"/>
            <p14:sldId id="266"/>
            <p14:sldId id="269"/>
          </p14:sldIdLst>
        </p14:section>
        <p14:section name="BDTA" id="{EBBB7DE3-E6EF-4727-950B-090D0FF08922}">
          <p14:sldIdLst/>
        </p14:section>
        <p14:section name="Business Technologies" id="{A5D40BE5-18AE-4649-A049-41356554B3C7}">
          <p14:sldIdLst>
            <p14:sldId id="2147483641"/>
            <p14:sldId id="2147483639"/>
            <p14:sldId id="260"/>
            <p14:sldId id="262"/>
            <p14:sldId id="261"/>
            <p14:sldId id="263"/>
            <p14:sldId id="264"/>
          </p14:sldIdLst>
        </p14:section>
        <p14:section name="CEEA" id="{502CB0F4-1E0D-4339-99B5-8254F0D2AEF4}">
          <p14:sldIdLst>
            <p14:sldId id="267"/>
            <p14:sldId id="268"/>
          </p14:sldIdLst>
        </p14:section>
        <p14:section name="DEC" id="{849A96FE-11D4-42CE-8799-D5B9D31EE6F2}">
          <p14:sldIdLst>
            <p14:sldId id="258"/>
            <p14:sldId id="259"/>
            <p14:sldId id="256"/>
            <p14:sldId id="257"/>
            <p14:sldId id="2147483627"/>
            <p14:sldId id="2147483647"/>
          </p14:sldIdLst>
        </p14:section>
        <p14:section name="Operations" id="{779A0E54-FB31-4E3E-9BCD-36988D7C5D26}">
          <p14:sldIdLst/>
        </p14:section>
        <p14:section name="Maintenance" id="{5CD19206-6CD4-4095-B235-FB3F8E3BE616}">
          <p14:sldIdLst>
            <p14:sldId id="105234"/>
            <p14:sldId id="2147483626"/>
            <p14:sldId id="2147483635"/>
            <p14:sldId id="2147483636"/>
            <p14:sldId id="2147483634"/>
          </p14:sldIdLst>
        </p14:section>
        <p14:section name="Sustainability" id="{9B316008-0669-498A-A1F0-4CAC13C88F6D}">
          <p14:sldIdLst>
            <p14:sldId id="2147483629"/>
            <p14:sldId id="2147483633"/>
            <p14:sldId id="2147483631"/>
            <p14:sldId id="105239"/>
            <p14:sldId id="105225"/>
            <p14:sldId id="105226"/>
            <p14:sldId id="105272"/>
            <p14:sldId id="105354"/>
            <p14:sldId id="105241"/>
            <p14:sldId id="11099"/>
            <p14:sldId id="105242"/>
            <p14:sldId id="105125"/>
            <p14:sldId id="104977"/>
            <p14:sldId id="359"/>
            <p14:sldId id="10494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5B2A"/>
    <a:srgbClr val="440099"/>
    <a:srgbClr val="C3D831"/>
    <a:srgbClr val="4900C1"/>
    <a:srgbClr val="F6EFFF"/>
    <a:srgbClr val="8C9EBC"/>
    <a:srgbClr val="1D0092"/>
    <a:srgbClr val="2821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A9D335-B7BD-43AF-9D2E-CAE1841E20AC}" v="4" dt="2026-09-14T17:09:19.3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4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5" Type="http://schemas.openxmlformats.org/officeDocument/2006/relationships/slideMaster" Target="slideMasters/slideMaster2.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0.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 Type="http://schemas.openxmlformats.org/officeDocument/2006/relationships/slideMaster" Target="slideMasters/slideMaster4.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driguez, Nicole - DEN" userId="edce7eb7-41d3-4b21-8d93-85b303938bcd" providerId="ADAL" clId="{B53800F5-5A40-456F-B28E-49B2E7614C20}"/>
    <pc:docChg chg="undo custSel delSld modSld delMainMaster modSection">
      <pc:chgData name="Rodriguez, Nicole - DEN" userId="edce7eb7-41d3-4b21-8d93-85b303938bcd" providerId="ADAL" clId="{B53800F5-5A40-456F-B28E-49B2E7614C20}" dt="2026-09-14T17:12:35.040" v="339" actId="1076"/>
      <pc:docMkLst>
        <pc:docMk/>
      </pc:docMkLst>
      <pc:sldChg chg="modSp mod">
        <pc:chgData name="Rodriguez, Nicole - DEN" userId="edce7eb7-41d3-4b21-8d93-85b303938bcd" providerId="ADAL" clId="{B53800F5-5A40-456F-B28E-49B2E7614C20}" dt="2026-09-14T17:01:39.737" v="38" actId="962"/>
        <pc:sldMkLst>
          <pc:docMk/>
          <pc:sldMk cId="2400704850" sldId="257"/>
        </pc:sldMkLst>
        <pc:picChg chg="mod">
          <ac:chgData name="Rodriguez, Nicole - DEN" userId="edce7eb7-41d3-4b21-8d93-85b303938bcd" providerId="ADAL" clId="{B53800F5-5A40-456F-B28E-49B2E7614C20}" dt="2026-09-14T17:01:39.737" v="38" actId="962"/>
          <ac:picMkLst>
            <pc:docMk/>
            <pc:sldMk cId="2400704850" sldId="257"/>
            <ac:picMk id="2" creationId="{FE0AF8BB-F537-D945-884B-5C84ADB1F8AD}"/>
          </ac:picMkLst>
        </pc:picChg>
      </pc:sldChg>
      <pc:sldChg chg="modSp mod">
        <pc:chgData name="Rodriguez, Nicole - DEN" userId="edce7eb7-41d3-4b21-8d93-85b303938bcd" providerId="ADAL" clId="{B53800F5-5A40-456F-B28E-49B2E7614C20}" dt="2026-09-14T17:06:57.805" v="294" actId="20577"/>
        <pc:sldMkLst>
          <pc:docMk/>
          <pc:sldMk cId="3363669956" sldId="260"/>
        </pc:sldMkLst>
        <pc:spChg chg="mod">
          <ac:chgData name="Rodriguez, Nicole - DEN" userId="edce7eb7-41d3-4b21-8d93-85b303938bcd" providerId="ADAL" clId="{B53800F5-5A40-456F-B28E-49B2E7614C20}" dt="2026-09-14T17:06:57.805" v="294" actId="20577"/>
          <ac:spMkLst>
            <pc:docMk/>
            <pc:sldMk cId="3363669956" sldId="260"/>
            <ac:spMk id="16" creationId="{3CFD5962-9214-7F74-97F5-AD3CB57B3360}"/>
          </ac:spMkLst>
        </pc:spChg>
        <pc:picChg chg="mod">
          <ac:chgData name="Rodriguez, Nicole - DEN" userId="edce7eb7-41d3-4b21-8d93-85b303938bcd" providerId="ADAL" clId="{B53800F5-5A40-456F-B28E-49B2E7614C20}" dt="2026-09-14T16:56:52.688" v="15" actId="962"/>
          <ac:picMkLst>
            <pc:docMk/>
            <pc:sldMk cId="3363669956" sldId="260"/>
            <ac:picMk id="4" creationId="{2FB79BD2-7F85-C5DD-400F-D954BC0160DF}"/>
          </ac:picMkLst>
        </pc:picChg>
      </pc:sldChg>
      <pc:sldChg chg="modSp mod">
        <pc:chgData name="Rodriguez, Nicole - DEN" userId="edce7eb7-41d3-4b21-8d93-85b303938bcd" providerId="ADAL" clId="{B53800F5-5A40-456F-B28E-49B2E7614C20}" dt="2026-09-14T17:05:35.018" v="187" actId="20577"/>
        <pc:sldMkLst>
          <pc:docMk/>
          <pc:sldMk cId="1627971361" sldId="261"/>
        </pc:sldMkLst>
        <pc:spChg chg="mod">
          <ac:chgData name="Rodriguez, Nicole - DEN" userId="edce7eb7-41d3-4b21-8d93-85b303938bcd" providerId="ADAL" clId="{B53800F5-5A40-456F-B28E-49B2E7614C20}" dt="2026-09-14T17:05:35.018" v="187" actId="20577"/>
          <ac:spMkLst>
            <pc:docMk/>
            <pc:sldMk cId="1627971361" sldId="261"/>
            <ac:spMk id="16" creationId="{9E25ED30-E347-C87C-925D-8D986AD914B6}"/>
          </ac:spMkLst>
        </pc:spChg>
        <pc:picChg chg="mod">
          <ac:chgData name="Rodriguez, Nicole - DEN" userId="edce7eb7-41d3-4b21-8d93-85b303938bcd" providerId="ADAL" clId="{B53800F5-5A40-456F-B28E-49B2E7614C20}" dt="2026-09-14T16:59:38.149" v="26" actId="962"/>
          <ac:picMkLst>
            <pc:docMk/>
            <pc:sldMk cId="1627971361" sldId="261"/>
            <ac:picMk id="8" creationId="{376456E6-27D1-09BB-4984-E744BE041C93}"/>
          </ac:picMkLst>
        </pc:picChg>
      </pc:sldChg>
      <pc:sldChg chg="modSp mod">
        <pc:chgData name="Rodriguez, Nicole - DEN" userId="edce7eb7-41d3-4b21-8d93-85b303938bcd" providerId="ADAL" clId="{B53800F5-5A40-456F-B28E-49B2E7614C20}" dt="2026-09-14T17:05:10.065" v="119" actId="13926"/>
        <pc:sldMkLst>
          <pc:docMk/>
          <pc:sldMk cId="853453414" sldId="262"/>
        </pc:sldMkLst>
        <pc:spChg chg="mod">
          <ac:chgData name="Rodriguez, Nicole - DEN" userId="edce7eb7-41d3-4b21-8d93-85b303938bcd" providerId="ADAL" clId="{B53800F5-5A40-456F-B28E-49B2E7614C20}" dt="2026-09-14T17:05:10.065" v="119" actId="13926"/>
          <ac:spMkLst>
            <pc:docMk/>
            <pc:sldMk cId="853453414" sldId="262"/>
            <ac:spMk id="16" creationId="{8447E884-4E6F-E8D3-42D7-AFA0D5ACFAAE}"/>
          </ac:spMkLst>
        </pc:spChg>
        <pc:picChg chg="mod">
          <ac:chgData name="Rodriguez, Nicole - DEN" userId="edce7eb7-41d3-4b21-8d93-85b303938bcd" providerId="ADAL" clId="{B53800F5-5A40-456F-B28E-49B2E7614C20}" dt="2026-09-14T16:57:27.838" v="18" actId="962"/>
          <ac:picMkLst>
            <pc:docMk/>
            <pc:sldMk cId="853453414" sldId="262"/>
            <ac:picMk id="4" creationId="{77342432-EEB7-689D-713F-848545C56CC8}"/>
          </ac:picMkLst>
        </pc:picChg>
        <pc:picChg chg="mod">
          <ac:chgData name="Rodriguez, Nicole - DEN" userId="edce7eb7-41d3-4b21-8d93-85b303938bcd" providerId="ADAL" clId="{B53800F5-5A40-456F-B28E-49B2E7614C20}" dt="2026-09-14T16:59:07.276" v="22" actId="962"/>
          <ac:picMkLst>
            <pc:docMk/>
            <pc:sldMk cId="853453414" sldId="262"/>
            <ac:picMk id="6" creationId="{1CF3180C-7ECE-4C7D-C776-ADE3464C58FC}"/>
          </ac:picMkLst>
        </pc:picChg>
      </pc:sldChg>
      <pc:sldChg chg="modSp mod">
        <pc:chgData name="Rodriguez, Nicole - DEN" userId="edce7eb7-41d3-4b21-8d93-85b303938bcd" providerId="ADAL" clId="{B53800F5-5A40-456F-B28E-49B2E7614C20}" dt="2026-09-14T17:06:27.046" v="241" actId="20577"/>
        <pc:sldMkLst>
          <pc:docMk/>
          <pc:sldMk cId="3618739160" sldId="263"/>
        </pc:sldMkLst>
        <pc:spChg chg="mod">
          <ac:chgData name="Rodriguez, Nicole - DEN" userId="edce7eb7-41d3-4b21-8d93-85b303938bcd" providerId="ADAL" clId="{B53800F5-5A40-456F-B28E-49B2E7614C20}" dt="2026-09-14T17:06:27.046" v="241" actId="20577"/>
          <ac:spMkLst>
            <pc:docMk/>
            <pc:sldMk cId="3618739160" sldId="263"/>
            <ac:spMk id="16" creationId="{637E1E35-33AB-E4F0-AB16-8A4D7F5FE4D2}"/>
          </ac:spMkLst>
        </pc:spChg>
        <pc:picChg chg="mod">
          <ac:chgData name="Rodriguez, Nicole - DEN" userId="edce7eb7-41d3-4b21-8d93-85b303938bcd" providerId="ADAL" clId="{B53800F5-5A40-456F-B28E-49B2E7614C20}" dt="2026-09-14T17:00:04.098" v="30" actId="962"/>
          <ac:picMkLst>
            <pc:docMk/>
            <pc:sldMk cId="3618739160" sldId="263"/>
            <ac:picMk id="6" creationId="{A487B7F5-BC40-21D7-4DC5-F0856AD9794E}"/>
          </ac:picMkLst>
        </pc:picChg>
      </pc:sldChg>
      <pc:sldChg chg="modSp mod">
        <pc:chgData name="Rodriguez, Nicole - DEN" userId="edce7eb7-41d3-4b21-8d93-85b303938bcd" providerId="ADAL" clId="{B53800F5-5A40-456F-B28E-49B2E7614C20}" dt="2026-09-14T17:06:43.148" v="287" actId="20577"/>
        <pc:sldMkLst>
          <pc:docMk/>
          <pc:sldMk cId="2322005623" sldId="264"/>
        </pc:sldMkLst>
        <pc:spChg chg="mod">
          <ac:chgData name="Rodriguez, Nicole - DEN" userId="edce7eb7-41d3-4b21-8d93-85b303938bcd" providerId="ADAL" clId="{B53800F5-5A40-456F-B28E-49B2E7614C20}" dt="2026-09-14T17:06:43.148" v="287" actId="20577"/>
          <ac:spMkLst>
            <pc:docMk/>
            <pc:sldMk cId="2322005623" sldId="264"/>
            <ac:spMk id="16" creationId="{40D84C1A-5B26-0AF3-8344-947BF9EDED28}"/>
          </ac:spMkLst>
        </pc:spChg>
        <pc:picChg chg="mod">
          <ac:chgData name="Rodriguez, Nicole - DEN" userId="edce7eb7-41d3-4b21-8d93-85b303938bcd" providerId="ADAL" clId="{B53800F5-5A40-456F-B28E-49B2E7614C20}" dt="2026-09-14T17:00:40.502" v="34" actId="962"/>
          <ac:picMkLst>
            <pc:docMk/>
            <pc:sldMk cId="2322005623" sldId="264"/>
            <ac:picMk id="6" creationId="{5FB98945-783E-BBF9-C529-D4F6E04B3319}"/>
          </ac:picMkLst>
        </pc:picChg>
      </pc:sldChg>
      <pc:sldChg chg="modSp mod">
        <pc:chgData name="Rodriguez, Nicole - DEN" userId="edce7eb7-41d3-4b21-8d93-85b303938bcd" providerId="ADAL" clId="{B53800F5-5A40-456F-B28E-49B2E7614C20}" dt="2026-09-14T16:55:53.657" v="11" actId="962"/>
        <pc:sldMkLst>
          <pc:docMk/>
          <pc:sldMk cId="1120184084" sldId="265"/>
        </pc:sldMkLst>
        <pc:picChg chg="mod">
          <ac:chgData name="Rodriguez, Nicole - DEN" userId="edce7eb7-41d3-4b21-8d93-85b303938bcd" providerId="ADAL" clId="{B53800F5-5A40-456F-B28E-49B2E7614C20}" dt="2026-09-14T16:55:36.460" v="9" actId="962"/>
          <ac:picMkLst>
            <pc:docMk/>
            <pc:sldMk cId="1120184084" sldId="265"/>
            <ac:picMk id="4" creationId="{CECC2172-7950-57F5-D813-4C1C6B54D69B}"/>
          </ac:picMkLst>
        </pc:picChg>
        <pc:picChg chg="mod">
          <ac:chgData name="Rodriguez, Nicole - DEN" userId="edce7eb7-41d3-4b21-8d93-85b303938bcd" providerId="ADAL" clId="{B53800F5-5A40-456F-B28E-49B2E7614C20}" dt="2026-09-14T16:55:53.657" v="11" actId="962"/>
          <ac:picMkLst>
            <pc:docMk/>
            <pc:sldMk cId="1120184084" sldId="265"/>
            <ac:picMk id="9" creationId="{8572CD29-1595-C69A-259B-457002B38FFD}"/>
          </ac:picMkLst>
        </pc:picChg>
      </pc:sldChg>
      <pc:sldChg chg="addSp delSp modSp mod">
        <pc:chgData name="Rodriguez, Nicole - DEN" userId="edce7eb7-41d3-4b21-8d93-85b303938bcd" providerId="ADAL" clId="{B53800F5-5A40-456F-B28E-49B2E7614C20}" dt="2026-09-14T17:12:35.040" v="339" actId="1076"/>
        <pc:sldMkLst>
          <pc:docMk/>
          <pc:sldMk cId="1367042270" sldId="266"/>
        </pc:sldMkLst>
        <pc:spChg chg="add mod">
          <ac:chgData name="Rodriguez, Nicole - DEN" userId="edce7eb7-41d3-4b21-8d93-85b303938bcd" providerId="ADAL" clId="{B53800F5-5A40-456F-B28E-49B2E7614C20}" dt="2026-09-14T17:08:53.937" v="310" actId="767"/>
          <ac:spMkLst>
            <pc:docMk/>
            <pc:sldMk cId="1367042270" sldId="266"/>
            <ac:spMk id="2" creationId="{C75C3F8A-0B78-585B-DA4E-DA2E56C3563D}"/>
          </ac:spMkLst>
        </pc:spChg>
        <pc:spChg chg="add del mod">
          <ac:chgData name="Rodriguez, Nicole - DEN" userId="edce7eb7-41d3-4b21-8d93-85b303938bcd" providerId="ADAL" clId="{B53800F5-5A40-456F-B28E-49B2E7614C20}" dt="2026-09-14T17:09:08.634" v="315"/>
          <ac:spMkLst>
            <pc:docMk/>
            <pc:sldMk cId="1367042270" sldId="266"/>
            <ac:spMk id="3" creationId="{A3619BB9-1895-C5EE-6EDB-CC18297BB0EB}"/>
          </ac:spMkLst>
        </pc:spChg>
        <pc:spChg chg="add del">
          <ac:chgData name="Rodriguez, Nicole - DEN" userId="edce7eb7-41d3-4b21-8d93-85b303938bcd" providerId="ADAL" clId="{B53800F5-5A40-456F-B28E-49B2E7614C20}" dt="2026-09-14T17:08:50.421" v="306" actId="22"/>
          <ac:spMkLst>
            <pc:docMk/>
            <pc:sldMk cId="1367042270" sldId="266"/>
            <ac:spMk id="5" creationId="{FD2BE757-47FA-750B-1536-769C5D6C3463}"/>
          </ac:spMkLst>
        </pc:spChg>
        <pc:spChg chg="add del">
          <ac:chgData name="Rodriguez, Nicole - DEN" userId="edce7eb7-41d3-4b21-8d93-85b303938bcd" providerId="ADAL" clId="{B53800F5-5A40-456F-B28E-49B2E7614C20}" dt="2026-09-14T17:08:53.026" v="308" actId="22"/>
          <ac:spMkLst>
            <pc:docMk/>
            <pc:sldMk cId="1367042270" sldId="266"/>
            <ac:spMk id="7" creationId="{94C4303F-10CF-B443-8936-1438927803D2}"/>
          </ac:spMkLst>
        </pc:spChg>
        <pc:spChg chg="add mod">
          <ac:chgData name="Rodriguez, Nicole - DEN" userId="edce7eb7-41d3-4b21-8d93-85b303938bcd" providerId="ADAL" clId="{B53800F5-5A40-456F-B28E-49B2E7614C20}" dt="2026-09-14T17:12:35.040" v="339" actId="1076"/>
          <ac:spMkLst>
            <pc:docMk/>
            <pc:sldMk cId="1367042270" sldId="266"/>
            <ac:spMk id="8" creationId="{9A71AC35-6C37-239C-9569-3F1B7838B0C3}"/>
          </ac:spMkLst>
        </pc:spChg>
        <pc:spChg chg="mod">
          <ac:chgData name="Rodriguez, Nicole - DEN" userId="edce7eb7-41d3-4b21-8d93-85b303938bcd" providerId="ADAL" clId="{B53800F5-5A40-456F-B28E-49B2E7614C20}" dt="2026-09-14T17:06:04.450" v="199" actId="20577"/>
          <ac:spMkLst>
            <pc:docMk/>
            <pc:sldMk cId="1367042270" sldId="266"/>
            <ac:spMk id="16" creationId="{2B2CA4FC-FA24-5527-6552-0885605422FB}"/>
          </ac:spMkLst>
        </pc:spChg>
      </pc:sldChg>
      <pc:sldChg chg="modSp mod">
        <pc:chgData name="Rodriguez, Nicole - DEN" userId="edce7eb7-41d3-4b21-8d93-85b303938bcd" providerId="ADAL" clId="{B53800F5-5A40-456F-B28E-49B2E7614C20}" dt="2026-09-14T17:04:12.004" v="77" actId="20577"/>
        <pc:sldMkLst>
          <pc:docMk/>
          <pc:sldMk cId="3292744120" sldId="269"/>
        </pc:sldMkLst>
        <pc:spChg chg="mod">
          <ac:chgData name="Rodriguez, Nicole - DEN" userId="edce7eb7-41d3-4b21-8d93-85b303938bcd" providerId="ADAL" clId="{B53800F5-5A40-456F-B28E-49B2E7614C20}" dt="2026-09-14T17:04:12.004" v="77" actId="20577"/>
          <ac:spMkLst>
            <pc:docMk/>
            <pc:sldMk cId="3292744120" sldId="269"/>
            <ac:spMk id="16" creationId="{9D67E0D8-20BD-359C-5FBE-A8A27BDD200F}"/>
          </ac:spMkLst>
        </pc:spChg>
      </pc:sldChg>
      <pc:sldChg chg="modSp mod">
        <pc:chgData name="Rodriguez, Nicole - DEN" userId="edce7eb7-41d3-4b21-8d93-85b303938bcd" providerId="ADAL" clId="{B53800F5-5A40-456F-B28E-49B2E7614C20}" dt="2026-09-14T17:07:48.097" v="300" actId="13244"/>
        <pc:sldMkLst>
          <pc:docMk/>
          <pc:sldMk cId="3246745798" sldId="359"/>
        </pc:sldMkLst>
        <pc:spChg chg="mod ord">
          <ac:chgData name="Rodriguez, Nicole - DEN" userId="edce7eb7-41d3-4b21-8d93-85b303938bcd" providerId="ADAL" clId="{B53800F5-5A40-456F-B28E-49B2E7614C20}" dt="2026-09-14T17:07:48.097" v="300" actId="13244"/>
          <ac:spMkLst>
            <pc:docMk/>
            <pc:sldMk cId="3246745798" sldId="359"/>
            <ac:spMk id="26" creationId="{F25C5BE9-5E31-353C-1177-DA151D6BE14A}"/>
          </ac:spMkLst>
        </pc:spChg>
        <pc:spChg chg="ord">
          <ac:chgData name="Rodriguez, Nicole - DEN" userId="edce7eb7-41d3-4b21-8d93-85b303938bcd" providerId="ADAL" clId="{B53800F5-5A40-456F-B28E-49B2E7614C20}" dt="2026-09-14T17:07:41.488" v="299" actId="13244"/>
          <ac:spMkLst>
            <pc:docMk/>
            <pc:sldMk cId="3246745798" sldId="359"/>
            <ac:spMk id="52" creationId="{9CFD83B0-BBEB-E516-3700-229C249FF044}"/>
          </ac:spMkLst>
        </pc:spChg>
        <pc:grpChg chg="mod">
          <ac:chgData name="Rodriguez, Nicole - DEN" userId="edce7eb7-41d3-4b21-8d93-85b303938bcd" providerId="ADAL" clId="{B53800F5-5A40-456F-B28E-49B2E7614C20}" dt="2026-09-14T17:03:00.646" v="49" actId="962"/>
          <ac:grpSpMkLst>
            <pc:docMk/>
            <pc:sldMk cId="3246745798" sldId="359"/>
            <ac:grpSpMk id="4" creationId="{C84EB86B-1ACF-E886-4A0F-291B7FF29276}"/>
          </ac:grpSpMkLst>
        </pc:grpChg>
        <pc:grpChg chg="mod">
          <ac:chgData name="Rodriguez, Nicole - DEN" userId="edce7eb7-41d3-4b21-8d93-85b303938bcd" providerId="ADAL" clId="{B53800F5-5A40-456F-B28E-49B2E7614C20}" dt="2026-09-14T17:03:17.941" v="51" actId="962"/>
          <ac:grpSpMkLst>
            <pc:docMk/>
            <pc:sldMk cId="3246745798" sldId="359"/>
            <ac:grpSpMk id="5" creationId="{945D7728-88F5-9CA2-8D0C-4B72682340E3}"/>
          </ac:grpSpMkLst>
        </pc:grpChg>
        <pc:grpChg chg="mod">
          <ac:chgData name="Rodriguez, Nicole - DEN" userId="edce7eb7-41d3-4b21-8d93-85b303938bcd" providerId="ADAL" clId="{B53800F5-5A40-456F-B28E-49B2E7614C20}" dt="2026-09-14T17:02:54.285" v="45" actId="962"/>
          <ac:grpSpMkLst>
            <pc:docMk/>
            <pc:sldMk cId="3246745798" sldId="359"/>
            <ac:grpSpMk id="90" creationId="{02D59147-8B79-322C-5F2F-40ACFCB8D57D}"/>
          </ac:grpSpMkLst>
        </pc:grpChg>
        <pc:cxnChg chg="mod">
          <ac:chgData name="Rodriguez, Nicole - DEN" userId="edce7eb7-41d3-4b21-8d93-85b303938bcd" providerId="ADAL" clId="{B53800F5-5A40-456F-B28E-49B2E7614C20}" dt="2026-09-14T17:03:20.788" v="52" actId="962"/>
          <ac:cxnSpMkLst>
            <pc:docMk/>
            <pc:sldMk cId="3246745798" sldId="359"/>
            <ac:cxnSpMk id="3" creationId="{8406A159-9BB7-D89B-8A05-AA167F5719E7}"/>
          </ac:cxnSpMkLst>
        </pc:cxnChg>
        <pc:cxnChg chg="mod">
          <ac:chgData name="Rodriguez, Nicole - DEN" userId="edce7eb7-41d3-4b21-8d93-85b303938bcd" providerId="ADAL" clId="{B53800F5-5A40-456F-B28E-49B2E7614C20}" dt="2026-09-14T17:02:57.969" v="48" actId="962"/>
          <ac:cxnSpMkLst>
            <pc:docMk/>
            <pc:sldMk cId="3246745798" sldId="359"/>
            <ac:cxnSpMk id="37" creationId="{74AC7221-D83E-2226-C1A3-59CE4FF0E346}"/>
          </ac:cxnSpMkLst>
        </pc:cxnChg>
        <pc:cxnChg chg="mod">
          <ac:chgData name="Rodriguez, Nicole - DEN" userId="edce7eb7-41d3-4b21-8d93-85b303938bcd" providerId="ADAL" clId="{B53800F5-5A40-456F-B28E-49B2E7614C20}" dt="2026-09-14T17:02:57.406" v="47" actId="962"/>
          <ac:cxnSpMkLst>
            <pc:docMk/>
            <pc:sldMk cId="3246745798" sldId="359"/>
            <ac:cxnSpMk id="41" creationId="{4A11C3DC-4B25-023E-FB8A-C3999EE10861}"/>
          </ac:cxnSpMkLst>
        </pc:cxnChg>
        <pc:cxnChg chg="mod">
          <ac:chgData name="Rodriguez, Nicole - DEN" userId="edce7eb7-41d3-4b21-8d93-85b303938bcd" providerId="ADAL" clId="{B53800F5-5A40-456F-B28E-49B2E7614C20}" dt="2026-09-14T17:02:56.814" v="46" actId="962"/>
          <ac:cxnSpMkLst>
            <pc:docMk/>
            <pc:sldMk cId="3246745798" sldId="359"/>
            <ac:cxnSpMk id="45" creationId="{DB1C51B2-6E56-7603-5750-DDE15DE71A2D}"/>
          </ac:cxnSpMkLst>
        </pc:cxnChg>
      </pc:sldChg>
      <pc:sldChg chg="modSp mod">
        <pc:chgData name="Rodriguez, Nicole - DEN" userId="edce7eb7-41d3-4b21-8d93-85b303938bcd" providerId="ADAL" clId="{B53800F5-5A40-456F-B28E-49B2E7614C20}" dt="2026-09-14T16:54:55.016" v="5" actId="13926"/>
        <pc:sldMkLst>
          <pc:docMk/>
          <pc:sldMk cId="2923033860" sldId="104948"/>
        </pc:sldMkLst>
        <pc:graphicFrameChg chg="modGraphic">
          <ac:chgData name="Rodriguez, Nicole - DEN" userId="edce7eb7-41d3-4b21-8d93-85b303938bcd" providerId="ADAL" clId="{B53800F5-5A40-456F-B28E-49B2E7614C20}" dt="2026-09-14T16:54:55.016" v="5" actId="13926"/>
          <ac:graphicFrameMkLst>
            <pc:docMk/>
            <pc:sldMk cId="2923033860" sldId="104948"/>
            <ac:graphicFrameMk id="3" creationId="{638EE637-FD85-7FF1-7550-33F4B2EAE905}"/>
          </ac:graphicFrameMkLst>
        </pc:graphicFrameChg>
      </pc:sldChg>
      <pc:sldChg chg="del">
        <pc:chgData name="Rodriguez, Nicole - DEN" userId="edce7eb7-41d3-4b21-8d93-85b303938bcd" providerId="ADAL" clId="{B53800F5-5A40-456F-B28E-49B2E7614C20}" dt="2026-09-14T16:54:37.856" v="2" actId="2696"/>
        <pc:sldMkLst>
          <pc:docMk/>
          <pc:sldMk cId="1675807720" sldId="105333"/>
        </pc:sldMkLst>
      </pc:sldChg>
      <pc:sldChg chg="del">
        <pc:chgData name="Rodriguez, Nicole - DEN" userId="edce7eb7-41d3-4b21-8d93-85b303938bcd" providerId="ADAL" clId="{B53800F5-5A40-456F-B28E-49B2E7614C20}" dt="2026-09-14T16:54:30.918" v="1" actId="2696"/>
        <pc:sldMkLst>
          <pc:docMk/>
          <pc:sldMk cId="2922851388" sldId="105336"/>
        </pc:sldMkLst>
      </pc:sldChg>
      <pc:sldChg chg="del">
        <pc:chgData name="Rodriguez, Nicole - DEN" userId="edce7eb7-41d3-4b21-8d93-85b303938bcd" providerId="ADAL" clId="{B53800F5-5A40-456F-B28E-49B2E7614C20}" dt="2026-09-14T16:54:30.918" v="1" actId="2696"/>
        <pc:sldMkLst>
          <pc:docMk/>
          <pc:sldMk cId="2825334685" sldId="105337"/>
        </pc:sldMkLst>
      </pc:sldChg>
      <pc:sldChg chg="del">
        <pc:chgData name="Rodriguez, Nicole - DEN" userId="edce7eb7-41d3-4b21-8d93-85b303938bcd" providerId="ADAL" clId="{B53800F5-5A40-456F-B28E-49B2E7614C20}" dt="2026-09-14T16:54:37.856" v="2" actId="2696"/>
        <pc:sldMkLst>
          <pc:docMk/>
          <pc:sldMk cId="4009330592" sldId="105346"/>
        </pc:sldMkLst>
      </pc:sldChg>
      <pc:sldChg chg="modSp mod">
        <pc:chgData name="Rodriguez, Nicole - DEN" userId="edce7eb7-41d3-4b21-8d93-85b303938bcd" providerId="ADAL" clId="{B53800F5-5A40-456F-B28E-49B2E7614C20}" dt="2026-09-14T17:07:25.045" v="297" actId="13244"/>
        <pc:sldMkLst>
          <pc:docMk/>
          <pc:sldMk cId="842054931" sldId="105354"/>
        </pc:sldMkLst>
        <pc:spChg chg="ord">
          <ac:chgData name="Rodriguez, Nicole - DEN" userId="edce7eb7-41d3-4b21-8d93-85b303938bcd" providerId="ADAL" clId="{B53800F5-5A40-456F-B28E-49B2E7614C20}" dt="2026-09-14T17:07:25.045" v="297" actId="13244"/>
          <ac:spMkLst>
            <pc:docMk/>
            <pc:sldMk cId="842054931" sldId="105354"/>
            <ac:spMk id="4" creationId="{35F532BD-2EAF-EA73-2C91-89951F4508DF}"/>
          </ac:spMkLst>
        </pc:spChg>
      </pc:sldChg>
      <pc:sldChg chg="del">
        <pc:chgData name="Rodriguez, Nicole - DEN" userId="edce7eb7-41d3-4b21-8d93-85b303938bcd" providerId="ADAL" clId="{B53800F5-5A40-456F-B28E-49B2E7614C20}" dt="2026-09-14T16:54:23.548" v="0" actId="2696"/>
        <pc:sldMkLst>
          <pc:docMk/>
          <pc:sldMk cId="2525207523" sldId="2147483645"/>
        </pc:sldMkLst>
      </pc:sldChg>
      <pc:sldChg chg="del">
        <pc:chgData name="Rodriguez, Nicole - DEN" userId="edce7eb7-41d3-4b21-8d93-85b303938bcd" providerId="ADAL" clId="{B53800F5-5A40-456F-B28E-49B2E7614C20}" dt="2026-09-14T16:54:23.548" v="0" actId="2696"/>
        <pc:sldMkLst>
          <pc:docMk/>
          <pc:sldMk cId="1597757283" sldId="2147483646"/>
        </pc:sldMkLst>
      </pc:sldChg>
      <pc:sldChg chg="modSp mod">
        <pc:chgData name="Rodriguez, Nicole - DEN" userId="edce7eb7-41d3-4b21-8d93-85b303938bcd" providerId="ADAL" clId="{B53800F5-5A40-456F-B28E-49B2E7614C20}" dt="2026-09-14T17:07:16.832" v="296" actId="13244"/>
        <pc:sldMkLst>
          <pc:docMk/>
          <pc:sldMk cId="3380256486" sldId="2147483647"/>
        </pc:sldMkLst>
        <pc:spChg chg="ord">
          <ac:chgData name="Rodriguez, Nicole - DEN" userId="edce7eb7-41d3-4b21-8d93-85b303938bcd" providerId="ADAL" clId="{B53800F5-5A40-456F-B28E-49B2E7614C20}" dt="2026-09-14T17:07:13.585" v="295" actId="13244"/>
          <ac:spMkLst>
            <pc:docMk/>
            <pc:sldMk cId="3380256486" sldId="2147483647"/>
            <ac:spMk id="6" creationId="{7F6B0187-9319-FE50-E15A-D3FCA09D2588}"/>
          </ac:spMkLst>
        </pc:spChg>
        <pc:picChg chg="mod ord">
          <ac:chgData name="Rodriguez, Nicole - DEN" userId="edce7eb7-41d3-4b21-8d93-85b303938bcd" providerId="ADAL" clId="{B53800F5-5A40-456F-B28E-49B2E7614C20}" dt="2026-09-14T17:07:16.832" v="296" actId="13244"/>
          <ac:picMkLst>
            <pc:docMk/>
            <pc:sldMk cId="3380256486" sldId="2147483647"/>
            <ac:picMk id="4" creationId="{C62C20C9-7F12-EA45-82F4-3FDA44481728}"/>
          </ac:picMkLst>
        </pc:picChg>
      </pc:sldChg>
      <pc:sldMasterChg chg="del delSldLayout">
        <pc:chgData name="Rodriguez, Nicole - DEN" userId="edce7eb7-41d3-4b21-8d93-85b303938bcd" providerId="ADAL" clId="{B53800F5-5A40-456F-B28E-49B2E7614C20}" dt="2026-09-14T16:54:37.856" v="2" actId="2696"/>
        <pc:sldMasterMkLst>
          <pc:docMk/>
          <pc:sldMasterMk cId="2962819432" sldId="2147483821"/>
        </pc:sldMasterMkLst>
        <pc:sldLayoutChg chg="del">
          <pc:chgData name="Rodriguez, Nicole - DEN" userId="edce7eb7-41d3-4b21-8d93-85b303938bcd" providerId="ADAL" clId="{B53800F5-5A40-456F-B28E-49B2E7614C20}" dt="2026-09-14T16:54:37.856" v="2" actId="2696"/>
          <pc:sldLayoutMkLst>
            <pc:docMk/>
            <pc:sldMasterMk cId="2962819432" sldId="2147483821"/>
            <pc:sldLayoutMk cId="652917515" sldId="2147483822"/>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7745822" sldId="2147483823"/>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378220616" sldId="2147483824"/>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712978224" sldId="2147483825"/>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2821261435" sldId="2147483826"/>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3564278511" sldId="2147483827"/>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1762777488" sldId="2147483828"/>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350184225" sldId="2147483829"/>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3550191614" sldId="2147483830"/>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2699586087" sldId="2147483831"/>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3102402033" sldId="2147483832"/>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2988331058" sldId="2147483833"/>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4071192688" sldId="2147483834"/>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1644423398" sldId="2147483835"/>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2566469939" sldId="2147483836"/>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3052288932" sldId="2147483837"/>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468496303" sldId="2147483838"/>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1582388610" sldId="2147483839"/>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594294305" sldId="2147483840"/>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3511187861" sldId="2147483841"/>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1536515531" sldId="2147483842"/>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1315450636" sldId="2147483843"/>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3485180441" sldId="2147483844"/>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2862851737" sldId="2147483845"/>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305776660" sldId="2147483846"/>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3060404987" sldId="2147483847"/>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620651153" sldId="2147483848"/>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887726457" sldId="2147483849"/>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2473548808" sldId="2147483850"/>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1097096293" sldId="2147483851"/>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1140873225" sldId="2147483852"/>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2467506740" sldId="2147483853"/>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2626417432" sldId="2147483854"/>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3711496251" sldId="2147483855"/>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907062889" sldId="2147483856"/>
          </pc:sldLayoutMkLst>
        </pc:sldLayoutChg>
        <pc:sldLayoutChg chg="del">
          <pc:chgData name="Rodriguez, Nicole - DEN" userId="edce7eb7-41d3-4b21-8d93-85b303938bcd" providerId="ADAL" clId="{B53800F5-5A40-456F-B28E-49B2E7614C20}" dt="2026-09-14T16:54:37.856" v="2" actId="2696"/>
          <pc:sldLayoutMkLst>
            <pc:docMk/>
            <pc:sldMasterMk cId="2962819432" sldId="2147483821"/>
            <pc:sldLayoutMk cId="1689181782" sldId="214748385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33BF5EE2-77E8-9243-85B9-60D6C86923AE}" type="datetimeFigureOut">
              <a:rPr lang="en-US" smtClean="0"/>
              <a:t>9/10/2026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A399344F-1846-964E-A23F-F797EB56DD37}" type="slidenum">
              <a:rPr lang="en-US" smtClean="0"/>
              <a:t>‹#›</a:t>
            </a:fld>
            <a:endParaRPr lang="en-US"/>
          </a:p>
        </p:txBody>
      </p:sp>
    </p:spTree>
    <p:extLst>
      <p:ext uri="{BB962C8B-B14F-4D97-AF65-F5344CB8AC3E}">
        <p14:creationId xmlns:p14="http://schemas.microsoft.com/office/powerpoint/2010/main" val="3543032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a:solidFill>
                  <a:schemeClr val="tx1"/>
                </a:solidFill>
                <a:effectLst/>
                <a:latin typeface="+mn-lt"/>
                <a:ea typeface="+mn-ea"/>
                <a:cs typeface="+mn-cs"/>
              </a:rPr>
              <a:t>Good afternoon, everyone, and welcome to </a:t>
            </a:r>
            <a:r>
              <a:rPr lang="en-US" sz="1200" b="1" i="0" kern="1200">
                <a:solidFill>
                  <a:schemeClr val="tx1"/>
                </a:solidFill>
                <a:effectLst/>
                <a:latin typeface="+mn-lt"/>
                <a:ea typeface="+mn-ea"/>
                <a:cs typeface="+mn-cs"/>
              </a:rPr>
              <a:t>Taking Flight at DEN</a:t>
            </a:r>
            <a:r>
              <a:rPr lang="en-US" sz="1200" b="0" i="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a:solidFill>
                  <a:srgbClr val="4B5563"/>
                </a:solidFill>
              </a:rPr>
              <a:t>My name is Nicole Rodriguez, Outreach Administrator here at DEN.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a:solidFill>
                <a:srgbClr val="4B5563"/>
              </a:solidFill>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We’re here to help you learn about upcoming opportunities and make connections to key DEN staff. Here’s today’s agenda. &lt;&lt;Next Slide&gt;&gt;</a:t>
            </a:r>
          </a:p>
          <a:p>
            <a:pPr fontAlgn="t"/>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a:p>
        </p:txBody>
      </p:sp>
      <p:sp>
        <p:nvSpPr>
          <p:cNvPr id="4" name="Slide Number Placeholder 3"/>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456999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837"/>
              </a:spcAft>
              <a:buClrTx/>
              <a:buSzTx/>
              <a:buFontTx/>
              <a:buNone/>
              <a:tabLst/>
              <a:defRPr/>
            </a:pPr>
            <a:r>
              <a:rPr lang="en-US" sz="1200" b="0" i="0" kern="1200">
                <a:solidFill>
                  <a:schemeClr val="tx1"/>
                </a:solidFill>
                <a:effectLst/>
                <a:latin typeface="+mn-lt"/>
                <a:ea typeface="+mn-ea"/>
                <a:cs typeface="+mn-cs"/>
              </a:rPr>
              <a:t>Let’s take a quick look at today’s agenda. We’ll start with housekeeping, then move into who’s in the audience, an overview of DEN, upcoming opportunities, and finally our breakout rooms and networking.</a:t>
            </a:r>
          </a:p>
          <a:p>
            <a:pPr>
              <a:spcAft>
                <a:spcPts val="1837"/>
              </a:spcAft>
            </a:pPr>
            <a:endParaRPr lang="en-US" b="1" i="0">
              <a:solidFill>
                <a:srgbClr val="4B5563"/>
              </a:solidFill>
              <a:effectLst/>
              <a:latin typeface="Inter"/>
            </a:endParaRPr>
          </a:p>
          <a:p>
            <a:pPr marL="0" marR="0" lvl="0" indent="0" algn="l" defTabSz="914400" rtl="0" eaLnBrk="1" fontAlgn="auto" latinLnBrk="0" hangingPunct="1">
              <a:lnSpc>
                <a:spcPct val="100000"/>
              </a:lnSpc>
              <a:spcBef>
                <a:spcPts val="0"/>
              </a:spcBef>
              <a:spcAft>
                <a:spcPts val="1837"/>
              </a:spcAft>
              <a:buClrTx/>
              <a:buSzTx/>
              <a:buFontTx/>
              <a:buNone/>
              <a:tabLst/>
              <a:defRPr/>
            </a:pPr>
            <a:r>
              <a:rPr lang="en-US" sz="1200" b="0" i="0" kern="1200">
                <a:solidFill>
                  <a:schemeClr val="tx1"/>
                </a:solidFill>
                <a:effectLst/>
                <a:latin typeface="+mn-lt"/>
                <a:ea typeface="+mn-ea"/>
                <a:cs typeface="+mn-cs"/>
              </a:rPr>
              <a:t>Alright, now that you’ve seen the flow for today, let’s go ahead and start with our housekeeping item. &lt;&lt;Next Slide&gt;&gt;</a:t>
            </a:r>
          </a:p>
          <a:p>
            <a:pPr marL="0" marR="0" lvl="0" indent="0" algn="l" defTabSz="914400" rtl="0" eaLnBrk="1" fontAlgn="auto" latinLnBrk="0" hangingPunct="1">
              <a:lnSpc>
                <a:spcPct val="100000"/>
              </a:lnSpc>
              <a:spcBef>
                <a:spcPts val="0"/>
              </a:spcBef>
              <a:spcAft>
                <a:spcPts val="1837"/>
              </a:spcAft>
              <a:buClrTx/>
              <a:buSzTx/>
              <a:buFontTx/>
              <a:buNone/>
              <a:tabLst/>
              <a:defRPr/>
            </a:pPr>
            <a:endParaRPr lang="en-US" sz="1200" b="0" i="0" kern="1200">
              <a:solidFill>
                <a:schemeClr val="tx1"/>
              </a:solidFill>
              <a:effectLst/>
              <a:latin typeface="+mn-lt"/>
              <a:ea typeface="+mn-ea"/>
              <a:cs typeface="+mn-cs"/>
            </a:endParaRPr>
          </a:p>
          <a:p>
            <a:pPr>
              <a:spcAft>
                <a:spcPts val="1837"/>
              </a:spcAft>
            </a:pPr>
            <a:endParaRPr lang="en-US" b="1" i="0">
              <a:solidFill>
                <a:srgbClr val="4B5563"/>
              </a:solidFill>
              <a:effectLst/>
              <a:latin typeface="Inter"/>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299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As we get started, here are a few quick housekeeping reminders.</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Please keep your cameras and microphones off during the main session. Please scan the QR code to introduce your firm, and share the projects you’re interested in.</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Now that we’ve covered the basics, let’s move on. &lt;&lt;Next Slide&gt;&gt;</a:t>
            </a:r>
          </a:p>
          <a:p>
            <a:pPr fontAlgn="t"/>
            <a:endParaRPr lang="en-US" sz="1200" b="0" i="0" kern="1200">
              <a:solidFill>
                <a:schemeClr val="tx1"/>
              </a:solidFill>
              <a:effectLst/>
              <a:latin typeface="+mn-lt"/>
              <a:ea typeface="+mn-ea"/>
              <a:cs typeface="+mn-cs"/>
            </a:endParaRPr>
          </a:p>
          <a:p>
            <a:pPr>
              <a:spcAft>
                <a:spcPts val="1837"/>
              </a:spcAft>
            </a:pPr>
            <a:endParaRPr lang="en-US"/>
          </a:p>
        </p:txBody>
      </p:sp>
      <p:sp>
        <p:nvSpPr>
          <p:cNvPr id="4" name="Slide Number Placeholder 3"/>
          <p:cNvSpPr>
            <a:spLocks noGrp="1"/>
          </p:cNvSpPr>
          <p:nvPr>
            <p:ph type="sldNum" sz="quarter" idx="5"/>
          </p:nvPr>
        </p:nvSpPr>
        <p:spPr/>
        <p:txBody>
          <a:bodyPr/>
          <a:lstStyle/>
          <a:p>
            <a:fld id="{A399344F-1846-964E-A23F-F797EB56DD37}" type="slidenum">
              <a:rPr lang="en-US" smtClean="0"/>
              <a:t>3</a:t>
            </a:fld>
            <a:endParaRPr lang="en-US"/>
          </a:p>
        </p:txBody>
      </p:sp>
    </p:spTree>
    <p:extLst>
      <p:ext uri="{BB962C8B-B14F-4D97-AF65-F5344CB8AC3E}">
        <p14:creationId xmlns:p14="http://schemas.microsoft.com/office/powerpoint/2010/main" val="603346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Please take a moment to complete the Project Interest Form. This helps us learn who you are, what your company does, and which projects interest you. The information will be included in the follow‑up email and posted on our website within</a:t>
            </a:r>
            <a:r>
              <a:rPr lang="en-US" sz="1200" b="1" i="0" kern="1200">
                <a:solidFill>
                  <a:schemeClr val="tx1"/>
                </a:solidFill>
                <a:effectLst/>
                <a:latin typeface="+mn-lt"/>
                <a:ea typeface="+mn-ea"/>
                <a:cs typeface="+mn-cs"/>
              </a:rPr>
              <a:t> three business days.</a:t>
            </a:r>
          </a:p>
          <a:p>
            <a:pPr fontAlgn="t"/>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&lt;&lt;Next Slide&gt;&gt;</a:t>
            </a:r>
          </a:p>
          <a:p>
            <a:pPr fontAlgn="t"/>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399344F-1846-964E-A23F-F797EB56DD37}" type="slidenum">
              <a:rPr lang="en-US" smtClean="0"/>
              <a:t>4</a:t>
            </a:fld>
            <a:endParaRPr lang="en-US"/>
          </a:p>
        </p:txBody>
      </p:sp>
    </p:spTree>
    <p:extLst>
      <p:ext uri="{BB962C8B-B14F-4D97-AF65-F5344CB8AC3E}">
        <p14:creationId xmlns:p14="http://schemas.microsoft.com/office/powerpoint/2010/main" val="1721166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Vision 100 focuses on preparing the airport to serve 100 million annual passengers while continuing to invest in our people, our infrastructure, and the customer experience.</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Now let’s take a look at one of the ways we help the business community stay connected, our Taking Flight at DEN events. &lt;&lt;Next Slide&gt;&gt;</a:t>
            </a:r>
          </a:p>
          <a:p>
            <a:pPr fontAlgn="t"/>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1517660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Taking Flight at DEN is our monthly opportunity for businesses to connect directly with DEN teams and hear about upcoming procurement opportunities. We host it on the second Thursday of each month at 1 </a:t>
            </a:r>
            <a:r>
              <a:rPr lang="en-US" sz="1200" b="0" i="0" kern="1200" err="1">
                <a:solidFill>
                  <a:schemeClr val="tx1"/>
                </a:solidFill>
                <a:effectLst/>
                <a:latin typeface="+mn-lt"/>
                <a:ea typeface="+mn-ea"/>
                <a:cs typeface="+mn-cs"/>
              </a:rPr>
              <a:t>p.m</a:t>
            </a:r>
            <a:endParaRPr lang="en-US" sz="1200" b="0" i="0" kern="1200">
              <a:solidFill>
                <a:schemeClr val="tx1"/>
              </a:solidFill>
              <a:effectLst/>
              <a:latin typeface="+mn-lt"/>
              <a:ea typeface="+mn-ea"/>
              <a:cs typeface="+mn-cs"/>
            </a:endParaRPr>
          </a:p>
          <a:p>
            <a:pPr defTabSz="685800">
              <a:defRPr/>
            </a:pPr>
            <a:endParaRPr lang="en-US" b="0" i="0">
              <a:solidFill>
                <a:srgbClr val="8C9EBC"/>
              </a:solidFill>
              <a:effectLst/>
              <a:latin typeface="Inter"/>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In addition to monthly outreach, we also host targeted sessions to help firms connect with the right partners. &lt;&lt;Next Slide&gt;&gt;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defTabSz="685800">
              <a:defRPr/>
            </a:pPr>
            <a:endParaRPr lang="en-US" b="0" i="0">
              <a:solidFill>
                <a:srgbClr val="8C9EBC"/>
              </a:solidFill>
              <a:effectLst/>
              <a:latin typeface="Inter"/>
            </a:endParaRPr>
          </a:p>
          <a:p>
            <a:pPr defTabSz="685800">
              <a:defRPr/>
            </a:pPr>
            <a:endParaRPr lang="en-US" b="0" i="0">
              <a:solidFill>
                <a:srgbClr val="8C9EBC"/>
              </a:solidFill>
              <a:effectLst/>
              <a:latin typeface="Inter"/>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10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FC51C-101F-EC88-FFA6-FC734B885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5A79C-1CB7-BC0B-C748-8531E7277D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9505146-3BF5-643E-6E7B-3A7F84AF20F8}"/>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Meet the Primes is held every other month and connects prime firms with local, small, and historically underutilized businesses. Each session focuses on a different industry area and is a great way to build relationships and explore partnership opportunities.</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Next, let’s look at another series designed specifically to support ACDBE concession businesses. &lt;&lt;Next Slide&gt;&gt;</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marL="0" marR="0" lvl="0" indent="0" algn="l" defTabSz="685800" rtl="0" eaLnBrk="1" fontAlgn="auto" latinLnBrk="0" hangingPunct="1">
              <a:lnSpc>
                <a:spcPct val="115000"/>
              </a:lnSpc>
              <a:spcBef>
                <a:spcPts val="0"/>
              </a:spcBef>
              <a:spcAft>
                <a:spcPts val="0"/>
              </a:spcAft>
              <a:buClrTx/>
              <a:buSzTx/>
              <a:buFont typeface="Symbol" panose="05050102010706020507" pitchFamily="18" charset="2"/>
              <a:buNone/>
              <a:tabLst>
                <a:tab pos="1428750" algn="l"/>
              </a:tabLst>
              <a:defRPr/>
            </a:pPr>
            <a:endParaRPr lang="en-US" sz="3600" b="0" i="0">
              <a:solidFill>
                <a:srgbClr val="1C1C1C"/>
              </a:solidFill>
              <a:effectLst/>
              <a:latin typeface="Inter"/>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C43966B-43A4-DE01-144E-1068262887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1445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E919C-1D14-87AE-C036-121D53C3E7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AB6247-F16C-5646-9C35-9BE67E88C48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7A82573-4266-58E5-2001-77F168A51691}"/>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If you missed the submission date, there is still time to submit your ACDBE reevaluation.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You’ll need a Personal Narrative and Personal Net Worth statement for each qualifying owner, and everything must be submitted through B2G</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Let’s continue with our upcoming event highlights &lt;&lt;Next Slide&gt;&gt;</a:t>
            </a:r>
          </a:p>
          <a:p>
            <a:pPr fontAlgn="t"/>
            <a:endParaRPr lang="en-US" sz="1200" b="0" i="0" kern="1200">
              <a:solidFill>
                <a:schemeClr val="tx1"/>
              </a:solidFill>
              <a:effectLst/>
              <a:latin typeface="+mn-lt"/>
              <a:ea typeface="+mn-ea"/>
              <a:cs typeface="+mn-cs"/>
            </a:endParaRPr>
          </a:p>
          <a:p>
            <a:endParaRPr lang="en-US"/>
          </a:p>
          <a:p>
            <a:endParaRPr lang="en-US"/>
          </a:p>
          <a:p>
            <a:endParaRPr lang="en-US"/>
          </a:p>
        </p:txBody>
      </p:sp>
      <p:sp>
        <p:nvSpPr>
          <p:cNvPr id="4" name="Slide Number Placeholder 3">
            <a:extLst>
              <a:ext uri="{FF2B5EF4-FFF2-40B4-BE49-F238E27FC236}">
                <a16:creationId xmlns:a16="http://schemas.microsoft.com/office/drawing/2014/main" id="{5DCDC5B2-1B48-E6A7-57F3-54B5399F2B5E}"/>
              </a:ext>
            </a:extLst>
          </p:cNvPr>
          <p:cNvSpPr>
            <a:spLocks noGrp="1"/>
          </p:cNvSpPr>
          <p:nvPr>
            <p:ph type="sldNum" sz="quarter" idx="5"/>
          </p:nvPr>
        </p:nvSpPr>
        <p:spPr/>
        <p:txBody>
          <a:bodyPr/>
          <a:lstStyle/>
          <a:p>
            <a:fld id="{A399344F-1846-964E-A23F-F797EB56DD37}" type="slidenum">
              <a:rPr lang="en-US" smtClean="0"/>
              <a:t>8</a:t>
            </a:fld>
            <a:endParaRPr lang="en-US"/>
          </a:p>
        </p:txBody>
      </p:sp>
    </p:spTree>
    <p:extLst>
      <p:ext uri="{BB962C8B-B14F-4D97-AF65-F5344CB8AC3E}">
        <p14:creationId xmlns:p14="http://schemas.microsoft.com/office/powerpoint/2010/main" val="1264902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The Navigating the ACDBE Series is held every other month and is designed to help ACDBE concession businesses understand how to do business at DEN. Each session focuses on a different topic to support firms throughout the process.</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Next, let’s take a look at our Small Business Certification Workshops. &lt;&lt;Next Slide&gt;&gt;</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defTabSz="685800">
              <a:lnSpc>
                <a:spcPct val="115000"/>
              </a:lnSpc>
              <a:tabLst>
                <a:tab pos="1428750" algn="l"/>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1453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3E392-5C54-AD8D-5935-5F58AD6AF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CF5EB-B81E-2C51-F915-304E324E86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C349A3-5352-E902-F4DE-F54BAF94C9A3}"/>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Our ACDBE team and Division of Small Business Opportunity have partnered on the Small Business Certification Workshops held throughout the year to support firms that are early in the process or looking to get certified.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These in‑person sessions help businesses understand requirements and get set up for success.</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&lt;&lt;Next Slide&gt;&gt;</a:t>
            </a:r>
          </a:p>
          <a:p>
            <a:pPr fontAlgn="t"/>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EE2162C-D640-4283-A589-36A8D7D320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786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A446D-740F-01CC-20CA-EDE7EBE27B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253D4-D986-C905-61BD-75622D08D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4AB2C0-509C-8A37-386B-C39BB21C21FD}"/>
              </a:ext>
            </a:extLst>
          </p:cNvPr>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0C2FE6D-7C2B-CD2B-ED37-2E655C25F447}"/>
              </a:ext>
            </a:extLst>
          </p:cNvPr>
          <p:cNvSpPr>
            <a:spLocks noGrp="1"/>
          </p:cNvSpPr>
          <p:nvPr>
            <p:ph type="sldNum" sz="quarter" idx="5"/>
          </p:nvPr>
        </p:nvSpPr>
        <p:spPr/>
        <p:txBody>
          <a:bodyPr/>
          <a:lstStyle/>
          <a:p>
            <a:fld id="{A399344F-1846-964E-A23F-F797EB56DD37}" type="slidenum">
              <a:rPr lang="en-US" smtClean="0"/>
              <a:t>11</a:t>
            </a:fld>
            <a:endParaRPr lang="en-US"/>
          </a:p>
        </p:txBody>
      </p:sp>
    </p:spTree>
    <p:extLst>
      <p:ext uri="{BB962C8B-B14F-4D97-AF65-F5344CB8AC3E}">
        <p14:creationId xmlns:p14="http://schemas.microsoft.com/office/powerpoint/2010/main" val="3971651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FD4B18ED-E1DF-48BA-B4C4-EEB0560DAD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 name="Notes Placeholder 2">
            <a:extLst>
              <a:ext uri="{FF2B5EF4-FFF2-40B4-BE49-F238E27FC236}">
                <a16:creationId xmlns:a16="http://schemas.microsoft.com/office/drawing/2014/main" id="{2B60A4F6-A9E4-4B64-AF1E-1B166DF505B0}"/>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Alongside our outreach and networking events, we also offer a way for community members to get directly involved in the procurement process. One of the best ways to do that is through our Community Panelist Program.</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Scan the QR code if you’d like to volunteer and to learn more.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a:effectLst/>
              <a:latin typeface="+mn-lt"/>
              <a:ea typeface="Times New Roman" panose="02020603050405020304" pitchFamily="18" charset="0"/>
              <a:cs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Please scan the QR code to learn more about Business Development Training Academy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Applications open at the end of 2026 for 2027</a:t>
            </a:r>
          </a:p>
        </p:txBody>
      </p:sp>
      <p:sp>
        <p:nvSpPr>
          <p:cNvPr id="4" name="Slide Number Placeholder 3"/>
          <p:cNvSpPr>
            <a:spLocks noGrp="1"/>
          </p:cNvSpPr>
          <p:nvPr>
            <p:ph type="sldNum" sz="quarter" idx="5"/>
          </p:nvPr>
        </p:nvSpPr>
        <p:spPr/>
        <p:txBody>
          <a:bodyPr/>
          <a:lstStyle/>
          <a:p>
            <a:fld id="{A399344F-1846-964E-A23F-F797EB56DD37}" type="slidenum">
              <a:rPr lang="en-US" smtClean="0"/>
              <a:t>13</a:t>
            </a:fld>
            <a:endParaRPr lang="en-US"/>
          </a:p>
        </p:txBody>
      </p:sp>
    </p:spTree>
    <p:extLst>
      <p:ext uri="{BB962C8B-B14F-4D97-AF65-F5344CB8AC3E}">
        <p14:creationId xmlns:p14="http://schemas.microsoft.com/office/powerpoint/2010/main" val="3736122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207963"/>
            <a:ext cx="5584825" cy="3141662"/>
          </a:xfrm>
        </p:spPr>
      </p:sp>
      <p:sp>
        <p:nvSpPr>
          <p:cNvPr id="3" name="Notes Placeholder 2"/>
          <p:cNvSpPr>
            <a:spLocks noGrp="1"/>
          </p:cNvSpPr>
          <p:nvPr>
            <p:ph type="body" idx="1"/>
          </p:nvPr>
        </p:nvSpPr>
        <p:spPr>
          <a:xfrm>
            <a:off x="702310" y="3508817"/>
            <a:ext cx="5618480" cy="4636647"/>
          </a:xfrm>
        </p:spPr>
        <p:txBody>
          <a:bodyPr/>
          <a:lstStyle/>
          <a:p>
            <a:pPr rtl="0" fontAlgn="base"/>
            <a:r>
              <a:rPr lang="en-US" sz="1200" b="1" i="0" u="none" strike="noStrike" kern="1200">
                <a:solidFill>
                  <a:schemeClr val="tx1"/>
                </a:solidFill>
                <a:effectLst/>
                <a:latin typeface="+mn-lt"/>
                <a:ea typeface="+mn-ea"/>
                <a:cs typeface="+mn-cs"/>
              </a:rPr>
              <a:t>Stay Connected with DEN</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u="none" strike="noStrike" kern="1200">
                <a:solidFill>
                  <a:schemeClr val="tx1"/>
                </a:solidFill>
                <a:effectLst/>
                <a:latin typeface="+mn-lt"/>
                <a:ea typeface="+mn-ea"/>
                <a:cs typeface="+mn-cs"/>
              </a:rPr>
              <a:t>Follow DEN on social media for updates, news, and opportunities.</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u="none" strike="noStrike" kern="1200">
                <a:solidFill>
                  <a:schemeClr val="tx1"/>
                </a:solidFill>
                <a:effectLst/>
                <a:latin typeface="+mn-lt"/>
                <a:ea typeface="+mn-ea"/>
                <a:cs typeface="+mn-cs"/>
              </a:rPr>
              <a:t>Sign up for DEN’s weekly newsletter for info on:</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Upcoming events</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Bid opportunities</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Business resources</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DEN is committed to equitable engagement, providing year-round access to resources and events.</a:t>
            </a: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721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This presentation highlights early‑stage opportunities, and details may change as projects develop. Everything shared today is preliminary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6351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Our website lists procurement opportunities at various stages, and details may change as projects develop.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City and County of Denver can modify or cancel projects at any time</a:t>
            </a:r>
          </a:p>
          <a:p>
            <a:pPr defTabSz="699927">
              <a:defRPr/>
            </a:pPr>
            <a:endParaRPr lang="en-US" b="0" i="0" dirty="0">
              <a:solidFill>
                <a:srgbClr val="1C1C1C"/>
              </a:solidFill>
              <a:effectLst/>
              <a:latin typeface="Inter"/>
            </a:endParaRPr>
          </a:p>
          <a:p>
            <a:pPr defTabSz="699927">
              <a:defRPr/>
            </a:pPr>
            <a:r>
              <a:rPr lang="en-US" b="0" i="0" dirty="0">
                <a:solidFill>
                  <a:srgbClr val="1C1C1C"/>
                </a:solidFill>
                <a:effectLst/>
                <a:latin typeface="Inter"/>
              </a:rPr>
              <a:t>Now, we'll hand it over to our project managers.</a:t>
            </a:r>
            <a:endParaRPr lang="en-US" b="1" dirty="0">
              <a:ea typeface="Calibri"/>
              <a:cs typeface="Calibri"/>
            </a:endParaRPr>
          </a:p>
        </p:txBody>
      </p:sp>
    </p:spTree>
    <p:extLst>
      <p:ext uri="{BB962C8B-B14F-4D97-AF65-F5344CB8AC3E}">
        <p14:creationId xmlns:p14="http://schemas.microsoft.com/office/powerpoint/2010/main" val="4111087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EE523-468B-BDBC-8A23-61F39FC635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C7DDC-E33C-FADB-31DE-E7E538072E3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B5B9072-66A4-1AE6-6AC5-29AE2F88970B}"/>
              </a:ext>
            </a:extLst>
          </p:cNvPr>
          <p:cNvSpPr>
            <a:spLocks noGrp="1"/>
          </p:cNvSpPr>
          <p:nvPr>
            <p:ph type="body" idx="1"/>
          </p:nvPr>
        </p:nvSpPr>
        <p:spPr/>
        <p:txBody>
          <a:bodyPr/>
          <a:lstStyle/>
          <a:p>
            <a:pPr defTabSz="933237">
              <a:defRPr/>
            </a:pPr>
            <a:r>
              <a:rPr lang="en-US" b="1"/>
              <a:t>45- 60 Seconds Max</a:t>
            </a:r>
          </a:p>
          <a:p>
            <a:pPr>
              <a:buNone/>
            </a:pPr>
            <a:endParaRPr lang="en-US"/>
          </a:p>
        </p:txBody>
      </p:sp>
      <p:sp>
        <p:nvSpPr>
          <p:cNvPr id="4" name="Slide Number Placeholder 3">
            <a:extLst>
              <a:ext uri="{FF2B5EF4-FFF2-40B4-BE49-F238E27FC236}">
                <a16:creationId xmlns:a16="http://schemas.microsoft.com/office/drawing/2014/main" id="{FDFAC5A1-EBF0-244F-31FD-986300FFEEEF}"/>
              </a:ext>
            </a:extLst>
          </p:cNvPr>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18838546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10D39-6845-8F14-FF2C-5DD0EB98FB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ABDC01-2462-D389-E4F6-DCE78A645E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16E207-0215-2005-94EA-1F320A416B7E}"/>
              </a:ext>
            </a:extLst>
          </p:cNvPr>
          <p:cNvSpPr>
            <a:spLocks noGrp="1"/>
          </p:cNvSpPr>
          <p:nvPr>
            <p:ph type="body" idx="1"/>
          </p:nvPr>
        </p:nvSpPr>
        <p:spPr/>
        <p:txBody>
          <a:bodyPr/>
          <a:lstStyle/>
          <a:p>
            <a:pPr defTabSz="933237">
              <a:defRPr/>
            </a:pPr>
            <a:r>
              <a:rPr lang="en-US" b="1"/>
              <a:t>45- 60 Seconds Max</a:t>
            </a:r>
          </a:p>
          <a:p>
            <a:pPr>
              <a:buNone/>
            </a:pPr>
            <a:endParaRPr lang="en-US"/>
          </a:p>
        </p:txBody>
      </p:sp>
      <p:sp>
        <p:nvSpPr>
          <p:cNvPr id="4" name="Slide Number Placeholder 3">
            <a:extLst>
              <a:ext uri="{FF2B5EF4-FFF2-40B4-BE49-F238E27FC236}">
                <a16:creationId xmlns:a16="http://schemas.microsoft.com/office/drawing/2014/main" id="{7031AFAF-C388-7687-2057-7C0F8A356B34}"/>
              </a:ext>
            </a:extLst>
          </p:cNvPr>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29191531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8B30C-5E7F-9857-AEE6-29E058719D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F24AB-156E-6270-AE27-C6BD119FF0A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F42DA68-55CA-7FBC-B028-61112728FF19}"/>
              </a:ext>
            </a:extLst>
          </p:cNvPr>
          <p:cNvSpPr>
            <a:spLocks noGrp="1"/>
          </p:cNvSpPr>
          <p:nvPr>
            <p:ph type="body" idx="1"/>
          </p:nvPr>
        </p:nvSpPr>
        <p:spPr/>
        <p:txBody>
          <a:bodyPr/>
          <a:lstStyle/>
          <a:p>
            <a:pPr defTabSz="933237">
              <a:defRPr/>
            </a:pPr>
            <a:r>
              <a:rPr lang="en-US" b="1"/>
              <a:t>45- 60 Seconds Max</a:t>
            </a:r>
          </a:p>
          <a:p>
            <a:pPr>
              <a:buNone/>
            </a:pPr>
            <a:endParaRPr lang="en-US"/>
          </a:p>
        </p:txBody>
      </p:sp>
      <p:sp>
        <p:nvSpPr>
          <p:cNvPr id="4" name="Slide Number Placeholder 3">
            <a:extLst>
              <a:ext uri="{FF2B5EF4-FFF2-40B4-BE49-F238E27FC236}">
                <a16:creationId xmlns:a16="http://schemas.microsoft.com/office/drawing/2014/main" id="{F55598E8-597F-7C56-70A9-1D3514A8AFBD}"/>
              </a:ext>
            </a:extLst>
          </p:cNvPr>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123714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66A6A-0F0B-48CE-1A4B-C0EFCF78C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51179E-BEC6-5F09-0702-85ECC57EDEE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72C0A9-70F1-0134-5B34-DFDE16E71DF0}"/>
              </a:ext>
            </a:extLst>
          </p:cNvPr>
          <p:cNvSpPr>
            <a:spLocks noGrp="1"/>
          </p:cNvSpPr>
          <p:nvPr>
            <p:ph type="body" idx="1"/>
          </p:nvPr>
        </p:nvSpPr>
        <p:spPr/>
        <p:txBody>
          <a:bodyPr/>
          <a:lstStyle/>
          <a:p>
            <a:pPr defTabSz="933237">
              <a:defRPr/>
            </a:pPr>
            <a:r>
              <a:rPr lang="en-US" b="1"/>
              <a:t>45- 60 Seconds Max</a:t>
            </a:r>
          </a:p>
          <a:p>
            <a:pPr>
              <a:buNone/>
            </a:pPr>
            <a:endParaRPr lang="en-US"/>
          </a:p>
        </p:txBody>
      </p:sp>
      <p:sp>
        <p:nvSpPr>
          <p:cNvPr id="4" name="Slide Number Placeholder 3">
            <a:extLst>
              <a:ext uri="{FF2B5EF4-FFF2-40B4-BE49-F238E27FC236}">
                <a16:creationId xmlns:a16="http://schemas.microsoft.com/office/drawing/2014/main" id="{3822F6F8-97DD-1958-6C14-DB9C84F143E1}"/>
              </a:ext>
            </a:extLst>
          </p:cNvPr>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1549194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943C6-2612-F46B-F912-5AF22896C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2A79E-D9C6-2D57-9881-CEBBE2D4EE4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939451-D29D-677C-C9B8-EA6806A9353E}"/>
              </a:ext>
            </a:extLst>
          </p:cNvPr>
          <p:cNvSpPr>
            <a:spLocks noGrp="1"/>
          </p:cNvSpPr>
          <p:nvPr>
            <p:ph type="body" idx="1"/>
          </p:nvPr>
        </p:nvSpPr>
        <p:spPr/>
        <p:txBody>
          <a:bodyPr/>
          <a:lstStyle/>
          <a:p>
            <a:pPr defTabSz="933237">
              <a:defRPr/>
            </a:pPr>
            <a:r>
              <a:rPr lang="en-US" b="1"/>
              <a:t>45- 60 Seconds Max</a:t>
            </a:r>
          </a:p>
          <a:p>
            <a:pPr>
              <a:buNone/>
            </a:pPr>
            <a:endParaRPr lang="en-US"/>
          </a:p>
        </p:txBody>
      </p:sp>
      <p:sp>
        <p:nvSpPr>
          <p:cNvPr id="4" name="Slide Number Placeholder 3">
            <a:extLst>
              <a:ext uri="{FF2B5EF4-FFF2-40B4-BE49-F238E27FC236}">
                <a16:creationId xmlns:a16="http://schemas.microsoft.com/office/drawing/2014/main" id="{F25A993B-F61C-7AF6-33BB-F9AA962E1A02}"/>
              </a:ext>
            </a:extLst>
          </p:cNvPr>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92559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A52E8-463F-02A2-21A1-0BC1AD544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26111-52A9-A76F-A7CD-4F5DD0C3CC4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68CAD3-F07A-704F-0533-50E93F8ACAC1}"/>
              </a:ext>
            </a:extLst>
          </p:cNvPr>
          <p:cNvSpPr>
            <a:spLocks noGrp="1"/>
          </p:cNvSpPr>
          <p:nvPr>
            <p:ph type="body" idx="1"/>
          </p:nvPr>
        </p:nvSpPr>
        <p:spPr/>
        <p:txBody>
          <a:bodyPr/>
          <a:lstStyle/>
          <a:p>
            <a:pPr defTabSz="933237">
              <a:defRPr/>
            </a:pPr>
            <a:r>
              <a:rPr lang="en-US" b="1"/>
              <a:t>45- 60 Seconds Max</a:t>
            </a:r>
          </a:p>
          <a:p>
            <a:pPr>
              <a:buNone/>
            </a:pPr>
            <a:endParaRPr lang="en-US"/>
          </a:p>
        </p:txBody>
      </p:sp>
      <p:sp>
        <p:nvSpPr>
          <p:cNvPr id="4" name="Slide Number Placeholder 3">
            <a:extLst>
              <a:ext uri="{FF2B5EF4-FFF2-40B4-BE49-F238E27FC236}">
                <a16:creationId xmlns:a16="http://schemas.microsoft.com/office/drawing/2014/main" id="{B040D9BF-BCB9-61C0-5FD9-A9A63E402DAF}"/>
              </a:ext>
            </a:extLst>
          </p:cNvPr>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3437752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FE1D6-13A3-5754-6679-647427792F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9FB5D0-963A-BFB5-3D5A-2C7C345A278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A820A1B-E06F-2BE8-0A5D-EF32E747AC42}"/>
              </a:ext>
            </a:extLst>
          </p:cNvPr>
          <p:cNvSpPr>
            <a:spLocks noGrp="1"/>
          </p:cNvSpPr>
          <p:nvPr>
            <p:ph type="body" idx="1"/>
          </p:nvPr>
        </p:nvSpPr>
        <p:spPr/>
        <p:txBody>
          <a:bodyPr/>
          <a:lstStyle/>
          <a:p>
            <a:pPr defTabSz="933237">
              <a:defRPr/>
            </a:pPr>
            <a:r>
              <a:rPr lang="en-US" b="1"/>
              <a:t>45- 60 Seconds Max</a:t>
            </a:r>
          </a:p>
          <a:p>
            <a:pPr>
              <a:buNone/>
            </a:pPr>
            <a:endParaRPr lang="en-US"/>
          </a:p>
        </p:txBody>
      </p:sp>
      <p:sp>
        <p:nvSpPr>
          <p:cNvPr id="4" name="Slide Number Placeholder 3">
            <a:extLst>
              <a:ext uri="{FF2B5EF4-FFF2-40B4-BE49-F238E27FC236}">
                <a16:creationId xmlns:a16="http://schemas.microsoft.com/office/drawing/2014/main" id="{9DA3A671-2B81-1132-BAC2-C1FD4C6D3870}"/>
              </a:ext>
            </a:extLst>
          </p:cNvPr>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345349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42D6A-6D17-E21C-03CC-E7658E93BC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32111-E83C-E414-DB21-685A49BB71D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6C82C0F-CFA8-B1FD-8731-1109D896A113}"/>
              </a:ext>
            </a:extLst>
          </p:cNvPr>
          <p:cNvSpPr>
            <a:spLocks noGrp="1"/>
          </p:cNvSpPr>
          <p:nvPr>
            <p:ph type="body" idx="1"/>
          </p:nvPr>
        </p:nvSpPr>
        <p:spPr/>
        <p:txBody>
          <a:bodyPr/>
          <a:lstStyle/>
          <a:p>
            <a:pPr defTabSz="933237">
              <a:defRPr/>
            </a:pPr>
            <a:r>
              <a:rPr lang="en-US" b="1"/>
              <a:t>45- 60 Seconds Max</a:t>
            </a:r>
          </a:p>
          <a:p>
            <a:pPr>
              <a:buNone/>
            </a:pPr>
            <a:endParaRPr lang="en-US"/>
          </a:p>
        </p:txBody>
      </p:sp>
      <p:sp>
        <p:nvSpPr>
          <p:cNvPr id="4" name="Slide Number Placeholder 3">
            <a:extLst>
              <a:ext uri="{FF2B5EF4-FFF2-40B4-BE49-F238E27FC236}">
                <a16:creationId xmlns:a16="http://schemas.microsoft.com/office/drawing/2014/main" id="{4840DE7B-99F1-3C0D-53BF-3E2F79F6DC86}"/>
              </a:ext>
            </a:extLst>
          </p:cNvPr>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41484410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C4CFE-C7F6-5D70-BB16-AD5BF3B4C3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04D04-89FD-E528-B3F5-501D194A4F1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0FB3F0F-762E-EEFF-6AEF-1237B117C789}"/>
              </a:ext>
            </a:extLst>
          </p:cNvPr>
          <p:cNvSpPr>
            <a:spLocks noGrp="1"/>
          </p:cNvSpPr>
          <p:nvPr>
            <p:ph type="body" idx="1"/>
          </p:nvPr>
        </p:nvSpPr>
        <p:spPr/>
        <p:txBody>
          <a:bodyPr/>
          <a:lstStyle/>
          <a:p>
            <a:pPr defTabSz="933237">
              <a:defRPr/>
            </a:pPr>
            <a:r>
              <a:rPr lang="en-US" b="1"/>
              <a:t>45- 60 Seconds Max</a:t>
            </a:r>
          </a:p>
          <a:p>
            <a:pPr>
              <a:buNone/>
            </a:pPr>
            <a:endParaRPr lang="en-US"/>
          </a:p>
        </p:txBody>
      </p:sp>
      <p:sp>
        <p:nvSpPr>
          <p:cNvPr id="4" name="Slide Number Placeholder 3">
            <a:extLst>
              <a:ext uri="{FF2B5EF4-FFF2-40B4-BE49-F238E27FC236}">
                <a16:creationId xmlns:a16="http://schemas.microsoft.com/office/drawing/2014/main" id="{67AD88F1-0B80-F5FD-A8F3-40D95567B0CE}"/>
              </a:ext>
            </a:extLst>
          </p:cNvPr>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2336833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AA04F-DC51-127E-A36C-C4FF991FB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4922F-36B0-982A-C17F-4F46F67E429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9E5968-4E43-E7C3-137F-46AF433A0709}"/>
              </a:ext>
            </a:extLst>
          </p:cNvPr>
          <p:cNvSpPr>
            <a:spLocks noGrp="1"/>
          </p:cNvSpPr>
          <p:nvPr>
            <p:ph type="body" idx="1"/>
          </p:nvPr>
        </p:nvSpPr>
        <p:spPr/>
        <p:txBody>
          <a:bodyPr/>
          <a:lstStyle/>
          <a:p>
            <a:pPr>
              <a:buNone/>
            </a:pPr>
            <a:r>
              <a:rPr lang="en-US" b="1"/>
              <a:t>45- 60 Seconds Max</a:t>
            </a:r>
          </a:p>
        </p:txBody>
      </p:sp>
      <p:sp>
        <p:nvSpPr>
          <p:cNvPr id="4" name="Slide Number Placeholder 3">
            <a:extLst>
              <a:ext uri="{FF2B5EF4-FFF2-40B4-BE49-F238E27FC236}">
                <a16:creationId xmlns:a16="http://schemas.microsoft.com/office/drawing/2014/main" id="{548B8A10-9A6D-3147-4B9E-3C299AE6DE40}"/>
              </a:ext>
            </a:extLst>
          </p:cNvPr>
          <p:cNvSpPr>
            <a:spLocks noGrp="1"/>
          </p:cNvSpPr>
          <p:nvPr>
            <p:ph type="sldNum" sz="quarter" idx="5"/>
          </p:nvPr>
        </p:nvSpPr>
        <p:spPr/>
        <p:txBody>
          <a:bodyPr/>
          <a:lstStyle/>
          <a:p>
            <a:fld id="{A399344F-1846-964E-A23F-F797EB56DD37}" type="slidenum">
              <a:rPr lang="en-US" smtClean="0"/>
              <a:t>37</a:t>
            </a:fld>
            <a:endParaRPr lang="en-US"/>
          </a:p>
        </p:txBody>
      </p:sp>
    </p:spTree>
    <p:extLst>
      <p:ext uri="{BB962C8B-B14F-4D97-AF65-F5344CB8AC3E}">
        <p14:creationId xmlns:p14="http://schemas.microsoft.com/office/powerpoint/2010/main" val="3933195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E14C7-341A-6B00-2C2E-AF6D27BA1F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A53AD-B2C3-EAE7-F39E-E3BE792BC88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C18602-71C0-4CB4-DD68-FF3678812F8C}"/>
              </a:ext>
            </a:extLst>
          </p:cNvPr>
          <p:cNvSpPr>
            <a:spLocks noGrp="1"/>
          </p:cNvSpPr>
          <p:nvPr>
            <p:ph type="body" idx="1"/>
          </p:nvPr>
        </p:nvSpPr>
        <p:spPr/>
        <p:txBody>
          <a:bodyPr/>
          <a:lstStyle/>
          <a:p>
            <a:pPr>
              <a:buNone/>
            </a:pPr>
            <a:r>
              <a:rPr lang="en-US" b="1"/>
              <a:t>45- 60 Seconds Max</a:t>
            </a:r>
          </a:p>
        </p:txBody>
      </p:sp>
      <p:sp>
        <p:nvSpPr>
          <p:cNvPr id="4" name="Slide Number Placeholder 3">
            <a:extLst>
              <a:ext uri="{FF2B5EF4-FFF2-40B4-BE49-F238E27FC236}">
                <a16:creationId xmlns:a16="http://schemas.microsoft.com/office/drawing/2014/main" id="{087E1BF0-1CA9-F13D-CFC7-321976088D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77251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6DD00-D22F-B6EF-A4A1-42863132C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875AC-3D4E-4EBA-A8BC-C6D196F6B34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A36E018-656E-744B-3C49-9092E5DD50C7}"/>
              </a:ext>
            </a:extLst>
          </p:cNvPr>
          <p:cNvSpPr>
            <a:spLocks noGrp="1"/>
          </p:cNvSpPr>
          <p:nvPr>
            <p:ph type="body" idx="1"/>
          </p:nvPr>
        </p:nvSpPr>
        <p:spPr/>
        <p:txBody>
          <a:bodyPr/>
          <a:lstStyle/>
          <a:p>
            <a:pPr>
              <a:buNone/>
            </a:pPr>
            <a:r>
              <a:rPr lang="en-US" b="1"/>
              <a:t>45- 60 Seconds Max</a:t>
            </a:r>
          </a:p>
        </p:txBody>
      </p:sp>
      <p:sp>
        <p:nvSpPr>
          <p:cNvPr id="4" name="Slide Number Placeholder 3">
            <a:extLst>
              <a:ext uri="{FF2B5EF4-FFF2-40B4-BE49-F238E27FC236}">
                <a16:creationId xmlns:a16="http://schemas.microsoft.com/office/drawing/2014/main" id="{035F29A4-FDAC-FEB7-05CD-BCA5E4D2BD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3822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B3CFE-CA7D-B044-B887-64F4E53D19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7C003F-23C5-4121-DD10-A0BB01D6865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269374-27B9-C453-0A12-6A5FDB096771}"/>
              </a:ext>
            </a:extLst>
          </p:cNvPr>
          <p:cNvSpPr>
            <a:spLocks noGrp="1"/>
          </p:cNvSpPr>
          <p:nvPr>
            <p:ph type="body" idx="1"/>
          </p:nvPr>
        </p:nvSpPr>
        <p:spPr/>
        <p:txBody>
          <a:bodyPr/>
          <a:lstStyle/>
          <a:p>
            <a:pPr>
              <a:buNone/>
            </a:pPr>
            <a:r>
              <a:rPr lang="en-US" b="1"/>
              <a:t>45- 60 Seconds Max</a:t>
            </a:r>
          </a:p>
        </p:txBody>
      </p:sp>
      <p:sp>
        <p:nvSpPr>
          <p:cNvPr id="4" name="Slide Number Placeholder 3">
            <a:extLst>
              <a:ext uri="{FF2B5EF4-FFF2-40B4-BE49-F238E27FC236}">
                <a16:creationId xmlns:a16="http://schemas.microsoft.com/office/drawing/2014/main" id="{AE6A9649-8369-E472-FCCC-4A34C6C5AC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6729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95F2F-7B92-226D-63A4-3349677CC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04B856-BF59-E0DC-20AF-0EB580C795F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ACA90AD-FB40-26AC-4ECE-3A0638FC661B}"/>
              </a:ext>
            </a:extLst>
          </p:cNvPr>
          <p:cNvSpPr>
            <a:spLocks noGrp="1"/>
          </p:cNvSpPr>
          <p:nvPr>
            <p:ph type="body" idx="1"/>
          </p:nvPr>
        </p:nvSpPr>
        <p:spPr/>
        <p:txBody>
          <a:bodyPr/>
          <a:lstStyle/>
          <a:p>
            <a:pPr>
              <a:buNone/>
            </a:pPr>
            <a:r>
              <a:rPr lang="en-US" b="1"/>
              <a:t>45- 60 Seconds Max</a:t>
            </a:r>
          </a:p>
        </p:txBody>
      </p:sp>
      <p:sp>
        <p:nvSpPr>
          <p:cNvPr id="4" name="Slide Number Placeholder 3">
            <a:extLst>
              <a:ext uri="{FF2B5EF4-FFF2-40B4-BE49-F238E27FC236}">
                <a16:creationId xmlns:a16="http://schemas.microsoft.com/office/drawing/2014/main" id="{44735BE1-A6D5-363C-F2BC-08DA1E98F6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653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DEC10-7E59-C673-76E4-CE884C2EB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10F50-916E-5419-ACA7-384162628C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B585082-8489-44AC-BC2F-506204BBAFBD}"/>
              </a:ext>
            </a:extLst>
          </p:cNvPr>
          <p:cNvSpPr>
            <a:spLocks noGrp="1"/>
          </p:cNvSpPr>
          <p:nvPr>
            <p:ph type="body" idx="1"/>
          </p:nvPr>
        </p:nvSpPr>
        <p:spPr/>
        <p:txBody>
          <a:bodyPr/>
          <a:lstStyle/>
          <a:p>
            <a:pPr>
              <a:buNone/>
            </a:pPr>
            <a:r>
              <a:rPr lang="en-US" b="1"/>
              <a:t>45- 60 Seconds Max</a:t>
            </a:r>
          </a:p>
          <a:p>
            <a:pPr>
              <a:buNone/>
            </a:pPr>
            <a:endParaRPr lang="en-US" b="1"/>
          </a:p>
          <a:p>
            <a:pPr>
              <a:buNone/>
            </a:pPr>
            <a:r>
              <a:rPr lang="en-US" b="1"/>
              <a:t>General Services Purchasing – What We Do </a:t>
            </a:r>
          </a:p>
          <a:p>
            <a:pPr>
              <a:buNone/>
            </a:pPr>
            <a:endParaRPr lang="en-US" b="1"/>
          </a:p>
          <a:p>
            <a:pPr>
              <a:buNone/>
            </a:pPr>
            <a:r>
              <a:rPr lang="en-US"/>
              <a:t>We handle the purchase of goods and services (except for construction and design) through competitive bidding and open market methods.</a:t>
            </a:r>
          </a:p>
          <a:p>
            <a:pPr>
              <a:buNone/>
            </a:pPr>
            <a:endParaRPr lang="en-US"/>
          </a:p>
          <a:p>
            <a:pPr>
              <a:buNone/>
            </a:pPr>
            <a:r>
              <a:rPr lang="en-US"/>
              <a:t>Everything we do adheres to city rules and guidelines to ensure fairness and accountability.</a:t>
            </a:r>
          </a:p>
          <a:p>
            <a:pPr>
              <a:buNone/>
            </a:pPr>
            <a:endParaRPr lang="en-US"/>
          </a:p>
          <a:p>
            <a:pPr>
              <a:buNone/>
            </a:pPr>
            <a:r>
              <a:rPr lang="en-US"/>
              <a:t>Our primary responsibilities include managing bids and contracts, tracking assets and surplus sales, collaborating with vendors, and promoting sustainable purchasing practices.</a:t>
            </a:r>
          </a:p>
          <a:p>
            <a:pPr>
              <a:buNone/>
            </a:pPr>
            <a:endParaRPr lang="en-US"/>
          </a:p>
          <a:p>
            <a:pPr>
              <a:buNone/>
            </a:pPr>
            <a:r>
              <a:rPr lang="en-US"/>
              <a:t>If you’re a vendor, all opportunities are posted on </a:t>
            </a:r>
            <a:r>
              <a:rPr lang="en-US" err="1"/>
              <a:t>BidNet</a:t>
            </a:r>
            <a:r>
              <a:rPr lang="en-US"/>
              <a:t>, the Rocky Mountain E-Purchasing System.</a:t>
            </a:r>
          </a:p>
          <a:p>
            <a:pPr>
              <a:buNone/>
            </a:pPr>
            <a:endParaRPr lang="en-US"/>
          </a:p>
          <a:p>
            <a:pPr>
              <a:buNone/>
            </a:pPr>
            <a:r>
              <a:rPr lang="en-US"/>
              <a:t>You’ll also find bid tools, updates, and helpful info on our website.</a:t>
            </a:r>
          </a:p>
          <a:p>
            <a:pPr>
              <a:buNone/>
            </a:pPr>
            <a:endParaRPr lang="en-US"/>
          </a:p>
          <a:p>
            <a:pPr>
              <a:buNone/>
            </a:pPr>
            <a:r>
              <a:rPr lang="en-US"/>
              <a:t>We send weekly emails with new bids, events, and important opportunities.</a:t>
            </a:r>
          </a:p>
          <a:p>
            <a:pPr>
              <a:buNone/>
            </a:pPr>
            <a:endParaRPr lang="en-US"/>
          </a:p>
          <a:p>
            <a:r>
              <a:rPr lang="en-US"/>
              <a:t>To learn more, visit me in the breakout room and scan the QR code.</a:t>
            </a:r>
          </a:p>
        </p:txBody>
      </p:sp>
      <p:sp>
        <p:nvSpPr>
          <p:cNvPr id="4" name="Slide Number Placeholder 3">
            <a:extLst>
              <a:ext uri="{FF2B5EF4-FFF2-40B4-BE49-F238E27FC236}">
                <a16:creationId xmlns:a16="http://schemas.microsoft.com/office/drawing/2014/main" id="{CB2D8713-5AB3-07E1-2632-A38767874492}"/>
              </a:ext>
            </a:extLst>
          </p:cNvPr>
          <p:cNvSpPr>
            <a:spLocks noGrp="1"/>
          </p:cNvSpPr>
          <p:nvPr>
            <p:ph type="sldNum" sz="quarter" idx="5"/>
          </p:nvPr>
        </p:nvSpPr>
        <p:spPr/>
        <p:txBody>
          <a:bodyPr/>
          <a:lstStyle/>
          <a:p>
            <a:fld id="{A399344F-1846-964E-A23F-F797EB56DD37}" type="slidenum">
              <a:rPr lang="en-US" smtClean="0"/>
              <a:t>43</a:t>
            </a:fld>
            <a:endParaRPr lang="en-US"/>
          </a:p>
        </p:txBody>
      </p:sp>
    </p:spTree>
    <p:extLst>
      <p:ext uri="{BB962C8B-B14F-4D97-AF65-F5344CB8AC3E}">
        <p14:creationId xmlns:p14="http://schemas.microsoft.com/office/powerpoint/2010/main" val="40735350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33237">
              <a:defRPr/>
            </a:pPr>
            <a:r>
              <a:rPr lang="en-US" b="1"/>
              <a:t>45- 60 Seconds Max</a:t>
            </a:r>
          </a:p>
          <a:p>
            <a:endParaRPr lang="en-US"/>
          </a:p>
        </p:txBody>
      </p:sp>
      <p:sp>
        <p:nvSpPr>
          <p:cNvPr id="4" name="Slide Number Placeholder 3"/>
          <p:cNvSpPr>
            <a:spLocks noGrp="1"/>
          </p:cNvSpPr>
          <p:nvPr>
            <p:ph type="sldNum" sz="quarter" idx="5"/>
          </p:nvPr>
        </p:nvSpPr>
        <p:spPr/>
        <p:txBody>
          <a:bodyPr/>
          <a:lstStyle/>
          <a:p>
            <a:fld id="{A399344F-1846-964E-A23F-F797EB56DD37}" type="slidenum">
              <a:rPr lang="en-US" smtClean="0"/>
              <a:t>45</a:t>
            </a:fld>
            <a:endParaRPr lang="en-US"/>
          </a:p>
        </p:txBody>
      </p:sp>
    </p:spTree>
    <p:extLst>
      <p:ext uri="{BB962C8B-B14F-4D97-AF65-F5344CB8AC3E}">
        <p14:creationId xmlns:p14="http://schemas.microsoft.com/office/powerpoint/2010/main" val="104923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E3061-CA55-94B7-69FA-C5E14F9BC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A5151-E747-631F-57AA-37FF80C396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704C1D-D6C8-3068-0E22-A71944564D38}"/>
              </a:ext>
            </a:extLst>
          </p:cNvPr>
          <p:cNvSpPr>
            <a:spLocks noGrp="1"/>
          </p:cNvSpPr>
          <p:nvPr>
            <p:ph type="body" idx="1"/>
          </p:nvPr>
        </p:nvSpPr>
        <p:spPr/>
        <p:txBody>
          <a:bodyPr/>
          <a:lstStyle/>
          <a:p>
            <a:pPr defTabSz="933237">
              <a:defRPr/>
            </a:pPr>
            <a:r>
              <a:rPr lang="en-US" b="1"/>
              <a:t>45- 60 Seconds Max</a:t>
            </a:r>
          </a:p>
        </p:txBody>
      </p:sp>
      <p:sp>
        <p:nvSpPr>
          <p:cNvPr id="4" name="Slide Number Placeholder 3">
            <a:extLst>
              <a:ext uri="{FF2B5EF4-FFF2-40B4-BE49-F238E27FC236}">
                <a16:creationId xmlns:a16="http://schemas.microsoft.com/office/drawing/2014/main" id="{D967E1EA-FB34-7B2D-FEF0-8E9AEE2D08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39413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buNone/>
            </a:pPr>
            <a:r>
              <a:rPr lang="en-US" b="1"/>
              <a:t>45- 60 Seconds Max</a:t>
            </a:r>
          </a:p>
          <a:p>
            <a:pPr>
              <a:buNone/>
            </a:pPr>
            <a:endParaRPr lang="en-US" b="1"/>
          </a:p>
          <a:p>
            <a:pPr>
              <a:buNone/>
            </a:pPr>
            <a:r>
              <a:rPr lang="en-US" b="1"/>
              <a:t>General Services Purchasing – What We Do </a:t>
            </a:r>
          </a:p>
          <a:p>
            <a:pPr>
              <a:buNone/>
            </a:pPr>
            <a:endParaRPr lang="en-US" b="1"/>
          </a:p>
          <a:p>
            <a:pPr>
              <a:buNone/>
            </a:pPr>
            <a:r>
              <a:rPr lang="en-US"/>
              <a:t>We handle the purchase of goods and services (except for construction and design) through competitive bidding and open market methods.</a:t>
            </a:r>
          </a:p>
          <a:p>
            <a:pPr>
              <a:buNone/>
            </a:pPr>
            <a:endParaRPr lang="en-US"/>
          </a:p>
          <a:p>
            <a:pPr>
              <a:buNone/>
            </a:pPr>
            <a:r>
              <a:rPr lang="en-US"/>
              <a:t>Everything we do adheres to city rules and guidelines to ensure fairness and accountability.</a:t>
            </a:r>
          </a:p>
          <a:p>
            <a:pPr>
              <a:buNone/>
            </a:pPr>
            <a:endParaRPr lang="en-US"/>
          </a:p>
          <a:p>
            <a:pPr>
              <a:buNone/>
            </a:pPr>
            <a:r>
              <a:rPr lang="en-US"/>
              <a:t>Our primary responsibilities include managing bids and contracts, tracking assets and surplus sales, collaborating with vendors, and promoting sustainable purchasing practices.</a:t>
            </a:r>
          </a:p>
          <a:p>
            <a:pPr>
              <a:buNone/>
            </a:pPr>
            <a:endParaRPr lang="en-US"/>
          </a:p>
          <a:p>
            <a:pPr>
              <a:buNone/>
            </a:pPr>
            <a:r>
              <a:rPr lang="en-US"/>
              <a:t>If you’re a vendor, all opportunities are posted on </a:t>
            </a:r>
            <a:r>
              <a:rPr lang="en-US" err="1"/>
              <a:t>BidNet</a:t>
            </a:r>
            <a:r>
              <a:rPr lang="en-US"/>
              <a:t>, the Rocky Mountain E-Purchasing System.</a:t>
            </a:r>
          </a:p>
          <a:p>
            <a:pPr>
              <a:buNone/>
            </a:pPr>
            <a:endParaRPr lang="en-US"/>
          </a:p>
          <a:p>
            <a:pPr>
              <a:buNone/>
            </a:pPr>
            <a:r>
              <a:rPr lang="en-US"/>
              <a:t>You’ll also find bid tools, updates, and helpful info on our website.</a:t>
            </a:r>
          </a:p>
          <a:p>
            <a:pPr>
              <a:buNone/>
            </a:pPr>
            <a:endParaRPr lang="en-US"/>
          </a:p>
          <a:p>
            <a:pPr>
              <a:buNone/>
            </a:pPr>
            <a:r>
              <a:rPr lang="en-US"/>
              <a:t>We send weekly emails with new bids, events, and important opportunities.</a:t>
            </a:r>
          </a:p>
          <a:p>
            <a:pPr>
              <a:buNone/>
            </a:pPr>
            <a:endParaRPr lang="en-US"/>
          </a:p>
          <a:p>
            <a:r>
              <a:rPr lang="en-US"/>
              <a:t>To learn more, visit me in the breakout room and scan the QR code.</a:t>
            </a:r>
          </a:p>
        </p:txBody>
      </p:sp>
      <p:sp>
        <p:nvSpPr>
          <p:cNvPr id="4" name="Slide Number Placeholder 3"/>
          <p:cNvSpPr>
            <a:spLocks noGrp="1"/>
          </p:cNvSpPr>
          <p:nvPr>
            <p:ph type="sldNum" sz="quarter" idx="5"/>
          </p:nvPr>
        </p:nvSpPr>
        <p:spPr/>
        <p:txBody>
          <a:bodyPr/>
          <a:lstStyle/>
          <a:p>
            <a:fld id="{A399344F-1846-964E-A23F-F797EB56DD37}" type="slidenum">
              <a:rPr lang="en-US" smtClean="0"/>
              <a:t>50</a:t>
            </a:fld>
            <a:endParaRPr lang="en-US"/>
          </a:p>
        </p:txBody>
      </p:sp>
    </p:spTree>
    <p:extLst>
      <p:ext uri="{BB962C8B-B14F-4D97-AF65-F5344CB8AC3E}">
        <p14:creationId xmlns:p14="http://schemas.microsoft.com/office/powerpoint/2010/main" val="40628661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A8D7B-0E66-F1E0-17AA-3768A85EAA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3CF90E-EEF9-B3B7-960D-EFCAD95EEA8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85BCA14-F17C-F1CC-98E0-CCF48584820A}"/>
              </a:ext>
            </a:extLst>
          </p:cNvPr>
          <p:cNvSpPr>
            <a:spLocks noGrp="1"/>
          </p:cNvSpPr>
          <p:nvPr>
            <p:ph type="body" idx="1"/>
          </p:nvPr>
        </p:nvSpPr>
        <p:spPr/>
        <p:txBody>
          <a:bodyPr/>
          <a:lstStyle/>
          <a:p>
            <a:pPr>
              <a:buNone/>
            </a:pPr>
            <a:r>
              <a:rPr lang="en-US" b="1"/>
              <a:t>45- 60 Seconds Max</a:t>
            </a:r>
          </a:p>
        </p:txBody>
      </p:sp>
      <p:sp>
        <p:nvSpPr>
          <p:cNvPr id="4" name="Slide Number Placeholder 3">
            <a:extLst>
              <a:ext uri="{FF2B5EF4-FFF2-40B4-BE49-F238E27FC236}">
                <a16:creationId xmlns:a16="http://schemas.microsoft.com/office/drawing/2014/main" id="{6675DBBC-0B0B-054E-BD52-6C406065CFD1}"/>
              </a:ext>
            </a:extLst>
          </p:cNvPr>
          <p:cNvSpPr>
            <a:spLocks noGrp="1"/>
          </p:cNvSpPr>
          <p:nvPr>
            <p:ph type="sldNum" sz="quarter" idx="5"/>
          </p:nvPr>
        </p:nvSpPr>
        <p:spPr/>
        <p:txBody>
          <a:bodyPr/>
          <a:lstStyle/>
          <a:p>
            <a:pPr defTabSz="933237">
              <a:defRPr/>
            </a:pPr>
            <a:fld id="{6F1B017F-DE3E-F34F-84F6-EBAD3A856631}" type="slidenum">
              <a:rPr lang="en-US">
                <a:solidFill>
                  <a:prstClr val="black"/>
                </a:solidFill>
                <a:latin typeface="Calibri" panose="020F0502020204030204"/>
              </a:rPr>
              <a:pPr defTabSz="933237">
                <a:defRPr/>
              </a:pPr>
              <a:t>52</a:t>
            </a:fld>
            <a:endParaRPr lang="en-US">
              <a:solidFill>
                <a:prstClr val="black"/>
              </a:solidFill>
              <a:latin typeface="Calibri" panose="020F0502020204030204"/>
            </a:endParaRPr>
          </a:p>
        </p:txBody>
      </p:sp>
    </p:spTree>
    <p:extLst>
      <p:ext uri="{BB962C8B-B14F-4D97-AF65-F5344CB8AC3E}">
        <p14:creationId xmlns:p14="http://schemas.microsoft.com/office/powerpoint/2010/main" val="22189913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buNone/>
            </a:pPr>
            <a:r>
              <a:rPr lang="en-US"/>
              <a:t>After today’s event, we’ll send all attendees a follow-up email from Eventbrite.com. This email will include the registration list and the presentations.</a:t>
            </a:r>
          </a:p>
          <a:p>
            <a:pPr>
              <a:buNone/>
            </a:pPr>
            <a:endParaRPr lang="en-US"/>
          </a:p>
          <a:p>
            <a:pPr>
              <a:buNone/>
            </a:pPr>
            <a:r>
              <a:rPr lang="en-US"/>
              <a:t>You can also find this information on our website within the next three business days.</a:t>
            </a:r>
          </a:p>
          <a:p>
            <a:pPr>
              <a:buNone/>
            </a:pPr>
            <a:endParaRPr lang="en-US"/>
          </a:p>
          <a:p>
            <a:r>
              <a:rPr lang="en-US"/>
              <a:t>Finally, please take a moment to complete the post-event survey — your feedback helps us improve future events.</a:t>
            </a:r>
          </a:p>
          <a:p>
            <a:endParaRPr lang="en-US"/>
          </a:p>
        </p:txBody>
      </p:sp>
      <p:sp>
        <p:nvSpPr>
          <p:cNvPr id="4" name="Slide Number Placeholder 3"/>
          <p:cNvSpPr>
            <a:spLocks noGrp="1"/>
          </p:cNvSpPr>
          <p:nvPr>
            <p:ph type="sldNum" sz="quarter" idx="5"/>
          </p:nvPr>
        </p:nvSpPr>
        <p:spPr/>
        <p:txBody>
          <a:bodyPr/>
          <a:lstStyle/>
          <a:p>
            <a:fld id="{A399344F-1846-964E-A23F-F797EB56DD37}" type="slidenum">
              <a:rPr lang="en-US" smtClean="0"/>
              <a:t>53</a:t>
            </a:fld>
            <a:endParaRPr lang="en-US"/>
          </a:p>
        </p:txBody>
      </p:sp>
    </p:spTree>
    <p:extLst>
      <p:ext uri="{BB962C8B-B14F-4D97-AF65-F5344CB8AC3E}">
        <p14:creationId xmlns:p14="http://schemas.microsoft.com/office/powerpoint/2010/main" val="29020840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Here is a look at the four ways to support your business journey, Outreach events, Training and certification, community Panelist Program and Staying connected. Please scan the QR code to visit our Outreach and Engagement Website. </a:t>
            </a:r>
          </a:p>
        </p:txBody>
      </p:sp>
      <p:sp>
        <p:nvSpPr>
          <p:cNvPr id="4" name="Slide Number Placeholder 3"/>
          <p:cNvSpPr>
            <a:spLocks noGrp="1"/>
          </p:cNvSpPr>
          <p:nvPr>
            <p:ph type="sldNum" sz="quarter" idx="5"/>
          </p:nvPr>
        </p:nvSpPr>
        <p:spPr/>
        <p:txBody>
          <a:bodyPr/>
          <a:lstStyle/>
          <a:p>
            <a:pPr marL="0" marR="0" lvl="0" indent="0" algn="r" defTabSz="4387992"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387992"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9302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r>
              <a:rPr lang="en-US" b="1" dirty="0"/>
              <a:t>Thank you to all of today’s speakers!</a:t>
            </a:r>
          </a:p>
          <a:p>
            <a:endParaRPr lang="en-US" dirty="0"/>
          </a:p>
          <a:p>
            <a:r>
              <a:rPr lang="en-US" dirty="0"/>
              <a:t>Here is a list of breakout rooms, feel free to join any of the rooms at your leisure</a:t>
            </a:r>
          </a:p>
          <a:p>
            <a:endParaRPr lang="en-US" dirty="0"/>
          </a:p>
          <a:p>
            <a:r>
              <a:rPr lang="en-US" dirty="0"/>
              <a:t>In addition to the projects we have also included resource rooms such as DSBO, ACDBE, Contract, and Purchasing</a:t>
            </a:r>
          </a:p>
          <a:p>
            <a:endParaRPr lang="en-US" dirty="0"/>
          </a:p>
          <a:p>
            <a:r>
              <a:rPr lang="en-US" b="1" dirty="0"/>
              <a:t>Please Take advantage of this opportunity to connect with the DEN PMs before these RFPs are posted and then they go into a cone of silence</a:t>
            </a:r>
          </a:p>
          <a:p>
            <a:pPr marL="174982" indent="-174982">
              <a:buFont typeface="Arial" panose="020B0604020202020204" pitchFamily="34" charset="0"/>
              <a:buChar char="•"/>
            </a:pPr>
            <a:r>
              <a:rPr lang="en-US" dirty="0"/>
              <a:t>Turn on your cameras</a:t>
            </a:r>
          </a:p>
          <a:p>
            <a:pPr marL="174982" indent="-174982">
              <a:buFont typeface="Arial" panose="020B0604020202020204" pitchFamily="34" charset="0"/>
              <a:buChar char="•"/>
            </a:pPr>
            <a:r>
              <a:rPr lang="en-US" dirty="0"/>
              <a:t>Introduce yourself and your company</a:t>
            </a:r>
          </a:p>
          <a:p>
            <a:pPr marL="174982" indent="-174982" defTabSz="699927">
              <a:buFont typeface="Arial" panose="020B0604020202020204" pitchFamily="34" charset="0"/>
              <a:buChar char="•"/>
              <a:defRPr/>
            </a:pPr>
            <a:r>
              <a:rPr lang="en-US" dirty="0"/>
              <a:t>Ask questions</a:t>
            </a:r>
          </a:p>
          <a:p>
            <a:pPr marL="174982" indent="-174982" defTabSz="699927">
              <a:buFont typeface="Arial" panose="020B0604020202020204" pitchFamily="34" charset="0"/>
              <a:buChar char="•"/>
              <a:defRPr/>
            </a:pPr>
            <a:r>
              <a:rPr lang="en-US" dirty="0"/>
              <a:t>Make connections with others in the room for possible connections</a:t>
            </a:r>
          </a:p>
          <a:p>
            <a:pPr marL="174982" indent="-174982">
              <a:buFont typeface="Arial" panose="020B0604020202020204" pitchFamily="34" charset="0"/>
              <a:buChar char="•"/>
            </a:pPr>
            <a:r>
              <a:rPr lang="en-US" dirty="0"/>
              <a:t>Let them know if you are interested in priming or subbing?</a:t>
            </a:r>
          </a:p>
          <a:p>
            <a:pPr marL="174982" indent="-174982">
              <a:buFont typeface="Arial" panose="020B0604020202020204" pitchFamily="34" charset="0"/>
              <a:buChar char="•"/>
            </a:pPr>
            <a:endParaRPr lang="en-US" dirty="0"/>
          </a:p>
          <a:p>
            <a:r>
              <a:rPr lang="en-US" b="1" dirty="0"/>
              <a:t>If you are a large firm, I would encourage you to</a:t>
            </a:r>
          </a:p>
          <a:p>
            <a:pPr marL="174982" indent="-174982">
              <a:buFont typeface="Arial" panose="020B0604020202020204" pitchFamily="34" charset="0"/>
              <a:buChar char="•"/>
            </a:pPr>
            <a:r>
              <a:rPr lang="en-US" dirty="0"/>
              <a:t>take advantage of this space to connect with small business partners</a:t>
            </a:r>
          </a:p>
          <a:p>
            <a:pPr marL="174982" indent="-174982">
              <a:buFont typeface="Arial" panose="020B0604020202020204" pitchFamily="34" charset="0"/>
              <a:buChar char="•"/>
            </a:pPr>
            <a:endParaRPr lang="en-US" dirty="0"/>
          </a:p>
          <a:p>
            <a:r>
              <a:rPr lang="en-US" b="1" dirty="0"/>
              <a:t>If you are a Small Business</a:t>
            </a:r>
          </a:p>
          <a:p>
            <a:pPr marL="174982" indent="-174982">
              <a:buFont typeface="Arial" panose="020B0604020202020204" pitchFamily="34" charset="0"/>
              <a:buChar char="•"/>
            </a:pPr>
            <a:r>
              <a:rPr lang="en-US" dirty="0"/>
              <a:t>Prepare and get ready now before these RFPs are released</a:t>
            </a:r>
          </a:p>
          <a:p>
            <a:pPr marL="174982" indent="-174982">
              <a:buFont typeface="Arial" panose="020B0604020202020204" pitchFamily="34" charset="0"/>
              <a:buChar char="•"/>
            </a:pPr>
            <a:r>
              <a:rPr lang="en-US" dirty="0"/>
              <a:t>Identify Business Partners who are pursuing the work you are interested in</a:t>
            </a:r>
          </a:p>
          <a:p>
            <a:pPr marL="174982" indent="-174982">
              <a:buFont typeface="Arial" panose="020B0604020202020204" pitchFamily="34" charset="0"/>
              <a:buChar char="•"/>
            </a:pPr>
            <a:r>
              <a:rPr lang="en-US" dirty="0"/>
              <a:t>Make sure your certifications are up to date </a:t>
            </a:r>
          </a:p>
          <a:p>
            <a:pPr marL="174982" indent="-174982">
              <a:buFont typeface="Arial" panose="020B0604020202020204" pitchFamily="34" charset="0"/>
              <a:buChar char="•"/>
            </a:pPr>
            <a:r>
              <a:rPr lang="en-US" dirty="0"/>
              <a:t>If you are looking to sub, connect with those Prime firms who are interested in pursuing the work and </a:t>
            </a:r>
          </a:p>
          <a:p>
            <a:pPr marL="524946" lvl="1" indent="-174982">
              <a:buFont typeface="Arial" panose="020B0604020202020204" pitchFamily="34" charset="0"/>
              <a:buChar char="•"/>
            </a:pPr>
            <a:r>
              <a:rPr lang="en-US" dirty="0"/>
              <a:t>Find out their qualification process</a:t>
            </a:r>
          </a:p>
          <a:p>
            <a:pPr marL="524946" lvl="1" indent="-174982">
              <a:buFont typeface="Arial" panose="020B0604020202020204" pitchFamily="34" charset="0"/>
              <a:buChar char="•"/>
            </a:pPr>
            <a:r>
              <a:rPr lang="en-US" dirty="0"/>
              <a:t>Get on their </a:t>
            </a:r>
            <a:r>
              <a:rPr lang="en-US" dirty="0" err="1"/>
              <a:t>bidlist</a:t>
            </a:r>
            <a:endParaRPr lang="en-US" dirty="0"/>
          </a:p>
          <a:p>
            <a:pPr marL="524946" lvl="1" indent="-174982">
              <a:buFont typeface="Arial" panose="020B0604020202020204" pitchFamily="34" charset="0"/>
              <a:buChar char="•"/>
            </a:pPr>
            <a:r>
              <a:rPr lang="en-US" dirty="0"/>
              <a:t>Identify your point of contact</a:t>
            </a:r>
          </a:p>
          <a:p>
            <a:pPr marL="524946" lvl="1" indent="-174982">
              <a:buFont typeface="Arial" panose="020B0604020202020204" pitchFamily="34" charset="0"/>
              <a:buChar char="•"/>
            </a:pPr>
            <a:r>
              <a:rPr lang="en-US" dirty="0"/>
              <a:t>Continue to build your relationship</a:t>
            </a:r>
          </a:p>
          <a:p>
            <a:pPr marL="174982" indent="-174982">
              <a:buFont typeface="Arial" panose="020B0604020202020204" pitchFamily="34" charset="0"/>
              <a:buChar char="•"/>
            </a:pPr>
            <a:endParaRPr lang="en-US" dirty="0"/>
          </a:p>
          <a:p>
            <a:r>
              <a:rPr lang="en-US" b="1" dirty="0"/>
              <a:t>And finally, please take a few minutes before leaving the event today and help us improve our programs by scanning the QR code and taking a quick survey for us</a:t>
            </a:r>
          </a:p>
          <a:p>
            <a:endParaRPr lang="en-US" b="1" dirty="0"/>
          </a:p>
          <a:p>
            <a:r>
              <a:rPr lang="en-US" b="1" dirty="0"/>
              <a:t>Lets open the rooms, if you cannot see a window pop up click on the More Button with 3 dots at the bottom of your screen and click on breakout rooms</a:t>
            </a:r>
          </a:p>
          <a:p>
            <a:pPr defTabSz="699927">
              <a:defRPr/>
            </a:pPr>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498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8.xml"/><Relationship Id="rId5" Type="http://schemas.openxmlformats.org/officeDocument/2006/relationships/image" Target="../media/image28.png"/><Relationship Id="rId4"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gree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6" y="5874026"/>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9498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6" y="5874026"/>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5309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1 - blu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6" y="5874026"/>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921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3D765E8-D6C6-6443-9E84-8CC69B9DC425}"/>
              </a:ext>
            </a:extLst>
          </p:cNvPr>
          <p:cNvSpPr/>
          <p:nvPr userDrawn="1"/>
        </p:nvSpPr>
        <p:spPr>
          <a:xfrm>
            <a:off x="0" y="17"/>
            <a:ext cx="12192000" cy="839223"/>
          </a:xfrm>
          <a:prstGeom prst="rect">
            <a:avLst/>
          </a:prstGeom>
          <a:solidFill>
            <a:srgbClr val="3B1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chemeClr val="accent2">
                  <a:lumMod val="75000"/>
                </a:schemeClr>
              </a:solidFill>
              <a:highlight>
                <a:srgbClr val="B74D13"/>
              </a:highlight>
            </a:endParaRPr>
          </a:p>
        </p:txBody>
      </p:sp>
      <p:pic>
        <p:nvPicPr>
          <p:cNvPr id="18" name="Picture 17" descr="A picture containing drawing&#10;&#10;Description automatically generated">
            <a:extLst>
              <a:ext uri="{FF2B5EF4-FFF2-40B4-BE49-F238E27FC236}">
                <a16:creationId xmlns:a16="http://schemas.microsoft.com/office/drawing/2014/main" id="{BB025679-0DA9-964F-881C-39D8B82914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4843" y="1"/>
            <a:ext cx="660791" cy="617696"/>
          </a:xfrm>
          <a:prstGeom prst="rect">
            <a:avLst/>
          </a:prstGeom>
        </p:spPr>
      </p:pic>
      <p:sp>
        <p:nvSpPr>
          <p:cNvPr id="17" name="TextBox 16">
            <a:extLst>
              <a:ext uri="{FF2B5EF4-FFF2-40B4-BE49-F238E27FC236}">
                <a16:creationId xmlns:a16="http://schemas.microsoft.com/office/drawing/2014/main" id="{7BE3F799-3B09-6F4A-960E-75D646F0607B}"/>
              </a:ext>
            </a:extLst>
          </p:cNvPr>
          <p:cNvSpPr txBox="1"/>
          <p:nvPr userDrawn="1"/>
        </p:nvSpPr>
        <p:spPr>
          <a:xfrm>
            <a:off x="10661527" y="7496786"/>
            <a:ext cx="246308" cy="492613"/>
          </a:xfrm>
          <a:prstGeom prst="rect">
            <a:avLst/>
          </a:prstGeom>
          <a:noFill/>
        </p:spPr>
        <p:txBody>
          <a:bodyPr wrap="square" rtlCol="0">
            <a:spAutoFit/>
          </a:bodyPr>
          <a:lstStyle/>
          <a:p>
            <a:endParaRPr lang="en-US" sz="2401"/>
          </a:p>
        </p:txBody>
      </p:sp>
    </p:spTree>
    <p:extLst>
      <p:ext uri="{BB962C8B-B14F-4D97-AF65-F5344CB8AC3E}">
        <p14:creationId xmlns:p14="http://schemas.microsoft.com/office/powerpoint/2010/main" val="1364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033188" y="-6670"/>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64840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1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D262956-0B92-2A40-D55F-3B983D3AA9C7}"/>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488271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1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7FD67F68-27BB-294D-97E5-36BC83CB06D1}"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1819205A-F0EA-071B-38E5-FA0EA2DC242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marL="1371600" indent="0">
              <a:buClr>
                <a:schemeClr val="bg2">
                  <a:lumMod val="75000"/>
                </a:schemeClr>
              </a:buClr>
              <a:buNone/>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p>
        </p:txBody>
      </p:sp>
    </p:spTree>
    <p:extLst>
      <p:ext uri="{BB962C8B-B14F-4D97-AF65-F5344CB8AC3E}">
        <p14:creationId xmlns:p14="http://schemas.microsoft.com/office/powerpoint/2010/main" val="3330770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ntent 2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11" name="Text Placeholder 10">
            <a:extLst>
              <a:ext uri="{FF2B5EF4-FFF2-40B4-BE49-F238E27FC236}">
                <a16:creationId xmlns:a16="http://schemas.microsoft.com/office/drawing/2014/main" id="{ACF43B73-9E31-6EB9-4037-8A6C367AED3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814034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3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3F1FB2E-BA03-0ACF-AA49-BB1FBC21AC30}"/>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232937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3 - green">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754062" y="6080418"/>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sp>
        <p:nvSpPr>
          <p:cNvPr id="2" name="Text Placeholder 9">
            <a:extLst>
              <a:ext uri="{FF2B5EF4-FFF2-40B4-BE49-F238E27FC236}">
                <a16:creationId xmlns:a16="http://schemas.microsoft.com/office/drawing/2014/main" id="{183D4F33-6888-DA4B-0201-F604FCC31187}"/>
              </a:ext>
            </a:extLst>
          </p:cNvPr>
          <p:cNvSpPr>
            <a:spLocks noGrp="1"/>
          </p:cNvSpPr>
          <p:nvPr>
            <p:ph type="body" sz="quarter" idx="13" hasCustomPrompt="1"/>
          </p:nvPr>
        </p:nvSpPr>
        <p:spPr>
          <a:xfrm>
            <a:off x="762418" y="4547937"/>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3" name="Text Placeholder 12">
            <a:extLst>
              <a:ext uri="{FF2B5EF4-FFF2-40B4-BE49-F238E27FC236}">
                <a16:creationId xmlns:a16="http://schemas.microsoft.com/office/drawing/2014/main" id="{DCCF9B7F-6200-57BA-9418-F486917F2D3F}"/>
              </a:ext>
            </a:extLst>
          </p:cNvPr>
          <p:cNvSpPr>
            <a:spLocks noGrp="1"/>
          </p:cNvSpPr>
          <p:nvPr>
            <p:ph type="body" sz="quarter" idx="14" hasCustomPrompt="1"/>
          </p:nvPr>
        </p:nvSpPr>
        <p:spPr>
          <a:xfrm>
            <a:off x="762418" y="5142297"/>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cxnSp>
        <p:nvCxnSpPr>
          <p:cNvPr id="4" name="Straight Connector 3">
            <a:extLst>
              <a:ext uri="{FF2B5EF4-FFF2-40B4-BE49-F238E27FC236}">
                <a16:creationId xmlns:a16="http://schemas.microsoft.com/office/drawing/2014/main" id="{80F5791E-E5A0-BB60-8A49-2EFC0F8381F3}"/>
              </a:ext>
            </a:extLst>
          </p:cNvPr>
          <p:cNvCxnSpPr/>
          <p:nvPr userDrawn="1"/>
        </p:nvCxnSpPr>
        <p:spPr>
          <a:xfrm>
            <a:off x="866080" y="5986321"/>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853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3 - orang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754062" y="6080418"/>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sp>
        <p:nvSpPr>
          <p:cNvPr id="2" name="Text Placeholder 9">
            <a:extLst>
              <a:ext uri="{FF2B5EF4-FFF2-40B4-BE49-F238E27FC236}">
                <a16:creationId xmlns:a16="http://schemas.microsoft.com/office/drawing/2014/main" id="{183D4F33-6888-DA4B-0201-F604FCC31187}"/>
              </a:ext>
            </a:extLst>
          </p:cNvPr>
          <p:cNvSpPr>
            <a:spLocks noGrp="1"/>
          </p:cNvSpPr>
          <p:nvPr>
            <p:ph type="body" sz="quarter" idx="13" hasCustomPrompt="1"/>
          </p:nvPr>
        </p:nvSpPr>
        <p:spPr>
          <a:xfrm>
            <a:off x="762418" y="4547937"/>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3" name="Text Placeholder 12">
            <a:extLst>
              <a:ext uri="{FF2B5EF4-FFF2-40B4-BE49-F238E27FC236}">
                <a16:creationId xmlns:a16="http://schemas.microsoft.com/office/drawing/2014/main" id="{DCCF9B7F-6200-57BA-9418-F486917F2D3F}"/>
              </a:ext>
            </a:extLst>
          </p:cNvPr>
          <p:cNvSpPr>
            <a:spLocks noGrp="1"/>
          </p:cNvSpPr>
          <p:nvPr>
            <p:ph type="body" sz="quarter" idx="14" hasCustomPrompt="1"/>
          </p:nvPr>
        </p:nvSpPr>
        <p:spPr>
          <a:xfrm>
            <a:off x="762418" y="5142297"/>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cxnSp>
        <p:nvCxnSpPr>
          <p:cNvPr id="4" name="Straight Connector 3">
            <a:extLst>
              <a:ext uri="{FF2B5EF4-FFF2-40B4-BE49-F238E27FC236}">
                <a16:creationId xmlns:a16="http://schemas.microsoft.com/office/drawing/2014/main" id="{80F5791E-E5A0-BB60-8A49-2EFC0F8381F3}"/>
              </a:ext>
            </a:extLst>
          </p:cNvPr>
          <p:cNvCxnSpPr/>
          <p:nvPr userDrawn="1"/>
        </p:nvCxnSpPr>
        <p:spPr>
          <a:xfrm>
            <a:off x="866080" y="5986321"/>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8465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3 - blu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754062" y="6080418"/>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sp>
        <p:nvSpPr>
          <p:cNvPr id="2" name="Text Placeholder 9">
            <a:extLst>
              <a:ext uri="{FF2B5EF4-FFF2-40B4-BE49-F238E27FC236}">
                <a16:creationId xmlns:a16="http://schemas.microsoft.com/office/drawing/2014/main" id="{183D4F33-6888-DA4B-0201-F604FCC31187}"/>
              </a:ext>
            </a:extLst>
          </p:cNvPr>
          <p:cNvSpPr>
            <a:spLocks noGrp="1"/>
          </p:cNvSpPr>
          <p:nvPr>
            <p:ph type="body" sz="quarter" idx="13" hasCustomPrompt="1"/>
          </p:nvPr>
        </p:nvSpPr>
        <p:spPr>
          <a:xfrm>
            <a:off x="762418" y="4547937"/>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3" name="Text Placeholder 12">
            <a:extLst>
              <a:ext uri="{FF2B5EF4-FFF2-40B4-BE49-F238E27FC236}">
                <a16:creationId xmlns:a16="http://schemas.microsoft.com/office/drawing/2014/main" id="{DCCF9B7F-6200-57BA-9418-F486917F2D3F}"/>
              </a:ext>
            </a:extLst>
          </p:cNvPr>
          <p:cNvSpPr>
            <a:spLocks noGrp="1"/>
          </p:cNvSpPr>
          <p:nvPr>
            <p:ph type="body" sz="quarter" idx="14" hasCustomPrompt="1"/>
          </p:nvPr>
        </p:nvSpPr>
        <p:spPr>
          <a:xfrm>
            <a:off x="762418" y="5142297"/>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cxnSp>
        <p:nvCxnSpPr>
          <p:cNvPr id="4" name="Straight Connector 3">
            <a:extLst>
              <a:ext uri="{FF2B5EF4-FFF2-40B4-BE49-F238E27FC236}">
                <a16:creationId xmlns:a16="http://schemas.microsoft.com/office/drawing/2014/main" id="{80F5791E-E5A0-BB60-8A49-2EFC0F8381F3}"/>
              </a:ext>
            </a:extLst>
          </p:cNvPr>
          <p:cNvCxnSpPr/>
          <p:nvPr userDrawn="1"/>
        </p:nvCxnSpPr>
        <p:spPr>
          <a:xfrm>
            <a:off x="866080" y="5986321"/>
            <a:ext cx="640080" cy="0"/>
          </a:xfrm>
          <a:prstGeom prst="line">
            <a:avLst/>
          </a:prstGeom>
          <a:ln w="76200">
            <a:solidFill>
              <a:srgbClr val="8C9EB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9274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033188" y="-6670"/>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1372171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4 - GREEN - Image VIOLET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2" name="Picture 1">
            <a:extLst>
              <a:ext uri="{FF2B5EF4-FFF2-40B4-BE49-F238E27FC236}">
                <a16:creationId xmlns:a16="http://schemas.microsoft.com/office/drawing/2014/main" id="{8FEFCD1F-1471-934C-C97A-639E41F15A5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17286" y="-16562"/>
            <a:ext cx="565288" cy="565288"/>
          </a:xfrm>
          <a:prstGeom prst="rect">
            <a:avLst/>
          </a:prstGeom>
        </p:spPr>
      </p:pic>
      <p:sp>
        <p:nvSpPr>
          <p:cNvPr id="5" name="Text Placeholder 10">
            <a:extLst>
              <a:ext uri="{FF2B5EF4-FFF2-40B4-BE49-F238E27FC236}">
                <a16:creationId xmlns:a16="http://schemas.microsoft.com/office/drawing/2014/main" id="{01832E95-A96F-413C-93E4-0153A86A0834}"/>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4041658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2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5C31418A-8F8E-263B-4C17-1F834EBA96AB}"/>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958736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2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2" name="Text Placeholder 8">
            <a:extLst>
              <a:ext uri="{FF2B5EF4-FFF2-40B4-BE49-F238E27FC236}">
                <a16:creationId xmlns:a16="http://schemas.microsoft.com/office/drawing/2014/main" id="{6240A90C-36DE-9065-E842-293002EF4399}"/>
              </a:ext>
            </a:extLst>
          </p:cNvPr>
          <p:cNvSpPr>
            <a:spLocks noGrp="1"/>
          </p:cNvSpPr>
          <p:nvPr>
            <p:ph type="body" sz="quarter" idx="17" hasCustomPrompt="1"/>
          </p:nvPr>
        </p:nvSpPr>
        <p:spPr>
          <a:xfrm>
            <a:off x="770439" y="4081081"/>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3" name="Text Placeholder 8">
            <a:extLst>
              <a:ext uri="{FF2B5EF4-FFF2-40B4-BE49-F238E27FC236}">
                <a16:creationId xmlns:a16="http://schemas.microsoft.com/office/drawing/2014/main" id="{9EDCDD1E-280C-845E-14BD-8F6416852B61}"/>
              </a:ext>
            </a:extLst>
          </p:cNvPr>
          <p:cNvSpPr>
            <a:spLocks noGrp="1"/>
          </p:cNvSpPr>
          <p:nvPr>
            <p:ph type="body" sz="quarter" idx="18" hasCustomPrompt="1"/>
          </p:nvPr>
        </p:nvSpPr>
        <p:spPr>
          <a:xfrm>
            <a:off x="3341948" y="4089803"/>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5" name="Text Placeholder 8">
            <a:extLst>
              <a:ext uri="{FF2B5EF4-FFF2-40B4-BE49-F238E27FC236}">
                <a16:creationId xmlns:a16="http://schemas.microsoft.com/office/drawing/2014/main" id="{57789556-7CFA-CCF2-A1A6-87C4744DAE3A}"/>
              </a:ext>
            </a:extLst>
          </p:cNvPr>
          <p:cNvSpPr>
            <a:spLocks noGrp="1"/>
          </p:cNvSpPr>
          <p:nvPr>
            <p:ph type="body" sz="quarter" idx="19" hasCustomPrompt="1"/>
          </p:nvPr>
        </p:nvSpPr>
        <p:spPr>
          <a:xfrm>
            <a:off x="5913457" y="4081080"/>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6" name="Text Placeholder 8">
            <a:extLst>
              <a:ext uri="{FF2B5EF4-FFF2-40B4-BE49-F238E27FC236}">
                <a16:creationId xmlns:a16="http://schemas.microsoft.com/office/drawing/2014/main" id="{CC78DFB7-6347-535D-34AE-87AB9F437B51}"/>
              </a:ext>
            </a:extLst>
          </p:cNvPr>
          <p:cNvSpPr>
            <a:spLocks noGrp="1"/>
          </p:cNvSpPr>
          <p:nvPr>
            <p:ph type="body" sz="quarter" idx="20" hasCustomPrompt="1"/>
          </p:nvPr>
        </p:nvSpPr>
        <p:spPr>
          <a:xfrm>
            <a:off x="8484966" y="4089803"/>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7" name="Text Placeholder 8">
            <a:extLst>
              <a:ext uri="{FF2B5EF4-FFF2-40B4-BE49-F238E27FC236}">
                <a16:creationId xmlns:a16="http://schemas.microsoft.com/office/drawing/2014/main" id="{B06533FE-59B9-ADBF-4A5D-BA534B11F2D8}"/>
              </a:ext>
            </a:extLst>
          </p:cNvPr>
          <p:cNvSpPr>
            <a:spLocks noGrp="1"/>
          </p:cNvSpPr>
          <p:nvPr>
            <p:ph type="body" sz="quarter" idx="21" hasCustomPrompt="1"/>
          </p:nvPr>
        </p:nvSpPr>
        <p:spPr>
          <a:xfrm>
            <a:off x="770440" y="4587097"/>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9" name="Text Placeholder 8">
            <a:extLst>
              <a:ext uri="{FF2B5EF4-FFF2-40B4-BE49-F238E27FC236}">
                <a16:creationId xmlns:a16="http://schemas.microsoft.com/office/drawing/2014/main" id="{97C949B2-60F4-1BEB-3762-B982746D5F02}"/>
              </a:ext>
            </a:extLst>
          </p:cNvPr>
          <p:cNvSpPr>
            <a:spLocks noGrp="1"/>
          </p:cNvSpPr>
          <p:nvPr>
            <p:ph type="body" sz="quarter" idx="22" hasCustomPrompt="1"/>
          </p:nvPr>
        </p:nvSpPr>
        <p:spPr>
          <a:xfrm>
            <a:off x="3330373" y="4604123"/>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12" name="Text Placeholder 8">
            <a:extLst>
              <a:ext uri="{FF2B5EF4-FFF2-40B4-BE49-F238E27FC236}">
                <a16:creationId xmlns:a16="http://schemas.microsoft.com/office/drawing/2014/main" id="{B0EE2C00-2992-64A0-9E86-52D837091B19}"/>
              </a:ext>
            </a:extLst>
          </p:cNvPr>
          <p:cNvSpPr>
            <a:spLocks noGrp="1"/>
          </p:cNvSpPr>
          <p:nvPr>
            <p:ph type="body" sz="quarter" idx="23" hasCustomPrompt="1"/>
          </p:nvPr>
        </p:nvSpPr>
        <p:spPr>
          <a:xfrm>
            <a:off x="5913457" y="4587096"/>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13" name="Text Placeholder 8">
            <a:extLst>
              <a:ext uri="{FF2B5EF4-FFF2-40B4-BE49-F238E27FC236}">
                <a16:creationId xmlns:a16="http://schemas.microsoft.com/office/drawing/2014/main" id="{F572C860-1B06-3C49-FD47-1143FAB2FD53}"/>
              </a:ext>
            </a:extLst>
          </p:cNvPr>
          <p:cNvSpPr>
            <a:spLocks noGrp="1"/>
          </p:cNvSpPr>
          <p:nvPr>
            <p:ph type="body" sz="quarter" idx="24" hasCustomPrompt="1"/>
          </p:nvPr>
        </p:nvSpPr>
        <p:spPr>
          <a:xfrm>
            <a:off x="8473391" y="4587095"/>
            <a:ext cx="2286462" cy="578319"/>
          </a:xfrm>
          <a:prstGeom prst="rect">
            <a:avLst/>
          </a:prstGeom>
        </p:spPr>
        <p:txBody>
          <a:bodyPr/>
          <a:lstStyle>
            <a:lvl1pPr marL="0" indent="0" algn="ctr">
              <a:buNone/>
              <a:defRPr sz="1400" b="0"/>
            </a:lvl1pPr>
          </a:lstStyle>
          <a:p>
            <a:pPr lvl="0"/>
            <a:r>
              <a:rPr lang="en-US"/>
              <a:t>Body copy sentence case and 14pt size</a:t>
            </a:r>
          </a:p>
        </p:txBody>
      </p:sp>
      <p:pic>
        <p:nvPicPr>
          <p:cNvPr id="17" name="Picture 16">
            <a:extLst>
              <a:ext uri="{FF2B5EF4-FFF2-40B4-BE49-F238E27FC236}">
                <a16:creationId xmlns:a16="http://schemas.microsoft.com/office/drawing/2014/main" id="{4ADB70BD-1A8E-A0DE-8940-70CA09AB6B0B}"/>
              </a:ext>
            </a:extLst>
          </p:cNvPr>
          <p:cNvPicPr>
            <a:picLocks noChangeAspect="1"/>
          </p:cNvPicPr>
          <p:nvPr userDrawn="1"/>
        </p:nvPicPr>
        <p:blipFill>
          <a:blip r:embed="rId2"/>
          <a:stretch>
            <a:fillRect/>
          </a:stretch>
        </p:blipFill>
        <p:spPr>
          <a:xfrm>
            <a:off x="3726044" y="2510822"/>
            <a:ext cx="1595376" cy="1418113"/>
          </a:xfrm>
          <a:prstGeom prst="rect">
            <a:avLst/>
          </a:prstGeom>
        </p:spPr>
      </p:pic>
      <p:pic>
        <p:nvPicPr>
          <p:cNvPr id="18" name="Picture 17">
            <a:extLst>
              <a:ext uri="{FF2B5EF4-FFF2-40B4-BE49-F238E27FC236}">
                <a16:creationId xmlns:a16="http://schemas.microsoft.com/office/drawing/2014/main" id="{7EA4F083-2C21-6318-7763-D550EB0B3789}"/>
              </a:ext>
            </a:extLst>
          </p:cNvPr>
          <p:cNvPicPr>
            <a:picLocks noChangeAspect="1"/>
          </p:cNvPicPr>
          <p:nvPr userDrawn="1"/>
        </p:nvPicPr>
        <p:blipFill>
          <a:blip r:embed="rId3"/>
          <a:stretch>
            <a:fillRect/>
          </a:stretch>
        </p:blipFill>
        <p:spPr>
          <a:xfrm>
            <a:off x="1036942" y="2505056"/>
            <a:ext cx="1520179" cy="1370303"/>
          </a:xfrm>
          <a:prstGeom prst="rect">
            <a:avLst/>
          </a:prstGeom>
        </p:spPr>
      </p:pic>
      <p:pic>
        <p:nvPicPr>
          <p:cNvPr id="19" name="Picture 18" descr="A purple globe with continents in the middle&#10;&#10;Description automatically generated">
            <a:extLst>
              <a:ext uri="{FF2B5EF4-FFF2-40B4-BE49-F238E27FC236}">
                <a16:creationId xmlns:a16="http://schemas.microsoft.com/office/drawing/2014/main" id="{60F6F111-3A82-B5D2-C151-B2842DD52DCA}"/>
              </a:ext>
            </a:extLst>
          </p:cNvPr>
          <p:cNvPicPr>
            <a:picLocks noChangeAspect="1"/>
          </p:cNvPicPr>
          <p:nvPr userDrawn="1"/>
        </p:nvPicPr>
        <p:blipFill>
          <a:blip r:embed="rId4"/>
          <a:stretch>
            <a:fillRect/>
          </a:stretch>
        </p:blipFill>
        <p:spPr>
          <a:xfrm>
            <a:off x="6224364" y="2478314"/>
            <a:ext cx="1653071" cy="1483128"/>
          </a:xfrm>
          <a:prstGeom prst="rect">
            <a:avLst/>
          </a:prstGeom>
        </p:spPr>
      </p:pic>
      <p:pic>
        <p:nvPicPr>
          <p:cNvPr id="20" name="Picture 19">
            <a:extLst>
              <a:ext uri="{FF2B5EF4-FFF2-40B4-BE49-F238E27FC236}">
                <a16:creationId xmlns:a16="http://schemas.microsoft.com/office/drawing/2014/main" id="{E339E702-A106-0599-A4AC-F041A93587EA}"/>
              </a:ext>
            </a:extLst>
          </p:cNvPr>
          <p:cNvPicPr>
            <a:picLocks noChangeAspect="1"/>
          </p:cNvPicPr>
          <p:nvPr userDrawn="1"/>
        </p:nvPicPr>
        <p:blipFill>
          <a:blip r:embed="rId5"/>
          <a:stretch>
            <a:fillRect/>
          </a:stretch>
        </p:blipFill>
        <p:spPr>
          <a:xfrm>
            <a:off x="8988663" y="2621726"/>
            <a:ext cx="1410336" cy="1253633"/>
          </a:xfrm>
          <a:prstGeom prst="rect">
            <a:avLst/>
          </a:prstGeom>
        </p:spPr>
      </p:pic>
    </p:spTree>
    <p:extLst>
      <p:ext uri="{BB962C8B-B14F-4D97-AF65-F5344CB8AC3E}">
        <p14:creationId xmlns:p14="http://schemas.microsoft.com/office/powerpoint/2010/main" val="2435462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1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D262956-0B92-2A40-D55F-3B983D3AA9C7}"/>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
        <p:nvSpPr>
          <p:cNvPr id="3" name="Rectangle 2">
            <a:extLst>
              <a:ext uri="{FF2B5EF4-FFF2-40B4-BE49-F238E27FC236}">
                <a16:creationId xmlns:a16="http://schemas.microsoft.com/office/drawing/2014/main" id="{4081E596-2394-077D-84EF-B8507FB016A9}"/>
              </a:ext>
            </a:extLst>
          </p:cNvPr>
          <p:cNvSpPr/>
          <p:nvPr userDrawn="1"/>
        </p:nvSpPr>
        <p:spPr>
          <a:xfrm>
            <a:off x="835269" y="993531"/>
            <a:ext cx="975946" cy="2813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87839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F13BC-D388-DEA6-FBD8-7A1F9A30E3A6}"/>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3" name="Footer Placeholder 2">
            <a:extLst>
              <a:ext uri="{FF2B5EF4-FFF2-40B4-BE49-F238E27FC236}">
                <a16:creationId xmlns:a16="http://schemas.microsoft.com/office/drawing/2014/main" id="{771512C5-9DF1-40B4-D3E3-56502DDDF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770F2E-2720-DB77-F2E2-1AA4B9BF00FC}"/>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3354298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a:srcRect l="145" r="145"/>
          <a:stretch/>
        </p:blipFill>
        <p:spPr>
          <a:xfrm>
            <a:off x="11033188" y="-6670"/>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2194407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1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6" y="5874026"/>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61179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1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7FD67F68-27BB-294D-97E5-36BC83CB06D1}"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1819205A-F0EA-071B-38E5-FA0EA2DC242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marL="1371600" indent="0">
              <a:buClr>
                <a:schemeClr val="bg2">
                  <a:lumMod val="75000"/>
                </a:schemeClr>
              </a:buClr>
              <a:buNone/>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p>
        </p:txBody>
      </p:sp>
    </p:spTree>
    <p:extLst>
      <p:ext uri="{BB962C8B-B14F-4D97-AF65-F5344CB8AC3E}">
        <p14:creationId xmlns:p14="http://schemas.microsoft.com/office/powerpoint/2010/main" val="3466141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03_Title and Content_a">
    <p:spTree>
      <p:nvGrpSpPr>
        <p:cNvPr id="1" name=""/>
        <p:cNvGrpSpPr/>
        <p:nvPr/>
      </p:nvGrpSpPr>
      <p:grpSpPr>
        <a:xfrm>
          <a:off x="0" y="0"/>
          <a:ext cx="0" cy="0"/>
          <a:chOff x="0" y="0"/>
          <a:chExt cx="0" cy="0"/>
        </a:xfrm>
      </p:grpSpPr>
      <p:sp>
        <p:nvSpPr>
          <p:cNvPr id="2" name="Title 1"/>
          <p:cNvSpPr>
            <a:spLocks noGrp="1"/>
          </p:cNvSpPr>
          <p:nvPr>
            <p:ph type="title"/>
          </p:nvPr>
        </p:nvSpPr>
        <p:spPr>
          <a:xfrm>
            <a:off x="1651000" y="1377950"/>
            <a:ext cx="9144000" cy="1290639"/>
          </a:xfrm>
        </p:spPr>
        <p:txBody>
          <a:bodyPr>
            <a:normAutofit/>
          </a:bodyPr>
          <a:lstStyle>
            <a:lvl1pPr algn="l">
              <a:defRPr sz="5067" baseline="0">
                <a:solidFill>
                  <a:srgbClr val="D9531E"/>
                </a:solidFill>
                <a:latin typeface="Franklin Gothic Book"/>
              </a:defRPr>
            </a:lvl1pPr>
          </a:lstStyle>
          <a:p>
            <a:r>
              <a:rPr lang="en-US"/>
              <a:t>Click to edit Master title style</a:t>
            </a:r>
          </a:p>
        </p:txBody>
      </p:sp>
      <p:sp>
        <p:nvSpPr>
          <p:cNvPr id="3" name="Content Placeholder 2"/>
          <p:cNvSpPr>
            <a:spLocks noGrp="1"/>
          </p:cNvSpPr>
          <p:nvPr>
            <p:ph idx="1"/>
          </p:nvPr>
        </p:nvSpPr>
        <p:spPr>
          <a:xfrm>
            <a:off x="1651000" y="2914650"/>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5" name="Picture 14"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200"/>
            <a:ext cx="12192000" cy="105664"/>
          </a:xfrm>
          <a:prstGeom prst="rect">
            <a:avLst/>
          </a:prstGeom>
        </p:spPr>
      </p:pic>
      <p:sp>
        <p:nvSpPr>
          <p:cNvPr id="8" name="Rectangle 7"/>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0" name="Picture 9" descr="ConnectWithUs_Yellow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41533" y="6275240"/>
            <a:ext cx="5372608" cy="292608"/>
          </a:xfrm>
          <a:prstGeom prst="rect">
            <a:avLst/>
          </a:prstGeom>
        </p:spPr>
      </p:pic>
      <p:pic>
        <p:nvPicPr>
          <p:cNvPr id="9" name="Picture 8" descr="DenverLogo_4C_Rev.png">
            <a:extLst>
              <a:ext uri="{FF2B5EF4-FFF2-40B4-BE49-F238E27FC236}">
                <a16:creationId xmlns:a16="http://schemas.microsoft.com/office/drawing/2014/main" id="{CEA882CE-7C6F-478E-AA9F-B0340899D2B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1800" y="6121400"/>
            <a:ext cx="1693333" cy="565475"/>
          </a:xfrm>
          <a:prstGeom prst="rect">
            <a:avLst/>
          </a:prstGeom>
        </p:spPr>
      </p:pic>
    </p:spTree>
    <p:extLst>
      <p:ext uri="{BB962C8B-B14F-4D97-AF65-F5344CB8AC3E}">
        <p14:creationId xmlns:p14="http://schemas.microsoft.com/office/powerpoint/2010/main" val="24933855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4B529-37F3-27E3-BED8-A83F60C408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BB814F-2ED4-A721-A9BB-C0F64474FA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026D87-A060-5E26-73AA-DE11117C6B13}"/>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5" name="Footer Placeholder 4">
            <a:extLst>
              <a:ext uri="{FF2B5EF4-FFF2-40B4-BE49-F238E27FC236}">
                <a16:creationId xmlns:a16="http://schemas.microsoft.com/office/drawing/2014/main" id="{E1AAA843-B829-3293-8E31-20545CE683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07B6CF-47BB-38EC-860D-750905F127E3}"/>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122847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5A48-4189-F93E-C746-B8E403F134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597866-6D8F-A4C9-00F1-0A84474EA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F060A0-ADF0-2AC6-BAB0-C3348AB0E3B4}"/>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5" name="Footer Placeholder 4">
            <a:extLst>
              <a:ext uri="{FF2B5EF4-FFF2-40B4-BE49-F238E27FC236}">
                <a16:creationId xmlns:a16="http://schemas.microsoft.com/office/drawing/2014/main" id="{AB61D802-2563-13DE-7874-64BBB3A59B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F7405-EC7E-4C73-C700-8CB6BF59CFE8}"/>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6799019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06A14-3301-BCA3-DAEA-7E6CD836FC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33B96D-AEB8-9007-4ABD-049B655360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A17BEA-4646-64A9-8066-00005EBB38DD}"/>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5" name="Footer Placeholder 4">
            <a:extLst>
              <a:ext uri="{FF2B5EF4-FFF2-40B4-BE49-F238E27FC236}">
                <a16:creationId xmlns:a16="http://schemas.microsoft.com/office/drawing/2014/main" id="{D5112C7E-E9AC-21C1-EBC9-878859E505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BD9E9-890C-F252-6606-B87D5BD69CD4}"/>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2039810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4E55-CC9B-E146-2A61-7CC4D9F3ED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94D090-8900-D263-8AF0-B272F7D0D9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79BCDF-BAED-B7E7-9F31-CFBD2465DC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A03DCE-B4A2-9D66-8484-251574036FF1}"/>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6" name="Footer Placeholder 5">
            <a:extLst>
              <a:ext uri="{FF2B5EF4-FFF2-40B4-BE49-F238E27FC236}">
                <a16:creationId xmlns:a16="http://schemas.microsoft.com/office/drawing/2014/main" id="{DBD7C103-5A0E-D5CE-D2B7-7262E4E460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6FE9FA-CA7C-3579-82C1-55CEF4D1B2D4}"/>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417162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29883-F9D5-8FCB-800B-E82F1F3292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4B762A-36EF-4C01-51C1-1E6A6B0C35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0CD3FE-B0B5-45C3-4D81-6FC0B09283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2E9B26-8A30-76A3-4E0E-DB6873F64A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265260-4A22-4628-D1DE-CAF745AC21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E7CC59-DA35-50B5-4071-4B065C8C229D}"/>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8" name="Footer Placeholder 7">
            <a:extLst>
              <a:ext uri="{FF2B5EF4-FFF2-40B4-BE49-F238E27FC236}">
                <a16:creationId xmlns:a16="http://schemas.microsoft.com/office/drawing/2014/main" id="{56998E70-8392-8ADB-910C-3309C2D633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7FCC37-2464-BBA3-65C7-A16B6F6BC23F}"/>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9456359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B8378-4CA5-FDBB-C757-284C09CBD1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B1BF1E-A6DF-91E6-9789-E0878F7F2580}"/>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4" name="Footer Placeholder 3">
            <a:extLst>
              <a:ext uri="{FF2B5EF4-FFF2-40B4-BE49-F238E27FC236}">
                <a16:creationId xmlns:a16="http://schemas.microsoft.com/office/drawing/2014/main" id="{C539D5AF-D782-22E7-7CEE-A1890628F9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9BC8AF-13D6-BF95-911F-2EC4710E1B1F}"/>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2064136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F13BC-D388-DEA6-FBD8-7A1F9A30E3A6}"/>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3" name="Footer Placeholder 2">
            <a:extLst>
              <a:ext uri="{FF2B5EF4-FFF2-40B4-BE49-F238E27FC236}">
                <a16:creationId xmlns:a16="http://schemas.microsoft.com/office/drawing/2014/main" id="{771512C5-9DF1-40B4-D3E3-56502DDDF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770F2E-2720-DB77-F2E2-1AA4B9BF00FC}"/>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1816139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A1957-07D4-8259-8B83-34D00302B1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145DB4-0746-A0E4-5EE7-1CB9387779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BD4C7B-D88C-8735-A295-3262A1F4BF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9CC462-3687-90D1-B602-FD5532AB78AA}"/>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6" name="Footer Placeholder 5">
            <a:extLst>
              <a:ext uri="{FF2B5EF4-FFF2-40B4-BE49-F238E27FC236}">
                <a16:creationId xmlns:a16="http://schemas.microsoft.com/office/drawing/2014/main" id="{2F73FECB-B5C6-14E4-D5D1-07DCFCFD50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523F32-618F-C236-C98E-3B2DFDE13344}"/>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6030219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282B-C103-5D24-ACBD-474D9224C9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12C615-D1DE-C6B9-196B-F128095D5D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554C6A-ADD7-4AD6-3DD1-59B47670BF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87C6A9-C74B-CDBA-BEB1-5837FB58906F}"/>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6" name="Footer Placeholder 5">
            <a:extLst>
              <a:ext uri="{FF2B5EF4-FFF2-40B4-BE49-F238E27FC236}">
                <a16:creationId xmlns:a16="http://schemas.microsoft.com/office/drawing/2014/main" id="{742994D3-AA85-B5A7-8E3A-659CEEA900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485DEB-F6B8-0E01-A4E6-A08BBE4B654E}"/>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8877886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20572-4D8D-C887-F96E-72BA7A49C4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35D742-A617-912B-A286-1F160D00E6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D39A7E-B04D-FC42-7C21-6A9324F99665}"/>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5" name="Footer Placeholder 4">
            <a:extLst>
              <a:ext uri="{FF2B5EF4-FFF2-40B4-BE49-F238E27FC236}">
                <a16:creationId xmlns:a16="http://schemas.microsoft.com/office/drawing/2014/main" id="{3E5EF7F9-DC71-A761-E167-4D24E7513C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9C75B6-930F-59EF-2C58-7D059229BE6F}"/>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6400362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86F4B3-D572-784D-B272-41FE30BAC47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C8D081-2F58-710A-208B-7055204BA6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F86B68-5F16-6170-D8D6-7CC3AD9ECDF1}"/>
              </a:ext>
            </a:extLst>
          </p:cNvPr>
          <p:cNvSpPr>
            <a:spLocks noGrp="1"/>
          </p:cNvSpPr>
          <p:nvPr>
            <p:ph type="dt" sz="half" idx="10"/>
          </p:nvPr>
        </p:nvSpPr>
        <p:spPr/>
        <p:txBody>
          <a:bodyPr/>
          <a:lstStyle/>
          <a:p>
            <a:fld id="{F7BCD5FC-13DF-7947-A2F8-230685ED9D21}" type="datetimeFigureOut">
              <a:rPr lang="en-US" smtClean="0"/>
              <a:t>9/10/2026</a:t>
            </a:fld>
            <a:endParaRPr lang="en-US"/>
          </a:p>
        </p:txBody>
      </p:sp>
      <p:sp>
        <p:nvSpPr>
          <p:cNvPr id="5" name="Footer Placeholder 4">
            <a:extLst>
              <a:ext uri="{FF2B5EF4-FFF2-40B4-BE49-F238E27FC236}">
                <a16:creationId xmlns:a16="http://schemas.microsoft.com/office/drawing/2014/main" id="{E2704BAE-0AA3-07B1-6A2A-2F77E30C06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B08CB7-1D73-588D-C9C4-93DA8B3EDAC3}"/>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2101644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2_Two Content">
    <p:bg>
      <p:bgPr>
        <a:solidFill>
          <a:schemeClr val="bg1">
            <a:lumMod val="95000"/>
          </a:schemeClr>
        </a:solidFill>
        <a:effectLst/>
      </p:bgPr>
    </p:bg>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7A210842-C856-EAB7-ECD7-C80D85137E32}"/>
              </a:ext>
            </a:extLst>
          </p:cNvPr>
          <p:cNvSpPr>
            <a:spLocks noGrp="1"/>
          </p:cNvSpPr>
          <p:nvPr>
            <p:ph type="title"/>
          </p:nvPr>
        </p:nvSpPr>
        <p:spPr>
          <a:xfrm>
            <a:off x="517523" y="550862"/>
            <a:ext cx="7590157" cy="498475"/>
          </a:xfrm>
        </p:spPr>
        <p:txBody>
          <a:bodyPr>
            <a:noAutofit/>
          </a:bodyPr>
          <a:lstStyle>
            <a:lvl1pPr>
              <a:defRPr sz="3600">
                <a:solidFill>
                  <a:schemeClr val="accent1"/>
                </a:solidFill>
                <a:latin typeface="Franklin Gothic Medium" panose="020B0603020102020204" pitchFamily="34" charset="0"/>
              </a:defRPr>
            </a:lvl1pPr>
          </a:lstStyle>
          <a:p>
            <a:r>
              <a:rPr lang="en-US"/>
              <a:t>Click to edit Master title style</a:t>
            </a:r>
          </a:p>
        </p:txBody>
      </p:sp>
      <p:sp>
        <p:nvSpPr>
          <p:cNvPr id="2" name="Rectangle 1">
            <a:extLst>
              <a:ext uri="{FF2B5EF4-FFF2-40B4-BE49-F238E27FC236}">
                <a16:creationId xmlns:a16="http://schemas.microsoft.com/office/drawing/2014/main" id="{B0678ADB-7B8E-A320-7BB0-B3106D92702C}"/>
              </a:ext>
            </a:extLst>
          </p:cNvPr>
          <p:cNvSpPr/>
          <p:nvPr userDrawn="1"/>
        </p:nvSpPr>
        <p:spPr>
          <a:xfrm>
            <a:off x="9874249" y="324910"/>
            <a:ext cx="2317751" cy="93911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B10122D-399C-1EC3-D281-149BFA504FBF}"/>
              </a:ext>
            </a:extLst>
          </p:cNvPr>
          <p:cNvPicPr>
            <a:picLocks noChangeAspect="1"/>
          </p:cNvPicPr>
          <p:nvPr userDrawn="1"/>
        </p:nvPicPr>
        <p:blipFill>
          <a:blip r:embed="rId2"/>
          <a:stretch>
            <a:fillRect/>
          </a:stretch>
        </p:blipFill>
        <p:spPr>
          <a:xfrm>
            <a:off x="10045183" y="537687"/>
            <a:ext cx="1975882" cy="511650"/>
          </a:xfrm>
          <a:prstGeom prst="rect">
            <a:avLst/>
          </a:prstGeom>
        </p:spPr>
      </p:pic>
      <p:sp>
        <p:nvSpPr>
          <p:cNvPr id="5" name="Rectangle 4">
            <a:extLst>
              <a:ext uri="{FF2B5EF4-FFF2-40B4-BE49-F238E27FC236}">
                <a16:creationId xmlns:a16="http://schemas.microsoft.com/office/drawing/2014/main" id="{86086E3A-CE29-F840-920C-CD8DF8F41F15}"/>
              </a:ext>
            </a:extLst>
          </p:cNvPr>
          <p:cNvSpPr/>
          <p:nvPr userDrawn="1"/>
        </p:nvSpPr>
        <p:spPr>
          <a:xfrm>
            <a:off x="0" y="134742"/>
            <a:ext cx="266330" cy="134950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2715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5_Two Content">
    <p:bg>
      <p:bgPr>
        <a:solidFill>
          <a:srgbClr val="F3F1F1"/>
        </a:solidFill>
        <a:effectLst/>
      </p:bgPr>
    </p:bg>
    <p:spTree>
      <p:nvGrpSpPr>
        <p:cNvPr id="1" name=""/>
        <p:cNvGrpSpPr/>
        <p:nvPr/>
      </p:nvGrpSpPr>
      <p:grpSpPr>
        <a:xfrm>
          <a:off x="0" y="0"/>
          <a:ext cx="0" cy="0"/>
          <a:chOff x="0" y="0"/>
          <a:chExt cx="0" cy="0"/>
        </a:xfrm>
      </p:grpSpPr>
      <p:pic>
        <p:nvPicPr>
          <p:cNvPr id="3" name="Picture 2" descr="Denver skyline and view of City Park&#10;">
            <a:extLst>
              <a:ext uri="{FF2B5EF4-FFF2-40B4-BE49-F238E27FC236}">
                <a16:creationId xmlns:a16="http://schemas.microsoft.com/office/drawing/2014/main" id="{7D557ED1-0CBE-C03A-5EDB-E08402CB51E1}"/>
              </a:ext>
            </a:extLst>
          </p:cNvPr>
          <p:cNvPicPr>
            <a:picLocks noChangeAspect="1"/>
          </p:cNvPicPr>
          <p:nvPr userDrawn="1"/>
        </p:nvPicPr>
        <p:blipFill>
          <a:blip r:embed="rId2"/>
          <a:stretch>
            <a:fillRect/>
          </a:stretch>
        </p:blipFill>
        <p:spPr>
          <a:xfrm>
            <a:off x="0" y="0"/>
            <a:ext cx="2730500" cy="6858000"/>
          </a:xfrm>
          <a:prstGeom prst="rect">
            <a:avLst/>
          </a:prstGeom>
        </p:spPr>
      </p:pic>
      <p:sp>
        <p:nvSpPr>
          <p:cNvPr id="4" name="Rectangle 3">
            <a:extLst>
              <a:ext uri="{FF2B5EF4-FFF2-40B4-BE49-F238E27FC236}">
                <a16:creationId xmlns:a16="http://schemas.microsoft.com/office/drawing/2014/main" id="{97EF56B5-E52B-1DCB-1091-5CA0269E200B}"/>
              </a:ext>
            </a:extLst>
          </p:cNvPr>
          <p:cNvSpPr/>
          <p:nvPr userDrawn="1"/>
        </p:nvSpPr>
        <p:spPr>
          <a:xfrm>
            <a:off x="0" y="5880847"/>
            <a:ext cx="2730500" cy="977153"/>
          </a:xfrm>
          <a:prstGeom prst="rect">
            <a:avLst/>
          </a:prstGeom>
          <a:solidFill>
            <a:srgbClr val="6E8D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C6D7D0E2-13FA-3B32-4988-091DC06C9680}"/>
              </a:ext>
            </a:extLst>
          </p:cNvPr>
          <p:cNvPicPr>
            <a:picLocks noChangeAspect="1"/>
          </p:cNvPicPr>
          <p:nvPr userDrawn="1"/>
        </p:nvPicPr>
        <p:blipFill>
          <a:blip r:embed="rId3"/>
          <a:stretch>
            <a:fillRect/>
          </a:stretch>
        </p:blipFill>
        <p:spPr>
          <a:xfrm>
            <a:off x="399158" y="6078830"/>
            <a:ext cx="1975882" cy="511650"/>
          </a:xfrm>
          <a:prstGeom prst="rect">
            <a:avLst/>
          </a:prstGeom>
        </p:spPr>
      </p:pic>
      <p:sp>
        <p:nvSpPr>
          <p:cNvPr id="2" name="Rectangle 1">
            <a:extLst>
              <a:ext uri="{FF2B5EF4-FFF2-40B4-BE49-F238E27FC236}">
                <a16:creationId xmlns:a16="http://schemas.microsoft.com/office/drawing/2014/main" id="{AB5B573A-338F-C065-1921-192521C472EA}"/>
              </a:ext>
            </a:extLst>
          </p:cNvPr>
          <p:cNvSpPr/>
          <p:nvPr userDrawn="1"/>
        </p:nvSpPr>
        <p:spPr>
          <a:xfrm>
            <a:off x="0" y="1556087"/>
            <a:ext cx="824753" cy="4324760"/>
          </a:xfrm>
          <a:prstGeom prst="rect">
            <a:avLst/>
          </a:prstGeom>
          <a:solidFill>
            <a:schemeClr val="accent1">
              <a:alpha val="661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150335-E73B-FF1C-EDB0-2BF0A4B2B0EE}"/>
              </a:ext>
            </a:extLst>
          </p:cNvPr>
          <p:cNvSpPr/>
          <p:nvPr userDrawn="1"/>
        </p:nvSpPr>
        <p:spPr>
          <a:xfrm>
            <a:off x="0" y="0"/>
            <a:ext cx="2730500" cy="2026024"/>
          </a:xfrm>
          <a:prstGeom prst="rect">
            <a:avLst/>
          </a:prstGeom>
          <a:solidFill>
            <a:srgbClr val="002B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4FF64910-7D74-56FD-6767-CE3140C84BE1}"/>
              </a:ext>
            </a:extLst>
          </p:cNvPr>
          <p:cNvSpPr/>
          <p:nvPr userDrawn="1"/>
        </p:nvSpPr>
        <p:spPr>
          <a:xfrm rot="5400000">
            <a:off x="2136455" y="618874"/>
            <a:ext cx="1265445" cy="788276"/>
          </a:xfrm>
          <a:prstGeom prst="triangle">
            <a:avLst/>
          </a:prstGeom>
          <a:solidFill>
            <a:srgbClr val="002B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D61B5AFC-7C97-8B20-B821-B8950DF85F4F}"/>
              </a:ext>
            </a:extLst>
          </p:cNvPr>
          <p:cNvSpPr>
            <a:spLocks noGrp="1"/>
          </p:cNvSpPr>
          <p:nvPr>
            <p:ph type="title"/>
          </p:nvPr>
        </p:nvSpPr>
        <p:spPr>
          <a:xfrm>
            <a:off x="293630" y="320172"/>
            <a:ext cx="2198268" cy="1325563"/>
          </a:xfrm>
        </p:spPr>
        <p:txBody>
          <a:bodyPr>
            <a:noAutofit/>
          </a:bodyPr>
          <a:lstStyle>
            <a:lvl1pPr>
              <a:defRPr sz="3200">
                <a:solidFill>
                  <a:schemeClr val="bg1"/>
                </a:solidFill>
                <a:latin typeface="Franklin Gothic Medium" panose="020B0603020102020204" pitchFamily="34" charset="0"/>
              </a:defRPr>
            </a:lvl1pPr>
          </a:lstStyle>
          <a:p>
            <a:r>
              <a:rPr lang="en-US"/>
              <a:t>Click to edit Master title style</a:t>
            </a:r>
          </a:p>
        </p:txBody>
      </p:sp>
    </p:spTree>
    <p:extLst>
      <p:ext uri="{BB962C8B-B14F-4D97-AF65-F5344CB8AC3E}">
        <p14:creationId xmlns:p14="http://schemas.microsoft.com/office/powerpoint/2010/main" val="32172178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1 -gree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3"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5"/>
            <a:ext cx="8694739"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3" cy="432677"/>
          </a:xfrm>
          <a:prstGeom prst="rect">
            <a:avLst/>
          </a:prstGeom>
        </p:spPr>
        <p:txBody>
          <a:bodyPr/>
          <a:lstStyle>
            <a:lvl1pPr marL="0" indent="0">
              <a:buNone/>
              <a:defRPr sz="1800" b="1" spc="300">
                <a:solidFill>
                  <a:schemeClr val="bg1"/>
                </a:solidFill>
              </a:defRPr>
            </a:lvl1pPr>
            <a:lvl3pPr marL="914377"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7" y="5874027"/>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3280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1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3"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5"/>
            <a:ext cx="8694739"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3" cy="432677"/>
          </a:xfrm>
          <a:prstGeom prst="rect">
            <a:avLst/>
          </a:prstGeom>
        </p:spPr>
        <p:txBody>
          <a:bodyPr/>
          <a:lstStyle>
            <a:lvl1pPr marL="0" indent="0">
              <a:buNone/>
              <a:defRPr sz="1800" b="1" spc="300">
                <a:solidFill>
                  <a:schemeClr val="bg1"/>
                </a:solidFill>
              </a:defRPr>
            </a:lvl1pPr>
            <a:lvl3pPr marL="914377"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7" y="5874027"/>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9377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1 - blu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3"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5"/>
            <a:ext cx="8694739"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3" cy="432677"/>
          </a:xfrm>
          <a:prstGeom prst="rect">
            <a:avLst/>
          </a:prstGeom>
        </p:spPr>
        <p:txBody>
          <a:bodyPr/>
          <a:lstStyle>
            <a:lvl1pPr marL="0" indent="0">
              <a:buNone/>
              <a:defRPr sz="1800" b="1" spc="300">
                <a:solidFill>
                  <a:schemeClr val="bg1"/>
                </a:solidFill>
              </a:defRPr>
            </a:lvl1pPr>
            <a:lvl3pPr marL="914377"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7" y="5874027"/>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302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3D765E8-D6C6-6443-9E84-8CC69B9DC425}"/>
              </a:ext>
            </a:extLst>
          </p:cNvPr>
          <p:cNvSpPr/>
          <p:nvPr userDrawn="1"/>
        </p:nvSpPr>
        <p:spPr>
          <a:xfrm>
            <a:off x="0" y="18"/>
            <a:ext cx="12192000" cy="839223"/>
          </a:xfrm>
          <a:prstGeom prst="rect">
            <a:avLst/>
          </a:prstGeom>
          <a:solidFill>
            <a:srgbClr val="3B1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chemeClr val="accent2">
                  <a:lumMod val="75000"/>
                </a:schemeClr>
              </a:solidFill>
              <a:highlight>
                <a:srgbClr val="B74D13"/>
              </a:highlight>
            </a:endParaRPr>
          </a:p>
        </p:txBody>
      </p:sp>
      <p:pic>
        <p:nvPicPr>
          <p:cNvPr id="18" name="Picture 17" descr="A picture containing drawing&#10;&#10;Description automatically generated">
            <a:extLst>
              <a:ext uri="{FF2B5EF4-FFF2-40B4-BE49-F238E27FC236}">
                <a16:creationId xmlns:a16="http://schemas.microsoft.com/office/drawing/2014/main" id="{BB025679-0DA9-964F-881C-39D8B82914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4845" y="1"/>
            <a:ext cx="660791" cy="617696"/>
          </a:xfrm>
          <a:prstGeom prst="rect">
            <a:avLst/>
          </a:prstGeom>
        </p:spPr>
      </p:pic>
      <p:sp>
        <p:nvSpPr>
          <p:cNvPr id="17" name="TextBox 16">
            <a:extLst>
              <a:ext uri="{FF2B5EF4-FFF2-40B4-BE49-F238E27FC236}">
                <a16:creationId xmlns:a16="http://schemas.microsoft.com/office/drawing/2014/main" id="{7BE3F799-3B09-6F4A-960E-75D646F0607B}"/>
              </a:ext>
            </a:extLst>
          </p:cNvPr>
          <p:cNvSpPr txBox="1"/>
          <p:nvPr userDrawn="1"/>
        </p:nvSpPr>
        <p:spPr>
          <a:xfrm>
            <a:off x="10661527" y="7496787"/>
            <a:ext cx="246308" cy="461793"/>
          </a:xfrm>
          <a:prstGeom prst="rect">
            <a:avLst/>
          </a:prstGeom>
          <a:noFill/>
        </p:spPr>
        <p:txBody>
          <a:bodyPr wrap="square" rtlCol="0">
            <a:spAutoFit/>
          </a:bodyPr>
          <a:lstStyle/>
          <a:p>
            <a:endParaRPr lang="en-US" sz="2401"/>
          </a:p>
        </p:txBody>
      </p:sp>
    </p:spTree>
    <p:extLst>
      <p:ext uri="{BB962C8B-B14F-4D97-AF65-F5344CB8AC3E}">
        <p14:creationId xmlns:p14="http://schemas.microsoft.com/office/powerpoint/2010/main" val="25691369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4" y="-16043"/>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033188" y="-6671"/>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783" indent="-228594">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754" indent="0">
              <a:buClr>
                <a:schemeClr val="bg2">
                  <a:lumMod val="75000"/>
                </a:schemeClr>
              </a:buClr>
              <a:buNone/>
              <a:defRPr sz="1400"/>
            </a:lvl5pPr>
            <a:lvl6pPr marL="2514537"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131" marR="0" lvl="5"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4072356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1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D262956-0B92-2A40-D55F-3B983D3AA9C7}"/>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783" indent="-228594">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754" indent="0">
              <a:buClr>
                <a:schemeClr val="bg2">
                  <a:lumMod val="75000"/>
                </a:schemeClr>
              </a:buClr>
              <a:buNone/>
              <a:defRPr sz="1400"/>
            </a:lvl5pPr>
            <a:lvl6pPr marL="2514537"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131" marR="0" lvl="5"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13591415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ontent 1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7FD67F68-27BB-294D-97E5-36BC83CB06D1}"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1819205A-F0EA-071B-38E5-FA0EA2DC242F}"/>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783" indent="-228594">
              <a:buFont typeface="Arial" panose="020B0604020202020204" pitchFamily="34" charset="0"/>
              <a:buChar char="•"/>
              <a:defRPr sz="1400"/>
            </a:lvl2pPr>
            <a:lvl3pPr>
              <a:buClr>
                <a:schemeClr val="bg2">
                  <a:lumMod val="75000"/>
                </a:schemeClr>
              </a:buClr>
              <a:defRPr sz="1400"/>
            </a:lvl3pPr>
            <a:lvl4pPr marL="1371566" indent="0">
              <a:buClr>
                <a:schemeClr val="bg2">
                  <a:lumMod val="75000"/>
                </a:schemeClr>
              </a:buClr>
              <a:buNone/>
              <a:defRPr sz="1400"/>
            </a:lvl4pPr>
            <a:lvl5pPr marL="1828754" indent="0">
              <a:buClr>
                <a:schemeClr val="bg2">
                  <a:lumMod val="75000"/>
                </a:schemeClr>
              </a:buClr>
              <a:buNone/>
              <a:defRPr sz="1400"/>
            </a:lvl5pPr>
            <a:lvl6pPr marL="2514537"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p>
        </p:txBody>
      </p:sp>
    </p:spTree>
    <p:extLst>
      <p:ext uri="{BB962C8B-B14F-4D97-AF65-F5344CB8AC3E}">
        <p14:creationId xmlns:p14="http://schemas.microsoft.com/office/powerpoint/2010/main" val="20788636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ontent 2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11" name="Text Placeholder 10">
            <a:extLst>
              <a:ext uri="{FF2B5EF4-FFF2-40B4-BE49-F238E27FC236}">
                <a16:creationId xmlns:a16="http://schemas.microsoft.com/office/drawing/2014/main" id="{ACF43B73-9E31-6EB9-4037-8A6C367AED3F}"/>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783" indent="-228594">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754" indent="0">
              <a:buClr>
                <a:schemeClr val="bg2">
                  <a:lumMod val="75000"/>
                </a:schemeClr>
              </a:buClr>
              <a:buNone/>
              <a:defRPr sz="1400"/>
            </a:lvl5pPr>
            <a:lvl6pPr marL="2514537"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131" marR="0" lvl="5"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7578698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ntent 3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3F1FB2E-BA03-0ACF-AA49-BB1FBC21AC30}"/>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783" indent="-228594">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754" indent="0">
              <a:buClr>
                <a:schemeClr val="bg2">
                  <a:lumMod val="75000"/>
                </a:schemeClr>
              </a:buClr>
              <a:buNone/>
              <a:defRPr sz="1400"/>
            </a:lvl5pPr>
            <a:lvl6pPr marL="2514537"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131" marR="0" lvl="5"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9417143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1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D262956-0B92-2A40-D55F-3B983D3AA9C7}"/>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8917520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1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2" name="Text Placeholder 8">
            <a:extLst>
              <a:ext uri="{FF2B5EF4-FFF2-40B4-BE49-F238E27FC236}">
                <a16:creationId xmlns:a16="http://schemas.microsoft.com/office/drawing/2014/main" id="{1696E0FB-800F-B9BF-5CA0-6901B6152F7A}"/>
              </a:ext>
            </a:extLst>
          </p:cNvPr>
          <p:cNvSpPr>
            <a:spLocks noGrp="1"/>
          </p:cNvSpPr>
          <p:nvPr>
            <p:ph type="body" sz="quarter" idx="17" hasCustomPrompt="1"/>
          </p:nvPr>
        </p:nvSpPr>
        <p:spPr>
          <a:xfrm>
            <a:off x="770439" y="4081081"/>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3" name="Text Placeholder 8">
            <a:extLst>
              <a:ext uri="{FF2B5EF4-FFF2-40B4-BE49-F238E27FC236}">
                <a16:creationId xmlns:a16="http://schemas.microsoft.com/office/drawing/2014/main" id="{E759DC34-2F48-B0EA-858E-B4EC7BA9D65E}"/>
              </a:ext>
            </a:extLst>
          </p:cNvPr>
          <p:cNvSpPr>
            <a:spLocks noGrp="1"/>
          </p:cNvSpPr>
          <p:nvPr>
            <p:ph type="body" sz="quarter" idx="18" hasCustomPrompt="1"/>
          </p:nvPr>
        </p:nvSpPr>
        <p:spPr>
          <a:xfrm>
            <a:off x="4410303" y="4104785"/>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5" name="Text Placeholder 8">
            <a:extLst>
              <a:ext uri="{FF2B5EF4-FFF2-40B4-BE49-F238E27FC236}">
                <a16:creationId xmlns:a16="http://schemas.microsoft.com/office/drawing/2014/main" id="{3E430B89-1170-6A74-2685-0A0575EDFD41}"/>
              </a:ext>
            </a:extLst>
          </p:cNvPr>
          <p:cNvSpPr>
            <a:spLocks noGrp="1"/>
          </p:cNvSpPr>
          <p:nvPr>
            <p:ph type="body" sz="quarter" idx="19" hasCustomPrompt="1"/>
          </p:nvPr>
        </p:nvSpPr>
        <p:spPr>
          <a:xfrm>
            <a:off x="8050167" y="4101710"/>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7" name="Text Placeholder 8">
            <a:extLst>
              <a:ext uri="{FF2B5EF4-FFF2-40B4-BE49-F238E27FC236}">
                <a16:creationId xmlns:a16="http://schemas.microsoft.com/office/drawing/2014/main" id="{5B09A37D-DF69-A09A-6426-2E1355B71656}"/>
              </a:ext>
            </a:extLst>
          </p:cNvPr>
          <p:cNvSpPr>
            <a:spLocks noGrp="1"/>
          </p:cNvSpPr>
          <p:nvPr>
            <p:ph type="body" sz="quarter" idx="21" hasCustomPrompt="1"/>
          </p:nvPr>
        </p:nvSpPr>
        <p:spPr>
          <a:xfrm>
            <a:off x="770440" y="4587097"/>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9" name="Text Placeholder 8">
            <a:extLst>
              <a:ext uri="{FF2B5EF4-FFF2-40B4-BE49-F238E27FC236}">
                <a16:creationId xmlns:a16="http://schemas.microsoft.com/office/drawing/2014/main" id="{E4041A8A-3E4E-8648-0B3B-895D56994366}"/>
              </a:ext>
            </a:extLst>
          </p:cNvPr>
          <p:cNvSpPr>
            <a:spLocks noGrp="1"/>
          </p:cNvSpPr>
          <p:nvPr>
            <p:ph type="body" sz="quarter" idx="22" hasCustomPrompt="1"/>
          </p:nvPr>
        </p:nvSpPr>
        <p:spPr>
          <a:xfrm>
            <a:off x="4410303" y="4618692"/>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12" name="Text Placeholder 8">
            <a:extLst>
              <a:ext uri="{FF2B5EF4-FFF2-40B4-BE49-F238E27FC236}">
                <a16:creationId xmlns:a16="http://schemas.microsoft.com/office/drawing/2014/main" id="{8CE87C28-21A3-F8F3-D46E-4E250ECE99AA}"/>
              </a:ext>
            </a:extLst>
          </p:cNvPr>
          <p:cNvSpPr>
            <a:spLocks noGrp="1"/>
          </p:cNvSpPr>
          <p:nvPr>
            <p:ph type="body" sz="quarter" idx="23" hasCustomPrompt="1"/>
          </p:nvPr>
        </p:nvSpPr>
        <p:spPr>
          <a:xfrm>
            <a:off x="8050167" y="4607726"/>
            <a:ext cx="2286462" cy="578319"/>
          </a:xfrm>
          <a:prstGeom prst="rect">
            <a:avLst/>
          </a:prstGeom>
        </p:spPr>
        <p:txBody>
          <a:bodyPr/>
          <a:lstStyle>
            <a:lvl1pPr marL="0" indent="0" algn="ctr">
              <a:buNone/>
              <a:defRPr sz="1400" b="0"/>
            </a:lvl1pPr>
          </a:lstStyle>
          <a:p>
            <a:pPr lvl="0"/>
            <a:r>
              <a:rPr lang="en-US"/>
              <a:t>Body copy sentence case and 14pt size</a:t>
            </a:r>
          </a:p>
        </p:txBody>
      </p:sp>
      <p:pic>
        <p:nvPicPr>
          <p:cNvPr id="16" name="Picture 15" descr="A purple airplane and globe&#10;&#10;Description automatically generated">
            <a:extLst>
              <a:ext uri="{FF2B5EF4-FFF2-40B4-BE49-F238E27FC236}">
                <a16:creationId xmlns:a16="http://schemas.microsoft.com/office/drawing/2014/main" id="{ED898F74-8932-9CFE-78D1-45CA3B5A9DEC}"/>
              </a:ext>
            </a:extLst>
          </p:cNvPr>
          <p:cNvPicPr>
            <a:picLocks noChangeAspect="1"/>
          </p:cNvPicPr>
          <p:nvPr userDrawn="1"/>
        </p:nvPicPr>
        <p:blipFill>
          <a:blip r:embed="rId2"/>
          <a:stretch>
            <a:fillRect/>
          </a:stretch>
        </p:blipFill>
        <p:spPr>
          <a:xfrm>
            <a:off x="4898188" y="2504393"/>
            <a:ext cx="1497407" cy="1331028"/>
          </a:xfrm>
          <a:prstGeom prst="rect">
            <a:avLst/>
          </a:prstGeom>
        </p:spPr>
      </p:pic>
      <p:pic>
        <p:nvPicPr>
          <p:cNvPr id="18" name="Graphic 17" descr="Wheelchair access outline">
            <a:extLst>
              <a:ext uri="{FF2B5EF4-FFF2-40B4-BE49-F238E27FC236}">
                <a16:creationId xmlns:a16="http://schemas.microsoft.com/office/drawing/2014/main" id="{CCCD0007-0EF7-0EDD-3853-0048C4B15B5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668993" y="2573873"/>
            <a:ext cx="1100157" cy="1100157"/>
          </a:xfrm>
          <a:prstGeom prst="rect">
            <a:avLst/>
          </a:prstGeom>
        </p:spPr>
      </p:pic>
      <p:pic>
        <p:nvPicPr>
          <p:cNvPr id="19" name="Picture 18" descr="A purple airplane in a black square&#10;&#10;Description automatically generated">
            <a:extLst>
              <a:ext uri="{FF2B5EF4-FFF2-40B4-BE49-F238E27FC236}">
                <a16:creationId xmlns:a16="http://schemas.microsoft.com/office/drawing/2014/main" id="{60BC3705-2FAD-0619-BAF9-A6305B07C156}"/>
              </a:ext>
            </a:extLst>
          </p:cNvPr>
          <p:cNvPicPr>
            <a:picLocks noChangeAspect="1"/>
          </p:cNvPicPr>
          <p:nvPr userDrawn="1"/>
        </p:nvPicPr>
        <p:blipFill>
          <a:blip r:embed="rId4"/>
          <a:stretch>
            <a:fillRect/>
          </a:stretch>
        </p:blipFill>
        <p:spPr>
          <a:xfrm>
            <a:off x="1038808" y="2412484"/>
            <a:ext cx="1585983" cy="1422937"/>
          </a:xfrm>
          <a:prstGeom prst="rect">
            <a:avLst/>
          </a:prstGeom>
        </p:spPr>
      </p:pic>
    </p:spTree>
    <p:extLst>
      <p:ext uri="{BB962C8B-B14F-4D97-AF65-F5344CB8AC3E}">
        <p14:creationId xmlns:p14="http://schemas.microsoft.com/office/powerpoint/2010/main" val="42375338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7F793D1-AA11-C042-9427-E626EFDDA04F}"/>
              </a:ext>
            </a:extLst>
          </p:cNvPr>
          <p:cNvSpPr txBox="1"/>
          <p:nvPr userDrawn="1"/>
        </p:nvSpPr>
        <p:spPr>
          <a:xfrm>
            <a:off x="783030" y="6460124"/>
            <a:ext cx="1984839" cy="246349"/>
          </a:xfrm>
          <a:prstGeom prst="rect">
            <a:avLst/>
          </a:prstGeom>
          <a:noFill/>
        </p:spPr>
        <p:txBody>
          <a:bodyPr wrap="none" rtlCol="0">
            <a:spAutoFit/>
          </a:bodyPr>
          <a:lstStyle/>
          <a:p>
            <a:r>
              <a:rPr lang="en-US" sz="1001">
                <a:solidFill>
                  <a:srgbClr val="3B1D85"/>
                </a:solidFill>
              </a:rPr>
              <a:t>DENVER INTERNATIONAL AIRPORT</a:t>
            </a:r>
          </a:p>
        </p:txBody>
      </p:sp>
      <p:sp>
        <p:nvSpPr>
          <p:cNvPr id="14" name="Rectangle 13">
            <a:extLst>
              <a:ext uri="{FF2B5EF4-FFF2-40B4-BE49-F238E27FC236}">
                <a16:creationId xmlns:a16="http://schemas.microsoft.com/office/drawing/2014/main" id="{E1FD169B-5315-394D-9721-A82DB7C3D66F}"/>
              </a:ext>
            </a:extLst>
          </p:cNvPr>
          <p:cNvSpPr/>
          <p:nvPr userDrawn="1"/>
        </p:nvSpPr>
        <p:spPr>
          <a:xfrm>
            <a:off x="735806" y="6538930"/>
            <a:ext cx="102395" cy="104775"/>
          </a:xfrm>
          <a:prstGeom prst="rect">
            <a:avLst/>
          </a:prstGeom>
          <a:solidFill>
            <a:srgbClr val="3B1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15" name="Straight Connector 14">
            <a:extLst>
              <a:ext uri="{FF2B5EF4-FFF2-40B4-BE49-F238E27FC236}">
                <a16:creationId xmlns:a16="http://schemas.microsoft.com/office/drawing/2014/main" id="{868C656E-03DE-8F42-AC87-9E381D4DBD5B}"/>
              </a:ext>
            </a:extLst>
          </p:cNvPr>
          <p:cNvCxnSpPr>
            <a:cxnSpLocks/>
          </p:cNvCxnSpPr>
          <p:nvPr userDrawn="1"/>
        </p:nvCxnSpPr>
        <p:spPr>
          <a:xfrm flipH="1">
            <a:off x="-81371" y="6588588"/>
            <a:ext cx="864395" cy="0"/>
          </a:xfrm>
          <a:prstGeom prst="line">
            <a:avLst/>
          </a:prstGeom>
          <a:ln>
            <a:solidFill>
              <a:srgbClr val="3B1D85"/>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5D642979-1781-5347-9C27-073ED6AEB4BD}"/>
              </a:ext>
            </a:extLst>
          </p:cNvPr>
          <p:cNvSpPr>
            <a:spLocks noGrp="1"/>
          </p:cNvSpPr>
          <p:nvPr>
            <p:ph type="sldNum" sz="quarter" idx="4"/>
          </p:nvPr>
        </p:nvSpPr>
        <p:spPr>
          <a:xfrm>
            <a:off x="8675729" y="6356351"/>
            <a:ext cx="2844800" cy="365125"/>
          </a:xfrm>
          <a:prstGeom prst="rect">
            <a:avLst/>
          </a:prstGeom>
        </p:spPr>
        <p:txBody>
          <a:bodyPr vert="horz" lIns="91440" tIns="45720" rIns="91440" bIns="45720" rtlCol="0" anchor="ctr"/>
          <a:lstStyle>
            <a:lvl1pPr algn="r">
              <a:defRPr sz="1401">
                <a:solidFill>
                  <a:srgbClr val="3B1D85"/>
                </a:solidFill>
              </a:defRPr>
            </a:lvl1pPr>
          </a:lstStyle>
          <a:p>
            <a:fld id="{07685F98-2219-074E-8E84-0DD860A51521}" type="slidenum">
              <a:rPr lang="en-US" smtClean="0"/>
              <a:pPr/>
              <a:t>‹#›</a:t>
            </a:fld>
            <a:endParaRPr lang="en-US"/>
          </a:p>
        </p:txBody>
      </p:sp>
      <p:sp>
        <p:nvSpPr>
          <p:cNvPr id="16" name="Rectangle 15">
            <a:extLst>
              <a:ext uri="{FF2B5EF4-FFF2-40B4-BE49-F238E27FC236}">
                <a16:creationId xmlns:a16="http://schemas.microsoft.com/office/drawing/2014/main" id="{7546743B-9A6C-C54C-980E-11B05396565D}"/>
              </a:ext>
            </a:extLst>
          </p:cNvPr>
          <p:cNvSpPr/>
          <p:nvPr userDrawn="1"/>
        </p:nvSpPr>
        <p:spPr>
          <a:xfrm>
            <a:off x="0" y="17"/>
            <a:ext cx="12192000" cy="839223"/>
          </a:xfrm>
          <a:prstGeom prst="rect">
            <a:avLst/>
          </a:prstGeom>
          <a:solidFill>
            <a:srgbClr val="3B1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rgbClr val="232E35"/>
              </a:solidFill>
            </a:endParaRPr>
          </a:p>
        </p:txBody>
      </p:sp>
      <p:sp>
        <p:nvSpPr>
          <p:cNvPr id="19" name="Title 3">
            <a:extLst>
              <a:ext uri="{FF2B5EF4-FFF2-40B4-BE49-F238E27FC236}">
                <a16:creationId xmlns:a16="http://schemas.microsoft.com/office/drawing/2014/main" id="{5BE159E9-5FF8-EB4F-8C8E-AE9CEF220FA2}"/>
              </a:ext>
            </a:extLst>
          </p:cNvPr>
          <p:cNvSpPr>
            <a:spLocks noGrp="1"/>
          </p:cNvSpPr>
          <p:nvPr>
            <p:ph type="title"/>
          </p:nvPr>
        </p:nvSpPr>
        <p:spPr>
          <a:xfrm>
            <a:off x="832671" y="85895"/>
            <a:ext cx="10515600" cy="839223"/>
          </a:xfrm>
        </p:spPr>
        <p:txBody>
          <a:bodyPr>
            <a:normAutofit/>
          </a:bodyPr>
          <a:lstStyle>
            <a:lvl1pPr>
              <a:defRPr sz="4267">
                <a:solidFill>
                  <a:schemeClr val="bg1"/>
                </a:solidFill>
              </a:defRPr>
            </a:lvl1pPr>
          </a:lstStyle>
          <a:p>
            <a:r>
              <a:rPr lang="en-US"/>
              <a:t>Click to edit Master title style</a:t>
            </a:r>
          </a:p>
        </p:txBody>
      </p:sp>
      <p:pic>
        <p:nvPicPr>
          <p:cNvPr id="21" name="Picture 20" descr="A picture containing drawing&#10;&#10;Description automatically generated">
            <a:extLst>
              <a:ext uri="{FF2B5EF4-FFF2-40B4-BE49-F238E27FC236}">
                <a16:creationId xmlns:a16="http://schemas.microsoft.com/office/drawing/2014/main" id="{71F7D7DB-D572-4D4F-87EE-394FA511C6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59750" y="5896"/>
            <a:ext cx="660791" cy="617696"/>
          </a:xfrm>
          <a:prstGeom prst="rect">
            <a:avLst/>
          </a:prstGeom>
        </p:spPr>
      </p:pic>
    </p:spTree>
    <p:extLst>
      <p:ext uri="{BB962C8B-B14F-4D97-AF65-F5344CB8AC3E}">
        <p14:creationId xmlns:p14="http://schemas.microsoft.com/office/powerpoint/2010/main" val="7569208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033188" y="-6670"/>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17470274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ontent 2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5C31418A-8F8E-263B-4C17-1F834EBA96AB}"/>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5574569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1 -gree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6" y="5874026"/>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72177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ontent 1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7FD67F68-27BB-294D-97E5-36BC83CB06D1}"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1819205A-F0EA-071B-38E5-FA0EA2DC242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marL="1371600" indent="0">
              <a:buClr>
                <a:schemeClr val="bg2">
                  <a:lumMod val="75000"/>
                </a:schemeClr>
              </a:buClr>
              <a:buNone/>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p>
        </p:txBody>
      </p:sp>
    </p:spTree>
    <p:extLst>
      <p:ext uri="{BB962C8B-B14F-4D97-AF65-F5344CB8AC3E}">
        <p14:creationId xmlns:p14="http://schemas.microsoft.com/office/powerpoint/2010/main" val="25870811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ontent 2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11" name="Text Placeholder 10">
            <a:extLst>
              <a:ext uri="{FF2B5EF4-FFF2-40B4-BE49-F238E27FC236}">
                <a16:creationId xmlns:a16="http://schemas.microsoft.com/office/drawing/2014/main" id="{ACF43B73-9E31-6EB9-4037-8A6C367AED3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5608176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Content 3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3F1FB2E-BA03-0ACF-AA49-BB1FBC21AC30}"/>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7615234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3D765E8-D6C6-6443-9E84-8CC69B9DC425}"/>
              </a:ext>
            </a:extLst>
          </p:cNvPr>
          <p:cNvSpPr/>
          <p:nvPr userDrawn="1"/>
        </p:nvSpPr>
        <p:spPr>
          <a:xfrm>
            <a:off x="0" y="23"/>
            <a:ext cx="12192000" cy="839223"/>
          </a:xfrm>
          <a:prstGeom prst="rect">
            <a:avLst/>
          </a:prstGeom>
          <a:solidFill>
            <a:srgbClr val="44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rgbClr val="232E35"/>
              </a:solidFill>
            </a:endParaRPr>
          </a:p>
        </p:txBody>
      </p:sp>
      <p:pic>
        <p:nvPicPr>
          <p:cNvPr id="18" name="Picture 17" descr="A picture containing drawing&#10;&#10;Description automatically generated">
            <a:extLst>
              <a:ext uri="{FF2B5EF4-FFF2-40B4-BE49-F238E27FC236}">
                <a16:creationId xmlns:a16="http://schemas.microsoft.com/office/drawing/2014/main" id="{BB025679-0DA9-964F-881C-39D8B82914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48" y="1"/>
            <a:ext cx="660790" cy="617696"/>
          </a:xfrm>
          <a:prstGeom prst="rect">
            <a:avLst/>
          </a:prstGeom>
        </p:spPr>
      </p:pic>
      <p:sp>
        <p:nvSpPr>
          <p:cNvPr id="17" name="TextBox 16">
            <a:extLst>
              <a:ext uri="{FF2B5EF4-FFF2-40B4-BE49-F238E27FC236}">
                <a16:creationId xmlns:a16="http://schemas.microsoft.com/office/drawing/2014/main" id="{7BE3F799-3B09-6F4A-960E-75D646F0607B}"/>
              </a:ext>
            </a:extLst>
          </p:cNvPr>
          <p:cNvSpPr txBox="1"/>
          <p:nvPr userDrawn="1"/>
        </p:nvSpPr>
        <p:spPr>
          <a:xfrm>
            <a:off x="10661533" y="7496791"/>
            <a:ext cx="184731" cy="461793"/>
          </a:xfrm>
          <a:prstGeom prst="rect">
            <a:avLst/>
          </a:prstGeom>
          <a:noFill/>
        </p:spPr>
        <p:txBody>
          <a:bodyPr wrap="none" rtlCol="0">
            <a:spAutoFit/>
          </a:bodyPr>
          <a:lstStyle/>
          <a:p>
            <a:endParaRPr lang="en-US" sz="2401"/>
          </a:p>
        </p:txBody>
      </p:sp>
    </p:spTree>
    <p:extLst>
      <p:ext uri="{BB962C8B-B14F-4D97-AF65-F5344CB8AC3E}">
        <p14:creationId xmlns:p14="http://schemas.microsoft.com/office/powerpoint/2010/main" val="13938076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3D765E8-D6C6-6443-9E84-8CC69B9DC425}"/>
              </a:ext>
            </a:extLst>
          </p:cNvPr>
          <p:cNvSpPr/>
          <p:nvPr userDrawn="1"/>
        </p:nvSpPr>
        <p:spPr>
          <a:xfrm>
            <a:off x="0" y="23"/>
            <a:ext cx="12192000" cy="839223"/>
          </a:xfrm>
          <a:prstGeom prst="rect">
            <a:avLst/>
          </a:prstGeom>
          <a:solidFill>
            <a:srgbClr val="44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chemeClr val="accent2">
                  <a:lumMod val="75000"/>
                </a:schemeClr>
              </a:solidFill>
              <a:highlight>
                <a:srgbClr val="B74D13"/>
              </a:highlight>
            </a:endParaRPr>
          </a:p>
        </p:txBody>
      </p:sp>
      <p:pic>
        <p:nvPicPr>
          <p:cNvPr id="18" name="Picture 17" descr="A picture containing drawing&#10;&#10;Description automatically generated">
            <a:extLst>
              <a:ext uri="{FF2B5EF4-FFF2-40B4-BE49-F238E27FC236}">
                <a16:creationId xmlns:a16="http://schemas.microsoft.com/office/drawing/2014/main" id="{BB025679-0DA9-964F-881C-39D8B82914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48" y="1"/>
            <a:ext cx="660790" cy="617696"/>
          </a:xfrm>
          <a:prstGeom prst="rect">
            <a:avLst/>
          </a:prstGeom>
        </p:spPr>
      </p:pic>
      <p:sp>
        <p:nvSpPr>
          <p:cNvPr id="17" name="TextBox 16">
            <a:extLst>
              <a:ext uri="{FF2B5EF4-FFF2-40B4-BE49-F238E27FC236}">
                <a16:creationId xmlns:a16="http://schemas.microsoft.com/office/drawing/2014/main" id="{7BE3F799-3B09-6F4A-960E-75D646F0607B}"/>
              </a:ext>
            </a:extLst>
          </p:cNvPr>
          <p:cNvSpPr txBox="1"/>
          <p:nvPr userDrawn="1"/>
        </p:nvSpPr>
        <p:spPr>
          <a:xfrm>
            <a:off x="10661533" y="7496791"/>
            <a:ext cx="184731" cy="461793"/>
          </a:xfrm>
          <a:prstGeom prst="rect">
            <a:avLst/>
          </a:prstGeom>
          <a:noFill/>
        </p:spPr>
        <p:txBody>
          <a:bodyPr wrap="none" rtlCol="0">
            <a:spAutoFit/>
          </a:bodyPr>
          <a:lstStyle/>
          <a:p>
            <a:endParaRPr lang="en-US" sz="2401"/>
          </a:p>
        </p:txBody>
      </p:sp>
    </p:spTree>
    <p:extLst>
      <p:ext uri="{BB962C8B-B14F-4D97-AF65-F5344CB8AC3E}">
        <p14:creationId xmlns:p14="http://schemas.microsoft.com/office/powerpoint/2010/main" val="40477335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60A5161-C4C6-D346-B861-82386203A699}"/>
              </a:ext>
            </a:extLst>
          </p:cNvPr>
          <p:cNvSpPr/>
          <p:nvPr userDrawn="1"/>
        </p:nvSpPr>
        <p:spPr>
          <a:xfrm>
            <a:off x="0" y="23"/>
            <a:ext cx="12192000" cy="839223"/>
          </a:xfrm>
          <a:prstGeom prst="rect">
            <a:avLst/>
          </a:prstGeom>
          <a:solidFill>
            <a:srgbClr val="44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rgbClr val="232E35"/>
              </a:solidFill>
            </a:endParaRPr>
          </a:p>
        </p:txBody>
      </p:sp>
      <p:sp>
        <p:nvSpPr>
          <p:cNvPr id="18" name="Title 3">
            <a:extLst>
              <a:ext uri="{FF2B5EF4-FFF2-40B4-BE49-F238E27FC236}">
                <a16:creationId xmlns:a16="http://schemas.microsoft.com/office/drawing/2014/main" id="{EB0370C1-A9A1-AA4A-B2D3-6507DFCBD3B0}"/>
              </a:ext>
            </a:extLst>
          </p:cNvPr>
          <p:cNvSpPr>
            <a:spLocks noGrp="1"/>
          </p:cNvSpPr>
          <p:nvPr>
            <p:ph type="title"/>
          </p:nvPr>
        </p:nvSpPr>
        <p:spPr>
          <a:xfrm>
            <a:off x="831241" y="85898"/>
            <a:ext cx="10515600" cy="839223"/>
          </a:xfrm>
        </p:spPr>
        <p:txBody>
          <a:bodyPr>
            <a:normAutofit/>
          </a:bodyPr>
          <a:lstStyle>
            <a:lvl1pPr>
              <a:defRPr sz="4267">
                <a:solidFill>
                  <a:schemeClr val="bg1"/>
                </a:solidFill>
              </a:defRPr>
            </a:lvl1pPr>
          </a:lstStyle>
          <a:p>
            <a:r>
              <a:rPr lang="en-US"/>
              <a:t>Click to edit Master title style</a:t>
            </a:r>
          </a:p>
        </p:txBody>
      </p:sp>
      <p:pic>
        <p:nvPicPr>
          <p:cNvPr id="5" name="Picture 4" descr="A picture containing drawing&#10;&#10;Description automatically generated">
            <a:extLst>
              <a:ext uri="{FF2B5EF4-FFF2-40B4-BE49-F238E27FC236}">
                <a16:creationId xmlns:a16="http://schemas.microsoft.com/office/drawing/2014/main" id="{8765A848-7FBF-014E-EE90-99730DE3E1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3802" y="0"/>
            <a:ext cx="555182" cy="518975"/>
          </a:xfrm>
          <a:prstGeom prst="rect">
            <a:avLst/>
          </a:prstGeom>
        </p:spPr>
      </p:pic>
    </p:spTree>
    <p:extLst>
      <p:ext uri="{BB962C8B-B14F-4D97-AF65-F5344CB8AC3E}">
        <p14:creationId xmlns:p14="http://schemas.microsoft.com/office/powerpoint/2010/main" val="290267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7F793D1-AA11-C042-9427-E626EFDDA04F}"/>
              </a:ext>
            </a:extLst>
          </p:cNvPr>
          <p:cNvSpPr txBox="1"/>
          <p:nvPr userDrawn="1"/>
        </p:nvSpPr>
        <p:spPr>
          <a:xfrm>
            <a:off x="783034" y="6460127"/>
            <a:ext cx="1984839" cy="246349"/>
          </a:xfrm>
          <a:prstGeom prst="rect">
            <a:avLst/>
          </a:prstGeom>
          <a:noFill/>
        </p:spPr>
        <p:txBody>
          <a:bodyPr wrap="none" rtlCol="0">
            <a:spAutoFit/>
          </a:bodyPr>
          <a:lstStyle/>
          <a:p>
            <a:r>
              <a:rPr lang="en-US" sz="1001">
                <a:solidFill>
                  <a:srgbClr val="440099"/>
                </a:solidFill>
              </a:rPr>
              <a:t>DENVER INTERNATIONAL AIRPORT</a:t>
            </a:r>
          </a:p>
        </p:txBody>
      </p:sp>
      <p:sp>
        <p:nvSpPr>
          <p:cNvPr id="14" name="Rectangle 13">
            <a:extLst>
              <a:ext uri="{FF2B5EF4-FFF2-40B4-BE49-F238E27FC236}">
                <a16:creationId xmlns:a16="http://schemas.microsoft.com/office/drawing/2014/main" id="{E1FD169B-5315-394D-9721-A82DB7C3D66F}"/>
              </a:ext>
            </a:extLst>
          </p:cNvPr>
          <p:cNvSpPr/>
          <p:nvPr userDrawn="1"/>
        </p:nvSpPr>
        <p:spPr>
          <a:xfrm>
            <a:off x="735809" y="6538933"/>
            <a:ext cx="102395" cy="104775"/>
          </a:xfrm>
          <a:prstGeom prst="rect">
            <a:avLst/>
          </a:prstGeom>
          <a:solidFill>
            <a:srgbClr val="44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15" name="Straight Connector 14">
            <a:extLst>
              <a:ext uri="{FF2B5EF4-FFF2-40B4-BE49-F238E27FC236}">
                <a16:creationId xmlns:a16="http://schemas.microsoft.com/office/drawing/2014/main" id="{868C656E-03DE-8F42-AC87-9E381D4DBD5B}"/>
              </a:ext>
            </a:extLst>
          </p:cNvPr>
          <p:cNvCxnSpPr>
            <a:cxnSpLocks/>
          </p:cNvCxnSpPr>
          <p:nvPr userDrawn="1"/>
        </p:nvCxnSpPr>
        <p:spPr>
          <a:xfrm flipH="1">
            <a:off x="-81371" y="6588588"/>
            <a:ext cx="864395" cy="0"/>
          </a:xfrm>
          <a:prstGeom prst="line">
            <a:avLst/>
          </a:prstGeom>
          <a:ln>
            <a:solidFill>
              <a:srgbClr val="440099"/>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5D642979-1781-5347-9C27-073ED6AEB4BD}"/>
              </a:ext>
            </a:extLst>
          </p:cNvPr>
          <p:cNvSpPr>
            <a:spLocks noGrp="1"/>
          </p:cNvSpPr>
          <p:nvPr>
            <p:ph type="sldNum" sz="quarter" idx="4"/>
          </p:nvPr>
        </p:nvSpPr>
        <p:spPr>
          <a:xfrm>
            <a:off x="8675730" y="6356357"/>
            <a:ext cx="2844800" cy="365125"/>
          </a:xfrm>
          <a:prstGeom prst="rect">
            <a:avLst/>
          </a:prstGeom>
        </p:spPr>
        <p:txBody>
          <a:bodyPr vert="horz" lIns="91440" tIns="45720" rIns="91440" bIns="45720" rtlCol="0" anchor="ctr"/>
          <a:lstStyle>
            <a:lvl1pPr algn="r">
              <a:defRPr sz="1401">
                <a:solidFill>
                  <a:srgbClr val="440099"/>
                </a:solidFill>
              </a:defRPr>
            </a:lvl1pPr>
          </a:lstStyle>
          <a:p>
            <a:fld id="{07685F98-2219-074E-8E84-0DD860A51521}" type="slidenum">
              <a:rPr lang="en-US" smtClean="0"/>
              <a:pPr/>
              <a:t>‹#›</a:t>
            </a:fld>
            <a:endParaRPr lang="en-US"/>
          </a:p>
        </p:txBody>
      </p:sp>
      <p:sp>
        <p:nvSpPr>
          <p:cNvPr id="16" name="Rectangle 15">
            <a:extLst>
              <a:ext uri="{FF2B5EF4-FFF2-40B4-BE49-F238E27FC236}">
                <a16:creationId xmlns:a16="http://schemas.microsoft.com/office/drawing/2014/main" id="{7546743B-9A6C-C54C-980E-11B05396565D}"/>
              </a:ext>
            </a:extLst>
          </p:cNvPr>
          <p:cNvSpPr/>
          <p:nvPr userDrawn="1"/>
        </p:nvSpPr>
        <p:spPr>
          <a:xfrm>
            <a:off x="0" y="5903"/>
            <a:ext cx="12192000" cy="839223"/>
          </a:xfrm>
          <a:prstGeom prst="rect">
            <a:avLst/>
          </a:prstGeom>
          <a:solidFill>
            <a:srgbClr val="44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rgbClr val="232E35"/>
              </a:solidFill>
            </a:endParaRPr>
          </a:p>
        </p:txBody>
      </p:sp>
      <p:sp>
        <p:nvSpPr>
          <p:cNvPr id="19" name="Title 3">
            <a:extLst>
              <a:ext uri="{FF2B5EF4-FFF2-40B4-BE49-F238E27FC236}">
                <a16:creationId xmlns:a16="http://schemas.microsoft.com/office/drawing/2014/main" id="{5BE159E9-5FF8-EB4F-8C8E-AE9CEF220FA2}"/>
              </a:ext>
            </a:extLst>
          </p:cNvPr>
          <p:cNvSpPr>
            <a:spLocks noGrp="1"/>
          </p:cNvSpPr>
          <p:nvPr>
            <p:ph type="title"/>
          </p:nvPr>
        </p:nvSpPr>
        <p:spPr>
          <a:xfrm>
            <a:off x="832675" y="85898"/>
            <a:ext cx="8195215" cy="839223"/>
          </a:xfrm>
        </p:spPr>
        <p:txBody>
          <a:bodyPr>
            <a:normAutofit/>
          </a:bodyPr>
          <a:lstStyle>
            <a:lvl1pPr>
              <a:defRPr sz="4267">
                <a:solidFill>
                  <a:schemeClr val="bg1"/>
                </a:solidFill>
              </a:defRPr>
            </a:lvl1pPr>
          </a:lstStyle>
          <a:p>
            <a:r>
              <a:rPr lang="en-US"/>
              <a:t>Click to edit Master title style</a:t>
            </a:r>
          </a:p>
        </p:txBody>
      </p:sp>
      <p:pic>
        <p:nvPicPr>
          <p:cNvPr id="21" name="Picture 20" descr="A picture containing drawing&#10;&#10;Description automatically generated">
            <a:extLst>
              <a:ext uri="{FF2B5EF4-FFF2-40B4-BE49-F238E27FC236}">
                <a16:creationId xmlns:a16="http://schemas.microsoft.com/office/drawing/2014/main" id="{71F7D7DB-D572-4D4F-87EE-394FA511C6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0025" y="5896"/>
            <a:ext cx="660790" cy="617696"/>
          </a:xfrm>
          <a:prstGeom prst="rect">
            <a:avLst/>
          </a:prstGeom>
        </p:spPr>
      </p:pic>
    </p:spTree>
    <p:extLst>
      <p:ext uri="{BB962C8B-B14F-4D97-AF65-F5344CB8AC3E}">
        <p14:creationId xmlns:p14="http://schemas.microsoft.com/office/powerpoint/2010/main" val="5237492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7F793D1-AA11-C042-9427-E626EFDDA04F}"/>
              </a:ext>
            </a:extLst>
          </p:cNvPr>
          <p:cNvSpPr txBox="1"/>
          <p:nvPr userDrawn="1"/>
        </p:nvSpPr>
        <p:spPr>
          <a:xfrm>
            <a:off x="783034" y="6460127"/>
            <a:ext cx="1984839" cy="246349"/>
          </a:xfrm>
          <a:prstGeom prst="rect">
            <a:avLst/>
          </a:prstGeom>
          <a:noFill/>
        </p:spPr>
        <p:txBody>
          <a:bodyPr wrap="none" rtlCol="0">
            <a:spAutoFit/>
          </a:bodyPr>
          <a:lstStyle/>
          <a:p>
            <a:r>
              <a:rPr lang="en-US" sz="1001">
                <a:solidFill>
                  <a:srgbClr val="3B1D85"/>
                </a:solidFill>
              </a:rPr>
              <a:t>DENVER INTERNATIONAL AIRPORT</a:t>
            </a:r>
          </a:p>
        </p:txBody>
      </p:sp>
      <p:sp>
        <p:nvSpPr>
          <p:cNvPr id="14" name="Rectangle 13">
            <a:extLst>
              <a:ext uri="{FF2B5EF4-FFF2-40B4-BE49-F238E27FC236}">
                <a16:creationId xmlns:a16="http://schemas.microsoft.com/office/drawing/2014/main" id="{E1FD169B-5315-394D-9721-A82DB7C3D66F}"/>
              </a:ext>
            </a:extLst>
          </p:cNvPr>
          <p:cNvSpPr/>
          <p:nvPr userDrawn="1"/>
        </p:nvSpPr>
        <p:spPr>
          <a:xfrm>
            <a:off x="735809" y="6538933"/>
            <a:ext cx="102395" cy="104775"/>
          </a:xfrm>
          <a:prstGeom prst="rect">
            <a:avLst/>
          </a:prstGeom>
          <a:solidFill>
            <a:srgbClr val="3B1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15" name="Straight Connector 14">
            <a:extLst>
              <a:ext uri="{FF2B5EF4-FFF2-40B4-BE49-F238E27FC236}">
                <a16:creationId xmlns:a16="http://schemas.microsoft.com/office/drawing/2014/main" id="{868C656E-03DE-8F42-AC87-9E381D4DBD5B}"/>
              </a:ext>
            </a:extLst>
          </p:cNvPr>
          <p:cNvCxnSpPr>
            <a:cxnSpLocks/>
          </p:cNvCxnSpPr>
          <p:nvPr userDrawn="1"/>
        </p:nvCxnSpPr>
        <p:spPr>
          <a:xfrm flipH="1">
            <a:off x="-81371" y="6588588"/>
            <a:ext cx="864395" cy="0"/>
          </a:xfrm>
          <a:prstGeom prst="line">
            <a:avLst/>
          </a:prstGeom>
          <a:ln>
            <a:solidFill>
              <a:srgbClr val="3B1D85"/>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5D642979-1781-5347-9C27-073ED6AEB4BD}"/>
              </a:ext>
            </a:extLst>
          </p:cNvPr>
          <p:cNvSpPr>
            <a:spLocks noGrp="1"/>
          </p:cNvSpPr>
          <p:nvPr>
            <p:ph type="sldNum" sz="quarter" idx="4"/>
          </p:nvPr>
        </p:nvSpPr>
        <p:spPr>
          <a:xfrm>
            <a:off x="8675732" y="6356357"/>
            <a:ext cx="2844800" cy="365125"/>
          </a:xfrm>
          <a:prstGeom prst="rect">
            <a:avLst/>
          </a:prstGeom>
        </p:spPr>
        <p:txBody>
          <a:bodyPr vert="horz" lIns="91440" tIns="45720" rIns="91440" bIns="45720" rtlCol="0" anchor="ctr"/>
          <a:lstStyle>
            <a:lvl1pPr algn="r">
              <a:defRPr sz="1401">
                <a:solidFill>
                  <a:srgbClr val="3B1D85"/>
                </a:solidFill>
              </a:defRPr>
            </a:lvl1pPr>
          </a:lstStyle>
          <a:p>
            <a:fld id="{07685F98-2219-074E-8E84-0DD860A51521}" type="slidenum">
              <a:rPr lang="en-US" smtClean="0"/>
              <a:pPr/>
              <a:t>‹#›</a:t>
            </a:fld>
            <a:endParaRPr lang="en-US"/>
          </a:p>
        </p:txBody>
      </p:sp>
      <p:sp>
        <p:nvSpPr>
          <p:cNvPr id="19" name="Title 3">
            <a:extLst>
              <a:ext uri="{FF2B5EF4-FFF2-40B4-BE49-F238E27FC236}">
                <a16:creationId xmlns:a16="http://schemas.microsoft.com/office/drawing/2014/main" id="{5BE159E9-5FF8-EB4F-8C8E-AE9CEF220FA2}"/>
              </a:ext>
            </a:extLst>
          </p:cNvPr>
          <p:cNvSpPr>
            <a:spLocks noGrp="1"/>
          </p:cNvSpPr>
          <p:nvPr>
            <p:ph type="title"/>
          </p:nvPr>
        </p:nvSpPr>
        <p:spPr>
          <a:xfrm>
            <a:off x="842830" y="85898"/>
            <a:ext cx="10515600" cy="839223"/>
          </a:xfrm>
        </p:spPr>
        <p:txBody>
          <a:bodyPr>
            <a:normAutofit/>
          </a:bodyPr>
          <a:lstStyle>
            <a:lvl1pPr>
              <a:defRPr sz="4267">
                <a:solidFill>
                  <a:srgbClr val="3B1D85"/>
                </a:solidFill>
              </a:defRPr>
            </a:lvl1pPr>
          </a:lstStyle>
          <a:p>
            <a:r>
              <a:rPr lang="en-US"/>
              <a:t>Click to edit Master title style</a:t>
            </a:r>
          </a:p>
        </p:txBody>
      </p:sp>
      <p:pic>
        <p:nvPicPr>
          <p:cNvPr id="17" name="Picture 16" descr="A close up of a sign&#10;&#10;Description automatically generated">
            <a:extLst>
              <a:ext uri="{FF2B5EF4-FFF2-40B4-BE49-F238E27FC236}">
                <a16:creationId xmlns:a16="http://schemas.microsoft.com/office/drawing/2014/main" id="{DF3269F0-5647-4C44-9611-26FE1A5831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4402" y="21"/>
            <a:ext cx="660793" cy="617697"/>
          </a:xfrm>
          <a:prstGeom prst="rect">
            <a:avLst/>
          </a:prstGeom>
        </p:spPr>
      </p:pic>
      <p:pic>
        <p:nvPicPr>
          <p:cNvPr id="18" name="Picture 17">
            <a:extLst>
              <a:ext uri="{FF2B5EF4-FFF2-40B4-BE49-F238E27FC236}">
                <a16:creationId xmlns:a16="http://schemas.microsoft.com/office/drawing/2014/main" id="{78E930F3-3B75-0A4D-8C76-CC142DCF6524}"/>
              </a:ext>
            </a:extLst>
          </p:cNvPr>
          <p:cNvPicPr>
            <a:picLocks noChangeAspect="1"/>
          </p:cNvPicPr>
          <p:nvPr userDrawn="1"/>
        </p:nvPicPr>
        <p:blipFill>
          <a:blip r:embed="rId3"/>
          <a:stretch>
            <a:fillRect/>
          </a:stretch>
        </p:blipFill>
        <p:spPr>
          <a:xfrm>
            <a:off x="0" y="997502"/>
            <a:ext cx="12192000" cy="5344997"/>
          </a:xfrm>
          <a:prstGeom prst="rect">
            <a:avLst/>
          </a:prstGeom>
          <a:solidFill>
            <a:srgbClr val="440099"/>
          </a:solidFill>
        </p:spPr>
      </p:pic>
    </p:spTree>
    <p:extLst>
      <p:ext uri="{BB962C8B-B14F-4D97-AF65-F5344CB8AC3E}">
        <p14:creationId xmlns:p14="http://schemas.microsoft.com/office/powerpoint/2010/main" val="2331111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2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11" name="Text Placeholder 10">
            <a:extLst>
              <a:ext uri="{FF2B5EF4-FFF2-40B4-BE49-F238E27FC236}">
                <a16:creationId xmlns:a16="http://schemas.microsoft.com/office/drawing/2014/main" id="{ACF43B73-9E31-6EB9-4037-8A6C367AED3F}"/>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0"/>
            <a:endParaRPr lang="en-US"/>
          </a:p>
        </p:txBody>
      </p:sp>
    </p:spTree>
    <p:extLst>
      <p:ext uri="{BB962C8B-B14F-4D97-AF65-F5344CB8AC3E}">
        <p14:creationId xmlns:p14="http://schemas.microsoft.com/office/powerpoint/2010/main" val="7748576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2 - GREE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2" name="Text Placeholder 8">
            <a:extLst>
              <a:ext uri="{FF2B5EF4-FFF2-40B4-BE49-F238E27FC236}">
                <a16:creationId xmlns:a16="http://schemas.microsoft.com/office/drawing/2014/main" id="{6240A90C-36DE-9065-E842-293002EF4399}"/>
              </a:ext>
            </a:extLst>
          </p:cNvPr>
          <p:cNvSpPr>
            <a:spLocks noGrp="1"/>
          </p:cNvSpPr>
          <p:nvPr>
            <p:ph type="body" sz="quarter" idx="17" hasCustomPrompt="1"/>
          </p:nvPr>
        </p:nvSpPr>
        <p:spPr>
          <a:xfrm>
            <a:off x="770440" y="4081082"/>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3" name="Text Placeholder 8">
            <a:extLst>
              <a:ext uri="{FF2B5EF4-FFF2-40B4-BE49-F238E27FC236}">
                <a16:creationId xmlns:a16="http://schemas.microsoft.com/office/drawing/2014/main" id="{9EDCDD1E-280C-845E-14BD-8F6416852B61}"/>
              </a:ext>
            </a:extLst>
          </p:cNvPr>
          <p:cNvSpPr>
            <a:spLocks noGrp="1"/>
          </p:cNvSpPr>
          <p:nvPr>
            <p:ph type="body" sz="quarter" idx="18" hasCustomPrompt="1"/>
          </p:nvPr>
        </p:nvSpPr>
        <p:spPr>
          <a:xfrm>
            <a:off x="3341950" y="4089805"/>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5" name="Text Placeholder 8">
            <a:extLst>
              <a:ext uri="{FF2B5EF4-FFF2-40B4-BE49-F238E27FC236}">
                <a16:creationId xmlns:a16="http://schemas.microsoft.com/office/drawing/2014/main" id="{57789556-7CFA-CCF2-A1A6-87C4744DAE3A}"/>
              </a:ext>
            </a:extLst>
          </p:cNvPr>
          <p:cNvSpPr>
            <a:spLocks noGrp="1"/>
          </p:cNvSpPr>
          <p:nvPr>
            <p:ph type="body" sz="quarter" idx="19" hasCustomPrompt="1"/>
          </p:nvPr>
        </p:nvSpPr>
        <p:spPr>
          <a:xfrm>
            <a:off x="5913458" y="4081082"/>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6" name="Text Placeholder 8">
            <a:extLst>
              <a:ext uri="{FF2B5EF4-FFF2-40B4-BE49-F238E27FC236}">
                <a16:creationId xmlns:a16="http://schemas.microsoft.com/office/drawing/2014/main" id="{CC78DFB7-6347-535D-34AE-87AB9F437B51}"/>
              </a:ext>
            </a:extLst>
          </p:cNvPr>
          <p:cNvSpPr>
            <a:spLocks noGrp="1"/>
          </p:cNvSpPr>
          <p:nvPr>
            <p:ph type="body" sz="quarter" idx="20" hasCustomPrompt="1"/>
          </p:nvPr>
        </p:nvSpPr>
        <p:spPr>
          <a:xfrm>
            <a:off x="8484967" y="4089805"/>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7" name="Text Placeholder 8">
            <a:extLst>
              <a:ext uri="{FF2B5EF4-FFF2-40B4-BE49-F238E27FC236}">
                <a16:creationId xmlns:a16="http://schemas.microsoft.com/office/drawing/2014/main" id="{B06533FE-59B9-ADBF-4A5D-BA534B11F2D8}"/>
              </a:ext>
            </a:extLst>
          </p:cNvPr>
          <p:cNvSpPr>
            <a:spLocks noGrp="1"/>
          </p:cNvSpPr>
          <p:nvPr>
            <p:ph type="body" sz="quarter" idx="21" hasCustomPrompt="1"/>
          </p:nvPr>
        </p:nvSpPr>
        <p:spPr>
          <a:xfrm>
            <a:off x="770441" y="4587098"/>
            <a:ext cx="2286463" cy="578319"/>
          </a:xfrm>
          <a:prstGeom prst="rect">
            <a:avLst/>
          </a:prstGeom>
        </p:spPr>
        <p:txBody>
          <a:bodyPr/>
          <a:lstStyle>
            <a:lvl1pPr marL="0" indent="0" algn="ctr">
              <a:buNone/>
              <a:defRPr sz="1400" b="0"/>
            </a:lvl1pPr>
          </a:lstStyle>
          <a:p>
            <a:pPr lvl="0"/>
            <a:r>
              <a:rPr lang="en-US"/>
              <a:t>Body copy sentence case and 14pt size</a:t>
            </a:r>
          </a:p>
        </p:txBody>
      </p:sp>
      <p:sp>
        <p:nvSpPr>
          <p:cNvPr id="9" name="Text Placeholder 8">
            <a:extLst>
              <a:ext uri="{FF2B5EF4-FFF2-40B4-BE49-F238E27FC236}">
                <a16:creationId xmlns:a16="http://schemas.microsoft.com/office/drawing/2014/main" id="{97C949B2-60F4-1BEB-3762-B982746D5F02}"/>
              </a:ext>
            </a:extLst>
          </p:cNvPr>
          <p:cNvSpPr>
            <a:spLocks noGrp="1"/>
          </p:cNvSpPr>
          <p:nvPr>
            <p:ph type="body" sz="quarter" idx="22" hasCustomPrompt="1"/>
          </p:nvPr>
        </p:nvSpPr>
        <p:spPr>
          <a:xfrm>
            <a:off x="3330374" y="4604125"/>
            <a:ext cx="2286463" cy="578319"/>
          </a:xfrm>
          <a:prstGeom prst="rect">
            <a:avLst/>
          </a:prstGeom>
        </p:spPr>
        <p:txBody>
          <a:bodyPr/>
          <a:lstStyle>
            <a:lvl1pPr marL="0" indent="0" algn="ctr">
              <a:buNone/>
              <a:defRPr sz="1400" b="0"/>
            </a:lvl1pPr>
          </a:lstStyle>
          <a:p>
            <a:pPr lvl="0"/>
            <a:r>
              <a:rPr lang="en-US"/>
              <a:t>Body copy sentence case and 14pt size</a:t>
            </a:r>
          </a:p>
        </p:txBody>
      </p:sp>
      <p:sp>
        <p:nvSpPr>
          <p:cNvPr id="12" name="Text Placeholder 8">
            <a:extLst>
              <a:ext uri="{FF2B5EF4-FFF2-40B4-BE49-F238E27FC236}">
                <a16:creationId xmlns:a16="http://schemas.microsoft.com/office/drawing/2014/main" id="{B0EE2C00-2992-64A0-9E86-52D837091B19}"/>
              </a:ext>
            </a:extLst>
          </p:cNvPr>
          <p:cNvSpPr>
            <a:spLocks noGrp="1"/>
          </p:cNvSpPr>
          <p:nvPr>
            <p:ph type="body" sz="quarter" idx="23" hasCustomPrompt="1"/>
          </p:nvPr>
        </p:nvSpPr>
        <p:spPr>
          <a:xfrm>
            <a:off x="5913458" y="4587097"/>
            <a:ext cx="2286463" cy="578319"/>
          </a:xfrm>
          <a:prstGeom prst="rect">
            <a:avLst/>
          </a:prstGeom>
        </p:spPr>
        <p:txBody>
          <a:bodyPr/>
          <a:lstStyle>
            <a:lvl1pPr marL="0" indent="0" algn="ctr">
              <a:buNone/>
              <a:defRPr sz="1400" b="0"/>
            </a:lvl1pPr>
          </a:lstStyle>
          <a:p>
            <a:pPr lvl="0"/>
            <a:r>
              <a:rPr lang="en-US"/>
              <a:t>Body copy sentence case and 14pt size</a:t>
            </a:r>
          </a:p>
        </p:txBody>
      </p:sp>
      <p:sp>
        <p:nvSpPr>
          <p:cNvPr id="13" name="Text Placeholder 8">
            <a:extLst>
              <a:ext uri="{FF2B5EF4-FFF2-40B4-BE49-F238E27FC236}">
                <a16:creationId xmlns:a16="http://schemas.microsoft.com/office/drawing/2014/main" id="{F572C860-1B06-3C49-FD47-1143FAB2FD53}"/>
              </a:ext>
            </a:extLst>
          </p:cNvPr>
          <p:cNvSpPr>
            <a:spLocks noGrp="1"/>
          </p:cNvSpPr>
          <p:nvPr>
            <p:ph type="body" sz="quarter" idx="24" hasCustomPrompt="1"/>
          </p:nvPr>
        </p:nvSpPr>
        <p:spPr>
          <a:xfrm>
            <a:off x="8473391" y="4587097"/>
            <a:ext cx="2286463" cy="578319"/>
          </a:xfrm>
          <a:prstGeom prst="rect">
            <a:avLst/>
          </a:prstGeom>
        </p:spPr>
        <p:txBody>
          <a:bodyPr/>
          <a:lstStyle>
            <a:lvl1pPr marL="0" indent="0" algn="ctr">
              <a:buNone/>
              <a:defRPr sz="1400" b="0"/>
            </a:lvl1pPr>
          </a:lstStyle>
          <a:p>
            <a:pPr lvl="0"/>
            <a:r>
              <a:rPr lang="en-US"/>
              <a:t>Body copy sentence case and 14pt size</a:t>
            </a:r>
          </a:p>
        </p:txBody>
      </p:sp>
      <p:pic>
        <p:nvPicPr>
          <p:cNvPr id="14" name="Picture 13" descr="A blue line art of a badge with a check mark&#10;&#10;Description automatically generated">
            <a:extLst>
              <a:ext uri="{FF2B5EF4-FFF2-40B4-BE49-F238E27FC236}">
                <a16:creationId xmlns:a16="http://schemas.microsoft.com/office/drawing/2014/main" id="{A8F3666C-CB92-1517-82C5-695E86E614E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0067" y="2368960"/>
            <a:ext cx="1695632" cy="1695632"/>
          </a:xfrm>
          <a:prstGeom prst="rect">
            <a:avLst/>
          </a:prstGeom>
        </p:spPr>
      </p:pic>
      <p:pic>
        <p:nvPicPr>
          <p:cNvPr id="15" name="Picture 14">
            <a:extLst>
              <a:ext uri="{FF2B5EF4-FFF2-40B4-BE49-F238E27FC236}">
                <a16:creationId xmlns:a16="http://schemas.microsoft.com/office/drawing/2014/main" id="{3581B456-29C1-EF58-3A56-3C9C721F452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625788" y="2368960"/>
            <a:ext cx="1695632" cy="1695632"/>
          </a:xfrm>
          <a:prstGeom prst="rect">
            <a:avLst/>
          </a:prstGeom>
        </p:spPr>
      </p:pic>
      <p:pic>
        <p:nvPicPr>
          <p:cNvPr id="16" name="Picture 15">
            <a:extLst>
              <a:ext uri="{FF2B5EF4-FFF2-40B4-BE49-F238E27FC236}">
                <a16:creationId xmlns:a16="http://schemas.microsoft.com/office/drawing/2014/main" id="{7E20579C-11EA-EE02-1259-3731BFC62FB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162563" y="2394171"/>
            <a:ext cx="1695632" cy="1695632"/>
          </a:xfrm>
          <a:prstGeom prst="rect">
            <a:avLst/>
          </a:prstGeom>
        </p:spPr>
      </p:pic>
      <p:pic>
        <p:nvPicPr>
          <p:cNvPr id="17" name="Picture 16">
            <a:extLst>
              <a:ext uri="{FF2B5EF4-FFF2-40B4-BE49-F238E27FC236}">
                <a16:creationId xmlns:a16="http://schemas.microsoft.com/office/drawing/2014/main" id="{2691021C-896E-C116-7DF7-A82D31BBCF49}"/>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8699336" y="2443363"/>
            <a:ext cx="1695632" cy="1695632"/>
          </a:xfrm>
          <a:prstGeom prst="rect">
            <a:avLst/>
          </a:prstGeom>
        </p:spPr>
      </p:pic>
    </p:spTree>
    <p:extLst>
      <p:ext uri="{BB962C8B-B14F-4D97-AF65-F5344CB8AC3E}">
        <p14:creationId xmlns:p14="http://schemas.microsoft.com/office/powerpoint/2010/main" val="42047083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image" Target="../media/image5.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6.png"/><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image" Target="../media/image2.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image" Target="../media/image1.jpeg"/><Relationship Id="rId5" Type="http://schemas.openxmlformats.org/officeDocument/2006/relationships/slideLayout" Target="../slideLayouts/slideLayout40.xml"/><Relationship Id="rId10" Type="http://schemas.openxmlformats.org/officeDocument/2006/relationships/theme" Target="../theme/theme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2.png"/><Relationship Id="rId5" Type="http://schemas.openxmlformats.org/officeDocument/2006/relationships/slideLayout" Target="../slideLayouts/slideLayout49.xml"/><Relationship Id="rId10" Type="http://schemas.openxmlformats.org/officeDocument/2006/relationships/theme" Target="../theme/theme6.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6.xml"/><Relationship Id="rId7" Type="http://schemas.openxmlformats.org/officeDocument/2006/relationships/image" Target="../media/image20.png"/><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theme" Target="../theme/theme7.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0.xml"/><Relationship Id="rId1" Type="http://schemas.openxmlformats.org/officeDocument/2006/relationships/slideLayout" Target="../slideLayouts/slideLayout59.xml"/><Relationship Id="rId4" Type="http://schemas.openxmlformats.org/officeDocument/2006/relationships/image" Target="../media/image2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862BA0B-C1D0-6CD3-1BE4-C07E338CF12C}"/>
              </a:ext>
            </a:extLst>
          </p:cNvPr>
          <p:cNvPicPr>
            <a:picLocks noChangeAspect="1"/>
          </p:cNvPicPr>
          <p:nvPr userDrawn="1"/>
        </p:nvPicPr>
        <p:blipFill rotWithShape="1">
          <a:blip r:embed="rId11" cstate="email">
            <a:extLst>
              <a:ext uri="{28A0092B-C50C-407E-A947-70E740481C1C}">
                <a14:useLocalDpi xmlns:a14="http://schemas.microsoft.com/office/drawing/2010/main"/>
              </a:ext>
            </a:extLst>
          </a:blip>
          <a:srcRect/>
          <a:stretch/>
        </p:blipFill>
        <p:spPr>
          <a:xfrm>
            <a:off x="1166781" y="-30002"/>
            <a:ext cx="11025219" cy="6893341"/>
          </a:xfrm>
          <a:prstGeom prst="rect">
            <a:avLst/>
          </a:prstGeom>
        </p:spPr>
      </p:pic>
      <p:sp>
        <p:nvSpPr>
          <p:cNvPr id="8" name="TextBox 7">
            <a:extLst>
              <a:ext uri="{FF2B5EF4-FFF2-40B4-BE49-F238E27FC236}">
                <a16:creationId xmlns:a16="http://schemas.microsoft.com/office/drawing/2014/main" id="{F44720D3-C783-C008-793A-9034467834E6}"/>
              </a:ext>
            </a:extLst>
          </p:cNvPr>
          <p:cNvSpPr txBox="1"/>
          <p:nvPr userDrawn="1"/>
        </p:nvSpPr>
        <p:spPr>
          <a:xfrm>
            <a:off x="2405270" y="606287"/>
            <a:ext cx="4562061" cy="246221"/>
          </a:xfrm>
          <a:prstGeom prst="rect">
            <a:avLst/>
          </a:prstGeom>
          <a:noFill/>
        </p:spPr>
        <p:txBody>
          <a:bodyPr wrap="square" rtlCol="0">
            <a:spAutoFit/>
          </a:bodyPr>
          <a:lstStyle/>
          <a:p>
            <a:r>
              <a:rPr lang="en-US" sz="1000" b="1" spc="300">
                <a:solidFill>
                  <a:schemeClr val="bg1"/>
                </a:solidFill>
              </a:rPr>
              <a:t>DENVER INTERNATIONAL AIRPORT</a:t>
            </a:r>
          </a:p>
        </p:txBody>
      </p:sp>
      <p:sp>
        <p:nvSpPr>
          <p:cNvPr id="2" name="Trapezoid 6">
            <a:extLst>
              <a:ext uri="{FF2B5EF4-FFF2-40B4-BE49-F238E27FC236}">
                <a16:creationId xmlns:a16="http://schemas.microsoft.com/office/drawing/2014/main" id="{E2D58CF7-912F-0CEF-6620-4A663E786FC8}"/>
              </a:ext>
            </a:extLst>
          </p:cNvPr>
          <p:cNvSpPr/>
          <p:nvPr userDrawn="1"/>
        </p:nvSpPr>
        <p:spPr>
          <a:xfrm>
            <a:off x="0" y="-30002"/>
            <a:ext cx="3319669" cy="6893341"/>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7454 w 3396697"/>
              <a:gd name="connsiteY0" fmla="*/ 7017587 h 7017587"/>
              <a:gd name="connsiteX1" fmla="*/ 0 w 3396697"/>
              <a:gd name="connsiteY1" fmla="*/ 0 h 7017587"/>
              <a:gd name="connsiteX2" fmla="*/ 1356691 w 3396697"/>
              <a:gd name="connsiteY2" fmla="*/ 0 h 7017587"/>
              <a:gd name="connsiteX3" fmla="*/ 3396697 w 3396697"/>
              <a:gd name="connsiteY3" fmla="*/ 6997148 h 7017587"/>
              <a:gd name="connsiteX4" fmla="*/ 7454 w 3396697"/>
              <a:gd name="connsiteY4" fmla="*/ 7017587 h 7017587"/>
              <a:gd name="connsiteX0" fmla="*/ 7454 w 3376819"/>
              <a:gd name="connsiteY0" fmla="*/ 7017587 h 7017587"/>
              <a:gd name="connsiteX1" fmla="*/ 0 w 3376819"/>
              <a:gd name="connsiteY1" fmla="*/ 0 h 7017587"/>
              <a:gd name="connsiteX2" fmla="*/ 1356691 w 3376819"/>
              <a:gd name="connsiteY2" fmla="*/ 0 h 7017587"/>
              <a:gd name="connsiteX3" fmla="*/ 3376819 w 3376819"/>
              <a:gd name="connsiteY3" fmla="*/ 6997149 h 7017587"/>
              <a:gd name="connsiteX4" fmla="*/ 7454 w 3376819"/>
              <a:gd name="connsiteY4" fmla="*/ 7017587 h 7017587"/>
              <a:gd name="connsiteX0" fmla="*/ 7454 w 3319669"/>
              <a:gd name="connsiteY0" fmla="*/ 7017587 h 7023027"/>
              <a:gd name="connsiteX1" fmla="*/ 0 w 3319669"/>
              <a:gd name="connsiteY1" fmla="*/ 0 h 7023027"/>
              <a:gd name="connsiteX2" fmla="*/ 1356691 w 3319669"/>
              <a:gd name="connsiteY2" fmla="*/ 0 h 7023027"/>
              <a:gd name="connsiteX3" fmla="*/ 3319669 w 3319669"/>
              <a:gd name="connsiteY3" fmla="*/ 7023027 h 7023027"/>
              <a:gd name="connsiteX4" fmla="*/ 7454 w 3319669"/>
              <a:gd name="connsiteY4" fmla="*/ 7017587 h 7023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9669" h="7023027">
                <a:moveTo>
                  <a:pt x="7454" y="7017587"/>
                </a:moveTo>
                <a:cubicBezTo>
                  <a:pt x="4969" y="4678391"/>
                  <a:pt x="2485" y="2339196"/>
                  <a:pt x="0" y="0"/>
                </a:cubicBezTo>
                <a:lnTo>
                  <a:pt x="1356691" y="0"/>
                </a:lnTo>
                <a:lnTo>
                  <a:pt x="3319669" y="7023027"/>
                </a:lnTo>
                <a:lnTo>
                  <a:pt x="7454" y="7017587"/>
                </a:lnTo>
                <a:close/>
              </a:path>
            </a:pathLst>
          </a:cu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ack and white logo&#10;&#10;Description automatically generated">
            <a:extLst>
              <a:ext uri="{FF2B5EF4-FFF2-40B4-BE49-F238E27FC236}">
                <a16:creationId xmlns:a16="http://schemas.microsoft.com/office/drawing/2014/main" id="{1D497C82-B3DC-31C4-DEE4-65F87F967E50}"/>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570534" y="-30002"/>
            <a:ext cx="565288" cy="565288"/>
          </a:xfrm>
          <a:prstGeom prst="rect">
            <a:avLst/>
          </a:prstGeom>
        </p:spPr>
      </p:pic>
    </p:spTree>
    <p:extLst>
      <p:ext uri="{BB962C8B-B14F-4D97-AF65-F5344CB8AC3E}">
        <p14:creationId xmlns:p14="http://schemas.microsoft.com/office/powerpoint/2010/main" val="1697478639"/>
      </p:ext>
    </p:extLst>
  </p:cSld>
  <p:clrMap bg1="lt1" tx1="dk1" bg2="lt2" tx2="dk2" accent1="accent1" accent2="accent2" accent3="accent3" accent4="accent4" accent5="accent5" accent6="accent6" hlink="hlink" folHlink="folHlink"/>
  <p:sldLayoutIdLst>
    <p:sldLayoutId id="2147483651" r:id="rId1"/>
    <p:sldLayoutId id="2147483673" r:id="rId2"/>
    <p:sldLayoutId id="2147483674" r:id="rId3"/>
    <p:sldLayoutId id="2147483675" r:id="rId4"/>
    <p:sldLayoutId id="2147483676" r:id="rId5"/>
    <p:sldLayoutId id="2147483729" r:id="rId6"/>
    <p:sldLayoutId id="2147483762" r:id="rId7"/>
    <p:sldLayoutId id="2147483763" r:id="rId8"/>
    <p:sldLayoutId id="2147483764"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862BA0B-C1D0-6CD3-1BE4-C07E338CF12C}"/>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b="-5633"/>
          <a:stretch/>
        </p:blipFill>
        <p:spPr>
          <a:xfrm>
            <a:off x="0" y="0"/>
            <a:ext cx="12192000" cy="6858000"/>
          </a:xfrm>
          <a:prstGeom prst="rect">
            <a:avLst/>
          </a:prstGeom>
        </p:spPr>
      </p:pic>
      <p:sp>
        <p:nvSpPr>
          <p:cNvPr id="5" name="Trapezoid 6">
            <a:extLst>
              <a:ext uri="{FF2B5EF4-FFF2-40B4-BE49-F238E27FC236}">
                <a16:creationId xmlns:a16="http://schemas.microsoft.com/office/drawing/2014/main" id="{715C657B-9798-AA6D-DC0C-AFDB223B15E3}"/>
              </a:ext>
            </a:extLst>
          </p:cNvPr>
          <p:cNvSpPr/>
          <p:nvPr userDrawn="1"/>
        </p:nvSpPr>
        <p:spPr>
          <a:xfrm rot="16200000">
            <a:off x="2502702" y="-1040498"/>
            <a:ext cx="4974266" cy="9979670"/>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86967 w 3396697"/>
              <a:gd name="connsiteY0" fmla="*/ 7005411 h 7015350"/>
              <a:gd name="connsiteX1" fmla="*/ 0 w 3396697"/>
              <a:gd name="connsiteY1" fmla="*/ 18202 h 7015350"/>
              <a:gd name="connsiteX2" fmla="*/ 2303163 w 3396697"/>
              <a:gd name="connsiteY2" fmla="*/ 0 h 7015350"/>
              <a:gd name="connsiteX3" fmla="*/ 3396697 w 3396697"/>
              <a:gd name="connsiteY3" fmla="*/ 7015350 h 7015350"/>
              <a:gd name="connsiteX4" fmla="*/ 86967 w 3396697"/>
              <a:gd name="connsiteY4" fmla="*/ 7005411 h 7015350"/>
              <a:gd name="connsiteX0" fmla="*/ 86967 w 2303163"/>
              <a:gd name="connsiteY0" fmla="*/ 7005411 h 7005411"/>
              <a:gd name="connsiteX1" fmla="*/ 0 w 2303163"/>
              <a:gd name="connsiteY1" fmla="*/ 18202 h 7005411"/>
              <a:gd name="connsiteX2" fmla="*/ 2303163 w 2303163"/>
              <a:gd name="connsiteY2" fmla="*/ 0 h 7005411"/>
              <a:gd name="connsiteX3" fmla="*/ 1239832 w 2303163"/>
              <a:gd name="connsiteY3" fmla="*/ 6997150 h 7005411"/>
              <a:gd name="connsiteX4" fmla="*/ 86967 w 2303163"/>
              <a:gd name="connsiteY4" fmla="*/ 7005411 h 7005411"/>
              <a:gd name="connsiteX0" fmla="*/ 50565 w 2303163"/>
              <a:gd name="connsiteY0" fmla="*/ 7005412 h 7005412"/>
              <a:gd name="connsiteX1" fmla="*/ 0 w 2303163"/>
              <a:gd name="connsiteY1" fmla="*/ 18202 h 7005412"/>
              <a:gd name="connsiteX2" fmla="*/ 2303163 w 2303163"/>
              <a:gd name="connsiteY2" fmla="*/ 0 h 7005412"/>
              <a:gd name="connsiteX3" fmla="*/ 1239832 w 2303163"/>
              <a:gd name="connsiteY3" fmla="*/ 6997150 h 7005412"/>
              <a:gd name="connsiteX4" fmla="*/ 50565 w 2303163"/>
              <a:gd name="connsiteY4" fmla="*/ 7005412 h 7005412"/>
              <a:gd name="connsiteX0" fmla="*/ 50565 w 2603486"/>
              <a:gd name="connsiteY0" fmla="*/ 6987210 h 6987210"/>
              <a:gd name="connsiteX1" fmla="*/ 0 w 2603486"/>
              <a:gd name="connsiteY1" fmla="*/ 0 h 6987210"/>
              <a:gd name="connsiteX2" fmla="*/ 2603486 w 2603486"/>
              <a:gd name="connsiteY2" fmla="*/ 0 h 6987210"/>
              <a:gd name="connsiteX3" fmla="*/ 1239832 w 2603486"/>
              <a:gd name="connsiteY3" fmla="*/ 6978948 h 6987210"/>
              <a:gd name="connsiteX4" fmla="*/ 50565 w 2603486"/>
              <a:gd name="connsiteY4" fmla="*/ 6987210 h 6987210"/>
              <a:gd name="connsiteX0" fmla="*/ 50565 w 2603486"/>
              <a:gd name="connsiteY0" fmla="*/ 6987210 h 6987210"/>
              <a:gd name="connsiteX1" fmla="*/ 0 w 2603486"/>
              <a:gd name="connsiteY1" fmla="*/ 0 h 6987210"/>
              <a:gd name="connsiteX2" fmla="*/ 2603486 w 2603486"/>
              <a:gd name="connsiteY2" fmla="*/ 0 h 6987210"/>
              <a:gd name="connsiteX3" fmla="*/ 912207 w 2603486"/>
              <a:gd name="connsiteY3" fmla="*/ 6978948 h 6987210"/>
              <a:gd name="connsiteX4" fmla="*/ 50565 w 2603486"/>
              <a:gd name="connsiteY4" fmla="*/ 6987210 h 6987210"/>
              <a:gd name="connsiteX0" fmla="*/ 50565 w 2603486"/>
              <a:gd name="connsiteY0" fmla="*/ 6987210 h 6987210"/>
              <a:gd name="connsiteX1" fmla="*/ 0 w 2603486"/>
              <a:gd name="connsiteY1" fmla="*/ 0 h 6987210"/>
              <a:gd name="connsiteX2" fmla="*/ 2603486 w 2603486"/>
              <a:gd name="connsiteY2" fmla="*/ 0 h 6987210"/>
              <a:gd name="connsiteX3" fmla="*/ 766596 w 2603486"/>
              <a:gd name="connsiteY3" fmla="*/ 6978948 h 6987210"/>
              <a:gd name="connsiteX4" fmla="*/ 50565 w 2603486"/>
              <a:gd name="connsiteY4" fmla="*/ 6987210 h 6987210"/>
              <a:gd name="connsiteX0" fmla="*/ 50565 w 2603486"/>
              <a:gd name="connsiteY0" fmla="*/ 6987210 h 6987210"/>
              <a:gd name="connsiteX1" fmla="*/ 0 w 2603486"/>
              <a:gd name="connsiteY1" fmla="*/ 0 h 6987210"/>
              <a:gd name="connsiteX2" fmla="*/ 2603486 w 2603486"/>
              <a:gd name="connsiteY2" fmla="*/ 0 h 6987210"/>
              <a:gd name="connsiteX3" fmla="*/ 894005 w 2603486"/>
              <a:gd name="connsiteY3" fmla="*/ 5322622 h 6987210"/>
              <a:gd name="connsiteX4" fmla="*/ 50565 w 2603486"/>
              <a:gd name="connsiteY4" fmla="*/ 6987210 h 6987210"/>
              <a:gd name="connsiteX0" fmla="*/ 50565 w 2840104"/>
              <a:gd name="connsiteY0" fmla="*/ 6996311 h 6996311"/>
              <a:gd name="connsiteX1" fmla="*/ 0 w 2840104"/>
              <a:gd name="connsiteY1" fmla="*/ 9101 h 6996311"/>
              <a:gd name="connsiteX2" fmla="*/ 2840104 w 2840104"/>
              <a:gd name="connsiteY2" fmla="*/ 0 h 6996311"/>
              <a:gd name="connsiteX3" fmla="*/ 894005 w 2840104"/>
              <a:gd name="connsiteY3" fmla="*/ 5331723 h 6996311"/>
              <a:gd name="connsiteX4" fmla="*/ 50565 w 2840104"/>
              <a:gd name="connsiteY4" fmla="*/ 6996311 h 6996311"/>
              <a:gd name="connsiteX0" fmla="*/ 32364 w 2840104"/>
              <a:gd name="connsiteY0" fmla="*/ 4903151 h 5331723"/>
              <a:gd name="connsiteX1" fmla="*/ 0 w 2840104"/>
              <a:gd name="connsiteY1" fmla="*/ 9101 h 5331723"/>
              <a:gd name="connsiteX2" fmla="*/ 2840104 w 2840104"/>
              <a:gd name="connsiteY2" fmla="*/ 0 h 5331723"/>
              <a:gd name="connsiteX3" fmla="*/ 894005 w 2840104"/>
              <a:gd name="connsiteY3" fmla="*/ 5331723 h 5331723"/>
              <a:gd name="connsiteX4" fmla="*/ 32364 w 2840104"/>
              <a:gd name="connsiteY4" fmla="*/ 4903151 h 5331723"/>
              <a:gd name="connsiteX0" fmla="*/ 14163 w 2821903"/>
              <a:gd name="connsiteY0" fmla="*/ 4903152 h 5331724"/>
              <a:gd name="connsiteX1" fmla="*/ 0 w 2821903"/>
              <a:gd name="connsiteY1" fmla="*/ 0 h 5331724"/>
              <a:gd name="connsiteX2" fmla="*/ 2821903 w 2821903"/>
              <a:gd name="connsiteY2" fmla="*/ 1 h 5331724"/>
              <a:gd name="connsiteX3" fmla="*/ 875804 w 2821903"/>
              <a:gd name="connsiteY3" fmla="*/ 5331724 h 5331724"/>
              <a:gd name="connsiteX4" fmla="*/ 14163 w 2821903"/>
              <a:gd name="connsiteY4" fmla="*/ 4903152 h 5331724"/>
              <a:gd name="connsiteX0" fmla="*/ 14163 w 2821903"/>
              <a:gd name="connsiteY0" fmla="*/ 4903152 h 5704854"/>
              <a:gd name="connsiteX1" fmla="*/ 0 w 2821903"/>
              <a:gd name="connsiteY1" fmla="*/ 0 h 5704854"/>
              <a:gd name="connsiteX2" fmla="*/ 2821903 w 2821903"/>
              <a:gd name="connsiteY2" fmla="*/ 1 h 5704854"/>
              <a:gd name="connsiteX3" fmla="*/ 748395 w 2821903"/>
              <a:gd name="connsiteY3" fmla="*/ 5704854 h 5704854"/>
              <a:gd name="connsiteX4" fmla="*/ 14163 w 2821903"/>
              <a:gd name="connsiteY4" fmla="*/ 4903152 h 5704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1903" h="5704854">
                <a:moveTo>
                  <a:pt x="14163" y="4903152"/>
                </a:moveTo>
                <a:lnTo>
                  <a:pt x="0" y="0"/>
                </a:lnTo>
                <a:lnTo>
                  <a:pt x="2821903" y="1"/>
                </a:lnTo>
                <a:lnTo>
                  <a:pt x="748395" y="5704854"/>
                </a:lnTo>
                <a:lnTo>
                  <a:pt x="14163" y="4903152"/>
                </a:lnTo>
                <a:close/>
              </a:path>
            </a:pathLst>
          </a:custGeom>
          <a:solidFill>
            <a:srgbClr val="1D0092">
              <a:alpha val="6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apezoid 6">
            <a:extLst>
              <a:ext uri="{FF2B5EF4-FFF2-40B4-BE49-F238E27FC236}">
                <a16:creationId xmlns:a16="http://schemas.microsoft.com/office/drawing/2014/main" id="{B4794184-1130-B7F4-CD93-1A354961B9B2}"/>
              </a:ext>
            </a:extLst>
          </p:cNvPr>
          <p:cNvSpPr/>
          <p:nvPr userDrawn="1"/>
        </p:nvSpPr>
        <p:spPr>
          <a:xfrm rot="16200000">
            <a:off x="3803689" y="-1415148"/>
            <a:ext cx="4589255" cy="12196635"/>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86967 w 3396697"/>
              <a:gd name="connsiteY0" fmla="*/ 7005411 h 7015350"/>
              <a:gd name="connsiteX1" fmla="*/ 0 w 3396697"/>
              <a:gd name="connsiteY1" fmla="*/ 18202 h 7015350"/>
              <a:gd name="connsiteX2" fmla="*/ 2303163 w 3396697"/>
              <a:gd name="connsiteY2" fmla="*/ 0 h 7015350"/>
              <a:gd name="connsiteX3" fmla="*/ 3396697 w 3396697"/>
              <a:gd name="connsiteY3" fmla="*/ 7015350 h 7015350"/>
              <a:gd name="connsiteX4" fmla="*/ 86967 w 3396697"/>
              <a:gd name="connsiteY4" fmla="*/ 7005411 h 7015350"/>
              <a:gd name="connsiteX0" fmla="*/ 86967 w 2303163"/>
              <a:gd name="connsiteY0" fmla="*/ 7005411 h 7005411"/>
              <a:gd name="connsiteX1" fmla="*/ 0 w 2303163"/>
              <a:gd name="connsiteY1" fmla="*/ 18202 h 7005411"/>
              <a:gd name="connsiteX2" fmla="*/ 2303163 w 2303163"/>
              <a:gd name="connsiteY2" fmla="*/ 0 h 7005411"/>
              <a:gd name="connsiteX3" fmla="*/ 1239832 w 2303163"/>
              <a:gd name="connsiteY3" fmla="*/ 6997150 h 7005411"/>
              <a:gd name="connsiteX4" fmla="*/ 86967 w 2303163"/>
              <a:gd name="connsiteY4" fmla="*/ 7005411 h 7005411"/>
              <a:gd name="connsiteX0" fmla="*/ 50565 w 2303163"/>
              <a:gd name="connsiteY0" fmla="*/ 7005412 h 7005412"/>
              <a:gd name="connsiteX1" fmla="*/ 0 w 2303163"/>
              <a:gd name="connsiteY1" fmla="*/ 18202 h 7005412"/>
              <a:gd name="connsiteX2" fmla="*/ 2303163 w 2303163"/>
              <a:gd name="connsiteY2" fmla="*/ 0 h 7005412"/>
              <a:gd name="connsiteX3" fmla="*/ 1239832 w 2303163"/>
              <a:gd name="connsiteY3" fmla="*/ 6997150 h 7005412"/>
              <a:gd name="connsiteX4" fmla="*/ 50565 w 2303163"/>
              <a:gd name="connsiteY4" fmla="*/ 7005412 h 7005412"/>
              <a:gd name="connsiteX0" fmla="*/ 50565 w 2603486"/>
              <a:gd name="connsiteY0" fmla="*/ 6987210 h 6987210"/>
              <a:gd name="connsiteX1" fmla="*/ 0 w 2603486"/>
              <a:gd name="connsiteY1" fmla="*/ 0 h 6987210"/>
              <a:gd name="connsiteX2" fmla="*/ 2603486 w 2603486"/>
              <a:gd name="connsiteY2" fmla="*/ 0 h 6987210"/>
              <a:gd name="connsiteX3" fmla="*/ 1239832 w 2603486"/>
              <a:gd name="connsiteY3" fmla="*/ 6978948 h 6987210"/>
              <a:gd name="connsiteX4" fmla="*/ 50565 w 2603486"/>
              <a:gd name="connsiteY4" fmla="*/ 6987210 h 6987210"/>
              <a:gd name="connsiteX0" fmla="*/ 50565 w 2603486"/>
              <a:gd name="connsiteY0" fmla="*/ 6987210 h 6987210"/>
              <a:gd name="connsiteX1" fmla="*/ 0 w 2603486"/>
              <a:gd name="connsiteY1" fmla="*/ 0 h 6987210"/>
              <a:gd name="connsiteX2" fmla="*/ 2603486 w 2603486"/>
              <a:gd name="connsiteY2" fmla="*/ 0 h 6987210"/>
              <a:gd name="connsiteX3" fmla="*/ 912207 w 2603486"/>
              <a:gd name="connsiteY3" fmla="*/ 6978948 h 6987210"/>
              <a:gd name="connsiteX4" fmla="*/ 50565 w 2603486"/>
              <a:gd name="connsiteY4" fmla="*/ 6987210 h 6987210"/>
              <a:gd name="connsiteX0" fmla="*/ 50565 w 2603486"/>
              <a:gd name="connsiteY0" fmla="*/ 6987210 h 6987210"/>
              <a:gd name="connsiteX1" fmla="*/ 0 w 2603486"/>
              <a:gd name="connsiteY1" fmla="*/ 0 h 6987210"/>
              <a:gd name="connsiteX2" fmla="*/ 2603486 w 2603486"/>
              <a:gd name="connsiteY2" fmla="*/ 0 h 6987210"/>
              <a:gd name="connsiteX3" fmla="*/ 766596 w 2603486"/>
              <a:gd name="connsiteY3" fmla="*/ 6978948 h 6987210"/>
              <a:gd name="connsiteX4" fmla="*/ 50565 w 2603486"/>
              <a:gd name="connsiteY4" fmla="*/ 6987210 h 6987210"/>
              <a:gd name="connsiteX0" fmla="*/ 50565 w 2603486"/>
              <a:gd name="connsiteY0" fmla="*/ 6987210 h 6989866"/>
              <a:gd name="connsiteX1" fmla="*/ 0 w 2603486"/>
              <a:gd name="connsiteY1" fmla="*/ 0 h 6989866"/>
              <a:gd name="connsiteX2" fmla="*/ 2603486 w 2603486"/>
              <a:gd name="connsiteY2" fmla="*/ 0 h 6989866"/>
              <a:gd name="connsiteX3" fmla="*/ 759391 w 2603486"/>
              <a:gd name="connsiteY3" fmla="*/ 6989866 h 6989866"/>
              <a:gd name="connsiteX4" fmla="*/ 50565 w 2603486"/>
              <a:gd name="connsiteY4" fmla="*/ 6987210 h 698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3486" h="6989866">
                <a:moveTo>
                  <a:pt x="50565" y="6987210"/>
                </a:moveTo>
                <a:lnTo>
                  <a:pt x="0" y="0"/>
                </a:lnTo>
                <a:lnTo>
                  <a:pt x="2603486" y="0"/>
                </a:lnTo>
                <a:lnTo>
                  <a:pt x="759391" y="6989866"/>
                </a:lnTo>
                <a:lnTo>
                  <a:pt x="50565" y="6987210"/>
                </a:lnTo>
                <a:close/>
              </a:path>
            </a:pathLst>
          </a:cu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ack and white logo&#10;&#10;Description automatically generated">
            <a:extLst>
              <a:ext uri="{FF2B5EF4-FFF2-40B4-BE49-F238E27FC236}">
                <a16:creationId xmlns:a16="http://schemas.microsoft.com/office/drawing/2014/main" id="{1D497C82-B3DC-31C4-DEE4-65F87F967E50}"/>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557834" y="1048"/>
            <a:ext cx="565288" cy="565288"/>
          </a:xfrm>
          <a:prstGeom prst="rect">
            <a:avLst/>
          </a:prstGeom>
        </p:spPr>
      </p:pic>
      <p:sp>
        <p:nvSpPr>
          <p:cNvPr id="4" name="TextBox 3">
            <a:extLst>
              <a:ext uri="{FF2B5EF4-FFF2-40B4-BE49-F238E27FC236}">
                <a16:creationId xmlns:a16="http://schemas.microsoft.com/office/drawing/2014/main" id="{91DA54BA-A947-1413-2325-52B282815A06}"/>
              </a:ext>
            </a:extLst>
          </p:cNvPr>
          <p:cNvSpPr txBox="1"/>
          <p:nvPr userDrawn="1"/>
        </p:nvSpPr>
        <p:spPr>
          <a:xfrm>
            <a:off x="776310" y="4173927"/>
            <a:ext cx="4562061" cy="246221"/>
          </a:xfrm>
          <a:prstGeom prst="rect">
            <a:avLst/>
          </a:prstGeom>
          <a:noFill/>
        </p:spPr>
        <p:txBody>
          <a:bodyPr wrap="square" rtlCol="0">
            <a:spAutoFit/>
          </a:bodyPr>
          <a:lstStyle/>
          <a:p>
            <a:r>
              <a:rPr lang="en-US" sz="1000" b="1" spc="300">
                <a:solidFill>
                  <a:schemeClr val="bg1"/>
                </a:solidFill>
              </a:rPr>
              <a:t>DENVER INTERNATIONAL AIRPORT</a:t>
            </a:r>
          </a:p>
        </p:txBody>
      </p:sp>
    </p:spTree>
    <p:extLst>
      <p:ext uri="{BB962C8B-B14F-4D97-AF65-F5344CB8AC3E}">
        <p14:creationId xmlns:p14="http://schemas.microsoft.com/office/powerpoint/2010/main" val="3706723004"/>
      </p:ext>
    </p:extLst>
  </p:cSld>
  <p:clrMap bg1="lt1" tx1="dk1" bg2="lt2" tx2="dk2" accent1="accent1" accent2="accent2" accent3="accent3" accent4="accent4" accent5="accent5" accent6="accent6" hlink="hlink" folHlink="folHlink"/>
  <p:sldLayoutIdLst>
    <p:sldLayoutId id="2147483653" r:id="rId1"/>
    <p:sldLayoutId id="2147483677" r:id="rId2"/>
    <p:sldLayoutId id="2147483678" r:id="rId3"/>
    <p:sldLayoutId id="2147483707" r:id="rId4"/>
    <p:sldLayoutId id="2147483708"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24EC9FE-0CCF-9C42-7879-27974B1DA5D4}"/>
              </a:ext>
            </a:extLst>
          </p:cNvPr>
          <p:cNvCxnSpPr/>
          <p:nvPr userDrawn="1"/>
        </p:nvCxnSpPr>
        <p:spPr>
          <a:xfrm>
            <a:off x="865905" y="1093479"/>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AB28EB04-EDC5-1DE2-2F96-E6EE24823DA5}"/>
              </a:ext>
            </a:extLst>
          </p:cNvPr>
          <p:cNvPicPr>
            <a:picLocks noChangeAspect="1"/>
          </p:cNvPicPr>
          <p:nvPr userDrawn="1"/>
        </p:nvPicPr>
        <p:blipFill>
          <a:blip r:embed="rId10" cstate="email">
            <a:extLst>
              <a:ext uri="{28A0092B-C50C-407E-A947-70E740481C1C}">
                <a14:useLocalDpi xmlns:a14="http://schemas.microsoft.com/office/drawing/2010/main"/>
              </a:ext>
            </a:extLst>
          </a:blip>
          <a:srcRect/>
          <a:stretch/>
        </p:blipFill>
        <p:spPr>
          <a:xfrm>
            <a:off x="11026464" y="0"/>
            <a:ext cx="565288" cy="565288"/>
          </a:xfrm>
          <a:prstGeom prst="rect">
            <a:avLst/>
          </a:prstGeom>
        </p:spPr>
      </p:pic>
      <p:sp>
        <p:nvSpPr>
          <p:cNvPr id="4" name="Right Triangle 3">
            <a:extLst>
              <a:ext uri="{FF2B5EF4-FFF2-40B4-BE49-F238E27FC236}">
                <a16:creationId xmlns:a16="http://schemas.microsoft.com/office/drawing/2014/main" id="{2275901F-93B8-C343-88C0-E9739A319D14}"/>
              </a:ext>
            </a:extLst>
          </p:cNvPr>
          <p:cNvSpPr/>
          <p:nvPr userDrawn="1"/>
        </p:nvSpPr>
        <p:spPr>
          <a:xfrm rot="10800000" flipV="1">
            <a:off x="10266947" y="2951747"/>
            <a:ext cx="1925053" cy="3906253"/>
          </a:xfrm>
          <a:prstGeom prst="rtTriangle">
            <a:avLst/>
          </a:pr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953972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766" r:id="rId3"/>
    <p:sldLayoutId id="2147483767" r:id="rId4"/>
    <p:sldLayoutId id="2147483768" r:id="rId5"/>
    <p:sldLayoutId id="2147483773" r:id="rId6"/>
    <p:sldLayoutId id="2147483820" r:id="rId7"/>
    <p:sldLayoutId id="2147483858"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BD2C1F-EF5D-1C75-AD65-CAE6244FD0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3C160A-778E-A4DD-5CF8-389FF3CCB6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357E6B-9C49-69E0-7F16-51DBE6E27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BCD5FC-13DF-7947-A2F8-230685ED9D21}" type="datetimeFigureOut">
              <a:rPr lang="en-US" smtClean="0"/>
              <a:t>9/10/2026</a:t>
            </a:fld>
            <a:endParaRPr lang="en-US"/>
          </a:p>
        </p:txBody>
      </p:sp>
      <p:sp>
        <p:nvSpPr>
          <p:cNvPr id="5" name="Footer Placeholder 4">
            <a:extLst>
              <a:ext uri="{FF2B5EF4-FFF2-40B4-BE49-F238E27FC236}">
                <a16:creationId xmlns:a16="http://schemas.microsoft.com/office/drawing/2014/main" id="{9FEC05D8-3E6F-1C63-9E65-B8F338CCEE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E1DF4E-9FAF-BF6F-F220-4F4F251039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D8ADAF-E0A9-C440-BF83-4CE99D685A9D}" type="slidenum">
              <a:rPr lang="en-US" smtClean="0"/>
              <a:t>‹#›</a:t>
            </a:fld>
            <a:endParaRPr lang="en-US"/>
          </a:p>
        </p:txBody>
      </p:sp>
    </p:spTree>
    <p:extLst>
      <p:ext uri="{BB962C8B-B14F-4D97-AF65-F5344CB8AC3E}">
        <p14:creationId xmlns:p14="http://schemas.microsoft.com/office/powerpoint/2010/main" val="104799738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862BA0B-C1D0-6CD3-1BE4-C07E338CF12C}"/>
              </a:ext>
            </a:extLst>
          </p:cNvPr>
          <p:cNvPicPr>
            <a:picLocks noChangeAspect="1"/>
          </p:cNvPicPr>
          <p:nvPr userDrawn="1"/>
        </p:nvPicPr>
        <p:blipFill rotWithShape="1">
          <a:blip r:embed="rId11" cstate="email">
            <a:extLst>
              <a:ext uri="{28A0092B-C50C-407E-A947-70E740481C1C}">
                <a14:useLocalDpi xmlns:a14="http://schemas.microsoft.com/office/drawing/2010/main"/>
              </a:ext>
            </a:extLst>
          </a:blip>
          <a:srcRect/>
          <a:stretch/>
        </p:blipFill>
        <p:spPr>
          <a:xfrm>
            <a:off x="1166781" y="-30001"/>
            <a:ext cx="11025219" cy="6893341"/>
          </a:xfrm>
          <a:prstGeom prst="rect">
            <a:avLst/>
          </a:prstGeom>
        </p:spPr>
      </p:pic>
      <p:sp>
        <p:nvSpPr>
          <p:cNvPr id="8" name="TextBox 7">
            <a:extLst>
              <a:ext uri="{FF2B5EF4-FFF2-40B4-BE49-F238E27FC236}">
                <a16:creationId xmlns:a16="http://schemas.microsoft.com/office/drawing/2014/main" id="{F44720D3-C783-C008-793A-9034467834E6}"/>
              </a:ext>
            </a:extLst>
          </p:cNvPr>
          <p:cNvSpPr txBox="1"/>
          <p:nvPr userDrawn="1"/>
        </p:nvSpPr>
        <p:spPr>
          <a:xfrm>
            <a:off x="2405271" y="606289"/>
            <a:ext cx="4562061" cy="246221"/>
          </a:xfrm>
          <a:prstGeom prst="rect">
            <a:avLst/>
          </a:prstGeom>
          <a:noFill/>
        </p:spPr>
        <p:txBody>
          <a:bodyPr wrap="square" rtlCol="0">
            <a:spAutoFit/>
          </a:bodyPr>
          <a:lstStyle/>
          <a:p>
            <a:r>
              <a:rPr lang="en-US" sz="1000" b="1" spc="300">
                <a:solidFill>
                  <a:schemeClr val="bg1"/>
                </a:solidFill>
              </a:rPr>
              <a:t>DENVER INTERNATIONAL AIRPORT</a:t>
            </a:r>
          </a:p>
        </p:txBody>
      </p:sp>
      <p:sp>
        <p:nvSpPr>
          <p:cNvPr id="2" name="Trapezoid 6">
            <a:extLst>
              <a:ext uri="{FF2B5EF4-FFF2-40B4-BE49-F238E27FC236}">
                <a16:creationId xmlns:a16="http://schemas.microsoft.com/office/drawing/2014/main" id="{E2D58CF7-912F-0CEF-6620-4A663E786FC8}"/>
              </a:ext>
            </a:extLst>
          </p:cNvPr>
          <p:cNvSpPr/>
          <p:nvPr userDrawn="1"/>
        </p:nvSpPr>
        <p:spPr>
          <a:xfrm>
            <a:off x="0" y="-30001"/>
            <a:ext cx="3319669" cy="6893341"/>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7454 w 3396697"/>
              <a:gd name="connsiteY0" fmla="*/ 7017587 h 7017587"/>
              <a:gd name="connsiteX1" fmla="*/ 0 w 3396697"/>
              <a:gd name="connsiteY1" fmla="*/ 0 h 7017587"/>
              <a:gd name="connsiteX2" fmla="*/ 1356691 w 3396697"/>
              <a:gd name="connsiteY2" fmla="*/ 0 h 7017587"/>
              <a:gd name="connsiteX3" fmla="*/ 3396697 w 3396697"/>
              <a:gd name="connsiteY3" fmla="*/ 6997148 h 7017587"/>
              <a:gd name="connsiteX4" fmla="*/ 7454 w 3396697"/>
              <a:gd name="connsiteY4" fmla="*/ 7017587 h 7017587"/>
              <a:gd name="connsiteX0" fmla="*/ 7454 w 3376819"/>
              <a:gd name="connsiteY0" fmla="*/ 7017587 h 7017587"/>
              <a:gd name="connsiteX1" fmla="*/ 0 w 3376819"/>
              <a:gd name="connsiteY1" fmla="*/ 0 h 7017587"/>
              <a:gd name="connsiteX2" fmla="*/ 1356691 w 3376819"/>
              <a:gd name="connsiteY2" fmla="*/ 0 h 7017587"/>
              <a:gd name="connsiteX3" fmla="*/ 3376819 w 3376819"/>
              <a:gd name="connsiteY3" fmla="*/ 6997149 h 7017587"/>
              <a:gd name="connsiteX4" fmla="*/ 7454 w 3376819"/>
              <a:gd name="connsiteY4" fmla="*/ 7017587 h 7017587"/>
              <a:gd name="connsiteX0" fmla="*/ 7454 w 3319669"/>
              <a:gd name="connsiteY0" fmla="*/ 7017587 h 7023027"/>
              <a:gd name="connsiteX1" fmla="*/ 0 w 3319669"/>
              <a:gd name="connsiteY1" fmla="*/ 0 h 7023027"/>
              <a:gd name="connsiteX2" fmla="*/ 1356691 w 3319669"/>
              <a:gd name="connsiteY2" fmla="*/ 0 h 7023027"/>
              <a:gd name="connsiteX3" fmla="*/ 3319669 w 3319669"/>
              <a:gd name="connsiteY3" fmla="*/ 7023027 h 7023027"/>
              <a:gd name="connsiteX4" fmla="*/ 7454 w 3319669"/>
              <a:gd name="connsiteY4" fmla="*/ 7017587 h 7023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9669" h="7023027">
                <a:moveTo>
                  <a:pt x="7454" y="7017587"/>
                </a:moveTo>
                <a:cubicBezTo>
                  <a:pt x="4969" y="4678391"/>
                  <a:pt x="2485" y="2339196"/>
                  <a:pt x="0" y="0"/>
                </a:cubicBezTo>
                <a:lnTo>
                  <a:pt x="1356691" y="0"/>
                </a:lnTo>
                <a:lnTo>
                  <a:pt x="3319669" y="7023027"/>
                </a:lnTo>
                <a:lnTo>
                  <a:pt x="7454" y="7017587"/>
                </a:lnTo>
                <a:close/>
              </a:path>
            </a:pathLst>
          </a:cu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black and white logo&#10;&#10;Description automatically generated">
            <a:extLst>
              <a:ext uri="{FF2B5EF4-FFF2-40B4-BE49-F238E27FC236}">
                <a16:creationId xmlns:a16="http://schemas.microsoft.com/office/drawing/2014/main" id="{1D497C82-B3DC-31C4-DEE4-65F87F967E50}"/>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570535" y="-30003"/>
            <a:ext cx="565288" cy="565288"/>
          </a:xfrm>
          <a:prstGeom prst="rect">
            <a:avLst/>
          </a:prstGeom>
        </p:spPr>
      </p:pic>
    </p:spTree>
    <p:extLst>
      <p:ext uri="{BB962C8B-B14F-4D97-AF65-F5344CB8AC3E}">
        <p14:creationId xmlns:p14="http://schemas.microsoft.com/office/powerpoint/2010/main" val="4141067873"/>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24EC9FE-0CCF-9C42-7879-27974B1DA5D4}"/>
              </a:ext>
            </a:extLst>
          </p:cNvPr>
          <p:cNvCxnSpPr/>
          <p:nvPr userDrawn="1"/>
        </p:nvCxnSpPr>
        <p:spPr>
          <a:xfrm>
            <a:off x="865905" y="1093479"/>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pic>
        <p:nvPicPr>
          <p:cNvPr id="3" name="Picture 2" descr="A black and white logo&#10;&#10;Description automatically generated">
            <a:extLst>
              <a:ext uri="{FF2B5EF4-FFF2-40B4-BE49-F238E27FC236}">
                <a16:creationId xmlns:a16="http://schemas.microsoft.com/office/drawing/2014/main" id="{1EA359B5-21D6-9677-812F-2534C08D820A}"/>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1033188" y="-6670"/>
            <a:ext cx="565288" cy="565288"/>
          </a:xfrm>
          <a:prstGeom prst="rect">
            <a:avLst/>
          </a:prstGeom>
        </p:spPr>
      </p:pic>
      <p:sp>
        <p:nvSpPr>
          <p:cNvPr id="4" name="Trapezoid 6">
            <a:extLst>
              <a:ext uri="{FF2B5EF4-FFF2-40B4-BE49-F238E27FC236}">
                <a16:creationId xmlns:a16="http://schemas.microsoft.com/office/drawing/2014/main" id="{A46FE110-BE47-0786-5EF0-D0F1B9651C3A}"/>
              </a:ext>
            </a:extLst>
          </p:cNvPr>
          <p:cNvSpPr/>
          <p:nvPr userDrawn="1"/>
        </p:nvSpPr>
        <p:spPr>
          <a:xfrm rot="10800000">
            <a:off x="10038670" y="-5511"/>
            <a:ext cx="2188890" cy="6870184"/>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0 w 3309730"/>
              <a:gd name="connsiteY0" fmla="*/ 7019293 h 7029232"/>
              <a:gd name="connsiteX1" fmla="*/ 538675 w 3309730"/>
              <a:gd name="connsiteY1" fmla="*/ 0 h 7029232"/>
              <a:gd name="connsiteX2" fmla="*/ 1269724 w 3309730"/>
              <a:gd name="connsiteY2" fmla="*/ 32084 h 7029232"/>
              <a:gd name="connsiteX3" fmla="*/ 3309730 w 3309730"/>
              <a:gd name="connsiteY3" fmla="*/ 7029232 h 7029232"/>
              <a:gd name="connsiteX4" fmla="*/ 0 w 3309730"/>
              <a:gd name="connsiteY4" fmla="*/ 7019293 h 7029232"/>
              <a:gd name="connsiteX0" fmla="*/ 568230 w 2771055"/>
              <a:gd name="connsiteY0" fmla="*/ 7003250 h 7029232"/>
              <a:gd name="connsiteX1" fmla="*/ 0 w 2771055"/>
              <a:gd name="connsiteY1" fmla="*/ 0 h 7029232"/>
              <a:gd name="connsiteX2" fmla="*/ 731049 w 2771055"/>
              <a:gd name="connsiteY2" fmla="*/ 32084 h 7029232"/>
              <a:gd name="connsiteX3" fmla="*/ 2771055 w 2771055"/>
              <a:gd name="connsiteY3" fmla="*/ 7029232 h 7029232"/>
              <a:gd name="connsiteX4" fmla="*/ 568230 w 2771055"/>
              <a:gd name="connsiteY4" fmla="*/ 7003250 h 7029232"/>
              <a:gd name="connsiteX0" fmla="*/ 135093 w 2771055"/>
              <a:gd name="connsiteY0" fmla="*/ 6955123 h 7029232"/>
              <a:gd name="connsiteX1" fmla="*/ 0 w 2771055"/>
              <a:gd name="connsiteY1" fmla="*/ 0 h 7029232"/>
              <a:gd name="connsiteX2" fmla="*/ 731049 w 2771055"/>
              <a:gd name="connsiteY2" fmla="*/ 32084 h 7029232"/>
              <a:gd name="connsiteX3" fmla="*/ 2771055 w 2771055"/>
              <a:gd name="connsiteY3" fmla="*/ 7029232 h 7029232"/>
              <a:gd name="connsiteX4" fmla="*/ 135093 w 2771055"/>
              <a:gd name="connsiteY4" fmla="*/ 6955123 h 7029232"/>
              <a:gd name="connsiteX0" fmla="*/ 38841 w 2674803"/>
              <a:gd name="connsiteY0" fmla="*/ 6939081 h 7013190"/>
              <a:gd name="connsiteX1" fmla="*/ 0 w 2674803"/>
              <a:gd name="connsiteY1" fmla="*/ 0 h 7013190"/>
              <a:gd name="connsiteX2" fmla="*/ 634797 w 2674803"/>
              <a:gd name="connsiteY2" fmla="*/ 16042 h 7013190"/>
              <a:gd name="connsiteX3" fmla="*/ 2674803 w 2674803"/>
              <a:gd name="connsiteY3" fmla="*/ 7013190 h 7013190"/>
              <a:gd name="connsiteX4" fmla="*/ 38841 w 2674803"/>
              <a:gd name="connsiteY4" fmla="*/ 6939081 h 7013190"/>
              <a:gd name="connsiteX0" fmla="*/ 22799 w 2674803"/>
              <a:gd name="connsiteY0" fmla="*/ 7003250 h 7013190"/>
              <a:gd name="connsiteX1" fmla="*/ 0 w 2674803"/>
              <a:gd name="connsiteY1" fmla="*/ 0 h 7013190"/>
              <a:gd name="connsiteX2" fmla="*/ 634797 w 2674803"/>
              <a:gd name="connsiteY2" fmla="*/ 16042 h 7013190"/>
              <a:gd name="connsiteX3" fmla="*/ 2674803 w 2674803"/>
              <a:gd name="connsiteY3" fmla="*/ 7013190 h 7013190"/>
              <a:gd name="connsiteX4" fmla="*/ 22799 w 2674803"/>
              <a:gd name="connsiteY4" fmla="*/ 7003250 h 7013190"/>
              <a:gd name="connsiteX0" fmla="*/ 22799 w 2209582"/>
              <a:gd name="connsiteY0" fmla="*/ 7003250 h 7013190"/>
              <a:gd name="connsiteX1" fmla="*/ 0 w 2209582"/>
              <a:gd name="connsiteY1" fmla="*/ 0 h 7013190"/>
              <a:gd name="connsiteX2" fmla="*/ 634797 w 2209582"/>
              <a:gd name="connsiteY2" fmla="*/ 16042 h 7013190"/>
              <a:gd name="connsiteX3" fmla="*/ 2209582 w 2209582"/>
              <a:gd name="connsiteY3" fmla="*/ 7013190 h 7013190"/>
              <a:gd name="connsiteX4" fmla="*/ 22799 w 2209582"/>
              <a:gd name="connsiteY4" fmla="*/ 7003250 h 7013190"/>
              <a:gd name="connsiteX0" fmla="*/ 17635 w 2209582"/>
              <a:gd name="connsiteY0" fmla="*/ 7018820 h 7018820"/>
              <a:gd name="connsiteX1" fmla="*/ 0 w 2209582"/>
              <a:gd name="connsiteY1" fmla="*/ 0 h 7018820"/>
              <a:gd name="connsiteX2" fmla="*/ 634797 w 2209582"/>
              <a:gd name="connsiteY2" fmla="*/ 16042 h 7018820"/>
              <a:gd name="connsiteX3" fmla="*/ 2209582 w 2209582"/>
              <a:gd name="connsiteY3" fmla="*/ 7013190 h 7018820"/>
              <a:gd name="connsiteX4" fmla="*/ 17635 w 2209582"/>
              <a:gd name="connsiteY4" fmla="*/ 7018820 h 7018820"/>
              <a:gd name="connsiteX0" fmla="*/ 17635 w 2225074"/>
              <a:gd name="connsiteY0" fmla="*/ 7018820 h 7033949"/>
              <a:gd name="connsiteX1" fmla="*/ 0 w 2225074"/>
              <a:gd name="connsiteY1" fmla="*/ 0 h 7033949"/>
              <a:gd name="connsiteX2" fmla="*/ 634797 w 2225074"/>
              <a:gd name="connsiteY2" fmla="*/ 16042 h 7033949"/>
              <a:gd name="connsiteX3" fmla="*/ 2225074 w 2225074"/>
              <a:gd name="connsiteY3" fmla="*/ 7033949 h 7033949"/>
              <a:gd name="connsiteX4" fmla="*/ 17635 w 2225074"/>
              <a:gd name="connsiteY4" fmla="*/ 7018820 h 7033949"/>
              <a:gd name="connsiteX0" fmla="*/ 17635 w 2225074"/>
              <a:gd name="connsiteY0" fmla="*/ 7018820 h 7018820"/>
              <a:gd name="connsiteX1" fmla="*/ 0 w 2225074"/>
              <a:gd name="connsiteY1" fmla="*/ 0 h 7018820"/>
              <a:gd name="connsiteX2" fmla="*/ 634797 w 2225074"/>
              <a:gd name="connsiteY2" fmla="*/ 16042 h 7018820"/>
              <a:gd name="connsiteX3" fmla="*/ 2225074 w 2225074"/>
              <a:gd name="connsiteY3" fmla="*/ 7013189 h 7018820"/>
              <a:gd name="connsiteX4" fmla="*/ 17635 w 2225074"/>
              <a:gd name="connsiteY4" fmla="*/ 7018820 h 7018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5074" h="7018820">
                <a:moveTo>
                  <a:pt x="17635" y="7018820"/>
                </a:moveTo>
                <a:cubicBezTo>
                  <a:pt x="10035" y="4684403"/>
                  <a:pt x="7600" y="2334417"/>
                  <a:pt x="0" y="0"/>
                </a:cubicBezTo>
                <a:lnTo>
                  <a:pt x="634797" y="16042"/>
                </a:lnTo>
                <a:lnTo>
                  <a:pt x="2225074" y="7013189"/>
                </a:lnTo>
                <a:lnTo>
                  <a:pt x="17635" y="7018820"/>
                </a:lnTo>
                <a:close/>
              </a:path>
            </a:pathLst>
          </a:cu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1">
            <a:extLst>
              <a:ext uri="{FF2B5EF4-FFF2-40B4-BE49-F238E27FC236}">
                <a16:creationId xmlns:a16="http://schemas.microsoft.com/office/drawing/2014/main" id="{7EC05602-1A21-4305-F126-88543ED91292}"/>
              </a:ext>
            </a:extLst>
          </p:cNvPr>
          <p:cNvSpPr/>
          <p:nvPr userDrawn="1"/>
        </p:nvSpPr>
        <p:spPr>
          <a:xfrm rot="10800000" flipV="1">
            <a:off x="10236096" y="2946700"/>
            <a:ext cx="1991464" cy="3917973"/>
          </a:xfrm>
          <a:custGeom>
            <a:avLst/>
            <a:gdLst>
              <a:gd name="connsiteX0" fmla="*/ 0 w 1996544"/>
              <a:gd name="connsiteY0" fmla="*/ 3954379 h 3954379"/>
              <a:gd name="connsiteX1" fmla="*/ 0 w 1996544"/>
              <a:gd name="connsiteY1" fmla="*/ 0 h 3954379"/>
              <a:gd name="connsiteX2" fmla="*/ 1996544 w 1996544"/>
              <a:gd name="connsiteY2" fmla="*/ 3954379 h 3954379"/>
              <a:gd name="connsiteX3" fmla="*/ 0 w 1996544"/>
              <a:gd name="connsiteY3" fmla="*/ 3954379 h 3954379"/>
              <a:gd name="connsiteX0" fmla="*/ 0 w 1986384"/>
              <a:gd name="connsiteY0" fmla="*/ 3954379 h 3959459"/>
              <a:gd name="connsiteX1" fmla="*/ 0 w 1986384"/>
              <a:gd name="connsiteY1" fmla="*/ 0 h 3959459"/>
              <a:gd name="connsiteX2" fmla="*/ 1986384 w 1986384"/>
              <a:gd name="connsiteY2" fmla="*/ 3959459 h 3959459"/>
              <a:gd name="connsiteX3" fmla="*/ 0 w 1986384"/>
              <a:gd name="connsiteY3" fmla="*/ 3954379 h 3959459"/>
              <a:gd name="connsiteX0" fmla="*/ 0 w 1991464"/>
              <a:gd name="connsiteY0" fmla="*/ 3964539 h 3964539"/>
              <a:gd name="connsiteX1" fmla="*/ 5080 w 1991464"/>
              <a:gd name="connsiteY1" fmla="*/ 0 h 3964539"/>
              <a:gd name="connsiteX2" fmla="*/ 1991464 w 1991464"/>
              <a:gd name="connsiteY2" fmla="*/ 3959459 h 3964539"/>
              <a:gd name="connsiteX3" fmla="*/ 0 w 1991464"/>
              <a:gd name="connsiteY3" fmla="*/ 3964539 h 3964539"/>
              <a:gd name="connsiteX0" fmla="*/ 0 w 1991464"/>
              <a:gd name="connsiteY0" fmla="*/ 3917973 h 3917973"/>
              <a:gd name="connsiteX1" fmla="*/ 13547 w 1991464"/>
              <a:gd name="connsiteY1" fmla="*/ 0 h 3917973"/>
              <a:gd name="connsiteX2" fmla="*/ 1991464 w 1991464"/>
              <a:gd name="connsiteY2" fmla="*/ 3912893 h 3917973"/>
              <a:gd name="connsiteX3" fmla="*/ 0 w 1991464"/>
              <a:gd name="connsiteY3" fmla="*/ 3917973 h 3917973"/>
            </a:gdLst>
            <a:ahLst/>
            <a:cxnLst>
              <a:cxn ang="0">
                <a:pos x="connsiteX0" y="connsiteY0"/>
              </a:cxn>
              <a:cxn ang="0">
                <a:pos x="connsiteX1" y="connsiteY1"/>
              </a:cxn>
              <a:cxn ang="0">
                <a:pos x="connsiteX2" y="connsiteY2"/>
              </a:cxn>
              <a:cxn ang="0">
                <a:pos x="connsiteX3" y="connsiteY3"/>
              </a:cxn>
            </a:cxnLst>
            <a:rect l="l" t="t" r="r" b="b"/>
            <a:pathLst>
              <a:path w="1991464" h="3917973">
                <a:moveTo>
                  <a:pt x="0" y="3917973"/>
                </a:moveTo>
                <a:cubicBezTo>
                  <a:pt x="1693" y="2596460"/>
                  <a:pt x="11854" y="1321513"/>
                  <a:pt x="13547" y="0"/>
                </a:cubicBezTo>
                <a:lnTo>
                  <a:pt x="1991464" y="3912893"/>
                </a:lnTo>
                <a:lnTo>
                  <a:pt x="0" y="3917973"/>
                </a:lnTo>
                <a:close/>
              </a:path>
            </a:pathLst>
          </a:custGeom>
          <a:solidFill>
            <a:srgbClr val="2821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and white logo&#10;&#10;Description automatically generated">
            <a:extLst>
              <a:ext uri="{FF2B5EF4-FFF2-40B4-BE49-F238E27FC236}">
                <a16:creationId xmlns:a16="http://schemas.microsoft.com/office/drawing/2014/main" id="{29E05B0C-07B1-6E94-CB04-5B692DF95A11}"/>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1028955" y="-5513"/>
            <a:ext cx="565288" cy="565288"/>
          </a:xfrm>
          <a:prstGeom prst="rect">
            <a:avLst/>
          </a:prstGeom>
        </p:spPr>
      </p:pic>
    </p:spTree>
    <p:extLst>
      <p:ext uri="{BB962C8B-B14F-4D97-AF65-F5344CB8AC3E}">
        <p14:creationId xmlns:p14="http://schemas.microsoft.com/office/powerpoint/2010/main" val="3435299129"/>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30"/>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kumimoji="0" lang="en-US" sz="2667" b="0" i="0" u="none" strike="noStrike" kern="1200" cap="none" spc="0" normalizeH="0" baseline="0" noProof="0">
              <a:ln>
                <a:noFill/>
              </a:ln>
              <a:solidFill>
                <a:srgbClr val="3A2E79"/>
              </a:solidFill>
              <a:effectLst/>
              <a:uLnTx/>
              <a:uFillTx/>
              <a:latin typeface="+mn-lt"/>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78A5BAFA-A40E-7941-9942-7E870968090C}"/>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82493" y="365"/>
            <a:ext cx="311447" cy="322731"/>
          </a:xfrm>
          <a:prstGeom prst="rect">
            <a:avLst/>
          </a:prstGeom>
        </p:spPr>
      </p:pic>
      <p:sp>
        <p:nvSpPr>
          <p:cNvPr id="10" name="Date Placeholder 3">
            <a:extLst>
              <a:ext uri="{FF2B5EF4-FFF2-40B4-BE49-F238E27FC236}">
                <a16:creationId xmlns:a16="http://schemas.microsoft.com/office/drawing/2014/main" id="{9F1A969C-B9F7-5D40-AC9D-48B127C733FB}"/>
              </a:ext>
            </a:extLst>
          </p:cNvPr>
          <p:cNvSpPr>
            <a:spLocks noGrp="1"/>
          </p:cNvSpPr>
          <p:nvPr>
            <p:ph type="dt" sz="half" idx="2"/>
          </p:nvPr>
        </p:nvSpPr>
        <p:spPr>
          <a:xfrm>
            <a:off x="838201" y="6356357"/>
            <a:ext cx="2844800" cy="365125"/>
          </a:xfrm>
          <a:prstGeom prst="rect">
            <a:avLst/>
          </a:prstGeom>
        </p:spPr>
        <p:txBody>
          <a:bodyPr vert="horz" lIns="91440" tIns="45720" rIns="91440" bIns="45720" rtlCol="0" anchor="ctr"/>
          <a:lstStyle>
            <a:lvl1pPr algn="l">
              <a:defRPr sz="1335">
                <a:solidFill>
                  <a:srgbClr val="440099"/>
                </a:solidFill>
              </a:defRPr>
            </a:lvl1pPr>
          </a:lstStyle>
          <a:p>
            <a:endParaRPr lang="en-US"/>
          </a:p>
        </p:txBody>
      </p:sp>
      <p:sp>
        <p:nvSpPr>
          <p:cNvPr id="11" name="Footer Placeholder 4">
            <a:extLst>
              <a:ext uri="{FF2B5EF4-FFF2-40B4-BE49-F238E27FC236}">
                <a16:creationId xmlns:a16="http://schemas.microsoft.com/office/drawing/2014/main" id="{D329A564-24C4-8549-8208-216E4406FB4D}"/>
              </a:ext>
            </a:extLst>
          </p:cNvPr>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335">
                <a:solidFill>
                  <a:srgbClr val="440099"/>
                </a:solidFill>
              </a:defRPr>
            </a:lvl1pPr>
          </a:lstStyle>
          <a:p>
            <a:endParaRPr lang="en-US"/>
          </a:p>
        </p:txBody>
      </p:sp>
      <p:sp>
        <p:nvSpPr>
          <p:cNvPr id="12" name="Slide Number Placeholder 5">
            <a:extLst>
              <a:ext uri="{FF2B5EF4-FFF2-40B4-BE49-F238E27FC236}">
                <a16:creationId xmlns:a16="http://schemas.microsoft.com/office/drawing/2014/main" id="{A07760CA-15F5-B74A-9772-E89845C0EE47}"/>
              </a:ext>
            </a:extLst>
          </p:cNvPr>
          <p:cNvSpPr>
            <a:spLocks noGrp="1"/>
          </p:cNvSpPr>
          <p:nvPr>
            <p:ph type="sldNum" sz="quarter" idx="4"/>
          </p:nvPr>
        </p:nvSpPr>
        <p:spPr>
          <a:xfrm>
            <a:off x="8509001" y="6356357"/>
            <a:ext cx="2844800" cy="365125"/>
          </a:xfrm>
          <a:prstGeom prst="rect">
            <a:avLst/>
          </a:prstGeom>
        </p:spPr>
        <p:txBody>
          <a:bodyPr vert="horz" lIns="91440" tIns="45720" rIns="91440" bIns="45720" rtlCol="0" anchor="ctr"/>
          <a:lstStyle>
            <a:lvl1pPr algn="r">
              <a:defRPr sz="1401">
                <a:solidFill>
                  <a:srgbClr val="440099"/>
                </a:solidFill>
              </a:defRPr>
            </a:lvl1pPr>
          </a:lstStyle>
          <a:p>
            <a:fld id="{07685F98-2219-074E-8E84-0DD860A51521}" type="slidenum">
              <a:rPr lang="en-US" smtClean="0"/>
              <a:pPr/>
              <a:t>‹#›</a:t>
            </a:fld>
            <a:endParaRPr lang="en-US"/>
          </a:p>
        </p:txBody>
      </p:sp>
    </p:spTree>
    <p:extLst>
      <p:ext uri="{BB962C8B-B14F-4D97-AF65-F5344CB8AC3E}">
        <p14:creationId xmlns:p14="http://schemas.microsoft.com/office/powerpoint/2010/main" val="2690037084"/>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Lst>
  <p:hf hdr="0" dt="0"/>
  <p:txStyles>
    <p:titleStyle>
      <a:lvl1pPr algn="l" defTabSz="914449" rtl="0" eaLnBrk="1" latinLnBrk="0" hangingPunct="1">
        <a:lnSpc>
          <a:spcPct val="90000"/>
        </a:lnSpc>
        <a:spcBef>
          <a:spcPct val="0"/>
        </a:spcBef>
        <a:buNone/>
        <a:defRPr sz="4800" kern="1200">
          <a:solidFill>
            <a:srgbClr val="440099"/>
          </a:solidFill>
          <a:latin typeface="+mj-lt"/>
          <a:ea typeface="+mj-ea"/>
          <a:cs typeface="+mj-cs"/>
        </a:defRPr>
      </a:lvl1pPr>
    </p:titleStyle>
    <p:bodyStyle>
      <a:lvl1pPr marL="228614" indent="-228614" algn="l" defTabSz="914449" rtl="0" eaLnBrk="1" latinLnBrk="0" hangingPunct="1">
        <a:lnSpc>
          <a:spcPct val="90000"/>
        </a:lnSpc>
        <a:spcBef>
          <a:spcPts val="1001"/>
        </a:spcBef>
        <a:buFont typeface="Arial" panose="020B0604020202020204" pitchFamily="34" charset="0"/>
        <a:buChar char="•"/>
        <a:defRPr sz="4267" kern="1200">
          <a:solidFill>
            <a:srgbClr val="440099"/>
          </a:solidFill>
          <a:latin typeface="+mn-lt"/>
          <a:ea typeface="+mn-ea"/>
          <a:cs typeface="+mn-cs"/>
        </a:defRPr>
      </a:lvl1pPr>
      <a:lvl2pPr marL="990655" marR="0" indent="-381022" algn="l" defTabSz="609633" rtl="0" eaLnBrk="1" fontAlgn="auto" latinLnBrk="0" hangingPunct="1">
        <a:lnSpc>
          <a:spcPct val="100000"/>
        </a:lnSpc>
        <a:spcBef>
          <a:spcPct val="20000"/>
        </a:spcBef>
        <a:spcAft>
          <a:spcPts val="0"/>
        </a:spcAft>
        <a:buClrTx/>
        <a:buSzTx/>
        <a:buFont typeface="Arial"/>
        <a:buChar char="–"/>
        <a:tabLst/>
        <a:defRPr sz="2401" kern="1200">
          <a:solidFill>
            <a:srgbClr val="D7501C"/>
          </a:solidFill>
          <a:latin typeface="+mn-lt"/>
          <a:ea typeface="+mn-ea"/>
          <a:cs typeface="+mn-cs"/>
        </a:defRPr>
      </a:lvl2pPr>
      <a:lvl3pPr marL="1524083" marR="0" indent="-304817" algn="l" defTabSz="609633" rtl="0" eaLnBrk="1" fontAlgn="auto" latinLnBrk="0" hangingPunct="1">
        <a:lnSpc>
          <a:spcPct val="100000"/>
        </a:lnSpc>
        <a:spcBef>
          <a:spcPct val="20000"/>
        </a:spcBef>
        <a:spcAft>
          <a:spcPts val="0"/>
        </a:spcAft>
        <a:buClrTx/>
        <a:buSzTx/>
        <a:buFont typeface="Arial"/>
        <a:buChar char="•"/>
        <a:tabLst/>
        <a:defRPr sz="2000" kern="1200">
          <a:solidFill>
            <a:srgbClr val="D7501C"/>
          </a:solidFill>
          <a:latin typeface="+mn-lt"/>
          <a:ea typeface="+mn-ea"/>
          <a:cs typeface="+mn-cs"/>
        </a:defRPr>
      </a:lvl3pPr>
      <a:lvl4pPr marL="2133720" marR="0" indent="-304817" algn="l" defTabSz="609633" rtl="0" eaLnBrk="1" fontAlgn="auto" latinLnBrk="0" hangingPunct="1">
        <a:lnSpc>
          <a:spcPct val="100000"/>
        </a:lnSpc>
        <a:spcBef>
          <a:spcPct val="20000"/>
        </a:spcBef>
        <a:spcAft>
          <a:spcPts val="0"/>
        </a:spcAft>
        <a:buClrTx/>
        <a:buSzTx/>
        <a:buFont typeface="Arial"/>
        <a:buChar char="–"/>
        <a:tabLst/>
        <a:defRPr sz="1801" kern="1200">
          <a:solidFill>
            <a:srgbClr val="440099"/>
          </a:solidFill>
          <a:latin typeface="+mn-lt"/>
          <a:ea typeface="+mn-ea"/>
          <a:cs typeface="+mn-cs"/>
        </a:defRPr>
      </a:lvl4pPr>
      <a:lvl5pPr marL="2743351" marR="0" indent="-304817" algn="l" defTabSz="609633" rtl="0" eaLnBrk="1" fontAlgn="auto" latinLnBrk="0" hangingPunct="1">
        <a:lnSpc>
          <a:spcPct val="100000"/>
        </a:lnSpc>
        <a:spcBef>
          <a:spcPct val="20000"/>
        </a:spcBef>
        <a:spcAft>
          <a:spcPts val="0"/>
        </a:spcAft>
        <a:buClrTx/>
        <a:buSzTx/>
        <a:buFont typeface="Arial"/>
        <a:buChar char="»"/>
        <a:tabLst/>
        <a:defRPr sz="1801" kern="1200">
          <a:solidFill>
            <a:srgbClr val="440099"/>
          </a:solidFill>
          <a:latin typeface="+mn-lt"/>
          <a:ea typeface="+mn-ea"/>
          <a:cs typeface="+mn-cs"/>
        </a:defRPr>
      </a:lvl5pPr>
      <a:lvl6pPr marL="2514741" indent="-228614" algn="l" defTabSz="91444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965" indent="-228614" algn="l" defTabSz="91444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190" indent="-228614" algn="l" defTabSz="91444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416" indent="-228614" algn="l" defTabSz="91444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49" rtl="0" eaLnBrk="1" latinLnBrk="0" hangingPunct="1">
        <a:defRPr sz="1801" kern="1200">
          <a:solidFill>
            <a:schemeClr val="tx1"/>
          </a:solidFill>
          <a:latin typeface="+mn-lt"/>
          <a:ea typeface="+mn-ea"/>
          <a:cs typeface="+mn-cs"/>
        </a:defRPr>
      </a:lvl1pPr>
      <a:lvl2pPr marL="457226" algn="l" defTabSz="914449" rtl="0" eaLnBrk="1" latinLnBrk="0" hangingPunct="1">
        <a:defRPr sz="1801" kern="1200">
          <a:solidFill>
            <a:schemeClr val="tx1"/>
          </a:solidFill>
          <a:latin typeface="+mn-lt"/>
          <a:ea typeface="+mn-ea"/>
          <a:cs typeface="+mn-cs"/>
        </a:defRPr>
      </a:lvl2pPr>
      <a:lvl3pPr marL="914449" algn="l" defTabSz="914449" rtl="0" eaLnBrk="1" latinLnBrk="0" hangingPunct="1">
        <a:defRPr sz="1801" kern="1200">
          <a:solidFill>
            <a:schemeClr val="tx1"/>
          </a:solidFill>
          <a:latin typeface="+mn-lt"/>
          <a:ea typeface="+mn-ea"/>
          <a:cs typeface="+mn-cs"/>
        </a:defRPr>
      </a:lvl3pPr>
      <a:lvl4pPr marL="1371675" algn="l" defTabSz="914449" rtl="0" eaLnBrk="1" latinLnBrk="0" hangingPunct="1">
        <a:defRPr sz="1801" kern="1200">
          <a:solidFill>
            <a:schemeClr val="tx1"/>
          </a:solidFill>
          <a:latin typeface="+mn-lt"/>
          <a:ea typeface="+mn-ea"/>
          <a:cs typeface="+mn-cs"/>
        </a:defRPr>
      </a:lvl4pPr>
      <a:lvl5pPr marL="1828902" algn="l" defTabSz="914449" rtl="0" eaLnBrk="1" latinLnBrk="0" hangingPunct="1">
        <a:defRPr sz="1801" kern="1200">
          <a:solidFill>
            <a:schemeClr val="tx1"/>
          </a:solidFill>
          <a:latin typeface="+mn-lt"/>
          <a:ea typeface="+mn-ea"/>
          <a:cs typeface="+mn-cs"/>
        </a:defRPr>
      </a:lvl5pPr>
      <a:lvl6pPr marL="2286127" algn="l" defTabSz="914449" rtl="0" eaLnBrk="1" latinLnBrk="0" hangingPunct="1">
        <a:defRPr sz="1801" kern="1200">
          <a:solidFill>
            <a:schemeClr val="tx1"/>
          </a:solidFill>
          <a:latin typeface="+mn-lt"/>
          <a:ea typeface="+mn-ea"/>
          <a:cs typeface="+mn-cs"/>
        </a:defRPr>
      </a:lvl6pPr>
      <a:lvl7pPr marL="2743351" algn="l" defTabSz="914449" rtl="0" eaLnBrk="1" latinLnBrk="0" hangingPunct="1">
        <a:defRPr sz="1801" kern="1200">
          <a:solidFill>
            <a:schemeClr val="tx1"/>
          </a:solidFill>
          <a:latin typeface="+mn-lt"/>
          <a:ea typeface="+mn-ea"/>
          <a:cs typeface="+mn-cs"/>
        </a:defRPr>
      </a:lvl7pPr>
      <a:lvl8pPr marL="3200576" algn="l" defTabSz="914449" rtl="0" eaLnBrk="1" latinLnBrk="0" hangingPunct="1">
        <a:defRPr sz="1801" kern="1200">
          <a:solidFill>
            <a:schemeClr val="tx1"/>
          </a:solidFill>
          <a:latin typeface="+mn-lt"/>
          <a:ea typeface="+mn-ea"/>
          <a:cs typeface="+mn-cs"/>
        </a:defRPr>
      </a:lvl8pPr>
      <a:lvl9pPr marL="3657802" algn="l" defTabSz="914449" rtl="0" eaLnBrk="1" latinLnBrk="0" hangingPunct="1">
        <a:defRPr sz="1801"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497C82-B3DC-31C4-DEE4-65F87F967E50}"/>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1026464" y="0"/>
            <a:ext cx="565288" cy="565288"/>
          </a:xfrm>
          <a:prstGeom prst="rect">
            <a:avLst/>
          </a:prstGeom>
        </p:spPr>
      </p:pic>
      <p:cxnSp>
        <p:nvCxnSpPr>
          <p:cNvPr id="14" name="Straight Connector 13">
            <a:extLst>
              <a:ext uri="{FF2B5EF4-FFF2-40B4-BE49-F238E27FC236}">
                <a16:creationId xmlns:a16="http://schemas.microsoft.com/office/drawing/2014/main" id="{124EC9FE-0CCF-9C42-7879-27974B1DA5D4}"/>
              </a:ext>
            </a:extLst>
          </p:cNvPr>
          <p:cNvCxnSpPr/>
          <p:nvPr userDrawn="1"/>
        </p:nvCxnSpPr>
        <p:spPr>
          <a:xfrm>
            <a:off x="865905" y="1093479"/>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
        <p:nvSpPr>
          <p:cNvPr id="3" name="Right Triangle 2">
            <a:extLst>
              <a:ext uri="{FF2B5EF4-FFF2-40B4-BE49-F238E27FC236}">
                <a16:creationId xmlns:a16="http://schemas.microsoft.com/office/drawing/2014/main" id="{0354B914-E76E-3B97-2E35-7D568556DA42}"/>
              </a:ext>
            </a:extLst>
          </p:cNvPr>
          <p:cNvSpPr/>
          <p:nvPr userDrawn="1"/>
        </p:nvSpPr>
        <p:spPr>
          <a:xfrm rot="10800000" flipV="1">
            <a:off x="10266948" y="2951748"/>
            <a:ext cx="1925053" cy="3906253"/>
          </a:xfrm>
          <a:prstGeom prst="rtTriangle">
            <a:avLst/>
          </a:pr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98736364"/>
      </p:ext>
    </p:extLst>
  </p:cSld>
  <p:clrMap bg1="lt1" tx1="dk1" bg2="lt2" tx2="dk2" accent1="accent1" accent2="accent2" accent3="accent3" accent4="accent4" accent5="accent5" accent6="accent6" hlink="hlink" folHlink="folHlink"/>
  <p:sldLayoutIdLst>
    <p:sldLayoutId id="2147483903" r:id="rId1"/>
    <p:sldLayoutId id="2147483904" r:id="rId2"/>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hyperlink" Target="http://www.flydenver.com/business-and-community/commerce-hub/outreach-and-engagement/#pastevents"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hyperlink" Target="http://www.flydenver.com/business-and-community/outreach-and-engagement/#pastevents"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hyperlink" Target="mailto:%20DEN-ACDBE@flydenver.com" TargetMode="External"/><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34.png"/><Relationship Id="rId4" Type="http://schemas.openxmlformats.org/officeDocument/2006/relationships/hyperlink" Target="https://www.flydenver.com/business-and-community/acdb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1.xml"/><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41.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21.xml"/><Relationship Id="rId5" Type="http://schemas.openxmlformats.org/officeDocument/2006/relationships/image" Target="../media/image43.png"/><Relationship Id="rId4" Type="http://schemas.openxmlformats.org/officeDocument/2006/relationships/hyperlink" Target="mailto:DENTrainingAcademy@flydenver.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59.xml"/><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andrea.thorsted@flydenver.com" TargetMode="External"/><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Ron.Saltzman@flydenver.com" TargetMode="External"/><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hyperlink" Target="mailto:Michael.Schneider@flydenver.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mailto:Alexander.Kennedy@flydenver.com" TargetMode="External"/><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mailto:hunter.wardlaw@flydenver.com" TargetMode="External"/><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mailto:Mark.Haselhorst@flydenver.com" TargetMode="External"/><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Somer.Shindler@flydenver.com" TargetMode="External"/><Relationship Id="rId2" Type="http://schemas.openxmlformats.org/officeDocument/2006/relationships/image" Target="../media/image56.png"/><Relationship Id="rId1" Type="http://schemas.openxmlformats.org/officeDocument/2006/relationships/slideLayout" Target="../slideLayouts/slideLayout45.xml"/><Relationship Id="rId4" Type="http://schemas.openxmlformats.org/officeDocument/2006/relationships/hyperlink" Target="mailto:Gene.Bouche@flydenver.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Maribeth.Sarnecki@flydenver.com" TargetMode="External"/><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hyperlink" Target="mailto:sara.namerow@flydenver.com"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mailto:Maribeth.Sarnecki@flydenver.com" TargetMode="External"/><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hyperlink" Target="mailto:jacqueline.wilson@flydenver.com"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mailto:Maribeth.Sarnecki@flydenver.com" TargetMode="External"/><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hyperlink" Target="mailto:sara.namerow@flydenver.com"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mailto:Maribeth.Sarnecki@flydenver.com" TargetMode="External"/><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hyperlink" Target="mailto:sara.namerow@flydenver.com"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tom.somers@flydenver.com" TargetMode="External"/><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bidnetdirect.com/colorado/cityandcountyofdenverdepartmentofaviation" TargetMode="Externa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denver.mwdbe.com/" TargetMode="External"/><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hyperlink" Target="mailto:DEN-ACDBE@flydenver.com"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bidnetdirect.com/colorado/city-and-county-of-denver-general-services-purchasing" TargetMode="External"/><Relationship Id="rId2" Type="http://schemas.openxmlformats.org/officeDocument/2006/relationships/notesSlide" Target="../notesSlides/notesSlide34.xml"/><Relationship Id="rId1" Type="http://schemas.openxmlformats.org/officeDocument/2006/relationships/slideLayout" Target="../slideLayouts/slideLayout18.xml"/><Relationship Id="rId6" Type="http://schemas.openxmlformats.org/officeDocument/2006/relationships/image" Target="../media/image59.png"/><Relationship Id="rId5" Type="http://schemas.openxmlformats.org/officeDocument/2006/relationships/hyperlink" Target="https://us.openforms.com/Form/657c65df-b0fb-4a88-89d0-3d51614b5adf" TargetMode="External"/><Relationship Id="rId4" Type="http://schemas.openxmlformats.org/officeDocument/2006/relationships/hyperlink" Target="https://denvergov.org/Government/Agencies-Departments-Offices/Agencies-Departments-Offices-Directory/General-Services/Purchasing-Division/Vendor-Resources"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24.xml"/><Relationship Id="rId5" Type="http://schemas.openxmlformats.org/officeDocument/2006/relationships/image" Target="../media/image62.png"/><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3" Type="http://schemas.openxmlformats.org/officeDocument/2006/relationships/hyperlink" Target="http://www.flydenver.com/business-and-community/outreach-and-engagement/#pastevents" TargetMode="External"/><Relationship Id="rId2" Type="http://schemas.openxmlformats.org/officeDocument/2006/relationships/notesSlide" Target="../notesSlides/notesSlide36.xml"/><Relationship Id="rId1" Type="http://schemas.openxmlformats.org/officeDocument/2006/relationships/slideLayout" Target="../slideLayouts/slideLayout18.xml"/><Relationship Id="rId4" Type="http://schemas.openxmlformats.org/officeDocument/2006/relationships/image" Target="../media/image63.png"/></Relationships>
</file>

<file path=ppt/slides/_rels/slide5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56.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0.png"/></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8.xml"/><Relationship Id="rId1" Type="http://schemas.openxmlformats.org/officeDocument/2006/relationships/slideLayout" Target="../slideLayouts/slideLayout17.xml"/><Relationship Id="rId4" Type="http://schemas.openxmlformats.org/officeDocument/2006/relationships/hyperlink" Target="https://www.flydenver.com/business-and-community/outreach-and-engag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482CAAC-5511-40A6-FFB6-EBEF3926B130}"/>
              </a:ext>
              <a:ext uri="{C183D7F6-B498-43B3-948B-1728B52AA6E4}">
                <adec:decorative xmlns:adec="http://schemas.microsoft.com/office/drawing/2017/decorative" val="1"/>
              </a:ext>
            </a:extLst>
          </p:cNvPr>
          <p:cNvSpPr>
            <a:spLocks noGrp="1"/>
          </p:cNvSpPr>
          <p:nvPr>
            <p:ph type="title" idx="4294967295"/>
          </p:nvPr>
        </p:nvSpPr>
        <p:spPr>
          <a:xfrm>
            <a:off x="754062" y="4519656"/>
            <a:ext cx="8694403" cy="1188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buFont typeface="Arial" panose="020B0604020202020204" pitchFamily="34" charset="0"/>
              <a:defRPr/>
            </a:pPr>
            <a:r>
              <a:rPr lang="en-US" sz="3600">
                <a:solidFill>
                  <a:schemeClr val="bg1"/>
                </a:solidFill>
                <a:latin typeface="+mn-lt"/>
                <a:ea typeface="+mn-ea"/>
                <a:cs typeface="+mn-cs"/>
              </a:rPr>
              <a:t>Taking Flight at DEN</a:t>
            </a:r>
            <a:endParaRPr lang="en-US">
              <a:ea typeface="+mn-ea"/>
              <a:cs typeface="+mn-cs"/>
            </a:endParaRPr>
          </a:p>
        </p:txBody>
      </p:sp>
      <p:sp>
        <p:nvSpPr>
          <p:cNvPr id="2" name="Text Placeholder 1">
            <a:extLst>
              <a:ext uri="{FF2B5EF4-FFF2-40B4-BE49-F238E27FC236}">
                <a16:creationId xmlns:a16="http://schemas.microsoft.com/office/drawing/2014/main" id="{5CF596FF-602A-92B7-11D4-E6638E367E24}"/>
              </a:ext>
              <a:ext uri="{C183D7F6-B498-43B3-948B-1728B52AA6E4}">
                <adec:decorative xmlns:adec="http://schemas.microsoft.com/office/drawing/2017/decorative" val="1"/>
              </a:ext>
            </a:extLst>
          </p:cNvPr>
          <p:cNvSpPr>
            <a:spLocks noGrp="1"/>
          </p:cNvSpPr>
          <p:nvPr>
            <p:ph type="body" sz="quarter" idx="12"/>
          </p:nvPr>
        </p:nvSpPr>
        <p:spPr>
          <a:xfrm>
            <a:off x="754062" y="6080418"/>
            <a:ext cx="3070686" cy="432677"/>
          </a:xfrm>
        </p:spPr>
        <p:txBody>
          <a:bodyPr lIns="91440" tIns="45720" rIns="91440" bIns="45720" anchor="t"/>
          <a:lstStyle/>
          <a:p>
            <a:r>
              <a:rPr lang="en-US"/>
              <a:t>September 2026</a:t>
            </a:r>
          </a:p>
        </p:txBody>
      </p:sp>
    </p:spTree>
    <p:extLst>
      <p:ext uri="{BB962C8B-B14F-4D97-AF65-F5344CB8AC3E}">
        <p14:creationId xmlns:p14="http://schemas.microsoft.com/office/powerpoint/2010/main" val="170341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Agenda">
            <a:extLst>
              <a:ext uri="{FF2B5EF4-FFF2-40B4-BE49-F238E27FC236}">
                <a16:creationId xmlns:a16="http://schemas.microsoft.com/office/drawing/2014/main" id="{24841190-7D96-86CF-DEBA-2CD24B300636}"/>
              </a:ext>
              <a:ext uri="{C183D7F6-B498-43B3-948B-1728B52AA6E4}">
                <adec:decorative xmlns:adec="http://schemas.microsoft.com/office/drawing/2017/decorative" val="0"/>
              </a:ext>
            </a:extLst>
          </p:cNvPr>
          <p:cNvSpPr>
            <a:spLocks noGrp="1"/>
          </p:cNvSpPr>
          <p:nvPr>
            <p:ph type="title" idx="4294967295"/>
          </p:nvPr>
        </p:nvSpPr>
        <p:spPr>
          <a:xfrm>
            <a:off x="859316" y="546951"/>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Agenda</a:t>
            </a:r>
          </a:p>
        </p:txBody>
      </p:sp>
      <p:sp>
        <p:nvSpPr>
          <p:cNvPr id="8" name="Text Placeholder 7" descr="Housekeeping&#10;Who Is In The Audience?&#10;About DEN&#10;Procurement Opportunities&#10;Breakout Rooms And Networking&#10;&#10;">
            <a:extLst>
              <a:ext uri="{FF2B5EF4-FFF2-40B4-BE49-F238E27FC236}">
                <a16:creationId xmlns:a16="http://schemas.microsoft.com/office/drawing/2014/main" id="{D5AE1A90-9B8F-832E-D55F-CD23D1E8F277}"/>
              </a:ext>
              <a:ext uri="{C183D7F6-B498-43B3-948B-1728B52AA6E4}">
                <adec:decorative xmlns:adec="http://schemas.microsoft.com/office/drawing/2017/decorative" val="0"/>
              </a:ext>
            </a:extLst>
          </p:cNvPr>
          <p:cNvSpPr>
            <a:spLocks noGrp="1"/>
          </p:cNvSpPr>
          <p:nvPr>
            <p:ph type="body" sz="quarter" idx="4294967295"/>
          </p:nvPr>
        </p:nvSpPr>
        <p:spPr>
          <a:xfrm>
            <a:off x="859315" y="1529924"/>
            <a:ext cx="9437623" cy="2024063"/>
          </a:xfrm>
          <a:prstGeom prst="rect">
            <a:avLst/>
          </a:prstGeom>
        </p:spPr>
        <p:txBody>
          <a:bodyPr/>
          <a:lstStyle/>
          <a:p>
            <a:pPr marL="285750" lvl="0" indent="-285750">
              <a:buClr>
                <a:srgbClr val="E35B2A"/>
              </a:buClr>
              <a:buFont typeface="Arial" panose="020B0604020202020204" pitchFamily="34" charset="0"/>
              <a:buChar char="•"/>
            </a:pPr>
            <a:r>
              <a:rPr lang="en-US" sz="2000" b="0"/>
              <a:t>Housekeeping</a:t>
            </a:r>
          </a:p>
          <a:p>
            <a:pPr marL="285750" lvl="0" indent="-285750" rtl="0">
              <a:buClr>
                <a:srgbClr val="E35B2A"/>
              </a:buClr>
              <a:buFont typeface="Arial" panose="020B0604020202020204" pitchFamily="34" charset="0"/>
              <a:buChar char="•"/>
            </a:pPr>
            <a:r>
              <a:rPr lang="en-US" sz="2000" b="0"/>
              <a:t>Who Is In The Audience?</a:t>
            </a:r>
          </a:p>
          <a:p>
            <a:pPr marL="285750" lvl="0" indent="-285750" rtl="0">
              <a:buClr>
                <a:srgbClr val="E35B2A"/>
              </a:buClr>
              <a:buFont typeface="Arial" panose="020B0604020202020204" pitchFamily="34" charset="0"/>
              <a:buChar char="•"/>
            </a:pPr>
            <a:r>
              <a:rPr lang="en-US" sz="2000" b="0"/>
              <a:t>About DEN</a:t>
            </a:r>
          </a:p>
          <a:p>
            <a:pPr marL="285750" lvl="0" indent="-285750">
              <a:buClr>
                <a:srgbClr val="E35B2A"/>
              </a:buClr>
              <a:buFont typeface="Arial" panose="020B0604020202020204" pitchFamily="34" charset="0"/>
              <a:buChar char="•"/>
            </a:pPr>
            <a:r>
              <a:rPr lang="en-US" sz="2000" b="0" i="0"/>
              <a:t>Procurement Opportunities</a:t>
            </a:r>
            <a:endParaRPr lang="en-US" sz="2000"/>
          </a:p>
          <a:p>
            <a:pPr marL="285750" lvl="0" indent="-285750">
              <a:buClr>
                <a:srgbClr val="E35B2A"/>
              </a:buClr>
              <a:buFont typeface="Arial" panose="020B0604020202020204" pitchFamily="34" charset="0"/>
              <a:buChar char="•"/>
            </a:pPr>
            <a:r>
              <a:rPr lang="en-US" sz="2000"/>
              <a:t>Breakout Rooms And Networking</a:t>
            </a:r>
          </a:p>
          <a:p>
            <a:pPr marL="285750" indent="-285750">
              <a:buClr>
                <a:srgbClr val="E35B2A"/>
              </a:buClr>
              <a:buFont typeface="Arial" panose="020B0604020202020204" pitchFamily="34" charset="0"/>
              <a:buChar char="•"/>
            </a:pPr>
            <a:endParaRPr lang="en-US"/>
          </a:p>
        </p:txBody>
      </p:sp>
      <p:sp>
        <p:nvSpPr>
          <p:cNvPr id="2" name="TextBox 1">
            <a:extLst>
              <a:ext uri="{FF2B5EF4-FFF2-40B4-BE49-F238E27FC236}">
                <a16:creationId xmlns:a16="http://schemas.microsoft.com/office/drawing/2014/main" id="{2A8E78A2-CF2A-D967-9BA5-445035F99065}"/>
              </a:ext>
              <a:ext uri="{C183D7F6-B498-43B3-948B-1728B52AA6E4}">
                <adec:decorative xmlns:adec="http://schemas.microsoft.com/office/drawing/2017/decorative" val="1"/>
              </a:ext>
            </a:extLst>
          </p:cNvPr>
          <p:cNvSpPr txBox="1"/>
          <p:nvPr/>
        </p:nvSpPr>
        <p:spPr>
          <a:xfrm>
            <a:off x="770439" y="3959111"/>
            <a:ext cx="9526500" cy="2308324"/>
          </a:xfrm>
          <a:prstGeom prst="rect">
            <a:avLst/>
          </a:prstGeom>
          <a:solidFill>
            <a:schemeClr val="bg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REMINDER: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This information will be shared with all attendees in a follow-up email from </a:t>
            </a: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Eventbrite.com</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which will also include the registration list and presentations.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Additionally, it will be posted on our website at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hlinkClick r:id="rId3"/>
              </a:rPr>
              <a:t>www.flydenver.com/business-and-community/outreach-and-engagement/#pastevents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within the next 3 business days.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326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descr="Housekeeping&#10;Please note the following Zoom housekeeping items as you enter:&#10;All cameras and microphones must remain off during the main session&#10;We encourage you to use the Q&amp;A function &#10;">
            <a:extLst>
              <a:ext uri="{FF2B5EF4-FFF2-40B4-BE49-F238E27FC236}">
                <a16:creationId xmlns:a16="http://schemas.microsoft.com/office/drawing/2014/main" id="{90003090-4EA3-A38E-7DF8-853A56FC6CCD}"/>
              </a:ext>
              <a:ext uri="{C183D7F6-B498-43B3-948B-1728B52AA6E4}">
                <adec:decorative xmlns:adec="http://schemas.microsoft.com/office/drawing/2017/decorative" val="0"/>
              </a:ext>
            </a:extLst>
          </p:cNvPr>
          <p:cNvSpPr>
            <a:spLocks noGrp="1"/>
          </p:cNvSpPr>
          <p:nvPr>
            <p:ph type="title" idx="4294967295"/>
          </p:nvPr>
        </p:nvSpPr>
        <p:spPr>
          <a:xfrm>
            <a:off x="892366" y="386719"/>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Housekeeping</a:t>
            </a:r>
          </a:p>
        </p:txBody>
      </p:sp>
      <p:sp>
        <p:nvSpPr>
          <p:cNvPr id="12" name="Text Placeholder 11">
            <a:extLst>
              <a:ext uri="{FF2B5EF4-FFF2-40B4-BE49-F238E27FC236}">
                <a16:creationId xmlns:a16="http://schemas.microsoft.com/office/drawing/2014/main" id="{F3A340E0-1503-4007-DE5B-398218D4AA5D}"/>
              </a:ext>
              <a:ext uri="{C183D7F6-B498-43B3-948B-1728B52AA6E4}">
                <adec:decorative xmlns:adec="http://schemas.microsoft.com/office/drawing/2017/decorative" val="1"/>
              </a:ext>
            </a:extLst>
          </p:cNvPr>
          <p:cNvSpPr>
            <a:spLocks noGrp="1"/>
          </p:cNvSpPr>
          <p:nvPr>
            <p:ph type="body" sz="quarter" idx="4294967295"/>
          </p:nvPr>
        </p:nvSpPr>
        <p:spPr>
          <a:xfrm>
            <a:off x="892365" y="1566767"/>
            <a:ext cx="10257415" cy="577850"/>
          </a:xfrm>
          <a:prstGeom prst="rect">
            <a:avLst/>
          </a:prstGeom>
        </p:spPr>
        <p:txBody>
          <a:bodyPr/>
          <a:lstStyle/>
          <a:p>
            <a:pPr>
              <a:buClr>
                <a:srgbClr val="E35B2A"/>
              </a:buClr>
            </a:pPr>
            <a:r>
              <a:rPr lang="en-US" sz="2000"/>
              <a:t>Please note the following Zoom housekeeping items as you enter:</a:t>
            </a:r>
          </a:p>
          <a:p>
            <a:pPr>
              <a:buClr>
                <a:srgbClr val="E35B2A"/>
              </a:buClr>
            </a:pPr>
            <a:r>
              <a:rPr lang="en-US" sz="2000"/>
              <a:t>All cameras and microphones must remain off during the main session</a:t>
            </a:r>
          </a:p>
          <a:p>
            <a:pPr>
              <a:buClr>
                <a:srgbClr val="E35B2A"/>
              </a:buClr>
            </a:pPr>
            <a:r>
              <a:rPr lang="en-US" sz="2000"/>
              <a:t>If you would like to introduce your firm to everyone, please scan the QR Code and let us know the projects you are interested in. </a:t>
            </a:r>
          </a:p>
          <a:p>
            <a:pPr marL="0" indent="0">
              <a:buNone/>
            </a:pPr>
            <a:endParaRPr lang="en-US"/>
          </a:p>
        </p:txBody>
      </p:sp>
    </p:spTree>
    <p:extLst>
      <p:ext uri="{BB962C8B-B14F-4D97-AF65-F5344CB8AC3E}">
        <p14:creationId xmlns:p14="http://schemas.microsoft.com/office/powerpoint/2010/main" val="735330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descr="Who’s in the Audience&#10;&#10;Please take a few minutes to introduce yourself, describe your company, and specify the projects you are interested in. This information will be shared with all attendees in a follow-up email, which will also include the registration list and presentations. Additionally, it will be posted on our website at www.flydenver.com/business-and-community/commerce-hub/outreach-and-engagement/#pastevents &#10;&#10;Go to https://forms.office.com/r/vb1nJEvmxH&#10;">
            <a:extLst>
              <a:ext uri="{FF2B5EF4-FFF2-40B4-BE49-F238E27FC236}">
                <a16:creationId xmlns:a16="http://schemas.microsoft.com/office/drawing/2014/main" id="{90003090-4EA3-A38E-7DF8-853A56FC6CCD}"/>
              </a:ext>
              <a:ext uri="{C183D7F6-B498-43B3-948B-1728B52AA6E4}">
                <adec:decorative xmlns:adec="http://schemas.microsoft.com/office/drawing/2017/decorative" val="0"/>
              </a:ext>
            </a:extLst>
          </p:cNvPr>
          <p:cNvSpPr>
            <a:spLocks noGrp="1"/>
          </p:cNvSpPr>
          <p:nvPr>
            <p:ph type="title" idx="4294967295"/>
          </p:nvPr>
        </p:nvSpPr>
        <p:spPr>
          <a:xfrm>
            <a:off x="770438" y="431214"/>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Project Interest Form</a:t>
            </a:r>
          </a:p>
        </p:txBody>
      </p:sp>
      <p:sp>
        <p:nvSpPr>
          <p:cNvPr id="3" name="TextBox 2">
            <a:extLst>
              <a:ext uri="{FF2B5EF4-FFF2-40B4-BE49-F238E27FC236}">
                <a16:creationId xmlns:a16="http://schemas.microsoft.com/office/drawing/2014/main" id="{BC4C6CC7-72F2-44FC-6D21-14DA37010207}"/>
              </a:ext>
              <a:ext uri="{C183D7F6-B498-43B3-948B-1728B52AA6E4}">
                <adec:decorative xmlns:adec="http://schemas.microsoft.com/office/drawing/2017/decorative" val="1"/>
              </a:ext>
            </a:extLst>
          </p:cNvPr>
          <p:cNvSpPr txBox="1"/>
          <p:nvPr/>
        </p:nvSpPr>
        <p:spPr>
          <a:xfrm>
            <a:off x="770438" y="1333713"/>
            <a:ext cx="9152159" cy="1200329"/>
          </a:xfrm>
          <a:prstGeom prst="rect">
            <a:avLst/>
          </a:prstGeom>
          <a:noFill/>
        </p:spPr>
        <p:txBody>
          <a:bodyPr wrap="square">
            <a:spAutoFit/>
          </a:bodyPr>
          <a:lstStyle/>
          <a:p>
            <a:r>
              <a:rPr lang="en-US"/>
              <a:t>Please take a few minutes to introduce yourself, describe your company, and specify the projects you are interested in. This information will be shared with all attendees in a follow-up email, including the registration list and presentations. Additionally, it will be posted on our website at </a:t>
            </a:r>
            <a:r>
              <a:rPr lang="en-US">
                <a:hlinkClick r:id="rId3"/>
              </a:rPr>
              <a:t>www.flydenver.com/business-and-community/outreach-and-engagement/#pastevents</a:t>
            </a:r>
            <a:r>
              <a:rPr lang="en-US"/>
              <a:t> </a:t>
            </a:r>
          </a:p>
        </p:txBody>
      </p:sp>
      <p:pic>
        <p:nvPicPr>
          <p:cNvPr id="2" name="Picture 1" descr="https://forms.office.com/r/vb1nJEvmxH">
            <a:extLst>
              <a:ext uri="{FF2B5EF4-FFF2-40B4-BE49-F238E27FC236}">
                <a16:creationId xmlns:a16="http://schemas.microsoft.com/office/drawing/2014/main" id="{2B3FAF1E-12FB-C969-44FE-218ED73644A9}"/>
              </a:ext>
            </a:extLst>
          </p:cNvPr>
          <p:cNvPicPr>
            <a:picLocks noChangeAspect="1"/>
          </p:cNvPicPr>
          <p:nvPr/>
        </p:nvPicPr>
        <p:blipFill>
          <a:blip r:embed="rId4"/>
          <a:stretch>
            <a:fillRect/>
          </a:stretch>
        </p:blipFill>
        <p:spPr>
          <a:xfrm>
            <a:off x="4719647" y="4085224"/>
            <a:ext cx="1253738" cy="1253738"/>
          </a:xfrm>
          <a:prstGeom prst="rect">
            <a:avLst/>
          </a:prstGeom>
        </p:spPr>
      </p:pic>
      <p:sp>
        <p:nvSpPr>
          <p:cNvPr id="5" name="TextBox 4">
            <a:extLst>
              <a:ext uri="{FF2B5EF4-FFF2-40B4-BE49-F238E27FC236}">
                <a16:creationId xmlns:a16="http://schemas.microsoft.com/office/drawing/2014/main" id="{AFE13467-AD9E-214E-2D05-4C9C0E5889B3}"/>
              </a:ext>
            </a:extLst>
          </p:cNvPr>
          <p:cNvSpPr txBox="1"/>
          <p:nvPr/>
        </p:nvSpPr>
        <p:spPr>
          <a:xfrm>
            <a:off x="1986599" y="3429000"/>
            <a:ext cx="6719835" cy="584775"/>
          </a:xfrm>
          <a:prstGeom prst="rect">
            <a:avLst/>
          </a:prstGeom>
          <a:noFill/>
        </p:spPr>
        <p:txBody>
          <a:bodyPr wrap="square">
            <a:spAutoFit/>
          </a:bodyPr>
          <a:lstStyle/>
          <a:p>
            <a:pPr algn="ctr"/>
            <a:r>
              <a:rPr lang="en-US" sz="3200" b="1">
                <a:solidFill>
                  <a:srgbClr val="E35B2A"/>
                </a:solidFill>
              </a:rPr>
              <a:t>Complete Your Project Interest Form</a:t>
            </a:r>
          </a:p>
        </p:txBody>
      </p:sp>
    </p:spTree>
    <p:extLst>
      <p:ext uri="{BB962C8B-B14F-4D97-AF65-F5344CB8AC3E}">
        <p14:creationId xmlns:p14="http://schemas.microsoft.com/office/powerpoint/2010/main" val="3513850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itle 87">
            <a:extLst>
              <a:ext uri="{FF2B5EF4-FFF2-40B4-BE49-F238E27FC236}">
                <a16:creationId xmlns:a16="http://schemas.microsoft.com/office/drawing/2014/main" id="{20685B12-1BDE-1ECF-6541-5B20E622E229}"/>
              </a:ext>
            </a:extLst>
          </p:cNvPr>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Click to edit Master title style</a:t>
            </a:r>
          </a:p>
        </p:txBody>
      </p:sp>
      <p:pic>
        <p:nvPicPr>
          <p:cNvPr id="87" name="Picture 86" descr="What are Vision 100 and Operation 2045?&#10;Vision: To Emerge as the Nation’s Preeminent Aviation Thought Leader&#10;&#10;Mission: Through the Power of our People, Be the Best in Class&#10;&#10;Vision 100 and Operation 2045 are two phases of DEN’s strategic plan. Vision 100 is phase one and is focused on preparing the airport to serve 100 million annual passengers in the next several years. Operation 2045 is phase two and is focused on preparing the airport for its 50th anniversary in 2045 and for an expected 120 million-plus annual passengers. Both phases combined serve as a blueprint to align decision-making and accountability.">
            <a:extLst>
              <a:ext uri="{FF2B5EF4-FFF2-40B4-BE49-F238E27FC236}">
                <a16:creationId xmlns:a16="http://schemas.microsoft.com/office/drawing/2014/main" id="{A8486EBD-668B-5B8C-8D5F-EDADD8DA834E}"/>
              </a:ext>
            </a:extLst>
          </p:cNvPr>
          <p:cNvPicPr>
            <a:picLocks noChangeAspect="1"/>
          </p:cNvPicPr>
          <p:nvPr/>
        </p:nvPicPr>
        <p:blipFill>
          <a:blip r:embed="rId3"/>
          <a:stretch>
            <a:fillRect/>
          </a:stretch>
        </p:blipFill>
        <p:spPr>
          <a:xfrm>
            <a:off x="15664" y="0"/>
            <a:ext cx="12160671"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Taking Flight at DEN  - Monthly event showcasing multiple procurement opportunities, set for the 2nd Thursday of each month at 1 p.m.&#10;&#10;Taking Flight at DEN is our monthly outreach event that features multiple procurement opportunities. This event:&#10;is a Proactive approach for DEN internal teams&#10;Features multiple projects&#10;Creates a space for sharing projects with long lead times and multiple status updates&#10;Encourages networking and partnership building&#10;&#10;Please go to https://www.eventbrite.com/o/doing-business-at-den-8527643555 for the event calendar. ">
            <a:extLst>
              <a:ext uri="{FF2B5EF4-FFF2-40B4-BE49-F238E27FC236}">
                <a16:creationId xmlns:a16="http://schemas.microsoft.com/office/drawing/2014/main" id="{B455FA32-8B70-D63B-1F0E-56E58B93AFC1}"/>
              </a:ext>
              <a:ext uri="{C183D7F6-B498-43B3-948B-1728B52AA6E4}">
                <adec:decorative xmlns:adec="http://schemas.microsoft.com/office/drawing/2017/decorative" val="0"/>
              </a:ext>
            </a:extLst>
          </p:cNvPr>
          <p:cNvSpPr>
            <a:spLocks noGrp="1"/>
          </p:cNvSpPr>
          <p:nvPr>
            <p:ph type="title" idx="4294967295"/>
          </p:nvPr>
        </p:nvSpPr>
        <p:spPr>
          <a:xfrm>
            <a:off x="769938" y="499829"/>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Taking Flight at DEN </a:t>
            </a:r>
          </a:p>
        </p:txBody>
      </p:sp>
      <p:sp>
        <p:nvSpPr>
          <p:cNvPr id="16" name="Text Placeholder 15">
            <a:extLst>
              <a:ext uri="{FF2B5EF4-FFF2-40B4-BE49-F238E27FC236}">
                <a16:creationId xmlns:a16="http://schemas.microsoft.com/office/drawing/2014/main" id="{CACCCF1E-087D-6539-AC02-491F1A38527B}"/>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15" name="Text Placeholder 14">
            <a:extLst>
              <a:ext uri="{FF2B5EF4-FFF2-40B4-BE49-F238E27FC236}">
                <a16:creationId xmlns:a16="http://schemas.microsoft.com/office/drawing/2014/main" id="{EADB3E80-1530-FEAD-BC51-A70A937D47F8}"/>
              </a:ext>
              <a:ext uri="{C183D7F6-B498-43B3-948B-1728B52AA6E4}">
                <adec:decorative xmlns:adec="http://schemas.microsoft.com/office/drawing/2017/decorative" val="1"/>
              </a:ext>
            </a:extLst>
          </p:cNvPr>
          <p:cNvSpPr>
            <a:spLocks noGrp="1"/>
          </p:cNvSpPr>
          <p:nvPr>
            <p:ph type="body" sz="quarter" idx="13"/>
          </p:nvPr>
        </p:nvSpPr>
        <p:spPr>
          <a:xfrm>
            <a:off x="769938" y="1555750"/>
            <a:ext cx="7877175" cy="578318"/>
          </a:xfrm>
        </p:spPr>
        <p:txBody>
          <a:bodyPr/>
          <a:lstStyle/>
          <a:p>
            <a:r>
              <a:rPr lang="en-US" sz="1800" b="1"/>
              <a:t>Connect directly with DEN teams and learn about upcoming procurement opportunities. Held the 2nd Thursday of every month at 1 p.m.</a:t>
            </a:r>
          </a:p>
        </p:txBody>
      </p:sp>
      <p:sp>
        <p:nvSpPr>
          <p:cNvPr id="9" name="Text Placeholder 8">
            <a:extLst>
              <a:ext uri="{FF2B5EF4-FFF2-40B4-BE49-F238E27FC236}">
                <a16:creationId xmlns:a16="http://schemas.microsoft.com/office/drawing/2014/main" id="{33E76785-83AF-EDB4-F909-25B4EBEBB89B}"/>
              </a:ext>
              <a:ext uri="{C183D7F6-B498-43B3-948B-1728B52AA6E4}">
                <adec:decorative xmlns:adec="http://schemas.microsoft.com/office/drawing/2017/decorative" val="1"/>
              </a:ext>
            </a:extLst>
          </p:cNvPr>
          <p:cNvSpPr>
            <a:spLocks noGrp="1"/>
          </p:cNvSpPr>
          <p:nvPr>
            <p:ph type="body" sz="quarter" idx="14"/>
          </p:nvPr>
        </p:nvSpPr>
        <p:spPr>
          <a:xfrm>
            <a:off x="769938" y="2485925"/>
            <a:ext cx="1982787" cy="3046075"/>
          </a:xfrm>
        </p:spPr>
        <p:txBody>
          <a:bodyPr lIns="91440" tIns="45720" rIns="91440" bIns="45720" anchor="t"/>
          <a:lstStyle/>
          <a:p>
            <a:pPr>
              <a:spcBef>
                <a:spcPts val="0"/>
              </a:spcBef>
              <a:spcAft>
                <a:spcPts val="600"/>
              </a:spcAft>
              <a:buClr>
                <a:srgbClr val="DC582A"/>
              </a:buClr>
              <a:tabLst>
                <a:tab pos="457200" algn="l"/>
              </a:tabLst>
            </a:pPr>
            <a:r>
              <a:rPr lang="en-US" sz="2000" b="1">
                <a:solidFill>
                  <a:schemeClr val="bg1">
                    <a:lumMod val="85000"/>
                  </a:schemeClr>
                </a:solidFill>
                <a:cs typeface="Calibri"/>
              </a:rPr>
              <a:t>January 8</a:t>
            </a:r>
          </a:p>
          <a:p>
            <a:pPr marL="285750" lvl="1" indent="-285750">
              <a:lnSpc>
                <a:spcPct val="100000"/>
              </a:lnSpc>
              <a:spcBef>
                <a:spcPts val="0"/>
              </a:spcBef>
              <a:spcAft>
                <a:spcPts val="600"/>
              </a:spcAft>
              <a:buClr>
                <a:srgbClr val="DC582A"/>
              </a:buClr>
              <a:buSzPct val="110000"/>
              <a:tabLst>
                <a:tab pos="457200" algn="l"/>
              </a:tabLst>
            </a:pPr>
            <a:r>
              <a:rPr lang="en-US" sz="2000" b="1">
                <a:solidFill>
                  <a:schemeClr val="bg1">
                    <a:lumMod val="85000"/>
                  </a:schemeClr>
                </a:solidFill>
                <a:cs typeface="Calibri"/>
              </a:rPr>
              <a:t>February 12</a:t>
            </a:r>
          </a:p>
          <a:p>
            <a:pPr>
              <a:spcBef>
                <a:spcPts val="0"/>
              </a:spcBef>
              <a:spcAft>
                <a:spcPts val="600"/>
              </a:spcAft>
              <a:buClr>
                <a:srgbClr val="DC582A"/>
              </a:buClr>
              <a:tabLst>
                <a:tab pos="457200" algn="l"/>
              </a:tabLst>
            </a:pPr>
            <a:r>
              <a:rPr lang="en-US" sz="2000" b="1">
                <a:solidFill>
                  <a:schemeClr val="bg1">
                    <a:lumMod val="85000"/>
                  </a:schemeClr>
                </a:solidFill>
                <a:cs typeface="Calibri"/>
              </a:rPr>
              <a:t>March 12</a:t>
            </a:r>
          </a:p>
          <a:p>
            <a:pPr marL="285750" lvl="1" indent="-285750">
              <a:lnSpc>
                <a:spcPct val="100000"/>
              </a:lnSpc>
              <a:spcBef>
                <a:spcPts val="0"/>
              </a:spcBef>
              <a:spcAft>
                <a:spcPts val="600"/>
              </a:spcAft>
              <a:buClr>
                <a:srgbClr val="DC582A"/>
              </a:buClr>
              <a:buSzPct val="110000"/>
              <a:tabLst>
                <a:tab pos="457200" algn="l"/>
              </a:tabLst>
            </a:pPr>
            <a:r>
              <a:rPr lang="en-US" sz="2000" b="1">
                <a:solidFill>
                  <a:schemeClr val="bg1">
                    <a:lumMod val="85000"/>
                  </a:schemeClr>
                </a:solidFill>
                <a:cs typeface="Calibri"/>
              </a:rPr>
              <a:t>April 9</a:t>
            </a:r>
          </a:p>
          <a:p>
            <a:pPr>
              <a:spcBef>
                <a:spcPts val="0"/>
              </a:spcBef>
              <a:spcAft>
                <a:spcPts val="600"/>
              </a:spcAft>
              <a:buClr>
                <a:srgbClr val="DC582A"/>
              </a:buClr>
              <a:tabLst>
                <a:tab pos="457200" algn="l"/>
              </a:tabLst>
            </a:pPr>
            <a:r>
              <a:rPr lang="en-US" sz="2000" b="1">
                <a:solidFill>
                  <a:schemeClr val="bg1">
                    <a:lumMod val="85000"/>
                  </a:schemeClr>
                </a:solidFill>
                <a:cs typeface="Calibri"/>
              </a:rPr>
              <a:t>May 14</a:t>
            </a:r>
          </a:p>
          <a:p>
            <a:pPr>
              <a:spcBef>
                <a:spcPts val="0"/>
              </a:spcBef>
              <a:spcAft>
                <a:spcPts val="600"/>
              </a:spcAft>
              <a:buClr>
                <a:srgbClr val="DC582A"/>
              </a:buClr>
              <a:tabLst>
                <a:tab pos="457200" algn="l"/>
              </a:tabLst>
            </a:pPr>
            <a:r>
              <a:rPr lang="en-US" sz="2000" b="1">
                <a:solidFill>
                  <a:schemeClr val="bg1">
                    <a:lumMod val="85000"/>
                  </a:schemeClr>
                </a:solidFill>
                <a:cs typeface="Calibri"/>
              </a:rPr>
              <a:t>June 11</a:t>
            </a:r>
          </a:p>
        </p:txBody>
      </p:sp>
      <p:pic>
        <p:nvPicPr>
          <p:cNvPr id="26" name="Picture Placeholder 25">
            <a:extLst>
              <a:ext uri="{FF2B5EF4-FFF2-40B4-BE49-F238E27FC236}">
                <a16:creationId xmlns:a16="http://schemas.microsoft.com/office/drawing/2014/main" id="{8BCCD56F-F259-B481-81CA-3DA97C28CA79}"/>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3" cstate="email">
            <a:extLst>
              <a:ext uri="{28A0092B-C50C-407E-A947-70E740481C1C}">
                <a14:useLocalDpi xmlns:a14="http://schemas.microsoft.com/office/drawing/2010/main"/>
              </a:ext>
            </a:extLst>
          </a:blip>
          <a:srcRect b="-603"/>
          <a:stretch/>
        </p:blipFill>
        <p:spPr>
          <a:xfrm>
            <a:off x="8874407" y="-121920"/>
            <a:ext cx="3450943" cy="7061698"/>
          </a:xfrm>
        </p:spPr>
      </p:pic>
      <p:pic>
        <p:nvPicPr>
          <p:cNvPr id="27" name="Picture 2" descr="QR code linking to the Do Business at DEN calendar https://www.eventbrite.com/e/taking-flight-at-den-tickets-1975151824276?aff=oddtdtcreator.">
            <a:extLst>
              <a:ext uri="{FF2B5EF4-FFF2-40B4-BE49-F238E27FC236}">
                <a16:creationId xmlns:a16="http://schemas.microsoft.com/office/drawing/2014/main" id="{2CA07076-17AB-00E5-6AC1-BEF1779097D5}"/>
              </a:ext>
              <a:ext uri="{C183D7F6-B498-43B3-948B-1728B52AA6E4}">
                <adec:decorative xmlns:adec="http://schemas.microsoft.com/office/drawing/2017/decorative" val="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16041" y="5810250"/>
            <a:ext cx="912959" cy="912959"/>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8">
            <a:extLst>
              <a:ext uri="{FF2B5EF4-FFF2-40B4-BE49-F238E27FC236}">
                <a16:creationId xmlns:a16="http://schemas.microsoft.com/office/drawing/2014/main" id="{28D79C2F-8ABD-92C1-4711-C07649CD4910}"/>
              </a:ext>
              <a:ext uri="{C183D7F6-B498-43B3-948B-1728B52AA6E4}">
                <adec:decorative xmlns:adec="http://schemas.microsoft.com/office/drawing/2017/decorative" val="1"/>
              </a:ext>
            </a:extLst>
          </p:cNvPr>
          <p:cNvSpPr txBox="1">
            <a:spLocks/>
          </p:cNvSpPr>
          <p:nvPr/>
        </p:nvSpPr>
        <p:spPr>
          <a:xfrm>
            <a:off x="3040203" y="2485925"/>
            <a:ext cx="6170471" cy="3046075"/>
          </a:xfrm>
          <a:prstGeom prst="rect">
            <a:avLst/>
          </a:prstGeom>
        </p:spPr>
        <p:txBody>
          <a:bodyPr lIns="91440" tIns="45720" rIns="91440" bIns="45720" anchor="t"/>
          <a:lstStyle>
            <a:lvl1pPr marL="285750" indent="-285750" algn="l" defTabSz="914400" rtl="0" eaLnBrk="1" latinLnBrk="0" hangingPunct="1">
              <a:lnSpc>
                <a:spcPct val="100000"/>
              </a:lnSpc>
              <a:spcBef>
                <a:spcPts val="1000"/>
              </a:spcBef>
              <a:buClr>
                <a:srgbClr val="C3D831"/>
              </a:buClr>
              <a:buSzPct val="110000"/>
              <a:buFont typeface="Arial" panose="020B0604020202020204" pitchFamily="34" charset="0"/>
              <a:buChar char="•"/>
              <a:defRPr sz="140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2">
                  <a:lumMod val="75000"/>
                </a:schemeClr>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2">
                  <a:lumMod val="75000"/>
                </a:schemeClr>
              </a:buClr>
              <a:buFont typeface="Arial" panose="020B0604020202020204" pitchFamily="34" charset="0"/>
              <a:buChar char="•"/>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bg2">
                  <a:lumMod val="75000"/>
                </a:schemeClr>
              </a:buClr>
              <a:buFont typeface="Arial" panose="020B0604020202020204" pitchFamily="34" charset="0"/>
              <a:buNone/>
              <a:defRPr sz="1400" kern="1200">
                <a:solidFill>
                  <a:schemeClr val="tx1"/>
                </a:solidFill>
                <a:latin typeface="+mn-lt"/>
                <a:ea typeface="+mn-ea"/>
                <a:cs typeface="+mn-cs"/>
              </a:defRPr>
            </a:lvl5pPr>
            <a:lvl6pPr marL="2514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buClr>
                <a:srgbClr val="DC582A"/>
              </a:buClr>
              <a:tabLst>
                <a:tab pos="457200" algn="l"/>
              </a:tabLst>
            </a:pPr>
            <a:r>
              <a:rPr lang="en-US" sz="2000" b="1" dirty="0">
                <a:solidFill>
                  <a:schemeClr val="bg1">
                    <a:lumMod val="85000"/>
                  </a:schemeClr>
                </a:solidFill>
                <a:cs typeface="Calibri"/>
              </a:rPr>
              <a:t>July 9</a:t>
            </a:r>
          </a:p>
          <a:p>
            <a:pPr>
              <a:spcBef>
                <a:spcPts val="0"/>
              </a:spcBef>
              <a:spcAft>
                <a:spcPts val="600"/>
              </a:spcAft>
              <a:buClr>
                <a:srgbClr val="DC582A"/>
              </a:buClr>
              <a:tabLst>
                <a:tab pos="457200" algn="l"/>
              </a:tabLst>
            </a:pPr>
            <a:r>
              <a:rPr lang="en-US" sz="2000" b="1" i="1" dirty="0">
                <a:solidFill>
                  <a:schemeClr val="bg1">
                    <a:lumMod val="85000"/>
                  </a:schemeClr>
                </a:solidFill>
                <a:cs typeface="Calibri"/>
              </a:rPr>
              <a:t>August</a:t>
            </a:r>
            <a:r>
              <a:rPr lang="en-US" sz="2000" b="1" dirty="0">
                <a:solidFill>
                  <a:schemeClr val="bg1">
                    <a:lumMod val="85000"/>
                  </a:schemeClr>
                </a:solidFill>
                <a:cs typeface="Calibri"/>
              </a:rPr>
              <a:t> </a:t>
            </a:r>
            <a:r>
              <a:rPr lang="en-US" sz="2000" i="1" dirty="0">
                <a:solidFill>
                  <a:schemeClr val="bg1">
                    <a:lumMod val="85000"/>
                  </a:schemeClr>
                </a:solidFill>
                <a:cs typeface="Calibri"/>
              </a:rPr>
              <a:t>**No TFD this month please attend DEN’s Procurement Tradeshow</a:t>
            </a:r>
          </a:p>
          <a:p>
            <a:pPr>
              <a:spcBef>
                <a:spcPts val="0"/>
              </a:spcBef>
              <a:spcAft>
                <a:spcPts val="600"/>
              </a:spcAft>
              <a:buClr>
                <a:srgbClr val="DC582A"/>
              </a:buClr>
              <a:tabLst>
                <a:tab pos="457200" algn="l"/>
              </a:tabLst>
            </a:pPr>
            <a:r>
              <a:rPr lang="en-US" sz="2000" b="1" dirty="0">
                <a:solidFill>
                  <a:schemeClr val="bg1">
                    <a:lumMod val="85000"/>
                  </a:schemeClr>
                </a:solidFill>
                <a:cs typeface="Calibri"/>
              </a:rPr>
              <a:t>September 10</a:t>
            </a:r>
            <a:endParaRPr lang="en-US" sz="2000" i="1" dirty="0">
              <a:solidFill>
                <a:schemeClr val="bg1">
                  <a:lumMod val="85000"/>
                </a:schemeClr>
              </a:solidFill>
              <a:cs typeface="Calibri"/>
            </a:endParaRPr>
          </a:p>
          <a:p>
            <a:pPr>
              <a:spcBef>
                <a:spcPts val="0"/>
              </a:spcBef>
              <a:spcAft>
                <a:spcPts val="600"/>
              </a:spcAft>
              <a:buClr>
                <a:srgbClr val="DC582A"/>
              </a:buClr>
              <a:tabLst>
                <a:tab pos="457200" algn="l"/>
              </a:tabLst>
            </a:pPr>
            <a:r>
              <a:rPr lang="en-US" sz="2000" b="1" dirty="0">
                <a:solidFill>
                  <a:schemeClr val="tx1"/>
                </a:solidFill>
                <a:cs typeface="Calibri"/>
              </a:rPr>
              <a:t>October 8</a:t>
            </a:r>
          </a:p>
          <a:p>
            <a:pPr>
              <a:spcBef>
                <a:spcPts val="0"/>
              </a:spcBef>
              <a:spcAft>
                <a:spcPts val="600"/>
              </a:spcAft>
              <a:buClr>
                <a:srgbClr val="DC582A"/>
              </a:buClr>
              <a:tabLst>
                <a:tab pos="457200" algn="l"/>
              </a:tabLst>
            </a:pPr>
            <a:r>
              <a:rPr lang="en-US" sz="2000" b="1" dirty="0">
                <a:solidFill>
                  <a:schemeClr val="tx1"/>
                </a:solidFill>
                <a:cs typeface="Calibri"/>
              </a:rPr>
              <a:t>November 12</a:t>
            </a:r>
          </a:p>
          <a:p>
            <a:pPr>
              <a:spcBef>
                <a:spcPts val="0"/>
              </a:spcBef>
              <a:spcAft>
                <a:spcPts val="600"/>
              </a:spcAft>
              <a:buClr>
                <a:srgbClr val="DC582A"/>
              </a:buClr>
              <a:tabLst>
                <a:tab pos="457200" algn="l"/>
              </a:tabLst>
            </a:pPr>
            <a:r>
              <a:rPr lang="en-US" sz="2000" b="1" dirty="0">
                <a:solidFill>
                  <a:schemeClr val="tx1"/>
                </a:solidFill>
                <a:cs typeface="Calibri"/>
              </a:rPr>
              <a:t>December 10</a:t>
            </a:r>
            <a:endParaRPr lang="en-US" sz="2000" dirty="0">
              <a:solidFill>
                <a:schemeClr val="tx1"/>
              </a:solidFill>
              <a:cs typeface="Calibri"/>
            </a:endParaRPr>
          </a:p>
        </p:txBody>
      </p:sp>
    </p:spTree>
    <p:extLst>
      <p:ext uri="{BB962C8B-B14F-4D97-AF65-F5344CB8AC3E}">
        <p14:creationId xmlns:p14="http://schemas.microsoft.com/office/powerpoint/2010/main" val="1774222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9C162-ECFC-AEE3-6BD0-39591E9DCF79}"/>
            </a:ext>
          </a:extLst>
        </p:cNvPr>
        <p:cNvGrpSpPr/>
        <p:nvPr/>
      </p:nvGrpSpPr>
      <p:grpSpPr>
        <a:xfrm>
          <a:off x="0" y="0"/>
          <a:ext cx="0" cy="0"/>
          <a:chOff x="0" y="0"/>
          <a:chExt cx="0" cy="0"/>
        </a:xfrm>
      </p:grpSpPr>
      <p:sp>
        <p:nvSpPr>
          <p:cNvPr id="5" name="Text Placeholder 4" descr="​Meet the Primes, is a virtual outreach series intended to bring together firms who are working as a Prime at DEN and help connect them with local, small, and historically underutilized firms. &#10;&#10;These are held every other month on the 3rd Thursday&#10;Please go to https://www.eventbrite.com/o/doing-business-at-den-8527643555 for the event calendar. &#10;">
            <a:extLst>
              <a:ext uri="{FF2B5EF4-FFF2-40B4-BE49-F238E27FC236}">
                <a16:creationId xmlns:a16="http://schemas.microsoft.com/office/drawing/2014/main" id="{5D1B64AE-6CAA-5786-D008-76ADEDF00B76}"/>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Meet the Primes</a:t>
            </a:r>
          </a:p>
        </p:txBody>
      </p:sp>
      <p:sp>
        <p:nvSpPr>
          <p:cNvPr id="16" name="Text Placeholder 15">
            <a:extLst>
              <a:ext uri="{FF2B5EF4-FFF2-40B4-BE49-F238E27FC236}">
                <a16:creationId xmlns:a16="http://schemas.microsoft.com/office/drawing/2014/main" id="{D604CA36-2878-AC7D-FD1E-BA2EB830C8B0}"/>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15" name="Text Placeholder 14">
            <a:extLst>
              <a:ext uri="{FF2B5EF4-FFF2-40B4-BE49-F238E27FC236}">
                <a16:creationId xmlns:a16="http://schemas.microsoft.com/office/drawing/2014/main" id="{6EA70EE1-F49E-293D-6DB2-7913E0BAF347}"/>
              </a:ext>
              <a:ext uri="{C183D7F6-B498-43B3-948B-1728B52AA6E4}">
                <adec:decorative xmlns:adec="http://schemas.microsoft.com/office/drawing/2017/decorative" val="1"/>
              </a:ext>
            </a:extLst>
          </p:cNvPr>
          <p:cNvSpPr>
            <a:spLocks noGrp="1"/>
          </p:cNvSpPr>
          <p:nvPr>
            <p:ph type="body" sz="quarter" idx="13"/>
          </p:nvPr>
        </p:nvSpPr>
        <p:spPr>
          <a:xfrm>
            <a:off x="769938" y="1350483"/>
            <a:ext cx="7877175" cy="578318"/>
          </a:xfrm>
        </p:spPr>
        <p:txBody>
          <a:bodyPr/>
          <a:lstStyle/>
          <a:p>
            <a:pPr algn="l"/>
            <a:r>
              <a:rPr lang="en-US" b="1"/>
              <a:t>Virtual outreach event held every other month to connect Prime firms at DEN with local, small, and historically underutilized firms, scheduled for the 3rd Thursday at 1 p.m.</a:t>
            </a:r>
          </a:p>
          <a:p>
            <a:endParaRPr lang="en-US" b="1"/>
          </a:p>
        </p:txBody>
      </p:sp>
      <p:sp>
        <p:nvSpPr>
          <p:cNvPr id="9" name="Text Placeholder 8">
            <a:extLst>
              <a:ext uri="{FF2B5EF4-FFF2-40B4-BE49-F238E27FC236}">
                <a16:creationId xmlns:a16="http://schemas.microsoft.com/office/drawing/2014/main" id="{EB8D038C-63A8-A3ED-E784-1A678FE3EFC1}"/>
              </a:ext>
              <a:ext uri="{C183D7F6-B498-43B3-948B-1728B52AA6E4}">
                <adec:decorative xmlns:adec="http://schemas.microsoft.com/office/drawing/2017/decorative" val="1"/>
              </a:ext>
            </a:extLst>
          </p:cNvPr>
          <p:cNvSpPr>
            <a:spLocks noGrp="1"/>
          </p:cNvSpPr>
          <p:nvPr>
            <p:ph type="body" sz="quarter" idx="14"/>
          </p:nvPr>
        </p:nvSpPr>
        <p:spPr>
          <a:xfrm>
            <a:off x="810964" y="2065582"/>
            <a:ext cx="8449287" cy="4295915"/>
          </a:xfrm>
        </p:spPr>
        <p:txBody>
          <a:bodyPr lIns="91440" tIns="45720" rIns="91440" bIns="45720" anchor="t"/>
          <a:lstStyle/>
          <a:p>
            <a:pPr marL="0" indent="0">
              <a:spcBef>
                <a:spcPts val="0"/>
              </a:spcBef>
              <a:buClr>
                <a:srgbClr val="E35B2A"/>
              </a:buClr>
              <a:buNone/>
              <a:tabLst>
                <a:tab pos="457200" algn="l"/>
              </a:tabLst>
            </a:pPr>
            <a:r>
              <a:rPr lang="en-US" sz="1500" b="1">
                <a:solidFill>
                  <a:schemeClr val="bg1">
                    <a:lumMod val="65000"/>
                  </a:schemeClr>
                </a:solidFill>
                <a:cs typeface="Calibri"/>
              </a:rPr>
              <a:t>February 19 </a:t>
            </a:r>
            <a:r>
              <a:rPr lang="en-US" sz="1500">
                <a:solidFill>
                  <a:schemeClr val="bg1">
                    <a:lumMod val="65000"/>
                  </a:schemeClr>
                </a:solidFill>
                <a:cs typeface="Calibri"/>
              </a:rPr>
              <a:t>- Concessions Prime Operators </a:t>
            </a:r>
            <a:endParaRPr lang="en-US" sz="1500">
              <a:solidFill>
                <a:schemeClr val="bg1">
                  <a:lumMod val="65000"/>
                </a:schemeClr>
              </a:solidFill>
              <a:ea typeface="Calibri"/>
              <a:cs typeface="Calibri"/>
            </a:endParaRPr>
          </a:p>
          <a:p>
            <a:pPr marL="0" indent="0">
              <a:spcBef>
                <a:spcPts val="0"/>
              </a:spcBef>
              <a:buClr>
                <a:srgbClr val="E35B2A"/>
              </a:buClr>
              <a:buNone/>
              <a:tabLst>
                <a:tab pos="457200" algn="l"/>
              </a:tabLst>
            </a:pPr>
            <a:r>
              <a:rPr lang="en-US" sz="1500" i="1">
                <a:solidFill>
                  <a:schemeClr val="bg1">
                    <a:lumMod val="65000"/>
                  </a:schemeClr>
                </a:solidFill>
                <a:ea typeface="Calibri"/>
                <a:cs typeface="Calibri"/>
              </a:rPr>
              <a:t>**Time Change 10 am**</a:t>
            </a:r>
            <a:br>
              <a:rPr lang="en-US" sz="1500">
                <a:solidFill>
                  <a:schemeClr val="bg1">
                    <a:lumMod val="65000"/>
                  </a:schemeClr>
                </a:solidFill>
                <a:ea typeface="Calibri"/>
                <a:cs typeface="Calibri"/>
              </a:rPr>
            </a:br>
            <a:r>
              <a:rPr lang="en-US" sz="1500" b="1">
                <a:solidFill>
                  <a:schemeClr val="bg1">
                    <a:lumMod val="65000"/>
                  </a:schemeClr>
                </a:solidFill>
                <a:highlight>
                  <a:srgbClr val="FFFFFF"/>
                </a:highlight>
                <a:ea typeface="Calibri"/>
                <a:cs typeface="Calibri"/>
              </a:rPr>
              <a:t>Confirmed:</a:t>
            </a:r>
            <a:r>
              <a:rPr lang="en-US" sz="1500">
                <a:solidFill>
                  <a:schemeClr val="bg1">
                    <a:lumMod val="65000"/>
                  </a:schemeClr>
                </a:solidFill>
                <a:highlight>
                  <a:srgbClr val="FFFFFF"/>
                </a:highlight>
                <a:ea typeface="Calibri"/>
                <a:cs typeface="Calibri"/>
              </a:rPr>
              <a:t> High Flying Foods, Hudson and </a:t>
            </a:r>
            <a:r>
              <a:rPr lang="en-US" sz="1500" err="1">
                <a:solidFill>
                  <a:schemeClr val="bg1">
                    <a:lumMod val="65000"/>
                  </a:schemeClr>
                </a:solidFill>
                <a:highlight>
                  <a:srgbClr val="FFFFFF"/>
                </a:highlight>
                <a:ea typeface="Calibri"/>
                <a:cs typeface="Calibri"/>
              </a:rPr>
              <a:t>Dufry</a:t>
            </a:r>
            <a:r>
              <a:rPr lang="en-US" sz="1500">
                <a:solidFill>
                  <a:schemeClr val="bg1">
                    <a:lumMod val="65000"/>
                  </a:schemeClr>
                </a:solidFill>
                <a:highlight>
                  <a:srgbClr val="FFFFFF"/>
                </a:highlight>
                <a:ea typeface="Calibri"/>
                <a:cs typeface="Calibri"/>
              </a:rPr>
              <a:t>, and WH Smith North America</a:t>
            </a:r>
            <a:br>
              <a:rPr lang="en-US" sz="1500">
                <a:highlight>
                  <a:srgbClr val="FFFFFF"/>
                </a:highlight>
                <a:ea typeface="Calibri"/>
                <a:cs typeface="Calibri"/>
              </a:rPr>
            </a:br>
            <a:endParaRPr lang="en-US" sz="1500">
              <a:solidFill>
                <a:schemeClr val="tx1"/>
              </a:solidFill>
              <a:ea typeface="Calibri"/>
              <a:cs typeface="Calibri"/>
            </a:endParaRPr>
          </a:p>
          <a:p>
            <a:pPr marL="0" indent="0">
              <a:spcBef>
                <a:spcPts val="0"/>
              </a:spcBef>
              <a:buClr>
                <a:srgbClr val="E35B2A"/>
              </a:buClr>
              <a:buNone/>
              <a:tabLst>
                <a:tab pos="457200" algn="l"/>
              </a:tabLst>
            </a:pPr>
            <a:r>
              <a:rPr lang="en-US" sz="1500" b="1">
                <a:solidFill>
                  <a:schemeClr val="bg1">
                    <a:lumMod val="75000"/>
                  </a:schemeClr>
                </a:solidFill>
                <a:cs typeface="Calibri"/>
              </a:rPr>
              <a:t>April 16 </a:t>
            </a:r>
            <a:r>
              <a:rPr lang="en-US" sz="1500">
                <a:solidFill>
                  <a:schemeClr val="bg1">
                    <a:lumMod val="75000"/>
                  </a:schemeClr>
                </a:solidFill>
                <a:cs typeface="Calibri"/>
              </a:rPr>
              <a:t>- Rental Car Company </a:t>
            </a:r>
            <a:endParaRPr lang="en-US" sz="1500">
              <a:solidFill>
                <a:schemeClr val="bg1">
                  <a:lumMod val="75000"/>
                </a:schemeClr>
              </a:solidFill>
              <a:ea typeface="Calibri"/>
              <a:cs typeface="Calibri"/>
            </a:endParaRPr>
          </a:p>
          <a:p>
            <a:pPr marL="0" indent="0">
              <a:spcBef>
                <a:spcPts val="0"/>
              </a:spcBef>
              <a:buNone/>
              <a:tabLst>
                <a:tab pos="457200" algn="l"/>
              </a:tabLst>
            </a:pPr>
            <a:r>
              <a:rPr lang="en-US" sz="1500" b="1">
                <a:solidFill>
                  <a:schemeClr val="bg1">
                    <a:lumMod val="75000"/>
                  </a:schemeClr>
                </a:solidFill>
                <a:ea typeface="Calibri"/>
                <a:cs typeface="Calibri"/>
              </a:rPr>
              <a:t>Confirmed:</a:t>
            </a:r>
            <a:r>
              <a:rPr lang="en-US" sz="1500">
                <a:solidFill>
                  <a:schemeClr val="bg1">
                    <a:lumMod val="75000"/>
                  </a:schemeClr>
                </a:solidFill>
                <a:ea typeface="Calibri"/>
                <a:cs typeface="Calibri"/>
              </a:rPr>
              <a:t> Enterprise Mobility</a:t>
            </a:r>
            <a:endParaRPr lang="en-US">
              <a:solidFill>
                <a:schemeClr val="bg1">
                  <a:lumMod val="75000"/>
                </a:schemeClr>
              </a:solidFill>
            </a:endParaRPr>
          </a:p>
          <a:p>
            <a:pPr marL="0" indent="0">
              <a:spcBef>
                <a:spcPts val="0"/>
              </a:spcBef>
              <a:buClr>
                <a:srgbClr val="E35B2A"/>
              </a:buClr>
              <a:buNone/>
              <a:tabLst>
                <a:tab pos="457200" algn="l"/>
              </a:tabLst>
            </a:pPr>
            <a:br>
              <a:rPr lang="en-US" sz="1500" b="1">
                <a:cs typeface="Calibri"/>
              </a:rPr>
            </a:br>
            <a:r>
              <a:rPr lang="en-US" sz="1500" b="1">
                <a:solidFill>
                  <a:schemeClr val="bg1">
                    <a:lumMod val="65000"/>
                  </a:schemeClr>
                </a:solidFill>
                <a:cs typeface="Calibri"/>
              </a:rPr>
              <a:t>June 18- </a:t>
            </a:r>
            <a:r>
              <a:rPr lang="en-US" sz="1500">
                <a:solidFill>
                  <a:schemeClr val="bg1">
                    <a:lumMod val="65000"/>
                  </a:schemeClr>
                </a:solidFill>
                <a:cs typeface="Calibri"/>
              </a:rPr>
              <a:t>General Contractors</a:t>
            </a:r>
            <a:endParaRPr lang="en-US" sz="1500">
              <a:solidFill>
                <a:schemeClr val="bg1">
                  <a:lumMod val="65000"/>
                </a:schemeClr>
              </a:solidFill>
              <a:ea typeface="Calibri"/>
              <a:cs typeface="Calibri"/>
            </a:endParaRPr>
          </a:p>
          <a:p>
            <a:pPr marL="0" indent="0">
              <a:spcBef>
                <a:spcPts val="0"/>
              </a:spcBef>
              <a:buClr>
                <a:srgbClr val="E35B2A"/>
              </a:buClr>
              <a:buNone/>
              <a:tabLst>
                <a:tab pos="457200" algn="l"/>
              </a:tabLst>
            </a:pPr>
            <a:r>
              <a:rPr lang="en-US" sz="1500" b="1">
                <a:solidFill>
                  <a:schemeClr val="bg1">
                    <a:lumMod val="65000"/>
                  </a:schemeClr>
                </a:solidFill>
                <a:ea typeface="Calibri"/>
                <a:cs typeface="Calibri"/>
              </a:rPr>
              <a:t>Confirmed: </a:t>
            </a:r>
            <a:r>
              <a:rPr lang="en-US" sz="1500">
                <a:solidFill>
                  <a:schemeClr val="bg1">
                    <a:lumMod val="65000"/>
                  </a:schemeClr>
                </a:solidFill>
                <a:ea typeface="Calibri"/>
                <a:cs typeface="Calibri"/>
              </a:rPr>
              <a:t>Hensel Phelps, Gilmore, WCG, Swinerton, PCL, Turner Construction Company and Select Building Group Commercial</a:t>
            </a:r>
          </a:p>
          <a:p>
            <a:pPr marL="0" indent="0">
              <a:spcBef>
                <a:spcPts val="0"/>
              </a:spcBef>
              <a:buClr>
                <a:srgbClr val="E35B2A"/>
              </a:buClr>
              <a:buNone/>
              <a:tabLst>
                <a:tab pos="457200" algn="l"/>
              </a:tabLst>
            </a:pPr>
            <a:endParaRPr lang="en-US" sz="1500">
              <a:solidFill>
                <a:schemeClr val="tx1"/>
              </a:solidFill>
              <a:ea typeface="Calibri"/>
              <a:cs typeface="Calibri"/>
            </a:endParaRPr>
          </a:p>
          <a:p>
            <a:pPr marL="0" indent="0">
              <a:spcBef>
                <a:spcPts val="0"/>
              </a:spcBef>
              <a:buClr>
                <a:srgbClr val="E35B2A"/>
              </a:buClr>
              <a:buNone/>
              <a:tabLst>
                <a:tab pos="457200" algn="l"/>
              </a:tabLst>
            </a:pPr>
            <a:r>
              <a:rPr lang="en-US" sz="1600" b="1" i="1">
                <a:solidFill>
                  <a:schemeClr val="bg1">
                    <a:lumMod val="75000"/>
                  </a:schemeClr>
                </a:solidFill>
                <a:cs typeface="Calibri"/>
              </a:rPr>
              <a:t>August</a:t>
            </a:r>
            <a:r>
              <a:rPr lang="en-US" sz="1600" i="1">
                <a:solidFill>
                  <a:schemeClr val="bg1">
                    <a:lumMod val="75000"/>
                  </a:schemeClr>
                </a:solidFill>
                <a:cs typeface="Calibri"/>
              </a:rPr>
              <a:t> **No MTP this month please attend DEN’s Procurement Tradeshow</a:t>
            </a:r>
          </a:p>
          <a:p>
            <a:pPr marL="0" indent="0">
              <a:spcBef>
                <a:spcPts val="0"/>
              </a:spcBef>
              <a:buClr>
                <a:srgbClr val="E35B2A"/>
              </a:buClr>
              <a:buNone/>
              <a:tabLst>
                <a:tab pos="457200" algn="l"/>
              </a:tabLst>
            </a:pPr>
            <a:endParaRPr lang="en-US" sz="1500">
              <a:solidFill>
                <a:schemeClr val="tx1"/>
              </a:solidFill>
              <a:ea typeface="Calibri"/>
              <a:cs typeface="Calibri"/>
            </a:endParaRPr>
          </a:p>
          <a:p>
            <a:pPr marL="0" indent="0">
              <a:spcBef>
                <a:spcPts val="0"/>
              </a:spcBef>
              <a:buClr>
                <a:srgbClr val="E35B2A"/>
              </a:buClr>
              <a:buNone/>
              <a:tabLst>
                <a:tab pos="457200" algn="l"/>
              </a:tabLst>
            </a:pPr>
            <a:r>
              <a:rPr lang="en-US" sz="1500" b="1">
                <a:solidFill>
                  <a:schemeClr val="tx1"/>
                </a:solidFill>
                <a:cs typeface="Calibri"/>
              </a:rPr>
              <a:t>October 15 </a:t>
            </a:r>
            <a:r>
              <a:rPr lang="en-US" sz="1500">
                <a:solidFill>
                  <a:schemeClr val="tx1"/>
                </a:solidFill>
                <a:cs typeface="Calibri"/>
              </a:rPr>
              <a:t>- Construction Specialty Trade Contractor</a:t>
            </a:r>
            <a:endParaRPr lang="en-US" sz="1500">
              <a:solidFill>
                <a:schemeClr val="tx1"/>
              </a:solidFill>
              <a:ea typeface="Calibri"/>
              <a:cs typeface="Calibri"/>
            </a:endParaRPr>
          </a:p>
          <a:p>
            <a:pPr marL="0" indent="0">
              <a:spcBef>
                <a:spcPts val="0"/>
              </a:spcBef>
              <a:buNone/>
              <a:tabLst>
                <a:tab pos="457200" algn="l"/>
              </a:tabLst>
            </a:pPr>
            <a:r>
              <a:rPr lang="en-US" sz="1500" b="1">
                <a:solidFill>
                  <a:srgbClr val="DC582A"/>
                </a:solidFill>
                <a:highlight>
                  <a:srgbClr val="FFFFFF"/>
                </a:highlight>
                <a:ea typeface="Calibri"/>
                <a:cs typeface="Calibri"/>
              </a:rPr>
              <a:t>Confirmed: </a:t>
            </a:r>
            <a:r>
              <a:rPr lang="en-US" sz="1500">
                <a:solidFill>
                  <a:schemeClr val="tx1"/>
                </a:solidFill>
                <a:highlight>
                  <a:srgbClr val="FFFFFF"/>
                </a:highlight>
                <a:ea typeface="Calibri"/>
                <a:cs typeface="Calibri"/>
              </a:rPr>
              <a:t>ISEC, Inc., Denver Pumps</a:t>
            </a:r>
            <a:endParaRPr lang="en-US">
              <a:solidFill>
                <a:schemeClr val="tx1"/>
              </a:solidFill>
              <a:ea typeface="Calibri"/>
              <a:cs typeface="Calibri"/>
            </a:endParaRPr>
          </a:p>
          <a:p>
            <a:pPr marL="0" indent="0">
              <a:spcBef>
                <a:spcPts val="0"/>
              </a:spcBef>
              <a:buClr>
                <a:srgbClr val="E35B2A"/>
              </a:buClr>
              <a:buNone/>
              <a:tabLst>
                <a:tab pos="457200" algn="l"/>
              </a:tabLst>
            </a:pPr>
            <a:br>
              <a:rPr lang="en-US" sz="1500" b="1">
                <a:cs typeface="Calibri"/>
              </a:rPr>
            </a:br>
            <a:r>
              <a:rPr lang="en-US" sz="1500" b="1">
                <a:solidFill>
                  <a:schemeClr val="tx1"/>
                </a:solidFill>
                <a:cs typeface="Calibri"/>
              </a:rPr>
              <a:t>December 17 </a:t>
            </a:r>
            <a:r>
              <a:rPr lang="en-US" sz="1500">
                <a:solidFill>
                  <a:schemeClr val="tx1"/>
                </a:solidFill>
                <a:cs typeface="Calibri"/>
              </a:rPr>
              <a:t>-  Architecture, Engineering, and Professional Services</a:t>
            </a:r>
            <a:br>
              <a:rPr lang="en-US" sz="1500">
                <a:ea typeface="Calibri"/>
                <a:cs typeface="Calibri"/>
              </a:rPr>
            </a:br>
            <a:r>
              <a:rPr lang="en-US" sz="1500" b="1">
                <a:solidFill>
                  <a:srgbClr val="DC582A"/>
                </a:solidFill>
                <a:highlight>
                  <a:srgbClr val="FFFFFF"/>
                </a:highlight>
                <a:ea typeface="Calibri"/>
                <a:cs typeface="Calibri"/>
              </a:rPr>
              <a:t>Confirmed:</a:t>
            </a:r>
            <a:r>
              <a:rPr lang="en-US" sz="1500" b="1">
                <a:solidFill>
                  <a:schemeClr val="tx1"/>
                </a:solidFill>
                <a:highlight>
                  <a:srgbClr val="FFFFFF"/>
                </a:highlight>
                <a:ea typeface="Calibri"/>
                <a:cs typeface="Calibri"/>
              </a:rPr>
              <a:t> </a:t>
            </a:r>
            <a:r>
              <a:rPr lang="en-US" sz="1500">
                <a:solidFill>
                  <a:schemeClr val="tx1"/>
                </a:solidFill>
                <a:highlight>
                  <a:srgbClr val="FFFFFF"/>
                </a:highlight>
                <a:ea typeface="Calibri"/>
                <a:cs typeface="Calibri"/>
              </a:rPr>
              <a:t>HDR, HNTB, Garver, Jacobs, </a:t>
            </a:r>
            <a:r>
              <a:rPr lang="en-US" sz="1500" err="1">
                <a:solidFill>
                  <a:schemeClr val="tx1"/>
                </a:solidFill>
                <a:highlight>
                  <a:srgbClr val="FFFFFF"/>
                </a:highlight>
                <a:ea typeface="Calibri"/>
                <a:cs typeface="Calibri"/>
              </a:rPr>
              <a:t>AtkinsRéalis</a:t>
            </a:r>
            <a:r>
              <a:rPr lang="en-US" sz="1500">
                <a:solidFill>
                  <a:schemeClr val="tx1"/>
                </a:solidFill>
                <a:highlight>
                  <a:srgbClr val="FFFFFF"/>
                </a:highlight>
                <a:ea typeface="Calibri"/>
                <a:cs typeface="Calibri"/>
              </a:rPr>
              <a:t>, Mead &amp; Hunt, Kimley Horn, RS&amp;H and Parsons</a:t>
            </a:r>
            <a:endParaRPr lang="en-US" sz="1500">
              <a:solidFill>
                <a:schemeClr val="tx1"/>
              </a:solidFill>
              <a:ea typeface="Calibri"/>
              <a:cs typeface="Calibri"/>
            </a:endParaRPr>
          </a:p>
        </p:txBody>
      </p:sp>
      <p:pic>
        <p:nvPicPr>
          <p:cNvPr id="13" name="Picture Placeholder 12">
            <a:extLst>
              <a:ext uri="{FF2B5EF4-FFF2-40B4-BE49-F238E27FC236}">
                <a16:creationId xmlns:a16="http://schemas.microsoft.com/office/drawing/2014/main" id="{0C9479D3-9F16-7F75-5D9E-0674B22A38B5}"/>
              </a:ext>
              <a:ext uri="{C183D7F6-B498-43B3-948B-1728B52AA6E4}">
                <adec:decorative xmlns:adec="http://schemas.microsoft.com/office/drawing/2017/decorative" val="1"/>
              </a:ext>
            </a:extLst>
          </p:cNvPr>
          <p:cNvPicPr>
            <a:picLocks noGrp="1" noChangeAspect="1"/>
          </p:cNvPicPr>
          <p:nvPr>
            <p:ph type="pic" sz="quarter" idx="15"/>
          </p:nvPr>
        </p:nvPicPr>
        <p:blipFill>
          <a:blip r:embed="rId3" cstate="email">
            <a:extLst>
              <a:ext uri="{28A0092B-C50C-407E-A947-70E740481C1C}">
                <a14:useLocalDpi xmlns:a14="http://schemas.microsoft.com/office/drawing/2010/main"/>
              </a:ext>
            </a:extLst>
          </a:blip>
          <a:srcRect/>
          <a:stretch>
            <a:fillRect/>
          </a:stretch>
        </p:blipFill>
        <p:spPr>
          <a:xfrm>
            <a:off x="8656540" y="-121920"/>
            <a:ext cx="3763223" cy="7044088"/>
          </a:xfrm>
        </p:spPr>
      </p:pic>
      <p:pic>
        <p:nvPicPr>
          <p:cNvPr id="6" name="Picture 2" descr="QR code linking to the Do Business at DEN calendar https://www.eventbrite.com/e/taking-flight-at-den-tickets-1975151824276?aff=oddtdtcreator.">
            <a:extLst>
              <a:ext uri="{FF2B5EF4-FFF2-40B4-BE49-F238E27FC236}">
                <a16:creationId xmlns:a16="http://schemas.microsoft.com/office/drawing/2014/main" id="{13FDAEC3-1D67-F6C7-12DD-FCA23A186FCE}"/>
              </a:ext>
              <a:ext uri="{C183D7F6-B498-43B3-948B-1728B52AA6E4}">
                <adec:decorative xmlns:adec="http://schemas.microsoft.com/office/drawing/2017/decorative" val="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16041" y="5810250"/>
            <a:ext cx="912959" cy="912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436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0AA74-5A18-F052-CA5B-F5CD1503A527}"/>
            </a:ext>
          </a:extLst>
        </p:cNvPr>
        <p:cNvGrpSpPr/>
        <p:nvPr/>
      </p:nvGrpSpPr>
      <p:grpSpPr>
        <a:xfrm>
          <a:off x="0" y="0"/>
          <a:ext cx="0" cy="0"/>
          <a:chOff x="0" y="0"/>
          <a:chExt cx="0" cy="0"/>
        </a:xfrm>
      </p:grpSpPr>
      <p:sp>
        <p:nvSpPr>
          <p:cNvPr id="9" name="Text Placeholder 4" descr="​Meet the Primes, is a virtual outreach series intended to bring together firms who are working as a Prime at DEN and help connect them with local, small, and historically underutilized firms. &#10;&#10;These are held every other month on the 3rd Thursday&#10;Please go to https://www.eventbrite.com/o/doing-business-at-den-8527643555 for the event calendar. &#10;">
            <a:extLst>
              <a:ext uri="{FF2B5EF4-FFF2-40B4-BE49-F238E27FC236}">
                <a16:creationId xmlns:a16="http://schemas.microsoft.com/office/drawing/2014/main" id="{AFFAA643-5BCA-D09E-3781-233073906387}"/>
              </a:ext>
              <a:ext uri="{C183D7F6-B498-43B3-948B-1728B52AA6E4}">
                <adec:decorative xmlns:adec="http://schemas.microsoft.com/office/drawing/2017/decorative" val="0"/>
              </a:ext>
            </a:extLst>
          </p:cNvPr>
          <p:cNvSpPr txBox="1">
            <a:spLocks noGrp="1"/>
          </p:cNvSpPr>
          <p:nvPr>
            <p:ph type="title" idx="4294967295"/>
          </p:nvPr>
        </p:nvSpPr>
        <p:spPr>
          <a:xfrm>
            <a:off x="805411" y="483330"/>
            <a:ext cx="700992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defRPr/>
            </a:pPr>
            <a:r>
              <a:rPr lang="en-US" sz="2800">
                <a:solidFill>
                  <a:srgbClr val="440099"/>
                </a:solidFill>
                <a:latin typeface="+mn-lt"/>
                <a:ea typeface="Calibri"/>
                <a:cs typeface="Calibri"/>
              </a:rPr>
              <a:t>Missed the</a:t>
            </a:r>
            <a:r>
              <a:rPr lang="en-US" sz="2800">
                <a:solidFill>
                  <a:srgbClr val="440099"/>
                </a:solidFill>
                <a:latin typeface="+mn-lt"/>
              </a:rPr>
              <a:t> IFR </a:t>
            </a:r>
            <a:r>
              <a:rPr lang="en-US" sz="2800">
                <a:solidFill>
                  <a:srgbClr val="440099"/>
                </a:solidFill>
                <a:latin typeface="+mn-lt"/>
                <a:ea typeface="+mn-ea"/>
                <a:cs typeface="+mn-cs"/>
              </a:rPr>
              <a:t>Submission</a:t>
            </a:r>
            <a:r>
              <a:rPr lang="en-US" sz="2800">
                <a:solidFill>
                  <a:srgbClr val="440099"/>
                </a:solidFill>
                <a:latin typeface="+mn-lt"/>
              </a:rPr>
              <a:t> Date?</a:t>
            </a:r>
            <a:endParaRPr kumimoji="0" lang="en-US" sz="2800" i="0" u="none" strike="noStrike" kern="1200" cap="none" spc="0" normalizeH="0" baseline="0" noProof="0">
              <a:ln>
                <a:noFill/>
              </a:ln>
              <a:solidFill>
                <a:srgbClr val="440099"/>
              </a:solidFill>
              <a:effectLst/>
              <a:uLnTx/>
              <a:uFillTx/>
              <a:latin typeface="+mn-lt"/>
              <a:ea typeface="Calibri"/>
              <a:cs typeface="Calibri"/>
            </a:endParaRPr>
          </a:p>
        </p:txBody>
      </p:sp>
      <p:sp>
        <p:nvSpPr>
          <p:cNvPr id="2" name="TextBox 1">
            <a:extLst>
              <a:ext uri="{FF2B5EF4-FFF2-40B4-BE49-F238E27FC236}">
                <a16:creationId xmlns:a16="http://schemas.microsoft.com/office/drawing/2014/main" id="{1423AFD1-9BFB-83C7-F596-73E799A03C31}"/>
              </a:ext>
            </a:extLst>
          </p:cNvPr>
          <p:cNvSpPr txBox="1"/>
          <p:nvPr/>
        </p:nvSpPr>
        <p:spPr>
          <a:xfrm>
            <a:off x="712842" y="1284197"/>
            <a:ext cx="9741798"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ighlight>
                  <a:srgbClr val="FFFFFF"/>
                </a:highlight>
                <a:ea typeface="Calibri"/>
                <a:cs typeface="Calibri"/>
              </a:rPr>
              <a:t>This is a reminder that there is </a:t>
            </a:r>
            <a:r>
              <a:rPr lang="en-US" b="1">
                <a:highlight>
                  <a:srgbClr val="FFFFFF"/>
                </a:highlight>
                <a:ea typeface="Calibri"/>
                <a:cs typeface="Calibri"/>
              </a:rPr>
              <a:t>still time to submit your ACDBE reevaluation application</a:t>
            </a:r>
            <a:r>
              <a:rPr lang="en-US">
                <a:highlight>
                  <a:srgbClr val="FFFFFF"/>
                </a:highlight>
                <a:ea typeface="Calibri"/>
                <a:cs typeface="Calibri"/>
              </a:rPr>
              <a:t> in accordance with 49 CFR Parts 23 and 26.</a:t>
            </a:r>
          </a:p>
          <a:p>
            <a:endParaRPr lang="en-US"/>
          </a:p>
          <a:p>
            <a:r>
              <a:rPr lang="en-US" b="1">
                <a:highlight>
                  <a:srgbClr val="FFFFFF"/>
                </a:highlight>
                <a:ea typeface="Calibri"/>
                <a:cs typeface="Calibri"/>
              </a:rPr>
              <a:t>What You Need to Submit</a:t>
            </a:r>
          </a:p>
          <a:p>
            <a:pPr marL="285750" indent="-285750">
              <a:buClr>
                <a:srgbClr val="E35B2A"/>
              </a:buClr>
              <a:buFont typeface="Arial" panose="020B0604020202020204" pitchFamily="34" charset="0"/>
              <a:buChar char="•"/>
            </a:pPr>
            <a:r>
              <a:rPr lang="en-US" b="1">
                <a:highlight>
                  <a:srgbClr val="FFFFFF"/>
                </a:highlight>
                <a:ea typeface="Calibri"/>
                <a:cs typeface="Calibri"/>
              </a:rPr>
              <a:t>Personal Narrative (PN) </a:t>
            </a:r>
            <a:r>
              <a:rPr lang="en-US">
                <a:highlight>
                  <a:srgbClr val="FFFFFF"/>
                </a:highlight>
                <a:ea typeface="Calibri"/>
                <a:cs typeface="Calibri"/>
              </a:rPr>
              <a:t>for </a:t>
            </a:r>
            <a:r>
              <a:rPr lang="en-US" b="1">
                <a:highlight>
                  <a:srgbClr val="FFFFFF"/>
                </a:highlight>
                <a:ea typeface="Calibri"/>
                <a:cs typeface="Calibri"/>
              </a:rPr>
              <a:t>each qualifying owner</a:t>
            </a:r>
          </a:p>
          <a:p>
            <a:pPr marL="285750" indent="-285750">
              <a:buClr>
                <a:srgbClr val="E35B2A"/>
              </a:buClr>
              <a:buFont typeface="Arial" panose="020B0604020202020204" pitchFamily="34" charset="0"/>
              <a:buChar char="•"/>
            </a:pPr>
            <a:r>
              <a:rPr lang="en-US" b="1">
                <a:highlight>
                  <a:srgbClr val="FFFFFF"/>
                </a:highlight>
                <a:ea typeface="Calibri"/>
                <a:cs typeface="Calibri"/>
              </a:rPr>
              <a:t>Personal Net Worth (PNW) Statement</a:t>
            </a:r>
          </a:p>
          <a:p>
            <a:pPr marL="285750" indent="-285750">
              <a:buClr>
                <a:srgbClr val="E35B2A"/>
              </a:buClr>
              <a:buFont typeface="Arial" panose="020B0604020202020204" pitchFamily="34" charset="0"/>
              <a:buChar char="•"/>
            </a:pPr>
            <a:r>
              <a:rPr lang="en-US">
                <a:highlight>
                  <a:srgbClr val="FFFFFF"/>
                </a:highlight>
                <a:ea typeface="Calibri"/>
                <a:cs typeface="Calibri"/>
              </a:rPr>
              <a:t>Any supporting documentation</a:t>
            </a:r>
          </a:p>
          <a:p>
            <a:endParaRPr lang="en-US">
              <a:highlight>
                <a:srgbClr val="FFFFFF"/>
              </a:highlight>
              <a:ea typeface="Calibri"/>
              <a:cs typeface="Calibri"/>
            </a:endParaRPr>
          </a:p>
          <a:p>
            <a:r>
              <a:rPr lang="en-US" b="1">
                <a:highlight>
                  <a:srgbClr val="FFFFFF"/>
                </a:highlight>
                <a:ea typeface="Calibri"/>
                <a:cs typeface="Calibri"/>
              </a:rPr>
              <a:t>How to Submit</a:t>
            </a:r>
          </a:p>
          <a:p>
            <a:pPr marL="285750" indent="-285750">
              <a:buClr>
                <a:srgbClr val="E35B2A"/>
              </a:buClr>
              <a:buFont typeface="Arial" panose="020B0604020202020204" pitchFamily="34" charset="0"/>
              <a:buChar char="•"/>
            </a:pPr>
            <a:r>
              <a:rPr lang="en-US" b="1">
                <a:highlight>
                  <a:srgbClr val="FFFFFF"/>
                </a:highlight>
                <a:ea typeface="Calibri"/>
                <a:cs typeface="Calibri"/>
              </a:rPr>
              <a:t>Submit all materials electronically </a:t>
            </a:r>
            <a:r>
              <a:rPr lang="en-US">
                <a:highlight>
                  <a:srgbClr val="FFFFFF"/>
                </a:highlight>
                <a:ea typeface="Calibri"/>
                <a:cs typeface="Calibri"/>
              </a:rPr>
              <a:t>through the Small Business Certification &amp; Contract Management System </a:t>
            </a:r>
            <a:r>
              <a:rPr lang="en-US" b="1">
                <a:highlight>
                  <a:srgbClr val="FFFFFF"/>
                </a:highlight>
                <a:ea typeface="Calibri"/>
                <a:cs typeface="Calibri"/>
              </a:rPr>
              <a:t>(B2G)</a:t>
            </a:r>
          </a:p>
          <a:p>
            <a:pPr marL="285750" indent="-285750">
              <a:buClr>
                <a:srgbClr val="E35B2A"/>
              </a:buClr>
              <a:buFont typeface="Arial" panose="020B0604020202020204" pitchFamily="34" charset="0"/>
              <a:buChar char="•"/>
            </a:pPr>
            <a:r>
              <a:rPr lang="en-US">
                <a:highlight>
                  <a:srgbClr val="FFFFFF"/>
                </a:highlight>
                <a:ea typeface="Calibri"/>
                <a:cs typeface="Calibri"/>
              </a:rPr>
              <a:t>Emails are </a:t>
            </a:r>
            <a:r>
              <a:rPr lang="en-US" b="1">
                <a:highlight>
                  <a:srgbClr val="FFFFFF"/>
                </a:highlight>
                <a:ea typeface="Calibri"/>
                <a:cs typeface="Calibri"/>
              </a:rPr>
              <a:t>not accepted</a:t>
            </a:r>
          </a:p>
          <a:p>
            <a:pPr marL="285750" indent="-285750">
              <a:buClr>
                <a:srgbClr val="E35B2A"/>
              </a:buClr>
              <a:buFont typeface="Arial" panose="020B0604020202020204" pitchFamily="34" charset="0"/>
              <a:buChar char="•"/>
            </a:pPr>
            <a:r>
              <a:rPr lang="en-US">
                <a:highlight>
                  <a:srgbClr val="FFFFFF"/>
                </a:highlight>
                <a:ea typeface="Calibri"/>
                <a:cs typeface="Calibri"/>
              </a:rPr>
              <a:t>Guidance available through the linked PN instruction documents</a:t>
            </a:r>
          </a:p>
          <a:p>
            <a:endParaRPr lang="en-US"/>
          </a:p>
          <a:p>
            <a:r>
              <a:rPr lang="en-US" b="1">
                <a:highlight>
                  <a:srgbClr val="FFFFFF"/>
                </a:highlight>
                <a:ea typeface="Calibri"/>
                <a:cs typeface="Calibri"/>
              </a:rPr>
              <a:t>Questions?</a:t>
            </a:r>
            <a:endParaRPr lang="en-US">
              <a:highlight>
                <a:srgbClr val="FFFFFF"/>
              </a:highlight>
            </a:endParaRPr>
          </a:p>
          <a:p>
            <a:pPr marL="285750" indent="-285750">
              <a:buClr>
                <a:srgbClr val="E35B2A"/>
              </a:buClr>
              <a:buFont typeface="Arial"/>
              <a:buChar char="•"/>
            </a:pPr>
            <a:r>
              <a:rPr lang="en-US" b="1">
                <a:highlight>
                  <a:srgbClr val="FFFFFF"/>
                </a:highlight>
                <a:ea typeface="Calibri"/>
                <a:cs typeface="Calibri"/>
              </a:rPr>
              <a:t>DEN ACDBE Program:</a:t>
            </a:r>
            <a:r>
              <a:rPr lang="en-US">
                <a:highlight>
                  <a:srgbClr val="FFFFFF"/>
                </a:highlight>
                <a:ea typeface="Calibri"/>
                <a:cs typeface="Calibri"/>
              </a:rPr>
              <a:t> </a:t>
            </a:r>
            <a:r>
              <a:rPr lang="en-US">
                <a:solidFill>
                  <a:srgbClr val="000000"/>
                </a:solidFill>
                <a:highlight>
                  <a:srgbClr val="FFFFFF"/>
                </a:highlight>
                <a:ea typeface="Calibri"/>
                <a:cs typeface="Calibri"/>
                <a:hlinkClick r:id="rId3"/>
              </a:rPr>
              <a:t>DEN-ACDBE@flydenver.com </a:t>
            </a:r>
            <a:endParaRPr lang="en-US">
              <a:solidFill>
                <a:srgbClr val="000000"/>
              </a:solidFill>
              <a:highlight>
                <a:srgbClr val="FFFFFF"/>
              </a:highlight>
              <a:ea typeface="Calibri"/>
              <a:cs typeface="Calibri"/>
            </a:endParaRPr>
          </a:p>
          <a:p>
            <a:pPr marL="285750" indent="-285750">
              <a:buClr>
                <a:srgbClr val="E35B2A"/>
              </a:buClr>
              <a:buFont typeface="Arial"/>
              <a:buChar char="•"/>
            </a:pPr>
            <a:r>
              <a:rPr lang="en-US">
                <a:solidFill>
                  <a:srgbClr val="000000"/>
                </a:solidFill>
                <a:ea typeface="Calibri"/>
                <a:cs typeface="Calibri"/>
                <a:hlinkClick r:id="rId4"/>
              </a:rPr>
              <a:t>https://www.flydenver.com/business-and-community/acdbe/</a:t>
            </a:r>
            <a:r>
              <a:rPr lang="en-US">
                <a:solidFill>
                  <a:srgbClr val="000000"/>
                </a:solidFill>
                <a:ea typeface="Calibri"/>
                <a:cs typeface="Calibri"/>
              </a:rPr>
              <a:t> </a:t>
            </a:r>
            <a:endParaRPr lang="en-US"/>
          </a:p>
        </p:txBody>
      </p:sp>
      <p:pic>
        <p:nvPicPr>
          <p:cNvPr id="10" name="Picture 9" descr="A qr code redirecting to IFR document&#10;https://cdn.flydenver.com/app/uploads/2026/01/12121126/Additional-PN-Guidence.pdf?_gl=1*jsarv7*_gcl_au*MTkxNzk2MTE4MC4xNzY0NjE3NjEy">
            <a:extLst>
              <a:ext uri="{FF2B5EF4-FFF2-40B4-BE49-F238E27FC236}">
                <a16:creationId xmlns:a16="http://schemas.microsoft.com/office/drawing/2014/main" id="{072DEBA4-DCD4-B02B-EFCD-3EFC56BD7804}"/>
              </a:ext>
            </a:extLst>
          </p:cNvPr>
          <p:cNvPicPr>
            <a:picLocks noChangeAspect="1"/>
          </p:cNvPicPr>
          <p:nvPr/>
        </p:nvPicPr>
        <p:blipFill>
          <a:blip r:embed="rId5"/>
          <a:stretch>
            <a:fillRect/>
          </a:stretch>
        </p:blipFill>
        <p:spPr>
          <a:xfrm>
            <a:off x="10256101" y="4831167"/>
            <a:ext cx="1563020" cy="1590561"/>
          </a:xfrm>
          <a:prstGeom prst="rect">
            <a:avLst/>
          </a:prstGeom>
        </p:spPr>
      </p:pic>
    </p:spTree>
    <p:extLst>
      <p:ext uri="{BB962C8B-B14F-4D97-AF65-F5344CB8AC3E}">
        <p14:creationId xmlns:p14="http://schemas.microsoft.com/office/powerpoint/2010/main" val="4140297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Bi-monthly virtual outreach events on the third Thursday at 1 p.m. will guide ACDBEs on doing business at DEN. - These events will be in January, March, May, July, September, November. &#10;&#10;This Navigating the ACDBE program series was created to help retail, food, and beverage businesses learn how to prepare responses to those RFPs and take their business from Storefront to Concessions&#10;&#10;&#10;&#10;Please go to https://www.eventbrite.com/o/doing-business-at-den-8527643555 for the event calendar. ">
            <a:extLst>
              <a:ext uri="{FF2B5EF4-FFF2-40B4-BE49-F238E27FC236}">
                <a16:creationId xmlns:a16="http://schemas.microsoft.com/office/drawing/2014/main" id="{B455FA32-8B70-D63B-1F0E-56E58B93AFC1}"/>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2800" b="0" i="0" u="none" strike="noStrike" kern="1200" cap="none" spc="0" normalizeH="0" baseline="0" noProof="0">
                <a:ln>
                  <a:noFill/>
                </a:ln>
                <a:solidFill>
                  <a:srgbClr val="440099"/>
                </a:solidFill>
                <a:effectLst/>
                <a:uLnTx/>
                <a:uFillTx/>
                <a:latin typeface="+mn-lt"/>
                <a:ea typeface="+mn-ea"/>
                <a:cs typeface="+mn-cs"/>
              </a:rPr>
              <a:t>Navigating the ACDBE</a:t>
            </a:r>
            <a:r>
              <a:rPr lang="en-US" sz="2800">
                <a:solidFill>
                  <a:srgbClr val="440099"/>
                </a:solidFill>
                <a:latin typeface="+mn-lt"/>
                <a:ea typeface="+mn-ea"/>
                <a:cs typeface="+mn-cs"/>
              </a:rPr>
              <a:t> Series: Pathways to Concessions</a:t>
            </a:r>
            <a:endParaRPr kumimoji="0" lang="en-US" sz="2800" b="0" i="0" u="none" strike="noStrike" kern="1200" cap="none" spc="0" normalizeH="0" baseline="0" noProof="0">
              <a:ln>
                <a:noFill/>
              </a:ln>
              <a:solidFill>
                <a:srgbClr val="440099"/>
              </a:solidFill>
              <a:effectLst/>
              <a:uLnTx/>
              <a:uFillTx/>
              <a:latin typeface="+mn-lt"/>
              <a:ea typeface="+mn-ea"/>
              <a:cs typeface="+mn-cs"/>
            </a:endParaRPr>
          </a:p>
        </p:txBody>
      </p:sp>
      <p:sp>
        <p:nvSpPr>
          <p:cNvPr id="16" name="Text Placeholder 15">
            <a:extLst>
              <a:ext uri="{FF2B5EF4-FFF2-40B4-BE49-F238E27FC236}">
                <a16:creationId xmlns:a16="http://schemas.microsoft.com/office/drawing/2014/main" id="{CACCCF1E-087D-6539-AC02-491F1A38527B}"/>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15" name="Text Placeholder 14">
            <a:extLst>
              <a:ext uri="{FF2B5EF4-FFF2-40B4-BE49-F238E27FC236}">
                <a16:creationId xmlns:a16="http://schemas.microsoft.com/office/drawing/2014/main" id="{EADB3E80-1530-FEAD-BC51-A70A937D47F8}"/>
              </a:ext>
              <a:ext uri="{C183D7F6-B498-43B3-948B-1728B52AA6E4}">
                <adec:decorative xmlns:adec="http://schemas.microsoft.com/office/drawing/2017/decorative" val="1"/>
              </a:ext>
            </a:extLst>
          </p:cNvPr>
          <p:cNvSpPr>
            <a:spLocks noGrp="1"/>
          </p:cNvSpPr>
          <p:nvPr>
            <p:ph type="body" sz="quarter" idx="13"/>
          </p:nvPr>
        </p:nvSpPr>
        <p:spPr>
          <a:xfrm>
            <a:off x="769938" y="1555750"/>
            <a:ext cx="8260940" cy="578318"/>
          </a:xfrm>
        </p:spPr>
        <p:txBody>
          <a:bodyPr lIns="91440" tIns="45720" rIns="91440" bIns="45720" anchor="t"/>
          <a:lstStyle/>
          <a:p>
            <a:r>
              <a:rPr lang="en-US" b="1"/>
              <a:t>This virtual outreach event held every other month on the third Thursday at 1 p.m. will guide ACDBEs on doing business at DEN.</a:t>
            </a:r>
          </a:p>
        </p:txBody>
      </p:sp>
      <p:sp>
        <p:nvSpPr>
          <p:cNvPr id="9" name="Text Placeholder 8">
            <a:extLst>
              <a:ext uri="{FF2B5EF4-FFF2-40B4-BE49-F238E27FC236}">
                <a16:creationId xmlns:a16="http://schemas.microsoft.com/office/drawing/2014/main" id="{33E76785-83AF-EDB4-F909-25B4EBEBB89B}"/>
              </a:ext>
              <a:ext uri="{C183D7F6-B498-43B3-948B-1728B52AA6E4}">
                <adec:decorative xmlns:adec="http://schemas.microsoft.com/office/drawing/2017/decorative" val="1"/>
              </a:ext>
            </a:extLst>
          </p:cNvPr>
          <p:cNvSpPr>
            <a:spLocks noGrp="1"/>
          </p:cNvSpPr>
          <p:nvPr>
            <p:ph type="body" sz="quarter" idx="14"/>
          </p:nvPr>
        </p:nvSpPr>
        <p:spPr>
          <a:xfrm>
            <a:off x="769938" y="2389938"/>
            <a:ext cx="8260940" cy="3930649"/>
          </a:xfrm>
        </p:spPr>
        <p:txBody>
          <a:bodyPr lIns="91440" tIns="45720" rIns="91440" bIns="45720" anchor="t"/>
          <a:lstStyle/>
          <a:p>
            <a:pPr>
              <a:spcBef>
                <a:spcPts val="0"/>
              </a:spcBef>
              <a:spcAft>
                <a:spcPts val="600"/>
              </a:spcAft>
              <a:buClr>
                <a:srgbClr val="DC582A"/>
              </a:buClr>
              <a:tabLst>
                <a:tab pos="457200" algn="l"/>
              </a:tabLst>
            </a:pPr>
            <a:r>
              <a:rPr lang="en-US" sz="2000" b="1" dirty="0">
                <a:solidFill>
                  <a:schemeClr val="bg1">
                    <a:lumMod val="85000"/>
                  </a:schemeClr>
                </a:solidFill>
                <a:cs typeface="Calibri"/>
              </a:rPr>
              <a:t>January 22 – ACDBE 101</a:t>
            </a:r>
          </a:p>
          <a:p>
            <a:pPr>
              <a:spcBef>
                <a:spcPts val="0"/>
              </a:spcBef>
              <a:spcAft>
                <a:spcPts val="600"/>
              </a:spcAft>
              <a:buClr>
                <a:srgbClr val="DC582A"/>
              </a:buClr>
              <a:tabLst>
                <a:tab pos="457200" algn="l"/>
              </a:tabLst>
            </a:pPr>
            <a:r>
              <a:rPr lang="en-US" sz="2000" b="1" dirty="0">
                <a:solidFill>
                  <a:schemeClr val="bg1">
                    <a:lumMod val="85000"/>
                  </a:schemeClr>
                </a:solidFill>
                <a:cs typeface="Calibri"/>
              </a:rPr>
              <a:t>March 19 – AI &amp; Digital Tools </a:t>
            </a:r>
          </a:p>
          <a:p>
            <a:pPr>
              <a:spcBef>
                <a:spcPts val="0"/>
              </a:spcBef>
              <a:spcAft>
                <a:spcPts val="600"/>
              </a:spcAft>
              <a:buClr>
                <a:srgbClr val="DC582A"/>
              </a:buClr>
              <a:tabLst>
                <a:tab pos="457200" algn="l"/>
              </a:tabLst>
            </a:pPr>
            <a:r>
              <a:rPr lang="en-US" sz="2000" b="1" dirty="0">
                <a:solidFill>
                  <a:schemeClr val="bg1">
                    <a:lumMod val="85000"/>
                  </a:schemeClr>
                </a:solidFill>
                <a:cs typeface="Calibri"/>
              </a:rPr>
              <a:t>May 21 – RFP Requirements </a:t>
            </a:r>
          </a:p>
          <a:p>
            <a:pPr>
              <a:spcBef>
                <a:spcPts val="0"/>
              </a:spcBef>
              <a:spcAft>
                <a:spcPts val="600"/>
              </a:spcAft>
              <a:buClr>
                <a:srgbClr val="DC582A"/>
              </a:buClr>
              <a:tabLst>
                <a:tab pos="457200" algn="l"/>
              </a:tabLst>
            </a:pPr>
            <a:r>
              <a:rPr lang="en-US" sz="2000" b="1" dirty="0">
                <a:solidFill>
                  <a:schemeClr val="bg1">
                    <a:lumMod val="85000"/>
                  </a:schemeClr>
                </a:solidFill>
                <a:cs typeface="Calibri"/>
              </a:rPr>
              <a:t>July 21 – A</a:t>
            </a:r>
            <a:r>
              <a:rPr lang="en-US" sz="2000" b="1" dirty="0">
                <a:solidFill>
                  <a:schemeClr val="bg1">
                    <a:lumMod val="85000"/>
                  </a:schemeClr>
                </a:solidFill>
              </a:rPr>
              <a:t>CDBE in Transition: What the IFR Means for Your Business</a:t>
            </a:r>
            <a:endParaRPr lang="en-US" sz="2000" b="1" dirty="0">
              <a:solidFill>
                <a:schemeClr val="bg1">
                  <a:lumMod val="85000"/>
                </a:schemeClr>
              </a:solidFill>
              <a:cs typeface="Calibri"/>
            </a:endParaRPr>
          </a:p>
          <a:p>
            <a:pPr>
              <a:spcBef>
                <a:spcPts val="0"/>
              </a:spcBef>
              <a:spcAft>
                <a:spcPts val="600"/>
              </a:spcAft>
              <a:buClr>
                <a:srgbClr val="DC582A"/>
              </a:buClr>
              <a:tabLst>
                <a:tab pos="457200" algn="l"/>
              </a:tabLst>
            </a:pPr>
            <a:r>
              <a:rPr lang="en-US" sz="2000" b="1" dirty="0">
                <a:solidFill>
                  <a:schemeClr val="tx1"/>
                </a:solidFill>
                <a:cs typeface="Calibri"/>
              </a:rPr>
              <a:t>September 17 – Goods &amp; Services Participation</a:t>
            </a:r>
          </a:p>
          <a:p>
            <a:pPr>
              <a:spcBef>
                <a:spcPts val="0"/>
              </a:spcBef>
              <a:spcAft>
                <a:spcPts val="600"/>
              </a:spcAft>
              <a:buClr>
                <a:srgbClr val="DC582A"/>
              </a:buClr>
              <a:tabLst>
                <a:tab pos="457200" algn="l"/>
              </a:tabLst>
            </a:pPr>
            <a:r>
              <a:rPr lang="en-US" sz="2000" b="1" dirty="0">
                <a:solidFill>
                  <a:schemeClr val="tx1"/>
                </a:solidFill>
                <a:cs typeface="Calibri"/>
              </a:rPr>
              <a:t>November 19 – CUF Site Visits &amp; Desk Audits </a:t>
            </a:r>
          </a:p>
        </p:txBody>
      </p:sp>
      <p:pic>
        <p:nvPicPr>
          <p:cNvPr id="7" name="Picture Placeholder 6">
            <a:extLst>
              <a:ext uri="{FF2B5EF4-FFF2-40B4-BE49-F238E27FC236}">
                <a16:creationId xmlns:a16="http://schemas.microsoft.com/office/drawing/2014/main" id="{4EF29B50-42F0-D925-EBC9-A302F95B9C4C}"/>
              </a:ext>
              <a:ext uri="{C183D7F6-B498-43B3-948B-1728B52AA6E4}">
                <adec:decorative xmlns:adec="http://schemas.microsoft.com/office/drawing/2017/decorative" val="1"/>
              </a:ext>
            </a:extLst>
          </p:cNvPr>
          <p:cNvPicPr>
            <a:picLocks noGrp="1" noChangeAspect="1"/>
          </p:cNvPicPr>
          <p:nvPr>
            <p:ph type="pic" sz="quarter" idx="15"/>
          </p:nvPr>
        </p:nvPicPr>
        <p:blipFill>
          <a:blip r:embed="rId3" cstate="email">
            <a:extLst>
              <a:ext uri="{28A0092B-C50C-407E-A947-70E740481C1C}">
                <a14:useLocalDpi xmlns:a14="http://schemas.microsoft.com/office/drawing/2010/main"/>
              </a:ext>
            </a:extLst>
          </a:blip>
          <a:srcRect/>
          <a:stretch>
            <a:fillRect/>
          </a:stretch>
        </p:blipFill>
        <p:spPr>
          <a:xfrm>
            <a:off x="8647113" y="-64168"/>
            <a:ext cx="3712360" cy="7196488"/>
          </a:xfrm>
        </p:spPr>
      </p:pic>
      <p:pic>
        <p:nvPicPr>
          <p:cNvPr id="4" name="Picture 2" descr="QR code linking to the Do Business at DEN calendar https://www.eventbrite.com/e/taking-flight-at-den-tickets-1975151824276?aff=oddtdtcreator.">
            <a:extLst>
              <a:ext uri="{FF2B5EF4-FFF2-40B4-BE49-F238E27FC236}">
                <a16:creationId xmlns:a16="http://schemas.microsoft.com/office/drawing/2014/main" id="{D80E79C0-C108-DACF-B442-CB075FCBA0D2}"/>
              </a:ext>
              <a:ext uri="{C183D7F6-B498-43B3-948B-1728B52AA6E4}">
                <adec:decorative xmlns:adec="http://schemas.microsoft.com/office/drawing/2017/decorative" val="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16041" y="5810250"/>
            <a:ext cx="912959" cy="912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623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914FC-BF26-5CE2-C6E1-117745BFC578}"/>
            </a:ext>
          </a:extLst>
        </p:cNvPr>
        <p:cNvGrpSpPr/>
        <p:nvPr/>
      </p:nvGrpSpPr>
      <p:grpSpPr>
        <a:xfrm>
          <a:off x="0" y="0"/>
          <a:ext cx="0" cy="0"/>
          <a:chOff x="0" y="0"/>
          <a:chExt cx="0" cy="0"/>
        </a:xfrm>
      </p:grpSpPr>
      <p:sp>
        <p:nvSpPr>
          <p:cNvPr id="5" name="Text Placeholder 4" descr="Bi-monthly virtual outreach events on the third Thursday at 1 p.m. will guide ACDBEs on doing business at DEN. - These events will be in January, March, May, July, September, November. &#10;&#10;This Navigating the ACDBE program series was created to help retail, food, and beverage businesses learn how to prepare responses to those RFPs and take their business from Storefront to Concessions&#10;&#10;&#10;&#10;Please go to https://www.eventbrite.com/o/doing-business-at-den-8527643555 for the event calendar. ">
            <a:extLst>
              <a:ext uri="{FF2B5EF4-FFF2-40B4-BE49-F238E27FC236}">
                <a16:creationId xmlns:a16="http://schemas.microsoft.com/office/drawing/2014/main" id="{CE71E0AF-CFAF-FBCA-4C46-1B2B8A079381}"/>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2800" b="0" i="0" u="none" strike="noStrike" kern="1200" cap="none" spc="0" normalizeH="0" baseline="0" noProof="0">
                <a:ln>
                  <a:noFill/>
                </a:ln>
                <a:solidFill>
                  <a:srgbClr val="440099"/>
                </a:solidFill>
                <a:effectLst/>
                <a:uLnTx/>
                <a:uFillTx/>
                <a:latin typeface="+mn-lt"/>
                <a:ea typeface="+mn-ea"/>
                <a:cs typeface="+mn-cs"/>
              </a:rPr>
              <a:t>Small Business Certification Workshops</a:t>
            </a:r>
          </a:p>
        </p:txBody>
      </p:sp>
      <p:sp>
        <p:nvSpPr>
          <p:cNvPr id="16" name="Text Placeholder 15">
            <a:extLst>
              <a:ext uri="{FF2B5EF4-FFF2-40B4-BE49-F238E27FC236}">
                <a16:creationId xmlns:a16="http://schemas.microsoft.com/office/drawing/2014/main" id="{0913D522-F66F-DB4F-79CA-8A07CE7A7AB0}"/>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9" name="Text Placeholder 8">
            <a:extLst>
              <a:ext uri="{FF2B5EF4-FFF2-40B4-BE49-F238E27FC236}">
                <a16:creationId xmlns:a16="http://schemas.microsoft.com/office/drawing/2014/main" id="{C4EA999A-9D4B-AB13-B024-A256FA7A9C6B}"/>
              </a:ext>
              <a:ext uri="{C183D7F6-B498-43B3-948B-1728B52AA6E4}">
                <adec:decorative xmlns:adec="http://schemas.microsoft.com/office/drawing/2017/decorative" val="1"/>
              </a:ext>
            </a:extLst>
          </p:cNvPr>
          <p:cNvSpPr>
            <a:spLocks noGrp="1"/>
          </p:cNvSpPr>
          <p:nvPr>
            <p:ph type="body" sz="quarter" idx="14"/>
          </p:nvPr>
        </p:nvSpPr>
        <p:spPr>
          <a:xfrm>
            <a:off x="769938" y="2614997"/>
            <a:ext cx="8260940" cy="3930649"/>
          </a:xfrm>
        </p:spPr>
        <p:txBody>
          <a:bodyPr lIns="91440" tIns="45720" rIns="91440" bIns="45720" anchor="t"/>
          <a:lstStyle/>
          <a:p>
            <a:pPr>
              <a:spcBef>
                <a:spcPts val="0"/>
              </a:spcBef>
              <a:spcAft>
                <a:spcPts val="600"/>
              </a:spcAft>
              <a:buClr>
                <a:srgbClr val="DC582A"/>
              </a:buClr>
              <a:tabLst>
                <a:tab pos="457200" algn="l"/>
              </a:tabLst>
            </a:pPr>
            <a:r>
              <a:rPr lang="en-US" sz="2000" b="1" dirty="0">
                <a:solidFill>
                  <a:schemeClr val="bg1">
                    <a:lumMod val="85000"/>
                  </a:schemeClr>
                </a:solidFill>
                <a:cs typeface="Calibri"/>
              </a:rPr>
              <a:t>February 26</a:t>
            </a:r>
          </a:p>
          <a:p>
            <a:pPr>
              <a:spcBef>
                <a:spcPts val="0"/>
              </a:spcBef>
              <a:spcAft>
                <a:spcPts val="600"/>
              </a:spcAft>
              <a:buClr>
                <a:srgbClr val="DC582A"/>
              </a:buClr>
              <a:tabLst>
                <a:tab pos="457200" algn="l"/>
              </a:tabLst>
            </a:pPr>
            <a:r>
              <a:rPr lang="en-US" sz="2000" b="1" dirty="0">
                <a:solidFill>
                  <a:schemeClr val="bg1">
                    <a:lumMod val="85000"/>
                  </a:schemeClr>
                </a:solidFill>
                <a:cs typeface="Calibri"/>
              </a:rPr>
              <a:t>April 14</a:t>
            </a:r>
          </a:p>
          <a:p>
            <a:pPr>
              <a:spcBef>
                <a:spcPts val="0"/>
              </a:spcBef>
              <a:spcAft>
                <a:spcPts val="600"/>
              </a:spcAft>
              <a:buClr>
                <a:srgbClr val="DC582A"/>
              </a:buClr>
              <a:tabLst>
                <a:tab pos="457200" algn="l"/>
              </a:tabLst>
            </a:pPr>
            <a:r>
              <a:rPr lang="en-US" sz="2000" b="1" dirty="0">
                <a:solidFill>
                  <a:schemeClr val="bg1">
                    <a:lumMod val="85000"/>
                  </a:schemeClr>
                </a:solidFill>
                <a:cs typeface="Calibri"/>
              </a:rPr>
              <a:t>June 24</a:t>
            </a:r>
          </a:p>
          <a:p>
            <a:pPr>
              <a:spcBef>
                <a:spcPts val="0"/>
              </a:spcBef>
              <a:spcAft>
                <a:spcPts val="600"/>
              </a:spcAft>
              <a:buClr>
                <a:srgbClr val="DC582A"/>
              </a:buClr>
              <a:tabLst>
                <a:tab pos="457200" algn="l"/>
              </a:tabLst>
            </a:pPr>
            <a:r>
              <a:rPr lang="en-US" sz="2000" b="1" dirty="0">
                <a:solidFill>
                  <a:schemeClr val="bg1">
                    <a:lumMod val="85000"/>
                  </a:schemeClr>
                </a:solidFill>
                <a:cs typeface="Calibri"/>
              </a:rPr>
              <a:t>August 6</a:t>
            </a:r>
          </a:p>
          <a:p>
            <a:pPr>
              <a:spcBef>
                <a:spcPts val="0"/>
              </a:spcBef>
              <a:spcAft>
                <a:spcPts val="600"/>
              </a:spcAft>
              <a:buClr>
                <a:srgbClr val="DC582A"/>
              </a:buClr>
              <a:tabLst>
                <a:tab pos="457200" algn="l"/>
              </a:tabLst>
            </a:pPr>
            <a:r>
              <a:rPr lang="en-US" sz="2000" b="1" dirty="0">
                <a:solidFill>
                  <a:schemeClr val="tx1"/>
                </a:solidFill>
                <a:cs typeface="Calibri"/>
              </a:rPr>
              <a:t>October 20 </a:t>
            </a:r>
          </a:p>
        </p:txBody>
      </p:sp>
      <p:pic>
        <p:nvPicPr>
          <p:cNvPr id="11" name="Picture Placeholder 10" descr="City skyline with tall office buildings">
            <a:extLst>
              <a:ext uri="{FF2B5EF4-FFF2-40B4-BE49-F238E27FC236}">
                <a16:creationId xmlns:a16="http://schemas.microsoft.com/office/drawing/2014/main" id="{DA708701-D495-ADC7-B9DA-A3E3780E789E}"/>
              </a:ext>
            </a:extLst>
          </p:cNvPr>
          <p:cNvPicPr>
            <a:picLocks noGrp="1" noChangeAspect="1"/>
          </p:cNvPicPr>
          <p:nvPr>
            <p:ph type="pic" sz="quarter" idx="15"/>
          </p:nvPr>
        </p:nvPicPr>
        <p:blipFill>
          <a:blip r:embed="rId3"/>
          <a:srcRect l="37196" r="37196"/>
          <a:stretch>
            <a:fillRect/>
          </a:stretch>
        </p:blipFill>
        <p:spPr>
          <a:xfrm>
            <a:off x="8744649" y="-1"/>
            <a:ext cx="3544887" cy="7015655"/>
          </a:xfrm>
        </p:spPr>
      </p:pic>
      <p:pic>
        <p:nvPicPr>
          <p:cNvPr id="12" name="Picture 11" descr="QR Code to register https://startupspace.app/normal-events?event_type=upcoming&amp;search_group=468&amp;search_radius=50">
            <a:extLst>
              <a:ext uri="{FF2B5EF4-FFF2-40B4-BE49-F238E27FC236}">
                <a16:creationId xmlns:a16="http://schemas.microsoft.com/office/drawing/2014/main" id="{45C7CF79-5B3A-84B4-B494-7BB217567543}"/>
              </a:ext>
            </a:extLst>
          </p:cNvPr>
          <p:cNvPicPr>
            <a:picLocks noChangeAspect="1"/>
          </p:cNvPicPr>
          <p:nvPr/>
        </p:nvPicPr>
        <p:blipFill>
          <a:blip r:embed="rId4"/>
          <a:stretch>
            <a:fillRect/>
          </a:stretch>
        </p:blipFill>
        <p:spPr>
          <a:xfrm>
            <a:off x="10183516" y="4741879"/>
            <a:ext cx="1835550" cy="1835550"/>
          </a:xfrm>
          <a:prstGeom prst="rect">
            <a:avLst/>
          </a:prstGeom>
        </p:spPr>
      </p:pic>
      <p:sp>
        <p:nvSpPr>
          <p:cNvPr id="13" name="Text Placeholder 14">
            <a:extLst>
              <a:ext uri="{FF2B5EF4-FFF2-40B4-BE49-F238E27FC236}">
                <a16:creationId xmlns:a16="http://schemas.microsoft.com/office/drawing/2014/main" id="{B47EE379-9DAD-00F8-B63B-7BF58929EB04}"/>
              </a:ext>
              <a:ext uri="{C183D7F6-B498-43B3-948B-1728B52AA6E4}">
                <adec:decorative xmlns:adec="http://schemas.microsoft.com/office/drawing/2017/decorative" val="1"/>
              </a:ext>
            </a:extLst>
          </p:cNvPr>
          <p:cNvSpPr txBox="1">
            <a:spLocks/>
          </p:cNvSpPr>
          <p:nvPr/>
        </p:nvSpPr>
        <p:spPr>
          <a:xfrm>
            <a:off x="769938" y="1555750"/>
            <a:ext cx="7877175" cy="57831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a:t>A bi‑monthly in‑person event in partnership with ACDBE and DSBO</a:t>
            </a:r>
          </a:p>
        </p:txBody>
      </p:sp>
    </p:spTree>
    <p:extLst>
      <p:ext uri="{BB962C8B-B14F-4D97-AF65-F5344CB8AC3E}">
        <p14:creationId xmlns:p14="http://schemas.microsoft.com/office/powerpoint/2010/main" val="2748330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7BF42-35B6-940B-3745-996B314BBAC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5A5FEF6-0EE2-CF6F-3AB8-4CDAE9C53422}"/>
              </a:ext>
              <a:ext uri="{C183D7F6-B498-43B3-948B-1728B52AA6E4}">
                <adec:decorative xmlns:adec="http://schemas.microsoft.com/office/drawing/2017/decorative" val="0"/>
              </a:ext>
            </a:extLst>
          </p:cNvPr>
          <p:cNvSpPr>
            <a:spLocks noGrp="1"/>
          </p:cNvSpPr>
          <p:nvPr>
            <p:ph type="title" idx="4294967295"/>
          </p:nvPr>
        </p:nvSpPr>
        <p:spPr>
          <a:xfrm>
            <a:off x="770439" y="4203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200">
                <a:solidFill>
                  <a:srgbClr val="440099"/>
                </a:solidFill>
                <a:latin typeface="+mn-lt"/>
                <a:ea typeface="+mn-ea"/>
                <a:cs typeface="+mn-cs"/>
              </a:rPr>
              <a:t>Do Business at DEN Interest Form </a:t>
            </a:r>
            <a:endParaRPr kumimoji="0" lang="en-US" sz="3200" b="0" i="0" u="none" strike="noStrike" kern="1200" cap="none" spc="0" normalizeH="0" baseline="0" noProof="0">
              <a:ln>
                <a:noFill/>
              </a:ln>
              <a:solidFill>
                <a:srgbClr val="440099"/>
              </a:solidFill>
              <a:effectLst/>
              <a:uLnTx/>
              <a:uFillTx/>
              <a:latin typeface="+mn-lt"/>
              <a:ea typeface="+mn-ea"/>
              <a:cs typeface="+mn-cs"/>
            </a:endParaRPr>
          </a:p>
        </p:txBody>
      </p:sp>
      <p:sp>
        <p:nvSpPr>
          <p:cNvPr id="8" name="TextBox 7">
            <a:extLst>
              <a:ext uri="{FF2B5EF4-FFF2-40B4-BE49-F238E27FC236}">
                <a16:creationId xmlns:a16="http://schemas.microsoft.com/office/drawing/2014/main" id="{F696E8AA-F62A-6E2F-171B-C2109F28376E}"/>
              </a:ext>
              <a:ext uri="{C183D7F6-B498-43B3-948B-1728B52AA6E4}">
                <adec:decorative xmlns:adec="http://schemas.microsoft.com/office/drawing/2017/decorative" val="1"/>
              </a:ext>
            </a:extLst>
          </p:cNvPr>
          <p:cNvSpPr txBox="1"/>
          <p:nvPr/>
        </p:nvSpPr>
        <p:spPr>
          <a:xfrm>
            <a:off x="770439" y="4852363"/>
            <a:ext cx="9726873" cy="1815882"/>
          </a:xfrm>
          <a:prstGeom prst="rect">
            <a:avLst/>
          </a:prstGeom>
          <a:noFill/>
        </p:spPr>
        <p:txBody>
          <a:bodyPr wrap="square" lIns="91440" tIns="45720" rIns="91440" bIns="45720" rtlCol="0" anchor="t">
            <a:spAutoFit/>
          </a:bodyPr>
          <a:lstStyle/>
          <a:p>
            <a:r>
              <a:rPr lang="en-US" sz="1600"/>
              <a:t>Think your business belongs at Denver International Airport?</a:t>
            </a:r>
          </a:p>
          <a:p>
            <a:endParaRPr lang="en-US" sz="1600"/>
          </a:p>
          <a:p>
            <a:r>
              <a:rPr lang="en-US" sz="1600"/>
              <a:t>DEN is looking for businesses interested in providing everything from catering and food trucks to entertainment, retail, wellness, transportation, and more. There are lots of ways to </a:t>
            </a:r>
            <a:r>
              <a:rPr lang="en-US" sz="1600" b="1"/>
              <a:t>Do Business with DEN!</a:t>
            </a:r>
            <a:endParaRPr lang="en-US" sz="1600"/>
          </a:p>
          <a:p>
            <a:endParaRPr lang="en-US" sz="1600"/>
          </a:p>
          <a:p>
            <a:r>
              <a:rPr lang="en-US" sz="1600"/>
              <a:t>Interested in bringing your products or services to DEN? Fill out our quick interest form and tell us about your business.</a:t>
            </a:r>
          </a:p>
        </p:txBody>
      </p:sp>
      <p:pic>
        <p:nvPicPr>
          <p:cNvPr id="4" name="Picture 3" descr="Three-panel photograph showcasing Squōze beverages alongside music and community catering activities. Left panel shows a person playing a small stringed instrument, center panel features two smiling people holding Squōze bottles, and right panel shows food-service staff preparing a buffet with plated dishes and flowers.&#10;">
            <a:extLst>
              <a:ext uri="{FF2B5EF4-FFF2-40B4-BE49-F238E27FC236}">
                <a16:creationId xmlns:a16="http://schemas.microsoft.com/office/drawing/2014/main" id="{CECC2172-7950-57F5-D813-4C1C6B54D69B}"/>
              </a:ext>
            </a:extLst>
          </p:cNvPr>
          <p:cNvPicPr>
            <a:picLocks noChangeAspect="1"/>
          </p:cNvPicPr>
          <p:nvPr/>
        </p:nvPicPr>
        <p:blipFill>
          <a:blip r:embed="rId3"/>
          <a:stretch>
            <a:fillRect/>
          </a:stretch>
        </p:blipFill>
        <p:spPr>
          <a:xfrm>
            <a:off x="845394" y="1210850"/>
            <a:ext cx="5143926" cy="3429284"/>
          </a:xfrm>
          <a:prstGeom prst="rect">
            <a:avLst/>
          </a:prstGeom>
        </p:spPr>
      </p:pic>
      <p:pic>
        <p:nvPicPr>
          <p:cNvPr id="9" name="Picture 8" descr="QR code for Do Business at DEN intrest form. ">
            <a:extLst>
              <a:ext uri="{FF2B5EF4-FFF2-40B4-BE49-F238E27FC236}">
                <a16:creationId xmlns:a16="http://schemas.microsoft.com/office/drawing/2014/main" id="{8572CD29-1595-C69A-259B-457002B38FFD}"/>
              </a:ext>
            </a:extLst>
          </p:cNvPr>
          <p:cNvPicPr>
            <a:picLocks noChangeAspect="1"/>
          </p:cNvPicPr>
          <p:nvPr/>
        </p:nvPicPr>
        <p:blipFill>
          <a:blip r:embed="rId4"/>
          <a:srcRect l="25723" t="36085" r="25547" b="14856"/>
          <a:stretch>
            <a:fillRect/>
          </a:stretch>
        </p:blipFill>
        <p:spPr>
          <a:xfrm>
            <a:off x="7498080" y="1737360"/>
            <a:ext cx="2706624" cy="2724912"/>
          </a:xfrm>
          <a:prstGeom prst="rect">
            <a:avLst/>
          </a:prstGeom>
        </p:spPr>
      </p:pic>
      <p:sp>
        <p:nvSpPr>
          <p:cNvPr id="13" name="TextBox 12">
            <a:extLst>
              <a:ext uri="{FF2B5EF4-FFF2-40B4-BE49-F238E27FC236}">
                <a16:creationId xmlns:a16="http://schemas.microsoft.com/office/drawing/2014/main" id="{DCE7610C-B4C5-3177-A542-F66C45099D7F}"/>
              </a:ext>
            </a:extLst>
          </p:cNvPr>
          <p:cNvSpPr txBox="1"/>
          <p:nvPr/>
        </p:nvSpPr>
        <p:spPr>
          <a:xfrm>
            <a:off x="7186041" y="1368028"/>
            <a:ext cx="3147822" cy="369332"/>
          </a:xfrm>
          <a:prstGeom prst="rect">
            <a:avLst/>
          </a:prstGeom>
          <a:noFill/>
        </p:spPr>
        <p:txBody>
          <a:bodyPr wrap="square">
            <a:spAutoFit/>
          </a:bodyPr>
          <a:lstStyle/>
          <a:p>
            <a:pPr algn="ctr">
              <a:buNone/>
            </a:pPr>
            <a:r>
              <a:rPr lang="en-US"/>
              <a:t>Scan Here</a:t>
            </a:r>
            <a:endParaRPr lang="en-US" sz="1800"/>
          </a:p>
        </p:txBody>
      </p:sp>
    </p:spTree>
    <p:extLst>
      <p:ext uri="{BB962C8B-B14F-4D97-AF65-F5344CB8AC3E}">
        <p14:creationId xmlns:p14="http://schemas.microsoft.com/office/powerpoint/2010/main" val="1120184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Community Panelist Program &#10;&#10;Volunteer program for those who want to participate in a procurement evaluation panel. &#10;">
            <a:extLst>
              <a:ext uri="{FF2B5EF4-FFF2-40B4-BE49-F238E27FC236}">
                <a16:creationId xmlns:a16="http://schemas.microsoft.com/office/drawing/2014/main" id="{4D3BE7C3-407C-CB0C-1D05-5719EECE40C2}"/>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Community Panelist Program </a:t>
            </a:r>
          </a:p>
        </p:txBody>
      </p:sp>
      <p:sp>
        <p:nvSpPr>
          <p:cNvPr id="7" name="Text Placeholder 6">
            <a:extLst>
              <a:ext uri="{FF2B5EF4-FFF2-40B4-BE49-F238E27FC236}">
                <a16:creationId xmlns:a16="http://schemas.microsoft.com/office/drawing/2014/main" id="{E9507956-F734-D69F-F6A5-8FC49E324F87}"/>
              </a:ext>
              <a:ext uri="{C183D7F6-B498-43B3-948B-1728B52AA6E4}">
                <adec:decorative xmlns:adec="http://schemas.microsoft.com/office/drawing/2017/decorative" val="1"/>
              </a:ext>
            </a:extLst>
          </p:cNvPr>
          <p:cNvSpPr>
            <a:spLocks noGrp="1"/>
          </p:cNvSpPr>
          <p:nvPr>
            <p:ph type="body" sz="quarter" idx="13"/>
          </p:nvPr>
        </p:nvSpPr>
        <p:spPr/>
        <p:txBody>
          <a:bodyPr lIns="91440" tIns="45720" rIns="91440" bIns="45720" anchor="t"/>
          <a:lstStyle/>
          <a:p>
            <a:r>
              <a:rPr lang="en-US" sz="2000" b="1"/>
              <a:t>Volunteer program for those who want to participate in a procurement evaluation panel. </a:t>
            </a:r>
          </a:p>
          <a:p>
            <a:pPr marL="285750" indent="-285750">
              <a:lnSpc>
                <a:spcPct val="100000"/>
              </a:lnSpc>
              <a:buFont typeface="Arial"/>
              <a:buChar char="•"/>
            </a:pPr>
            <a:r>
              <a:rPr lang="en-US" sz="1800">
                <a:solidFill>
                  <a:srgbClr val="181717"/>
                </a:solidFill>
                <a:ea typeface="Calibri"/>
                <a:cs typeface="Calibri"/>
              </a:rPr>
              <a:t>Great experience for potential primes</a:t>
            </a:r>
            <a:endParaRPr lang="en-US" sz="1800">
              <a:ea typeface="Calibri"/>
              <a:cs typeface="Calibri"/>
            </a:endParaRPr>
          </a:p>
          <a:p>
            <a:pPr marL="285750" indent="-285750">
              <a:lnSpc>
                <a:spcPct val="100000"/>
              </a:lnSpc>
              <a:buFont typeface="Arial"/>
              <a:buChar char="•"/>
            </a:pPr>
            <a:r>
              <a:rPr lang="en-US" sz="1800">
                <a:solidFill>
                  <a:srgbClr val="181717"/>
                </a:solidFill>
                <a:ea typeface="Calibri"/>
                <a:cs typeface="Calibri"/>
              </a:rPr>
              <a:t>Attain an understanding of the evaluation process </a:t>
            </a:r>
            <a:endParaRPr lang="en-US" sz="1800">
              <a:ea typeface="Calibri"/>
              <a:cs typeface="Calibri"/>
            </a:endParaRPr>
          </a:p>
          <a:p>
            <a:pPr marL="285750" indent="-285750">
              <a:lnSpc>
                <a:spcPct val="100000"/>
              </a:lnSpc>
              <a:buFont typeface="Arial"/>
              <a:buChar char="•"/>
            </a:pPr>
            <a:r>
              <a:rPr lang="en-US" sz="1800">
                <a:solidFill>
                  <a:srgbClr val="181717"/>
                </a:solidFill>
                <a:ea typeface="Calibri"/>
                <a:cs typeface="Calibri"/>
              </a:rPr>
              <a:t>Become familiar with DEN’s values </a:t>
            </a:r>
            <a:endParaRPr lang="en-US" sz="1800">
              <a:ea typeface="Calibri"/>
              <a:cs typeface="Calibri"/>
            </a:endParaRPr>
          </a:p>
          <a:p>
            <a:pPr marL="285750" indent="-285750">
              <a:lnSpc>
                <a:spcPct val="100000"/>
              </a:lnSpc>
              <a:buFont typeface="Arial"/>
              <a:buChar char="•"/>
            </a:pPr>
            <a:r>
              <a:rPr lang="en-US" sz="1800">
                <a:solidFill>
                  <a:srgbClr val="181717"/>
                </a:solidFill>
                <a:ea typeface="Calibri"/>
                <a:cs typeface="Calibri"/>
              </a:rPr>
              <a:t>Gain experience with DEN’s interview format</a:t>
            </a:r>
            <a:endParaRPr lang="en-US"/>
          </a:p>
          <a:p>
            <a:endParaRPr lang="en-US" sz="2000" b="1">
              <a:ea typeface="Calibri"/>
              <a:cs typeface="Calibri"/>
            </a:endParaRPr>
          </a:p>
        </p:txBody>
      </p:sp>
      <p:sp>
        <p:nvSpPr>
          <p:cNvPr id="4" name="Text Placeholder 3">
            <a:extLst>
              <a:ext uri="{FF2B5EF4-FFF2-40B4-BE49-F238E27FC236}">
                <a16:creationId xmlns:a16="http://schemas.microsoft.com/office/drawing/2014/main" id="{5A20C0F3-ED2C-DF10-367D-3F28E143BDD4}"/>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2" name="Slide Number Placeholder 1">
            <a:extLst>
              <a:ext uri="{FF2B5EF4-FFF2-40B4-BE49-F238E27FC236}">
                <a16:creationId xmlns:a16="http://schemas.microsoft.com/office/drawing/2014/main" id="{547E9D5B-86B6-45C2-9AA6-4F9BE0C7134C}"/>
              </a:ext>
              <a:ext uri="{C183D7F6-B498-43B3-948B-1728B52AA6E4}">
                <adec:decorative xmlns:adec="http://schemas.microsoft.com/office/drawing/2017/decorative" val="1"/>
              </a:ext>
            </a:extLst>
          </p:cNvPr>
          <p:cNvSpPr>
            <a:spLocks noGrp="1"/>
          </p:cNvSpPr>
          <p:nvPr>
            <p:ph type="sldNum" sz="quarter" idx="4294967295"/>
          </p:nvPr>
        </p:nvSpPr>
        <p:spPr>
          <a:xfrm>
            <a:off x="9347200" y="6356350"/>
            <a:ext cx="2844800" cy="365125"/>
          </a:xfrm>
          <a:prstGeom prst="rect">
            <a:avLst/>
          </a:prstGeom>
        </p:spPr>
        <p:txBody>
          <a:bodyPr vert="horz" lIns="121920" tIns="60960" rIns="121920" bIns="60960" rtlCol="0" anchor="ctr"/>
          <a:lstStyle>
            <a:defPPr>
              <a:defRPr lang="en-US"/>
            </a:defPPr>
            <a:lvl1pPr algn="r" defTabSz="609585" rtl="0" eaLnBrk="1" fontAlgn="auto" hangingPunct="1">
              <a:spcBef>
                <a:spcPts val="0"/>
              </a:spcBef>
              <a:spcAft>
                <a:spcPts val="0"/>
              </a:spcAft>
              <a:defRPr sz="1401" kern="1200" smtClean="0">
                <a:solidFill>
                  <a:srgbClr val="3B1D85"/>
                </a:solidFill>
                <a:latin typeface="+mn-lt"/>
                <a:ea typeface="+mn-ea"/>
                <a:cs typeface="+mn-cs"/>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047924" algn="l" defTabSz="1219170" rtl="0" eaLnBrk="1" latinLnBrk="0" hangingPunct="1">
              <a:defRPr kern="1200">
                <a:solidFill>
                  <a:schemeClr val="tx1"/>
                </a:solidFill>
                <a:latin typeface="Calibri" panose="020F0502020204030204" pitchFamily="34" charset="0"/>
                <a:ea typeface="+mn-ea"/>
                <a:cs typeface="+mn-cs"/>
              </a:defRPr>
            </a:lvl6pPr>
            <a:lvl7pPr marL="3657509" algn="l" defTabSz="1219170" rtl="0" eaLnBrk="1" latinLnBrk="0" hangingPunct="1">
              <a:defRPr kern="1200">
                <a:solidFill>
                  <a:schemeClr val="tx1"/>
                </a:solidFill>
                <a:latin typeface="Calibri" panose="020F0502020204030204" pitchFamily="34" charset="0"/>
                <a:ea typeface="+mn-ea"/>
                <a:cs typeface="+mn-cs"/>
              </a:defRPr>
            </a:lvl7pPr>
            <a:lvl8pPr marL="4267093" algn="l" defTabSz="1219170" rtl="0" eaLnBrk="1" latinLnBrk="0" hangingPunct="1">
              <a:defRPr kern="1200">
                <a:solidFill>
                  <a:schemeClr val="tx1"/>
                </a:solidFill>
                <a:latin typeface="Calibri" panose="020F0502020204030204" pitchFamily="34" charset="0"/>
                <a:ea typeface="+mn-ea"/>
                <a:cs typeface="+mn-cs"/>
              </a:defRPr>
            </a:lvl8pPr>
            <a:lvl9pPr marL="4876678" algn="l" defTabSz="1219170" rtl="0" eaLnBrk="1" latinLnBrk="0" hangingPunct="1">
              <a:defRPr kern="1200">
                <a:solidFill>
                  <a:schemeClr val="tx1"/>
                </a:solidFill>
                <a:latin typeface="Calibri" panose="020F0502020204030204" pitchFamily="34" charset="0"/>
                <a:ea typeface="+mn-ea"/>
                <a:cs typeface="+mn-cs"/>
              </a:defRPr>
            </a:lvl9pPr>
          </a:lstStyle>
          <a:p>
            <a:pPr>
              <a:defRPr/>
            </a:pPr>
            <a:fld id="{60743FD7-529B-4A2D-8A4F-19CDDB4BCB9B}" type="slidenum">
              <a:rPr lang="en-US" dirty="0" smtClean="0"/>
              <a:pPr>
                <a:defRPr/>
              </a:pPr>
              <a:t>12</a:t>
            </a:fld>
            <a:endParaRPr lang="en-US"/>
          </a:p>
        </p:txBody>
      </p:sp>
      <p:pic>
        <p:nvPicPr>
          <p:cNvPr id="11" name="Picture Placeholder 10">
            <a:extLst>
              <a:ext uri="{FF2B5EF4-FFF2-40B4-BE49-F238E27FC236}">
                <a16:creationId xmlns:a16="http://schemas.microsoft.com/office/drawing/2014/main" id="{C5CA412B-F2AB-D9E9-0EE1-61D9BF9E02B5}"/>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Lst>
          </a:blip>
          <a:srcRect l="45710" t="232" r="25458" b="-232"/>
          <a:stretch/>
        </p:blipFill>
        <p:spPr>
          <a:xfrm>
            <a:off x="8647113" y="-16042"/>
            <a:ext cx="3863085" cy="6922168"/>
          </a:xfrm>
        </p:spPr>
      </p:pic>
      <p:sp>
        <p:nvSpPr>
          <p:cNvPr id="10" name="TextBox 9">
            <a:extLst>
              <a:ext uri="{FF2B5EF4-FFF2-40B4-BE49-F238E27FC236}">
                <a16:creationId xmlns:a16="http://schemas.microsoft.com/office/drawing/2014/main" id="{318F9294-102E-4AF6-4190-4ECFA2D9BC2B}"/>
              </a:ext>
            </a:extLst>
          </p:cNvPr>
          <p:cNvSpPr txBox="1"/>
          <p:nvPr/>
        </p:nvSpPr>
        <p:spPr>
          <a:xfrm>
            <a:off x="3330791" y="4131715"/>
            <a:ext cx="2509183" cy="369332"/>
          </a:xfrm>
          <a:prstGeom prst="rect">
            <a:avLst/>
          </a:prstGeom>
          <a:noFill/>
        </p:spPr>
        <p:txBody>
          <a:bodyPr wrap="square">
            <a:spAutoFit/>
          </a:bodyPr>
          <a:lstStyle/>
          <a:p>
            <a:pPr algn="ctr">
              <a:buNone/>
            </a:pPr>
            <a:r>
              <a:rPr lang="en-US" b="1"/>
              <a:t>Sign Up Today!</a:t>
            </a:r>
            <a:endParaRPr lang="en-US"/>
          </a:p>
        </p:txBody>
      </p:sp>
      <p:pic>
        <p:nvPicPr>
          <p:cNvPr id="12" name="Picture 11" descr="Sign up to be a Community Panelist via https://www.flydenver.com/business-and-community/community-panelist-program/">
            <a:extLst>
              <a:ext uri="{FF2B5EF4-FFF2-40B4-BE49-F238E27FC236}">
                <a16:creationId xmlns:a16="http://schemas.microsoft.com/office/drawing/2014/main" id="{FB8F6921-F9F6-2F5A-9B44-46AF9E5282E5}"/>
              </a:ext>
              <a:ext uri="{C183D7F6-B498-43B3-948B-1728B52AA6E4}">
                <adec:decorative xmlns:adec="http://schemas.microsoft.com/office/drawing/2017/decorative" val="0"/>
              </a:ext>
            </a:extLst>
          </p:cNvPr>
          <p:cNvPicPr>
            <a:picLocks noChangeAspect="1"/>
          </p:cNvPicPr>
          <p:nvPr/>
        </p:nvPicPr>
        <p:blipFill rotWithShape="1">
          <a:blip r:embed="rId5">
            <a:extLst>
              <a:ext uri="{28A0092B-C50C-407E-A947-70E740481C1C}">
                <a14:useLocalDpi xmlns:a14="http://schemas.microsoft.com/office/drawing/2010/main" val="0"/>
              </a:ext>
            </a:extLst>
          </a:blip>
          <a:srcRect l="24874" t="35318" r="25111" b="13956"/>
          <a:stretch/>
        </p:blipFill>
        <p:spPr>
          <a:xfrm>
            <a:off x="3635855" y="4430290"/>
            <a:ext cx="1899057" cy="19260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83A421-4AA1-949E-1835-B139B207F183}"/>
              </a:ext>
              <a:ext uri="{C183D7F6-B498-43B3-948B-1728B52AA6E4}">
                <adec:decorative xmlns:adec="http://schemas.microsoft.com/office/drawing/2017/decorative" val="0"/>
              </a:ext>
            </a:extLst>
          </p:cNvPr>
          <p:cNvSpPr>
            <a:spLocks noGrp="1"/>
          </p:cNvSpPr>
          <p:nvPr>
            <p:ph type="title" idx="4294967295"/>
          </p:nvPr>
        </p:nvSpPr>
        <p:spPr>
          <a:xfrm>
            <a:off x="770439" y="4203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Business Development Training Academy</a:t>
            </a:r>
          </a:p>
        </p:txBody>
      </p:sp>
      <p:pic>
        <p:nvPicPr>
          <p:cNvPr id="7" name="Picture 6" descr="Screenshot of BDTA website on Flydenver.com">
            <a:extLst>
              <a:ext uri="{FF2B5EF4-FFF2-40B4-BE49-F238E27FC236}">
                <a16:creationId xmlns:a16="http://schemas.microsoft.com/office/drawing/2014/main" id="{F64DC50F-90A3-E237-68D6-E434F527957E}"/>
              </a:ex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5394" y="1165940"/>
            <a:ext cx="8545314" cy="3953338"/>
          </a:xfrm>
          <a:prstGeom prst="rect">
            <a:avLst/>
          </a:prstGeom>
        </p:spPr>
      </p:pic>
      <p:sp>
        <p:nvSpPr>
          <p:cNvPr id="8" name="TextBox 7">
            <a:extLst>
              <a:ext uri="{FF2B5EF4-FFF2-40B4-BE49-F238E27FC236}">
                <a16:creationId xmlns:a16="http://schemas.microsoft.com/office/drawing/2014/main" id="{8A2DB6B7-F102-A3A1-D06B-B5D67AA81197}"/>
              </a:ext>
              <a:ext uri="{C183D7F6-B498-43B3-948B-1728B52AA6E4}">
                <adec:decorative xmlns:adec="http://schemas.microsoft.com/office/drawing/2017/decorative" val="1"/>
              </a:ext>
            </a:extLst>
          </p:cNvPr>
          <p:cNvSpPr txBox="1"/>
          <p:nvPr/>
        </p:nvSpPr>
        <p:spPr>
          <a:xfrm>
            <a:off x="845394" y="5286597"/>
            <a:ext cx="8275729" cy="1138773"/>
          </a:xfrm>
          <a:prstGeom prst="rect">
            <a:avLst/>
          </a:prstGeom>
          <a:noFill/>
        </p:spPr>
        <p:txBody>
          <a:bodyPr wrap="square" lIns="91440" tIns="45720" rIns="91440" bIns="45720" rtlCol="0" anchor="t">
            <a:spAutoFit/>
          </a:bodyPr>
          <a:lstStyle/>
          <a:p>
            <a:pPr>
              <a:spcAft>
                <a:spcPts val="1200"/>
              </a:spcAft>
            </a:pPr>
            <a:r>
              <a:rPr lang="en-US" sz="1600" b="1"/>
              <a:t>Learn More:</a:t>
            </a:r>
            <a:r>
              <a:rPr lang="en-US" sz="1600"/>
              <a:t> flydenver.com/</a:t>
            </a:r>
            <a:r>
              <a:rPr lang="en-US" sz="1600" err="1"/>
              <a:t>bdta</a:t>
            </a:r>
            <a:r>
              <a:rPr lang="en-US" sz="1600"/>
              <a:t> </a:t>
            </a:r>
          </a:p>
          <a:p>
            <a:pPr>
              <a:spcAft>
                <a:spcPts val="1200"/>
              </a:spcAft>
            </a:pPr>
            <a:r>
              <a:rPr lang="en-US" sz="1600" b="1">
                <a:cs typeface="Calibri" panose="020F0502020204030204"/>
              </a:rPr>
              <a:t>2027 Cohort: </a:t>
            </a:r>
            <a:r>
              <a:rPr lang="en-US" sz="1600">
                <a:cs typeface="Calibri" panose="020F0502020204030204"/>
              </a:rPr>
              <a:t>Applications Open end of 2026</a:t>
            </a:r>
          </a:p>
          <a:p>
            <a:pPr>
              <a:spcAft>
                <a:spcPts val="1200"/>
              </a:spcAft>
            </a:pPr>
            <a:r>
              <a:rPr lang="en-US" sz="1600" b="1">
                <a:cs typeface="Calibri" panose="020F0502020204030204"/>
              </a:rPr>
              <a:t>Contact Us: </a:t>
            </a:r>
            <a:r>
              <a:rPr lang="en-US" sz="1600">
                <a:cs typeface="Calibri" panose="020F0502020204030204"/>
              </a:rPr>
              <a:t>at </a:t>
            </a:r>
            <a:r>
              <a:rPr lang="en-US" sz="1600">
                <a:cs typeface="Calibri" panose="020F0502020204030204"/>
                <a:hlinkClick r:id="rId4"/>
              </a:rPr>
              <a:t>DENTrainingAcademy@flydenver.com</a:t>
            </a:r>
            <a:endParaRPr lang="en-US">
              <a:cs typeface="Calibri" panose="020F0502020204030204"/>
            </a:endParaRPr>
          </a:p>
        </p:txBody>
      </p:sp>
      <p:pic>
        <p:nvPicPr>
          <p:cNvPr id="6" name="Picture 5">
            <a:extLst>
              <a:ext uri="{FF2B5EF4-FFF2-40B4-BE49-F238E27FC236}">
                <a16:creationId xmlns:a16="http://schemas.microsoft.com/office/drawing/2014/main" id="{2F7036E6-A6AE-E0A3-BB21-591EF73213C2}"/>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88817" y="4660975"/>
            <a:ext cx="1835075" cy="1835075"/>
          </a:xfrm>
          <a:prstGeom prst="rect">
            <a:avLst/>
          </a:prstGeom>
        </p:spPr>
      </p:pic>
    </p:spTree>
    <p:extLst>
      <p:ext uri="{BB962C8B-B14F-4D97-AF65-F5344CB8AC3E}">
        <p14:creationId xmlns:p14="http://schemas.microsoft.com/office/powerpoint/2010/main" val="19285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descr="Stay Connected with DEN">
            <a:extLst>
              <a:ext uri="{FF2B5EF4-FFF2-40B4-BE49-F238E27FC236}">
                <a16:creationId xmlns:a16="http://schemas.microsoft.com/office/drawing/2014/main" id="{062F89B3-54E6-2FE6-7500-03EFFC800B11}"/>
              </a:ext>
            </a:extLst>
          </p:cNvPr>
          <p:cNvSpPr>
            <a:spLocks noGrp="1"/>
          </p:cNvSpPr>
          <p:nvPr>
            <p:ph type="title" idx="4294967295"/>
          </p:nvPr>
        </p:nvSpPr>
        <p:spPr>
          <a:xfrm>
            <a:off x="770440" y="496503"/>
            <a:ext cx="8694403" cy="5783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fontAlgn="auto">
              <a:spcBef>
                <a:spcPts val="1000"/>
              </a:spcBef>
              <a:spcAft>
                <a:spcPts val="0"/>
              </a:spcAft>
              <a:buClrTx/>
              <a:buSzTx/>
              <a:tabLst/>
              <a:defRPr/>
            </a:pPr>
            <a:r>
              <a:rPr lang="en-US" sz="3700">
                <a:solidFill>
                  <a:srgbClr val="440099"/>
                </a:solidFill>
                <a:latin typeface="+mn-lt"/>
                <a:ea typeface="+mn-ea"/>
                <a:cs typeface="+mn-cs"/>
              </a:rPr>
              <a:t>STAY CONNECTED WITH DEN</a:t>
            </a:r>
          </a:p>
        </p:txBody>
      </p:sp>
      <p:sp>
        <p:nvSpPr>
          <p:cNvPr id="6" name="Text Placeholder 5" descr="DEN provides a range of equitable types of engagement and communications&#10;">
            <a:extLst>
              <a:ext uri="{FF2B5EF4-FFF2-40B4-BE49-F238E27FC236}">
                <a16:creationId xmlns:a16="http://schemas.microsoft.com/office/drawing/2014/main" id="{7C8F1A84-FB35-53AF-54D7-77EF57DD9E67}"/>
              </a:ext>
            </a:extLst>
          </p:cNvPr>
          <p:cNvSpPr>
            <a:spLocks noGrp="1"/>
          </p:cNvSpPr>
          <p:nvPr>
            <p:ph type="body" sz="quarter" idx="13"/>
          </p:nvPr>
        </p:nvSpPr>
        <p:spPr>
          <a:xfrm>
            <a:off x="770441" y="1519354"/>
            <a:ext cx="4356195" cy="4634108"/>
          </a:xfrm>
        </p:spPr>
        <p:txBody>
          <a:bodyPr/>
          <a:lstStyle/>
          <a:p>
            <a:pPr marL="571500" indent="-571500">
              <a:spcBef>
                <a:spcPts val="0"/>
              </a:spcBef>
              <a:spcAft>
                <a:spcPts val="1200"/>
              </a:spcAft>
              <a:buClr>
                <a:srgbClr val="C3D831"/>
              </a:buClr>
              <a:buFont typeface="Arial" panose="020B0604020202020204" pitchFamily="34" charset="0"/>
              <a:buChar char="•"/>
            </a:pPr>
            <a:r>
              <a:rPr lang="en-US" sz="3000"/>
              <a:t>Follow us on our socials</a:t>
            </a:r>
          </a:p>
          <a:p>
            <a:pPr marL="571500" indent="-571500">
              <a:spcBef>
                <a:spcPts val="0"/>
              </a:spcBef>
              <a:spcAft>
                <a:spcPts val="1200"/>
              </a:spcAft>
              <a:buClr>
                <a:srgbClr val="C3D831"/>
              </a:buClr>
              <a:buFont typeface="Arial" panose="020B0604020202020204" pitchFamily="34" charset="0"/>
              <a:buChar char="•"/>
            </a:pPr>
            <a:r>
              <a:rPr lang="en-US" sz="3000"/>
              <a:t>Scan the QR Codes to signup for: </a:t>
            </a:r>
          </a:p>
          <a:p>
            <a:pPr marL="801688" lvl="1" indent="-457200">
              <a:spcBef>
                <a:spcPts val="0"/>
              </a:spcBef>
              <a:spcAft>
                <a:spcPts val="1200"/>
              </a:spcAft>
              <a:buClr>
                <a:srgbClr val="C3D831"/>
              </a:buClr>
              <a:buFont typeface="Wingdings" panose="05000000000000000000" pitchFamily="2" charset="2"/>
              <a:buChar char="ü"/>
            </a:pPr>
            <a:r>
              <a:rPr lang="en-US" sz="3000"/>
              <a:t>Business Connect newsletter</a:t>
            </a:r>
          </a:p>
          <a:p>
            <a:pPr marL="801688" lvl="1" indent="-457200">
              <a:spcBef>
                <a:spcPts val="0"/>
              </a:spcBef>
              <a:spcAft>
                <a:spcPts val="1200"/>
              </a:spcAft>
              <a:buClr>
                <a:srgbClr val="C3D831"/>
              </a:buClr>
              <a:buFont typeface="Wingdings" panose="05000000000000000000" pitchFamily="2" charset="2"/>
              <a:buChar char="ü"/>
            </a:pPr>
            <a:r>
              <a:rPr lang="en-US" sz="3000"/>
              <a:t>Do Business With DEN database</a:t>
            </a:r>
          </a:p>
        </p:txBody>
      </p:sp>
      <p:grpSp>
        <p:nvGrpSpPr>
          <p:cNvPr id="15" name="Group 14">
            <a:extLst>
              <a:ext uri="{FF2B5EF4-FFF2-40B4-BE49-F238E27FC236}">
                <a16:creationId xmlns:a16="http://schemas.microsoft.com/office/drawing/2014/main" id="{35C34CF0-D28C-930E-AEF2-9644C2E012B0}"/>
              </a:ext>
              <a:ext uri="{C183D7F6-B498-43B3-948B-1728B52AA6E4}">
                <adec:decorative xmlns:adec="http://schemas.microsoft.com/office/drawing/2017/decorative" val="1"/>
              </a:ext>
            </a:extLst>
          </p:cNvPr>
          <p:cNvGrpSpPr/>
          <p:nvPr/>
        </p:nvGrpSpPr>
        <p:grpSpPr>
          <a:xfrm>
            <a:off x="5656265" y="1408653"/>
            <a:ext cx="5609290" cy="2631490"/>
            <a:chOff x="385204" y="2825170"/>
            <a:chExt cx="5609290" cy="2631490"/>
          </a:xfrm>
        </p:grpSpPr>
        <p:sp>
          <p:nvSpPr>
            <p:cNvPr id="8" name="TextBox 7" descr="Follow Us on Social Media&#10;Instagram: https://www.linkedin.com/company/city-&amp;-county-of-denver---department-of-aviation  &#10;(Twitter): https://twitter.com/DENAirport&#10;Facebook: facebook.com/denverinternationalairport&#10;LinkedIn: linkedin.com/company/city-&amp;-county-of-denver---department-of-aviation&#10;">
              <a:extLst>
                <a:ext uri="{FF2B5EF4-FFF2-40B4-BE49-F238E27FC236}">
                  <a16:creationId xmlns:a16="http://schemas.microsoft.com/office/drawing/2014/main" id="{C7301328-BAF0-F35C-8472-8D616EBAFE8F}"/>
                </a:ext>
              </a:extLst>
            </p:cNvPr>
            <p:cNvSpPr txBox="1"/>
            <p:nvPr/>
          </p:nvSpPr>
          <p:spPr>
            <a:xfrm>
              <a:off x="838270" y="2825170"/>
              <a:ext cx="5156224" cy="26314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err="1">
                  <a:ln>
                    <a:noFill/>
                  </a:ln>
                  <a:solidFill>
                    <a:prstClr val="black"/>
                  </a:solidFill>
                  <a:effectLst/>
                  <a:uLnTx/>
                  <a:uFillTx/>
                  <a:latin typeface="Calibri" panose="020F0502020204030204"/>
                  <a:ea typeface="+mn-ea"/>
                  <a:cs typeface="+mn-cs"/>
                </a:rPr>
                <a:t>DENAirport</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err="1">
                  <a:ln>
                    <a:noFill/>
                  </a:ln>
                  <a:solidFill>
                    <a:prstClr val="black"/>
                  </a:solidFill>
                  <a:effectLst/>
                  <a:uLnTx/>
                  <a:uFillTx/>
                  <a:latin typeface="Calibri" panose="020F0502020204030204"/>
                  <a:ea typeface="+mn-ea"/>
                  <a:cs typeface="+mn-cs"/>
                </a:rPr>
                <a:t>DENAirport</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err="1">
                  <a:ln>
                    <a:noFill/>
                  </a:ln>
                  <a:solidFill>
                    <a:prstClr val="black"/>
                  </a:solidFill>
                  <a:effectLst/>
                  <a:uLnTx/>
                  <a:uFillTx/>
                  <a:latin typeface="Calibri" panose="020F0502020204030204"/>
                  <a:ea typeface="+mn-ea"/>
                  <a:cs typeface="+mn-cs"/>
                </a:rPr>
                <a:t>denverinternationalairport</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a:ln>
                    <a:noFill/>
                  </a:ln>
                  <a:solidFill>
                    <a:prstClr val="black"/>
                  </a:solidFill>
                  <a:effectLst/>
                  <a:uLnTx/>
                  <a:uFillTx/>
                  <a:latin typeface="Calibri" panose="020F0502020204030204"/>
                  <a:ea typeface="+mn-ea"/>
                  <a:cs typeface="+mn-cs"/>
                </a:rPr>
                <a:t>DEN Department of Aviation</a:t>
              </a:r>
            </a:p>
          </p:txBody>
        </p:sp>
        <p:pic>
          <p:nvPicPr>
            <p:cNvPr id="10" name="Picture 9">
              <a:extLst>
                <a:ext uri="{FF2B5EF4-FFF2-40B4-BE49-F238E27FC236}">
                  <a16:creationId xmlns:a16="http://schemas.microsoft.com/office/drawing/2014/main" id="{90730E73-65B5-34FC-F07F-B459E8094CFC}"/>
                </a:ext>
              </a:extLst>
            </p:cNvPr>
            <p:cNvPicPr>
              <a:picLocks noChangeAspect="1"/>
            </p:cNvPicPr>
            <p:nvPr/>
          </p:nvPicPr>
          <p:blipFill>
            <a:blip r:embed="rId3"/>
            <a:srcRect l="59257" t="11271" r="25828" b="6163"/>
            <a:stretch>
              <a:fillRect/>
            </a:stretch>
          </p:blipFill>
          <p:spPr>
            <a:xfrm>
              <a:off x="388862" y="2839594"/>
              <a:ext cx="497433" cy="538155"/>
            </a:xfrm>
            <a:prstGeom prst="rect">
              <a:avLst/>
            </a:prstGeom>
          </p:spPr>
        </p:pic>
        <p:pic>
          <p:nvPicPr>
            <p:cNvPr id="12" name="Picture 11">
              <a:extLst>
                <a:ext uri="{FF2B5EF4-FFF2-40B4-BE49-F238E27FC236}">
                  <a16:creationId xmlns:a16="http://schemas.microsoft.com/office/drawing/2014/main" id="{715FF266-1EE0-F91B-ACB2-83D2FDF81749}"/>
                </a:ext>
              </a:extLst>
            </p:cNvPr>
            <p:cNvPicPr>
              <a:picLocks noChangeAspect="1"/>
            </p:cNvPicPr>
            <p:nvPr/>
          </p:nvPicPr>
          <p:blipFill>
            <a:blip r:embed="rId3"/>
            <a:srcRect l="21842" t="11271" r="63024"/>
            <a:stretch>
              <a:fillRect/>
            </a:stretch>
          </p:blipFill>
          <p:spPr>
            <a:xfrm>
              <a:off x="385204" y="3529557"/>
              <a:ext cx="504749" cy="578320"/>
            </a:xfrm>
            <a:prstGeom prst="rect">
              <a:avLst/>
            </a:prstGeom>
          </p:spPr>
        </p:pic>
        <p:pic>
          <p:nvPicPr>
            <p:cNvPr id="13" name="Picture 12">
              <a:extLst>
                <a:ext uri="{FF2B5EF4-FFF2-40B4-BE49-F238E27FC236}">
                  <a16:creationId xmlns:a16="http://schemas.microsoft.com/office/drawing/2014/main" id="{CB7E041D-9A37-A402-A7E5-05819208D69F}"/>
                </a:ext>
              </a:extLst>
            </p:cNvPr>
            <p:cNvPicPr>
              <a:picLocks noChangeAspect="1"/>
            </p:cNvPicPr>
            <p:nvPr/>
          </p:nvPicPr>
          <p:blipFill>
            <a:blip r:embed="rId3"/>
            <a:srcRect l="40347" t="11271" r="44957" b="8186"/>
            <a:stretch>
              <a:fillRect/>
            </a:stretch>
          </p:blipFill>
          <p:spPr>
            <a:xfrm>
              <a:off x="392519" y="4908940"/>
              <a:ext cx="490118" cy="524967"/>
            </a:xfrm>
            <a:prstGeom prst="rect">
              <a:avLst/>
            </a:prstGeom>
          </p:spPr>
        </p:pic>
        <p:pic>
          <p:nvPicPr>
            <p:cNvPr id="14" name="Picture 13">
              <a:extLst>
                <a:ext uri="{FF2B5EF4-FFF2-40B4-BE49-F238E27FC236}">
                  <a16:creationId xmlns:a16="http://schemas.microsoft.com/office/drawing/2014/main" id="{8F8F457F-8856-B911-A80E-46ACF0385628}"/>
                </a:ext>
              </a:extLst>
            </p:cNvPr>
            <p:cNvPicPr>
              <a:picLocks noChangeAspect="1"/>
            </p:cNvPicPr>
            <p:nvPr/>
          </p:nvPicPr>
          <p:blipFill>
            <a:blip r:embed="rId3"/>
            <a:srcRect l="3117" t="16288" r="82648" b="12675"/>
            <a:stretch>
              <a:fillRect/>
            </a:stretch>
          </p:blipFill>
          <p:spPr>
            <a:xfrm>
              <a:off x="400204" y="4291897"/>
              <a:ext cx="474748" cy="463002"/>
            </a:xfrm>
            <a:prstGeom prst="rect">
              <a:avLst/>
            </a:prstGeom>
          </p:spPr>
        </p:pic>
      </p:grpSp>
      <p:grpSp>
        <p:nvGrpSpPr>
          <p:cNvPr id="17" name="Group 16">
            <a:extLst>
              <a:ext uri="{FF2B5EF4-FFF2-40B4-BE49-F238E27FC236}">
                <a16:creationId xmlns:a16="http://schemas.microsoft.com/office/drawing/2014/main" id="{EF138140-4160-5516-3D39-F336502CF694}"/>
              </a:ext>
              <a:ext uri="{C183D7F6-B498-43B3-948B-1728B52AA6E4}">
                <adec:decorative xmlns:adec="http://schemas.microsoft.com/office/drawing/2017/decorative" val="1"/>
              </a:ext>
            </a:extLst>
          </p:cNvPr>
          <p:cNvGrpSpPr/>
          <p:nvPr/>
        </p:nvGrpSpPr>
        <p:grpSpPr>
          <a:xfrm>
            <a:off x="5751230" y="4426439"/>
            <a:ext cx="1746558" cy="1954222"/>
            <a:chOff x="6096000" y="4431958"/>
            <a:chExt cx="1746558" cy="1954222"/>
          </a:xfrm>
        </p:grpSpPr>
        <p:pic>
          <p:nvPicPr>
            <p:cNvPr id="3" name="Picture 2">
              <a:extLst>
                <a:ext uri="{FF2B5EF4-FFF2-40B4-BE49-F238E27FC236}">
                  <a16:creationId xmlns:a16="http://schemas.microsoft.com/office/drawing/2014/main" id="{65563AF0-52B8-B8CB-A113-34EBAC65D287}"/>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4431958"/>
              <a:ext cx="1555571" cy="1555571"/>
            </a:xfrm>
            <a:prstGeom prst="rect">
              <a:avLst/>
            </a:prstGeom>
          </p:spPr>
        </p:pic>
        <p:sp>
          <p:nvSpPr>
            <p:cNvPr id="16" name="Text Placeholder 5" descr="DEN provides a range of equitable types of engagement and communications&#10;">
              <a:extLst>
                <a:ext uri="{FF2B5EF4-FFF2-40B4-BE49-F238E27FC236}">
                  <a16:creationId xmlns:a16="http://schemas.microsoft.com/office/drawing/2014/main" id="{8C5259FC-79D4-4E7E-1A03-738AA66ADE89}"/>
                </a:ext>
              </a:extLst>
            </p:cNvPr>
            <p:cNvSpPr txBox="1">
              <a:spLocks/>
            </p:cNvSpPr>
            <p:nvPr/>
          </p:nvSpPr>
          <p:spPr>
            <a:xfrm>
              <a:off x="6096000" y="5932084"/>
              <a:ext cx="1746558" cy="454096"/>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
                  <a:srgbClr val="C3D831"/>
                </a:buClr>
                <a:buSzTx/>
                <a:buFont typeface="Arial" panose="020B0604020202020204" pitchFamily="34" charset="0"/>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Business Connect Newsletter</a:t>
              </a:r>
            </a:p>
          </p:txBody>
        </p:sp>
      </p:grpSp>
      <p:pic>
        <p:nvPicPr>
          <p:cNvPr id="20" name="Picture 19">
            <a:extLst>
              <a:ext uri="{FF2B5EF4-FFF2-40B4-BE49-F238E27FC236}">
                <a16:creationId xmlns:a16="http://schemas.microsoft.com/office/drawing/2014/main" id="{139D7819-56A3-2C04-A978-2E1EB22636EC}"/>
              </a:ext>
              <a:ext uri="{C183D7F6-B498-43B3-948B-1728B52AA6E4}">
                <adec:decorative xmlns:adec="http://schemas.microsoft.com/office/drawing/2017/decorative" val="1"/>
              </a:ext>
            </a:extLst>
          </p:cNvPr>
          <p:cNvPicPr>
            <a:picLocks noChangeAspect="1"/>
          </p:cNvPicPr>
          <p:nvPr/>
        </p:nvPicPr>
        <p:blipFill>
          <a:blip r:embed="rId5"/>
          <a:srcRect b="13995"/>
          <a:stretch>
            <a:fillRect/>
          </a:stretch>
        </p:blipFill>
        <p:spPr>
          <a:xfrm>
            <a:off x="8236363" y="4535290"/>
            <a:ext cx="1555571" cy="1337867"/>
          </a:xfrm>
          <a:prstGeom prst="rect">
            <a:avLst/>
          </a:prstGeom>
        </p:spPr>
      </p:pic>
      <p:sp>
        <p:nvSpPr>
          <p:cNvPr id="21" name="Text Placeholder 5" descr="DEN provides a range of equitable types of engagement and communications&#10;">
            <a:extLst>
              <a:ext uri="{FF2B5EF4-FFF2-40B4-BE49-F238E27FC236}">
                <a16:creationId xmlns:a16="http://schemas.microsoft.com/office/drawing/2014/main" id="{FEBFF53B-4AA8-338B-BE74-79A8F7EBD078}"/>
              </a:ext>
            </a:extLst>
          </p:cNvPr>
          <p:cNvSpPr txBox="1">
            <a:spLocks/>
          </p:cNvSpPr>
          <p:nvPr/>
        </p:nvSpPr>
        <p:spPr>
          <a:xfrm>
            <a:off x="8317046" y="5926565"/>
            <a:ext cx="1746558" cy="454096"/>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
                <a:srgbClr val="C3D831"/>
              </a:buClr>
              <a:buSzTx/>
              <a:buFont typeface="Arial" panose="020B0604020202020204" pitchFamily="34" charset="0"/>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Do Business With DEN</a:t>
            </a:r>
          </a:p>
        </p:txBody>
      </p:sp>
    </p:spTree>
    <p:extLst>
      <p:ext uri="{BB962C8B-B14F-4D97-AF65-F5344CB8AC3E}">
        <p14:creationId xmlns:p14="http://schemas.microsoft.com/office/powerpoint/2010/main" val="12832333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descr="Legal Disclaimer​">
            <a:extLst>
              <a:ext uri="{FF2B5EF4-FFF2-40B4-BE49-F238E27FC236}">
                <a16:creationId xmlns:a16="http://schemas.microsoft.com/office/drawing/2014/main" id="{02C43F30-EC11-9635-A135-591D565CDEE5}"/>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Legal Disclaimer​</a:t>
            </a:r>
          </a:p>
        </p:txBody>
      </p:sp>
      <p:sp>
        <p:nvSpPr>
          <p:cNvPr id="4" name="Text Placeholder 3" descr="This event is intended to provide the business community with early notice for potential procurement opportunities at DEN, allow companies to meet DEN project managers, and allow firms to network and foster relationships with each other. Projects included in this event are in their early stages of planning, and critical information about these projects (e.g. dates and goals) may be unknown and are otherwise subject to change. The City and County of Denver may, in its discretion, cancel, modify, or place any project on hold at any time, for any reason. ​&#10;&#10;">
            <a:extLst>
              <a:ext uri="{FF2B5EF4-FFF2-40B4-BE49-F238E27FC236}">
                <a16:creationId xmlns:a16="http://schemas.microsoft.com/office/drawing/2014/main" id="{4E6C5A12-6BB9-F92F-6DFD-C5CF58B5A428}"/>
              </a:ext>
              <a:ext uri="{C183D7F6-B498-43B3-948B-1728B52AA6E4}">
                <adec:decorative xmlns:adec="http://schemas.microsoft.com/office/drawing/2017/decorative" val="0"/>
              </a:ext>
            </a:extLst>
          </p:cNvPr>
          <p:cNvSpPr>
            <a:spLocks noGrp="1"/>
          </p:cNvSpPr>
          <p:nvPr>
            <p:ph type="body" sz="quarter" idx="13"/>
          </p:nvPr>
        </p:nvSpPr>
        <p:spPr>
          <a:xfrm>
            <a:off x="769938" y="1555749"/>
            <a:ext cx="9907027" cy="4555339"/>
          </a:xfrm>
        </p:spPr>
        <p:txBody>
          <a:bodyPr/>
          <a:lstStyle/>
          <a:p>
            <a:pPr>
              <a:lnSpc>
                <a:spcPct val="120000"/>
              </a:lnSpc>
            </a:pPr>
            <a:r>
              <a:rPr lang="en-US" sz="2000"/>
              <a:t>This event is intended to provide the business community with early notice for potential procurement opportunities at DEN, allow companies to meet DEN project managers, and allow firms to network and foster relationships with each other. Projects included in this event are in their early stages of planning, and critical information about these projects (e.g. dates and goals) may be unknown and are otherwise subject to change. The City and County of Denver may, in its discretion, cancel, modify, or place any project on hold at any time, for any reason. ​</a:t>
            </a:r>
          </a:p>
          <a:p>
            <a:pPr>
              <a:lnSpc>
                <a:spcPct val="120000"/>
              </a:lnSpc>
            </a:pPr>
            <a:endParaRPr lang="en-US" sz="2000"/>
          </a:p>
        </p:txBody>
      </p:sp>
    </p:spTree>
    <p:extLst>
      <p:ext uri="{BB962C8B-B14F-4D97-AF65-F5344CB8AC3E}">
        <p14:creationId xmlns:p14="http://schemas.microsoft.com/office/powerpoint/2010/main" val="2507076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Upcoming Opportunities – Updated Webpage">
            <a:extLst>
              <a:ext uri="{FF2B5EF4-FFF2-40B4-BE49-F238E27FC236}">
                <a16:creationId xmlns:a16="http://schemas.microsoft.com/office/drawing/2014/main" id="{E31A49D9-D488-963E-D252-8840B6E0167D}"/>
              </a:ext>
              <a:ext uri="{C183D7F6-B498-43B3-948B-1728B52AA6E4}">
                <adec:decorative xmlns:adec="http://schemas.microsoft.com/office/drawing/2017/decorative" val="0"/>
              </a:ext>
            </a:extLst>
          </p:cNvPr>
          <p:cNvSpPr>
            <a:spLocks noGrp="1"/>
          </p:cNvSpPr>
          <p:nvPr>
            <p:ph type="title" idx="4294967295"/>
          </p:nvPr>
        </p:nvSpPr>
        <p:spPr>
          <a:xfrm>
            <a:off x="770439" y="485305"/>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Upcoming Opportunities – Updated Webpage</a:t>
            </a:r>
            <a:endParaRPr lang="en-US" sz="2800" b="0" i="0" u="none" strike="noStrike" kern="1200" cap="none" spc="0" normalizeH="0" baseline="0" noProof="0">
              <a:ln>
                <a:noFill/>
              </a:ln>
              <a:solidFill>
                <a:srgbClr val="440099"/>
              </a:solidFill>
              <a:effectLst/>
              <a:uLnTx/>
              <a:uFillTx/>
              <a:latin typeface="+mn-lt"/>
              <a:ea typeface="Calibri"/>
              <a:cs typeface="Calibri"/>
            </a:endParaRPr>
          </a:p>
        </p:txBody>
      </p:sp>
      <p:pic>
        <p:nvPicPr>
          <p:cNvPr id="11" name="Picture 10" descr="We will highlight various procurement opportunities in their initial planning stages, with essential information potentially unknown and subject to change. The City and County of Denver may choose to cancel, modify, or suspend any project for any reason. &#10;&#10;And now we will hand the event over to our project managers. &#10;&#10;https://www.flydenver.com/business-and-community/procurement/opportunities/#opportunities&#10;">
            <a:extLst>
              <a:ext uri="{FF2B5EF4-FFF2-40B4-BE49-F238E27FC236}">
                <a16:creationId xmlns:a16="http://schemas.microsoft.com/office/drawing/2014/main" id="{E92C56A5-F1AF-E313-2540-1B932BAD797C}"/>
              </a:ext>
              <a:ext uri="{C183D7F6-B498-43B3-948B-1728B52AA6E4}">
                <adec:decorative xmlns:adec="http://schemas.microsoft.com/office/drawing/2017/decorative" val="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0704"/>
          <a:stretch/>
        </p:blipFill>
        <p:spPr>
          <a:xfrm>
            <a:off x="770439" y="1577245"/>
            <a:ext cx="9349843" cy="3026732"/>
          </a:xfrm>
          <a:prstGeom prst="rect">
            <a:avLst/>
          </a:prstGeom>
        </p:spPr>
      </p:pic>
      <p:pic>
        <p:nvPicPr>
          <p:cNvPr id="2" name="Picture 1" descr="https://www.flydenver.com/business-and-community/procurement/opportunities/#opportunities">
            <a:extLst>
              <a:ext uri="{FF2B5EF4-FFF2-40B4-BE49-F238E27FC236}">
                <a16:creationId xmlns:a16="http://schemas.microsoft.com/office/drawing/2014/main" id="{81ADF670-AC70-4233-F2A4-FEF4946B7481}"/>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51163" y="5878286"/>
            <a:ext cx="808264" cy="808264"/>
          </a:xfrm>
          <a:prstGeom prst="rect">
            <a:avLst/>
          </a:prstGeom>
        </p:spPr>
      </p:pic>
    </p:spTree>
    <p:extLst>
      <p:ext uri="{BB962C8B-B14F-4D97-AF65-F5344CB8AC3E}">
        <p14:creationId xmlns:p14="http://schemas.microsoft.com/office/powerpoint/2010/main" val="2917361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9D110-26BB-B21C-E6E4-C1BECE22DCB3}"/>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5580B4F5-38A0-B300-FE56-D650A3605BAD}"/>
              </a:ext>
            </a:extLst>
          </p:cNvPr>
          <p:cNvSpPr>
            <a:spLocks noGrp="1"/>
          </p:cNvSpPr>
          <p:nvPr>
            <p:ph type="title" idx="4294967295"/>
          </p:nvPr>
        </p:nvSpPr>
        <p:spPr>
          <a:xfrm>
            <a:off x="2359839" y="1040045"/>
            <a:ext cx="9527361"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chemeClr val="bg1"/>
                </a:solidFill>
              </a:rPr>
              <a:t>DEN Routes World Booth Design and Buildout</a:t>
            </a:r>
            <a:br>
              <a:rPr lang="en-US" sz="3600" dirty="0">
                <a:solidFill>
                  <a:schemeClr val="bg1"/>
                </a:solidFill>
              </a:rPr>
            </a:br>
            <a:r>
              <a:rPr lang="en-US" sz="3600" dirty="0">
                <a:solidFill>
                  <a:schemeClr val="bg1"/>
                </a:solidFill>
              </a:rPr>
              <a:t>Breakout </a:t>
            </a:r>
            <a:r>
              <a:rPr lang="en-US" sz="3600" kern="100" dirty="0">
                <a:solidFill>
                  <a:schemeClr val="bg1"/>
                </a:solidFill>
              </a:rPr>
              <a:t>Room # 1</a:t>
            </a:r>
            <a:br>
              <a:rPr lang="en-US" sz="3600" b="0" i="0" u="none" strike="noStrike" kern="1200" cap="none" spc="0" normalizeH="0" baseline="0" noProof="0" dirty="0">
                <a:ln>
                  <a:noFill/>
                </a:ln>
                <a:effectLst/>
                <a:uLnTx/>
                <a:uFillTx/>
                <a:latin typeface="+mn-lt"/>
                <a:ea typeface="Calibri"/>
                <a:cs typeface="Calibri"/>
              </a:rPr>
            </a:br>
            <a:r>
              <a:rPr lang="en-US" sz="3600" dirty="0">
                <a:solidFill>
                  <a:schemeClr val="bg1"/>
                </a:solidFill>
                <a:ea typeface="Calibri Light"/>
                <a:cs typeface="Calibri Light"/>
              </a:rPr>
              <a:t> </a:t>
            </a:r>
            <a:endParaRPr lang="en-US" sz="3600" b="0" i="0" u="none" strike="noStrike" kern="1200" cap="none" spc="0" normalizeH="0" baseline="0" noProof="0" dirty="0">
              <a:ln>
                <a:noFill/>
              </a:ln>
              <a:solidFill>
                <a:schemeClr val="bg1"/>
              </a:solidFill>
              <a:effectLst/>
              <a:uLnTx/>
              <a:uFillTx/>
              <a:latin typeface="+mn-lt"/>
              <a:ea typeface="Calibri"/>
              <a:cs typeface="Calibri"/>
            </a:endParaRPr>
          </a:p>
        </p:txBody>
      </p:sp>
    </p:spTree>
    <p:extLst>
      <p:ext uri="{BB962C8B-B14F-4D97-AF65-F5344CB8AC3E}">
        <p14:creationId xmlns:p14="http://schemas.microsoft.com/office/powerpoint/2010/main" val="1193699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73CCE-E7AB-DE2E-58A7-CEA82653F56C}"/>
            </a:ext>
          </a:extLst>
        </p:cNvPr>
        <p:cNvGrpSpPr/>
        <p:nvPr/>
      </p:nvGrpSpPr>
      <p:grpSpPr>
        <a:xfrm>
          <a:off x="0" y="0"/>
          <a:ext cx="0" cy="0"/>
          <a:chOff x="0" y="0"/>
          <a:chExt cx="0" cy="0"/>
        </a:xfrm>
      </p:grpSpPr>
      <p:sp>
        <p:nvSpPr>
          <p:cNvPr id="16" name="Text Placeholder 15" descr="2025 Tunnel Switchgear Heaving Remediation&#10;Six switchgear rooms in the East and West cores of ACON, BCON, and CCON have experienced soil heaving, causing damage to both equipment and enclosures. Additionally, ACON East and West sub-cores face significant water intrusion, impacting switchgear performance.&#10;&#10;Replace damaged switchgear and enclosures.&#10;Install new switchgear on elevated steel platforms anchored to the basement foundation to prevent future heaving impact.&#10;Construct code-compliant enclosures with fire-rated walls, fire suppression, and HVAC.&#10;Remove and replace heaved soil and repair room structures.&#10;Implement water mitigation at ACON sub-cores.&#10;&#10;KEY INFORMATION &#10;Anticipated Advertisement Date:  Q3-Q4&#10;Estimated Project Value: $10M to $49.99M&#10;Small Business Program Goal: TBD&#10;Key Scope/Industry: Electrical, Concrete, Masonry, Earthwork, Civil Utilities, Mechanical, Electrical, Plumbing&#10;Project Manager: Mark Tabugadir| mark.tabugadir@flydenver.com&#10;">
            <a:extLst>
              <a:ext uri="{FF2B5EF4-FFF2-40B4-BE49-F238E27FC236}">
                <a16:creationId xmlns:a16="http://schemas.microsoft.com/office/drawing/2014/main" id="{B5FE2DC4-B831-A74D-316E-A8E87E1530EC}"/>
              </a:ext>
            </a:extLst>
          </p:cNvPr>
          <p:cNvSpPr>
            <a:spLocks noGrp="1"/>
          </p:cNvSpPr>
          <p:nvPr>
            <p:ph type="title" idx="4294967295"/>
          </p:nvPr>
        </p:nvSpPr>
        <p:spPr>
          <a:xfrm>
            <a:off x="703950" y="456072"/>
            <a:ext cx="11066462"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r>
              <a:rPr lang="en-US" sz="2800" dirty="0">
                <a:solidFill>
                  <a:srgbClr val="440099"/>
                </a:solidFill>
                <a:latin typeface="+mn-lt"/>
              </a:rPr>
              <a:t>DEN Routes World Booth Design and Buildout</a:t>
            </a:r>
            <a:br>
              <a:rPr lang="en-US" sz="900" dirty="0">
                <a:solidFill>
                  <a:srgbClr val="323130"/>
                </a:solidFill>
                <a:highlight>
                  <a:srgbClr val="FFFF00"/>
                </a:highlight>
                <a:latin typeface="Segoe UI"/>
                <a:ea typeface="Calibri Light"/>
                <a:cs typeface="Segoe UI"/>
              </a:rPr>
            </a:br>
            <a:endParaRPr lang="en-US" sz="900" dirty="0">
              <a:solidFill>
                <a:srgbClr val="323130"/>
              </a:solidFill>
              <a:highlight>
                <a:srgbClr val="FFFF00"/>
              </a:highlight>
              <a:latin typeface="Segoe UI"/>
              <a:ea typeface="Calibri Light"/>
              <a:cs typeface="Segoe UI"/>
            </a:endParaRPr>
          </a:p>
          <a:p>
            <a:pPr>
              <a:spcBef>
                <a:spcPts val="1000"/>
              </a:spcBef>
              <a:defRPr/>
            </a:pPr>
            <a:endParaRPr lang="en-US" sz="2800" dirty="0">
              <a:solidFill>
                <a:srgbClr val="440099"/>
              </a:solidFill>
              <a:ea typeface="Calibri Light"/>
              <a:cs typeface="Calibri Light"/>
            </a:endParaRPr>
          </a:p>
        </p:txBody>
      </p:sp>
      <p:sp>
        <p:nvSpPr>
          <p:cNvPr id="3" name="TextBox 2">
            <a:extLst>
              <a:ext uri="{FF2B5EF4-FFF2-40B4-BE49-F238E27FC236}">
                <a16:creationId xmlns:a16="http://schemas.microsoft.com/office/drawing/2014/main" id="{35145612-3FFC-7554-296C-029D9499863A}"/>
              </a:ext>
              <a:ext uri="{C183D7F6-B498-43B3-948B-1728B52AA6E4}">
                <adec:decorative xmlns:adec="http://schemas.microsoft.com/office/drawing/2017/decorative" val="0"/>
              </a:ext>
            </a:extLst>
          </p:cNvPr>
          <p:cNvSpPr txBox="1"/>
          <p:nvPr/>
        </p:nvSpPr>
        <p:spPr>
          <a:xfrm>
            <a:off x="703950" y="1655074"/>
            <a:ext cx="10236507" cy="3293209"/>
          </a:xfrm>
          <a:prstGeom prst="rect">
            <a:avLst/>
          </a:prstGeom>
          <a:noFill/>
        </p:spPr>
        <p:txBody>
          <a:bodyPr wrap="square" lIns="91440" tIns="45720" rIns="91440" bIns="45720" anchor="t">
            <a:spAutoFit/>
          </a:bodyPr>
          <a:lstStyle/>
          <a:p>
            <a:r>
              <a:rPr lang="en-US" sz="1600" dirty="0">
                <a:ea typeface="+mn-lt"/>
                <a:cs typeface="Calibri"/>
              </a:rPr>
              <a:t>Design, build, and manage a tradeshow booth for the annual Routes World Air Service conference, held annually in the fall, with enough space to host private meetings and allow for display of DEN promotional materials as well as storage. A new booth is created each year during the contract period and built only for that specific event.</a:t>
            </a:r>
          </a:p>
          <a:p>
            <a:br>
              <a:rPr lang="en-US" sz="1600" b="1" i="0" u="none" strike="noStrike" kern="1200" cap="none" spc="0" normalizeH="0" baseline="0" noProof="0" dirty="0">
                <a:ln>
                  <a:noFill/>
                </a:ln>
                <a:effectLst/>
                <a:uLnTx/>
                <a:uFillTx/>
                <a:ea typeface="+mn-lt"/>
                <a:cs typeface="Calibri"/>
              </a:rPr>
            </a:br>
            <a:r>
              <a:rPr kumimoji="0" lang="en-US" sz="1600" b="1" i="0" u="none" strike="noStrike" kern="1200" cap="none" spc="0" normalizeH="0" baseline="0" noProof="0" dirty="0">
                <a:ln>
                  <a:noFill/>
                </a:ln>
                <a:solidFill>
                  <a:prstClr val="black"/>
                </a:solidFill>
                <a:effectLst/>
                <a:uLnTx/>
                <a:uFillTx/>
                <a:ea typeface="+mn-ea"/>
                <a:cs typeface="Calibri"/>
              </a:rPr>
              <a:t>KEY INFORMATION </a:t>
            </a:r>
            <a:endParaRPr lang="en-US" sz="1600" b="1" i="0" u="none" strike="noStrike" kern="1200" cap="none" spc="0" normalizeH="0" baseline="0" noProof="0" dirty="0">
              <a:ln>
                <a:noFill/>
              </a:ln>
              <a:solidFill>
                <a:prstClr val="black"/>
              </a:solidFill>
              <a:effectLst/>
              <a:uLnTx/>
              <a:uFillTx/>
              <a:ea typeface="Calibri"/>
              <a:cs typeface="Calibri"/>
            </a:endParaRPr>
          </a:p>
          <a:p>
            <a:pPr>
              <a:defRPr/>
            </a:pPr>
            <a:r>
              <a:rPr kumimoji="0" lang="en-US" sz="1600" b="1" i="0" u="none" strike="noStrike" kern="1200" cap="none" spc="0" normalizeH="0" baseline="0" noProof="0" dirty="0">
                <a:ln>
                  <a:noFill/>
                </a:ln>
                <a:effectLst/>
                <a:uLnTx/>
                <a:uFillTx/>
                <a:ea typeface="+mn-ea"/>
                <a:cs typeface="Calibri"/>
              </a:rPr>
              <a:t>Anticipated Advertisement Date: </a:t>
            </a:r>
            <a:r>
              <a:rPr lang="en-US" sz="1600" dirty="0">
                <a:cs typeface="Calibri"/>
              </a:rPr>
              <a:t>Q3 2026</a:t>
            </a:r>
            <a:endParaRPr lang="en-US" sz="1600" dirty="0">
              <a:solidFill>
                <a:prstClr val="black"/>
              </a:solidFill>
              <a:ea typeface="+mn-lt"/>
              <a:cs typeface="+mn-lt"/>
            </a:endParaRPr>
          </a:p>
          <a:p>
            <a:pPr>
              <a:defRPr/>
            </a:pPr>
            <a:r>
              <a:rPr kumimoji="0" lang="en-US" sz="1600" b="1" i="0" u="none" strike="noStrike" kern="1200" cap="none" spc="0" normalizeH="0" baseline="0" noProof="0" dirty="0">
                <a:ln>
                  <a:noFill/>
                </a:ln>
                <a:solidFill>
                  <a:prstClr val="black"/>
                </a:solidFill>
                <a:effectLst/>
                <a:uLnTx/>
                <a:uFillTx/>
                <a:ea typeface="+mn-ea"/>
                <a:cs typeface="Calibri"/>
              </a:rPr>
              <a:t>Estimated Project Value: </a:t>
            </a:r>
            <a:r>
              <a:rPr lang="en-US" sz="1600" dirty="0">
                <a:solidFill>
                  <a:prstClr val="black"/>
                </a:solidFill>
                <a:cs typeface="Calibri"/>
              </a:rPr>
              <a:t>Less than $500K</a:t>
            </a:r>
          </a:p>
          <a:p>
            <a:pPr>
              <a:defRPr/>
            </a:pPr>
            <a:r>
              <a:rPr lang="en-US" sz="1600" b="1" dirty="0">
                <a:ea typeface="+mn-lt"/>
                <a:cs typeface="+mn-lt"/>
              </a:rPr>
              <a:t>Small Business Program Goal: </a:t>
            </a:r>
            <a:r>
              <a:rPr lang="en-US" sz="1600" dirty="0">
                <a:ea typeface="+mn-lt"/>
                <a:cs typeface="+mn-lt"/>
              </a:rPr>
              <a:t>No</a:t>
            </a:r>
          </a:p>
          <a:p>
            <a:pPr>
              <a:defRPr/>
            </a:pPr>
            <a:br>
              <a:rPr lang="en-US" sz="1600" b="1" dirty="0">
                <a:ea typeface="+mn-lt"/>
                <a:cs typeface="+mn-lt"/>
              </a:rPr>
            </a:br>
            <a:r>
              <a:rPr lang="en-US" sz="1600" b="1" dirty="0">
                <a:solidFill>
                  <a:prstClr val="black"/>
                </a:solidFill>
                <a:ea typeface="+mn-lt"/>
                <a:cs typeface="+mn-lt"/>
              </a:rPr>
              <a:t>Key Scope/Industry: </a:t>
            </a:r>
          </a:p>
          <a:p>
            <a:pPr marL="285750" indent="-285750">
              <a:buClr>
                <a:srgbClr val="E35B2A"/>
              </a:buClr>
              <a:buFont typeface="Arial"/>
              <a:buChar char="•"/>
              <a:defRPr/>
            </a:pPr>
            <a:r>
              <a:rPr lang="en-US" sz="1600" dirty="0">
                <a:solidFill>
                  <a:prstClr val="black"/>
                </a:solidFill>
                <a:ea typeface="+mn-lt"/>
                <a:cs typeface="Calibri"/>
              </a:rPr>
              <a:t>Convention services; Managers, convention; Managers, trade fair or show; Trade show organizers</a:t>
            </a:r>
          </a:p>
          <a:p>
            <a:pPr marL="285750" indent="-285750">
              <a:buClr>
                <a:srgbClr val="E35B2A"/>
              </a:buClr>
              <a:buFont typeface="Arial"/>
              <a:buChar char="•"/>
              <a:defRPr/>
            </a:pPr>
            <a:endParaRPr kumimoji="0" lang="en-US" sz="1600" i="0" u="none" strike="noStrike" kern="1200" cap="none" spc="0" normalizeH="0" baseline="0" noProof="0" dirty="0">
              <a:ln>
                <a:noFill/>
              </a:ln>
              <a:solidFill>
                <a:prstClr val="black"/>
              </a:solidFill>
              <a:effectLst/>
              <a:uLnTx/>
              <a:uFillTx/>
              <a:ea typeface="+mn-lt"/>
              <a:cs typeface="Calibri"/>
            </a:endParaRPr>
          </a:p>
          <a:p>
            <a:pPr>
              <a:buClr>
                <a:srgbClr val="E35B2A"/>
              </a:buClr>
              <a:defRPr/>
            </a:pPr>
            <a:r>
              <a:rPr kumimoji="0" lang="en-US" sz="1600" b="1" i="0" u="none" strike="noStrike" kern="1200" cap="none" spc="0" normalizeH="0" baseline="0" noProof="0" dirty="0">
                <a:ln>
                  <a:noFill/>
                </a:ln>
                <a:effectLst/>
                <a:uLnTx/>
                <a:uFillTx/>
                <a:ea typeface="+mn-ea"/>
                <a:cs typeface="Calibri"/>
              </a:rPr>
              <a:t>Project Manager: </a:t>
            </a:r>
            <a:r>
              <a:rPr lang="en-US" sz="1600" dirty="0">
                <a:cs typeface="Calibri"/>
              </a:rPr>
              <a:t>Andrea Thorsted| </a:t>
            </a:r>
            <a:r>
              <a:rPr lang="en-US" sz="1600" dirty="0">
                <a:cs typeface="Calibri"/>
                <a:hlinkClick r:id="rId3"/>
              </a:rPr>
              <a:t>andrea.thorsted@flydenver.com</a:t>
            </a:r>
            <a:r>
              <a:rPr lang="en-US" sz="1600" dirty="0">
                <a:cs typeface="Calibri"/>
              </a:rPr>
              <a:t> </a:t>
            </a:r>
            <a:endParaRPr lang="en-US" sz="1600" dirty="0">
              <a:solidFill>
                <a:srgbClr val="0070C0"/>
              </a:solidFill>
              <a:ea typeface="Calibri"/>
              <a:cs typeface="Calibri"/>
              <a:hlinkClick r:id="" action="ppaction://noaction">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3914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E7C60-8701-298C-1AB6-73342F8439B7}"/>
            </a:ext>
          </a:extLst>
        </p:cNvPr>
        <p:cNvGrpSpPr/>
        <p:nvPr/>
      </p:nvGrpSpPr>
      <p:grpSpPr>
        <a:xfrm>
          <a:off x="0" y="0"/>
          <a:ext cx="0" cy="0"/>
          <a:chOff x="0" y="0"/>
          <a:chExt cx="0" cy="0"/>
        </a:xfrm>
      </p:grpSpPr>
      <p:sp>
        <p:nvSpPr>
          <p:cNvPr id="16" name="Text Placeholder 15" descr="2025 Tunnel Switchgear Heaving Remediation&#10;Six switchgear rooms in the East and West cores of ACON, BCON, and CCON have experienced soil heaving, causing damage to both equipment and enclosures. Additionally, ACON East and West sub-cores face significant water intrusion, impacting switchgear performance.&#10;&#10;Replace damaged switchgear and enclosures.&#10;Install new switchgear on elevated steel platforms anchored to the basement foundation to prevent future heaving impact.&#10;Construct code-compliant enclosures with fire-rated walls, fire suppression, and HVAC.&#10;Remove and replace heaved soil and repair room structures.&#10;Implement water mitigation at ACON sub-cores.&#10;&#10;KEY INFORMATION &#10;Anticipated Advertisement Date:  Q3-Q4&#10;Estimated Project Value: $10M to $49.99M&#10;Small Business Program Goal: TBD&#10;Key Scope/Industry: Electrical, Concrete, Masonry, Earthwork, Civil Utilities, Mechanical, Electrical, Plumbing&#10;Project Manager: Mark Tabugadir| mark.tabugadir@flydenver.com&#10;">
            <a:extLst>
              <a:ext uri="{FF2B5EF4-FFF2-40B4-BE49-F238E27FC236}">
                <a16:creationId xmlns:a16="http://schemas.microsoft.com/office/drawing/2014/main" id="{2B2CA4FC-FA24-5527-6552-0885605422FB}"/>
              </a:ext>
            </a:extLst>
          </p:cNvPr>
          <p:cNvSpPr>
            <a:spLocks noGrp="1"/>
          </p:cNvSpPr>
          <p:nvPr>
            <p:ph type="title" idx="4294967295"/>
          </p:nvPr>
        </p:nvSpPr>
        <p:spPr>
          <a:xfrm>
            <a:off x="703950" y="456072"/>
            <a:ext cx="11066462"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r>
              <a:rPr lang="en-US" sz="2800" dirty="0">
                <a:solidFill>
                  <a:srgbClr val="440099"/>
                </a:solidFill>
                <a:latin typeface="+mn-lt"/>
              </a:rPr>
              <a:t>DEN Routes World Booth Design and Buildout Continued</a:t>
            </a:r>
            <a:br>
              <a:rPr lang="en-US" sz="900" dirty="0">
                <a:solidFill>
                  <a:srgbClr val="323130"/>
                </a:solidFill>
                <a:highlight>
                  <a:srgbClr val="EDEBE9"/>
                </a:highlight>
                <a:latin typeface="Segoe UI"/>
                <a:ea typeface="Calibri Light"/>
                <a:cs typeface="Segoe UI"/>
              </a:rPr>
            </a:br>
            <a:endParaRPr lang="en-US" sz="900" dirty="0">
              <a:solidFill>
                <a:srgbClr val="323130"/>
              </a:solidFill>
              <a:highlight>
                <a:srgbClr val="EDEBE9"/>
              </a:highlight>
              <a:latin typeface="Segoe UI"/>
              <a:ea typeface="Calibri Light"/>
              <a:cs typeface="Segoe UI"/>
            </a:endParaRPr>
          </a:p>
          <a:p>
            <a:pPr>
              <a:spcBef>
                <a:spcPts val="1000"/>
              </a:spcBef>
              <a:defRPr/>
            </a:pPr>
            <a:endParaRPr lang="en-US" sz="2800" dirty="0">
              <a:solidFill>
                <a:srgbClr val="440099"/>
              </a:solidFill>
              <a:ea typeface="Calibri Light"/>
              <a:cs typeface="Calibri Light"/>
            </a:endParaRPr>
          </a:p>
        </p:txBody>
      </p:sp>
      <p:sp>
        <p:nvSpPr>
          <p:cNvPr id="8" name="TextBox 7">
            <a:extLst>
              <a:ext uri="{FF2B5EF4-FFF2-40B4-BE49-F238E27FC236}">
                <a16:creationId xmlns:a16="http://schemas.microsoft.com/office/drawing/2014/main" id="{9A71AC35-6C37-239C-9569-3F1B7838B0C3}"/>
              </a:ext>
            </a:extLst>
          </p:cNvPr>
          <p:cNvSpPr txBox="1"/>
          <p:nvPr/>
        </p:nvSpPr>
        <p:spPr>
          <a:xfrm>
            <a:off x="703950" y="1139964"/>
            <a:ext cx="9906000" cy="5632311"/>
          </a:xfrm>
          <a:prstGeom prst="rect">
            <a:avLst/>
          </a:prstGeom>
          <a:noFill/>
        </p:spPr>
        <p:txBody>
          <a:bodyPr wrap="square" rtlCol="0">
            <a:spAutoFit/>
          </a:bodyPr>
          <a:lstStyle/>
          <a:p>
            <a:r>
              <a:rPr lang="en-US" dirty="0"/>
              <a:t>Scope of Work:</a:t>
            </a:r>
          </a:p>
          <a:p>
            <a:endParaRPr lang="en-US" dirty="0"/>
          </a:p>
          <a:p>
            <a:r>
              <a:rPr lang="en-US" dirty="0"/>
              <a:t>Booth Design (booth size to range from 50 – 75 square meters)</a:t>
            </a:r>
          </a:p>
          <a:p>
            <a:pPr marL="285750" indent="-285750">
              <a:buFont typeface="Arial" panose="020B0604020202020204" pitchFamily="34" charset="0"/>
              <a:buChar char="•"/>
            </a:pPr>
            <a:r>
              <a:rPr lang="en-US" dirty="0"/>
              <a:t>Research ideas for creative booth designs to present to DEN for consideration</a:t>
            </a:r>
          </a:p>
          <a:p>
            <a:pPr marL="285750" indent="-285750">
              <a:buFont typeface="Arial" panose="020B0604020202020204" pitchFamily="34" charset="0"/>
              <a:buChar char="•"/>
            </a:pPr>
            <a:r>
              <a:rPr lang="en-US" dirty="0"/>
              <a:t>Provide mockup of booth design in March of every year; design should include image placement, monitors (for video and presentations), furniture, meeting room and storage space</a:t>
            </a:r>
          </a:p>
          <a:p>
            <a:pPr marL="285750" indent="-285750">
              <a:buFont typeface="Arial" panose="020B0604020202020204" pitchFamily="34" charset="0"/>
              <a:buChar char="•"/>
            </a:pPr>
            <a:r>
              <a:rPr lang="en-US" dirty="0"/>
              <a:t>Provide specs for booth including measurements for every graphic space</a:t>
            </a:r>
          </a:p>
          <a:p>
            <a:pPr marL="285750" indent="-285750">
              <a:buFont typeface="Arial" panose="020B0604020202020204" pitchFamily="34" charset="0"/>
              <a:buChar char="•"/>
            </a:pPr>
            <a:r>
              <a:rPr lang="en-US" dirty="0"/>
              <a:t>Provide timeline of when final images, video and copy need to be received by conference host</a:t>
            </a:r>
          </a:p>
          <a:p>
            <a:pPr marL="285750" indent="-285750">
              <a:buFont typeface="Arial" panose="020B0604020202020204" pitchFamily="34" charset="0"/>
              <a:buChar char="•"/>
            </a:pPr>
            <a:endParaRPr lang="en-US" dirty="0"/>
          </a:p>
          <a:p>
            <a:r>
              <a:rPr lang="en-US" dirty="0"/>
              <a:t>Staff Travel</a:t>
            </a:r>
          </a:p>
          <a:p>
            <a:pPr marL="285750" indent="-285750">
              <a:buFont typeface="Arial" panose="020B0604020202020204" pitchFamily="34" charset="0"/>
              <a:buChar char="•"/>
            </a:pPr>
            <a:r>
              <a:rPr lang="en-US" dirty="0"/>
              <a:t>Identify appropriate number of support staff needed to help oversee buildout of booth and support DEN Air Service team during conference with booth-related issues</a:t>
            </a:r>
          </a:p>
          <a:p>
            <a:pPr marL="285750" indent="-285750">
              <a:buFont typeface="Arial" panose="020B0604020202020204" pitchFamily="34" charset="0"/>
              <a:buChar char="•"/>
            </a:pPr>
            <a:r>
              <a:rPr lang="en-US" dirty="0"/>
              <a:t>Make necessary travel arrangements for staff to travel to Routes World</a:t>
            </a:r>
          </a:p>
          <a:p>
            <a:pPr marL="285750" indent="-285750">
              <a:buFont typeface="Arial" panose="020B0604020202020204" pitchFamily="34" charset="0"/>
              <a:buChar char="•"/>
            </a:pPr>
            <a:r>
              <a:rPr lang="en-US" dirty="0"/>
              <a:t>Cover all travel expenses and incidentals for staff travel</a:t>
            </a:r>
          </a:p>
          <a:p>
            <a:endParaRPr lang="en-US" dirty="0"/>
          </a:p>
          <a:p>
            <a:r>
              <a:rPr lang="en-US" dirty="0"/>
              <a:t>Construction of Booth</a:t>
            </a:r>
          </a:p>
          <a:p>
            <a:pPr marL="285750" indent="-285750">
              <a:buFont typeface="Arial" panose="020B0604020202020204" pitchFamily="34" charset="0"/>
              <a:buChar char="•"/>
            </a:pPr>
            <a:r>
              <a:rPr lang="en-US" dirty="0"/>
              <a:t>Secure all necessary materials and in-country support for construction of booth</a:t>
            </a:r>
          </a:p>
          <a:p>
            <a:pPr marL="285750" indent="-285750">
              <a:buFont typeface="Arial" panose="020B0604020202020204" pitchFamily="34" charset="0"/>
              <a:buChar char="•"/>
            </a:pPr>
            <a:r>
              <a:rPr lang="en-US" dirty="0"/>
              <a:t>Arrive to location with enough time to oversee and manage construction of booth</a:t>
            </a:r>
          </a:p>
          <a:p>
            <a:pPr marL="285750" indent="-285750">
              <a:buFont typeface="Arial" panose="020B0604020202020204" pitchFamily="34" charset="0"/>
              <a:buChar char="•"/>
            </a:pPr>
            <a:r>
              <a:rPr lang="en-US" dirty="0"/>
              <a:t>Ensure construction of booth meets expectations (agreed upon specs) and is ready in time for the conference</a:t>
            </a:r>
          </a:p>
        </p:txBody>
      </p:sp>
    </p:spTree>
    <p:extLst>
      <p:ext uri="{BB962C8B-B14F-4D97-AF65-F5344CB8AC3E}">
        <p14:creationId xmlns:p14="http://schemas.microsoft.com/office/powerpoint/2010/main" val="1367042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F6CB1-F02B-0596-2B9A-789B1D2F9277}"/>
            </a:ext>
          </a:extLst>
        </p:cNvPr>
        <p:cNvGrpSpPr/>
        <p:nvPr/>
      </p:nvGrpSpPr>
      <p:grpSpPr>
        <a:xfrm>
          <a:off x="0" y="0"/>
          <a:ext cx="0" cy="0"/>
          <a:chOff x="0" y="0"/>
          <a:chExt cx="0" cy="0"/>
        </a:xfrm>
      </p:grpSpPr>
      <p:sp>
        <p:nvSpPr>
          <p:cNvPr id="16" name="Text Placeholder 15" descr="2025 Tunnel Switchgear Heaving Remediation&#10;Six switchgear rooms in the East and West cores of ACON, BCON, and CCON have experienced soil heaving, causing damage to both equipment and enclosures. Additionally, ACON East and West sub-cores face significant water intrusion, impacting switchgear performance.&#10;&#10;Replace damaged switchgear and enclosures.&#10;Install new switchgear on elevated steel platforms anchored to the basement foundation to prevent future heaving impact.&#10;Construct code-compliant enclosures with fire-rated walls, fire suppression, and HVAC.&#10;Remove and replace heaved soil and repair room structures.&#10;Implement water mitigation at ACON sub-cores.&#10;&#10;KEY INFORMATION &#10;Anticipated Advertisement Date:  Q3-Q4&#10;Estimated Project Value: $10M to $49.99M&#10;Small Business Program Goal: TBD&#10;Key Scope/Industry: Electrical, Concrete, Masonry, Earthwork, Civil Utilities, Mechanical, Electrical, Plumbing&#10;Project Manager: Mark Tabugadir| mark.tabugadir@flydenver.com&#10;">
            <a:extLst>
              <a:ext uri="{FF2B5EF4-FFF2-40B4-BE49-F238E27FC236}">
                <a16:creationId xmlns:a16="http://schemas.microsoft.com/office/drawing/2014/main" id="{9D67E0D8-20BD-359C-5FBE-A8A27BDD200F}"/>
              </a:ext>
            </a:extLst>
          </p:cNvPr>
          <p:cNvSpPr>
            <a:spLocks noGrp="1"/>
          </p:cNvSpPr>
          <p:nvPr>
            <p:ph type="title" idx="4294967295"/>
          </p:nvPr>
        </p:nvSpPr>
        <p:spPr>
          <a:xfrm>
            <a:off x="703950" y="456072"/>
            <a:ext cx="11066462"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r>
              <a:rPr lang="en-US" sz="2800" dirty="0">
                <a:solidFill>
                  <a:srgbClr val="440099"/>
                </a:solidFill>
                <a:latin typeface="+mn-lt"/>
              </a:rPr>
              <a:t>DEN Routes World Booth Design and Buildout Cont. </a:t>
            </a:r>
            <a:br>
              <a:rPr lang="en-US" sz="900" dirty="0">
                <a:solidFill>
                  <a:srgbClr val="323130"/>
                </a:solidFill>
                <a:highlight>
                  <a:srgbClr val="EDEBE9"/>
                </a:highlight>
                <a:latin typeface="Segoe UI"/>
                <a:ea typeface="Calibri Light"/>
                <a:cs typeface="Segoe UI"/>
              </a:rPr>
            </a:br>
            <a:endParaRPr lang="en-US" sz="900" dirty="0">
              <a:solidFill>
                <a:srgbClr val="323130"/>
              </a:solidFill>
              <a:highlight>
                <a:srgbClr val="EDEBE9"/>
              </a:highlight>
              <a:latin typeface="Segoe UI"/>
              <a:ea typeface="Calibri Light"/>
              <a:cs typeface="Segoe UI"/>
            </a:endParaRPr>
          </a:p>
          <a:p>
            <a:pPr>
              <a:spcBef>
                <a:spcPts val="1000"/>
              </a:spcBef>
              <a:defRPr/>
            </a:pPr>
            <a:endParaRPr lang="en-US" sz="2800" dirty="0">
              <a:solidFill>
                <a:srgbClr val="440099"/>
              </a:solidFill>
              <a:ea typeface="Calibri Light"/>
              <a:cs typeface="Calibri Light"/>
            </a:endParaRPr>
          </a:p>
        </p:txBody>
      </p:sp>
      <p:sp>
        <p:nvSpPr>
          <p:cNvPr id="3" name="TextBox 2">
            <a:extLst>
              <a:ext uri="{FF2B5EF4-FFF2-40B4-BE49-F238E27FC236}">
                <a16:creationId xmlns:a16="http://schemas.microsoft.com/office/drawing/2014/main" id="{623CFA34-277B-DAF5-ACBA-789F7F56526D}"/>
              </a:ext>
              <a:ext uri="{C183D7F6-B498-43B3-948B-1728B52AA6E4}">
                <adec:decorative xmlns:adec="http://schemas.microsoft.com/office/drawing/2017/decorative" val="0"/>
              </a:ext>
            </a:extLst>
          </p:cNvPr>
          <p:cNvSpPr txBox="1"/>
          <p:nvPr/>
        </p:nvSpPr>
        <p:spPr>
          <a:xfrm>
            <a:off x="703950" y="1266454"/>
            <a:ext cx="10236507" cy="3385542"/>
          </a:xfrm>
          <a:prstGeom prst="rect">
            <a:avLst/>
          </a:prstGeom>
          <a:noFill/>
        </p:spPr>
        <p:txBody>
          <a:bodyPr wrap="square" lIns="91440" tIns="45720" rIns="91440" bIns="45720" anchor="t">
            <a:spAutoFit/>
          </a:bodyPr>
          <a:lstStyle/>
          <a:p>
            <a:r>
              <a:rPr lang="en-US" b="1" dirty="0"/>
              <a:t>Scope of Work continued</a:t>
            </a:r>
            <a:r>
              <a:rPr lang="en-US" dirty="0"/>
              <a:t>:</a:t>
            </a:r>
          </a:p>
          <a:p>
            <a:endParaRPr lang="en-US" sz="1000" dirty="0"/>
          </a:p>
          <a:p>
            <a:pPr marL="285750" lvl="0" indent="-285750">
              <a:buFont typeface="Arial" panose="020B0604020202020204" pitchFamily="34" charset="0"/>
              <a:buChar char="•"/>
            </a:pPr>
            <a:r>
              <a:rPr lang="en-US" dirty="0"/>
              <a:t>Conference Assistance</a:t>
            </a:r>
            <a:endParaRPr lang="en-US" sz="2000" dirty="0"/>
          </a:p>
          <a:p>
            <a:pPr marL="742950" lvl="1" indent="-285750">
              <a:buFont typeface="Arial" panose="020B0604020202020204" pitchFamily="34" charset="0"/>
              <a:buChar char="•"/>
            </a:pPr>
            <a:r>
              <a:rPr lang="en-US" dirty="0"/>
              <a:t>Be available during the conference to support booth needs (e.g., ensure screens/monitors, lights and other amenities are functioning, etc.)</a:t>
            </a:r>
            <a:endParaRPr lang="en-US" sz="2000" dirty="0"/>
          </a:p>
          <a:p>
            <a:pPr marL="742950" lvl="1" indent="-285750">
              <a:buFont typeface="Arial" panose="020B0604020202020204" pitchFamily="34" charset="0"/>
              <a:buChar char="•"/>
            </a:pPr>
            <a:r>
              <a:rPr lang="en-US" dirty="0"/>
              <a:t>Help pack up left over items for shipping when conference concludes</a:t>
            </a:r>
            <a:endParaRPr lang="en-US" sz="2000" dirty="0"/>
          </a:p>
          <a:p>
            <a:r>
              <a:rPr lang="en-US" dirty="0"/>
              <a:t> </a:t>
            </a:r>
            <a:endParaRPr lang="en-US" sz="2000" dirty="0"/>
          </a:p>
          <a:p>
            <a:pPr marL="285750" lvl="0" indent="-285750">
              <a:buFont typeface="Arial" panose="020B0604020202020204" pitchFamily="34" charset="0"/>
              <a:buChar char="•"/>
            </a:pPr>
            <a:r>
              <a:rPr lang="en-US" dirty="0"/>
              <a:t>Point of Contact/Communication</a:t>
            </a:r>
            <a:endParaRPr lang="en-US" sz="2000" dirty="0"/>
          </a:p>
          <a:p>
            <a:pPr marL="742950" lvl="1" indent="-285750">
              <a:buFont typeface="Arial" panose="020B0604020202020204" pitchFamily="34" charset="0"/>
              <a:buChar char="•"/>
            </a:pPr>
            <a:r>
              <a:rPr lang="en-US" dirty="0"/>
              <a:t>Contractor will serve as the primary point of contact between DEN and the conference host (or designee of conference host) for all matters related to booth construction and related deadlines</a:t>
            </a:r>
            <a:endParaRPr lang="en-US" sz="2000" dirty="0"/>
          </a:p>
          <a:p>
            <a:endParaRPr lang="en-US" dirty="0"/>
          </a:p>
          <a:p>
            <a:endParaRPr lang="en-US" sz="1600" b="1" dirty="0">
              <a:solidFill>
                <a:srgbClr val="0070C0"/>
              </a:solidFill>
              <a:ea typeface="Calibri"/>
              <a:cs typeface="Calibri"/>
              <a:hlinkClick r:id="" action="ppaction://noaction">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292744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16617-FB13-9012-46F1-15ABEEBA577D}"/>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651C6C43-A588-8F11-EC8F-9831C59C8C3B}"/>
              </a:ext>
            </a:extLst>
          </p:cNvPr>
          <p:cNvSpPr>
            <a:spLocks noGrp="1"/>
          </p:cNvSpPr>
          <p:nvPr>
            <p:ph type="title" idx="4294967295"/>
          </p:nvPr>
        </p:nvSpPr>
        <p:spPr>
          <a:xfrm>
            <a:off x="2359839" y="1040045"/>
            <a:ext cx="9527361"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chemeClr val="bg1"/>
                </a:solidFill>
              </a:rPr>
              <a:t>DEN TV Programming and Content Services</a:t>
            </a:r>
            <a:br>
              <a:rPr lang="en-US" sz="3600" dirty="0">
                <a:solidFill>
                  <a:schemeClr val="bg1"/>
                </a:solidFill>
              </a:rPr>
            </a:br>
            <a:r>
              <a:rPr lang="en-US" sz="3600" dirty="0">
                <a:solidFill>
                  <a:schemeClr val="bg1"/>
                </a:solidFill>
              </a:rPr>
              <a:t>Breakout </a:t>
            </a:r>
            <a:r>
              <a:rPr lang="en-US" sz="3600" kern="100" dirty="0">
                <a:solidFill>
                  <a:schemeClr val="bg1"/>
                </a:solidFill>
              </a:rPr>
              <a:t>Room #3</a:t>
            </a:r>
            <a:br>
              <a:rPr lang="en-US" sz="3600" b="0" i="0" u="none" strike="noStrike" kern="1200" cap="none" spc="0" normalizeH="0" baseline="0" noProof="0" dirty="0">
                <a:ln>
                  <a:noFill/>
                </a:ln>
                <a:effectLst/>
                <a:uLnTx/>
                <a:uFillTx/>
                <a:latin typeface="+mn-lt"/>
                <a:ea typeface="Calibri"/>
                <a:cs typeface="Calibri"/>
              </a:rPr>
            </a:br>
            <a:r>
              <a:rPr lang="en-US" sz="3600" dirty="0">
                <a:solidFill>
                  <a:schemeClr val="bg1"/>
                </a:solidFill>
                <a:ea typeface="Calibri Light"/>
                <a:cs typeface="Calibri Light"/>
              </a:rPr>
              <a:t> </a:t>
            </a:r>
            <a:endParaRPr lang="en-US" sz="3600" b="0" i="0" u="none" strike="noStrike" kern="1200" cap="none" spc="0" normalizeH="0" baseline="0" noProof="0" dirty="0">
              <a:ln>
                <a:noFill/>
              </a:ln>
              <a:solidFill>
                <a:schemeClr val="bg1"/>
              </a:solidFill>
              <a:effectLst/>
              <a:uLnTx/>
              <a:uFillTx/>
              <a:latin typeface="+mn-lt"/>
              <a:ea typeface="Calibri"/>
              <a:cs typeface="Calibri"/>
            </a:endParaRPr>
          </a:p>
        </p:txBody>
      </p:sp>
    </p:spTree>
    <p:extLst>
      <p:ext uri="{BB962C8B-B14F-4D97-AF65-F5344CB8AC3E}">
        <p14:creationId xmlns:p14="http://schemas.microsoft.com/office/powerpoint/2010/main" val="2949472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19C17-2838-5CF9-B9C9-1CB99E3933F3}"/>
            </a:ext>
          </a:extLst>
        </p:cNvPr>
        <p:cNvGrpSpPr/>
        <p:nvPr/>
      </p:nvGrpSpPr>
      <p:grpSpPr>
        <a:xfrm>
          <a:off x="0" y="0"/>
          <a:ext cx="0" cy="0"/>
          <a:chOff x="0" y="0"/>
          <a:chExt cx="0" cy="0"/>
        </a:xfrm>
      </p:grpSpPr>
      <p:sp>
        <p:nvSpPr>
          <p:cNvPr id="16" name="Text Placeholder 15" descr="2025 Tunnel Switchgear Heaving Remediation&#10;Six switchgear rooms in the East and West cores of ACON, BCON, and CCON have experienced soil heaving, causing damage to both equipment and enclosures. Additionally, ACON East and West sub-cores face significant water intrusion, impacting switchgear performance.&#10;&#10;Replace damaged switchgear and enclosures.&#10;Install new switchgear on elevated steel platforms anchored to the basement foundation to prevent future heaving impact.&#10;Construct code-compliant enclosures with fire-rated walls, fire suppression, and HVAC.&#10;Remove and replace heaved soil and repair room structures.&#10;Implement water mitigation at ACON sub-cores.&#10;&#10;KEY INFORMATION &#10;Anticipated Advertisement Date:  Q3-Q4&#10;Estimated Project Value: $10M to $49.99M&#10;Small Business Program Goal: TBD&#10;Key Scope/Industry: Electrical, Concrete, Masonry, Earthwork, Civil Utilities, Mechanical, Electrical, Plumbing&#10;Project Manager: Mark Tabugadir| mark.tabugadir@flydenver.com&#10;">
            <a:extLst>
              <a:ext uri="{FF2B5EF4-FFF2-40B4-BE49-F238E27FC236}">
                <a16:creationId xmlns:a16="http://schemas.microsoft.com/office/drawing/2014/main" id="{C340CC28-6E2D-0B4F-A68C-200C3DCB0C64}"/>
              </a:ext>
            </a:extLst>
          </p:cNvPr>
          <p:cNvSpPr>
            <a:spLocks noGrp="1"/>
          </p:cNvSpPr>
          <p:nvPr>
            <p:ph type="title" idx="4294967295"/>
          </p:nvPr>
        </p:nvSpPr>
        <p:spPr>
          <a:xfrm>
            <a:off x="703950" y="456072"/>
            <a:ext cx="11066462"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r>
              <a:rPr lang="en-US" sz="2800" dirty="0">
                <a:solidFill>
                  <a:srgbClr val="440099"/>
                </a:solidFill>
                <a:latin typeface="+mn-lt"/>
              </a:rPr>
              <a:t>DEN TV Programming and Content Services</a:t>
            </a:r>
            <a:br>
              <a:rPr lang="en-US" sz="900" dirty="0">
                <a:solidFill>
                  <a:srgbClr val="323130"/>
                </a:solidFill>
                <a:highlight>
                  <a:srgbClr val="FFFF00"/>
                </a:highlight>
                <a:latin typeface="Segoe UI"/>
                <a:ea typeface="Calibri Light"/>
                <a:cs typeface="Segoe UI"/>
              </a:rPr>
            </a:br>
            <a:endParaRPr lang="en-US" sz="900" dirty="0">
              <a:solidFill>
                <a:srgbClr val="323130"/>
              </a:solidFill>
              <a:highlight>
                <a:srgbClr val="FFFF00"/>
              </a:highlight>
              <a:latin typeface="Segoe UI"/>
              <a:ea typeface="Calibri Light"/>
              <a:cs typeface="Segoe UI"/>
            </a:endParaRPr>
          </a:p>
          <a:p>
            <a:pPr>
              <a:spcBef>
                <a:spcPts val="1000"/>
              </a:spcBef>
              <a:defRPr/>
            </a:pPr>
            <a:endParaRPr lang="en-US" sz="2800" dirty="0">
              <a:solidFill>
                <a:srgbClr val="440099"/>
              </a:solidFill>
              <a:ea typeface="Calibri Light"/>
              <a:cs typeface="Calibri Light"/>
            </a:endParaRPr>
          </a:p>
        </p:txBody>
      </p:sp>
      <p:sp>
        <p:nvSpPr>
          <p:cNvPr id="3" name="TextBox 2">
            <a:extLst>
              <a:ext uri="{FF2B5EF4-FFF2-40B4-BE49-F238E27FC236}">
                <a16:creationId xmlns:a16="http://schemas.microsoft.com/office/drawing/2014/main" id="{3E5F7C2F-A224-FA0E-2B54-CCDC0D00631E}"/>
              </a:ext>
              <a:ext uri="{C183D7F6-B498-43B3-948B-1728B52AA6E4}">
                <adec:decorative xmlns:adec="http://schemas.microsoft.com/office/drawing/2017/decorative" val="0"/>
              </a:ext>
            </a:extLst>
          </p:cNvPr>
          <p:cNvSpPr txBox="1"/>
          <p:nvPr/>
        </p:nvSpPr>
        <p:spPr>
          <a:xfrm>
            <a:off x="708533" y="1331801"/>
            <a:ext cx="10236507" cy="3539430"/>
          </a:xfrm>
          <a:prstGeom prst="rect">
            <a:avLst/>
          </a:prstGeom>
          <a:noFill/>
        </p:spPr>
        <p:txBody>
          <a:bodyPr wrap="square" lIns="91440" tIns="45720" rIns="91440" bIns="45720" anchor="t">
            <a:spAutoFit/>
          </a:bodyPr>
          <a:lstStyle/>
          <a:p>
            <a:r>
              <a:rPr lang="en-US" sz="1600">
                <a:ea typeface="+mn-lt"/>
                <a:cs typeface="Calibri"/>
              </a:rPr>
              <a:t>This agreement will provide commercial broadcast content to all airport tenants including City offices.. This will include providing on-going maintenance, support, and training on their solution such that services are reliable and adequately supported throughout the duration of the contract.  The agreement will also include provisions for professional services needed by DEN to configure the head-end system and transport system to be compatible with the DEN solution architecture supporting this service.</a:t>
            </a:r>
          </a:p>
          <a:p>
            <a:br>
              <a:rPr lang="en-US" sz="1600" b="1" i="0" u="none" strike="noStrike" kern="1200" cap="none" spc="0" normalizeH="0" baseline="0" noProof="0">
                <a:ln>
                  <a:noFill/>
                </a:ln>
                <a:effectLst/>
                <a:uLnTx/>
                <a:uFillTx/>
                <a:ea typeface="+mn-lt"/>
                <a:cs typeface="Calibri"/>
              </a:rPr>
            </a:br>
            <a:r>
              <a:rPr kumimoji="0" lang="en-US" sz="1600" b="1" i="0" u="none" strike="noStrike" kern="1200" cap="none" spc="0" normalizeH="0" baseline="0" noProof="0">
                <a:ln>
                  <a:noFill/>
                </a:ln>
                <a:solidFill>
                  <a:prstClr val="black"/>
                </a:solidFill>
                <a:effectLst/>
                <a:uLnTx/>
                <a:uFillTx/>
                <a:ea typeface="+mn-ea"/>
                <a:cs typeface="Calibri"/>
              </a:rPr>
              <a:t>KEY INFORMATION </a:t>
            </a:r>
            <a:endParaRPr lang="en-US" sz="1600" b="1" i="0" u="none" strike="noStrike" kern="1200" cap="none" spc="0" normalizeH="0" baseline="0" noProof="0">
              <a:ln>
                <a:noFill/>
              </a:ln>
              <a:solidFill>
                <a:prstClr val="black"/>
              </a:solidFill>
              <a:effectLst/>
              <a:uLnTx/>
              <a:uFillTx/>
              <a:ea typeface="Calibri"/>
              <a:cs typeface="Calibri"/>
            </a:endParaRPr>
          </a:p>
          <a:p>
            <a:pPr>
              <a:defRPr/>
            </a:pPr>
            <a:r>
              <a:rPr kumimoji="0" lang="en-US" sz="1600" b="1" i="0" u="none" strike="noStrike" kern="1200" cap="none" spc="0" normalizeH="0" baseline="0" noProof="0">
                <a:ln>
                  <a:noFill/>
                </a:ln>
                <a:effectLst/>
                <a:uLnTx/>
                <a:uFillTx/>
                <a:ea typeface="+mn-ea"/>
                <a:cs typeface="Calibri"/>
              </a:rPr>
              <a:t>Anticipated Advertisement Date: </a:t>
            </a:r>
            <a:r>
              <a:rPr lang="en-US" sz="1600">
                <a:cs typeface="Calibri"/>
              </a:rPr>
              <a:t>Q3 2026</a:t>
            </a:r>
            <a:endParaRPr lang="en-US" sz="1600">
              <a:solidFill>
                <a:prstClr val="black"/>
              </a:solidFill>
              <a:ea typeface="+mn-lt"/>
              <a:cs typeface="+mn-lt"/>
            </a:endParaRPr>
          </a:p>
          <a:p>
            <a:pPr>
              <a:defRPr/>
            </a:pPr>
            <a:r>
              <a:rPr kumimoji="0" lang="en-US" sz="1600" b="1" i="0" u="none" strike="noStrike" kern="1200" cap="none" spc="0" normalizeH="0" baseline="0" noProof="0">
                <a:ln>
                  <a:noFill/>
                </a:ln>
                <a:solidFill>
                  <a:prstClr val="black"/>
                </a:solidFill>
                <a:effectLst/>
                <a:uLnTx/>
                <a:uFillTx/>
                <a:ea typeface="+mn-ea"/>
                <a:cs typeface="Calibri"/>
              </a:rPr>
              <a:t>Estimated Project Value: </a:t>
            </a:r>
            <a:r>
              <a:rPr lang="en-US" sz="1600">
                <a:solidFill>
                  <a:prstClr val="black"/>
                </a:solidFill>
                <a:cs typeface="Calibri"/>
              </a:rPr>
              <a:t>$500K to $1.99M</a:t>
            </a:r>
            <a:endParaRPr lang="en-US" sz="1600">
              <a:solidFill>
                <a:prstClr val="black"/>
              </a:solidFill>
              <a:ea typeface="+mn-lt"/>
              <a:cs typeface="+mn-lt"/>
            </a:endParaRPr>
          </a:p>
          <a:p>
            <a:pPr>
              <a:defRPr/>
            </a:pPr>
            <a:r>
              <a:rPr lang="en-US" sz="1600" b="1">
                <a:ea typeface="+mn-lt"/>
                <a:cs typeface="+mn-lt"/>
              </a:rPr>
              <a:t>Small Business Program Goal: </a:t>
            </a:r>
            <a:r>
              <a:rPr lang="en-US" sz="1600">
                <a:ea typeface="+mn-lt"/>
                <a:cs typeface="+mn-lt"/>
              </a:rPr>
              <a:t>Yes</a:t>
            </a:r>
          </a:p>
          <a:p>
            <a:pPr>
              <a:defRPr/>
            </a:pPr>
            <a:br>
              <a:rPr lang="en-US" sz="1600" b="1">
                <a:ea typeface="+mn-lt"/>
                <a:cs typeface="+mn-lt"/>
              </a:rPr>
            </a:br>
            <a:endParaRPr kumimoji="0" lang="en-US" sz="1600" i="0" u="none" strike="noStrike" kern="1200" cap="none" spc="0" normalizeH="0" baseline="0" noProof="0">
              <a:ln>
                <a:noFill/>
              </a:ln>
              <a:solidFill>
                <a:prstClr val="black"/>
              </a:solidFill>
              <a:effectLst/>
              <a:uLnTx/>
              <a:uFillTx/>
              <a:ea typeface="+mn-lt"/>
              <a:cs typeface="Calibri"/>
            </a:endParaRPr>
          </a:p>
          <a:p>
            <a:pPr>
              <a:buClr>
                <a:srgbClr val="E35B2A"/>
              </a:buClr>
              <a:defRPr/>
            </a:pPr>
            <a:r>
              <a:rPr kumimoji="0" lang="en-US" sz="1600" b="1" i="0" u="none" strike="noStrike" kern="1200" cap="none" spc="0" normalizeH="0" baseline="0" noProof="0">
                <a:ln>
                  <a:noFill/>
                </a:ln>
                <a:effectLst/>
                <a:uLnTx/>
                <a:uFillTx/>
                <a:ea typeface="+mn-ea"/>
                <a:cs typeface="Calibri"/>
              </a:rPr>
              <a:t>Project Manager: </a:t>
            </a:r>
            <a:r>
              <a:rPr lang="en-US" sz="1600">
                <a:cs typeface="Calibri"/>
              </a:rPr>
              <a:t>Ron Saltzman | </a:t>
            </a:r>
            <a:r>
              <a:rPr lang="en-US" sz="1600">
                <a:cs typeface="Calibri"/>
                <a:hlinkClick r:id="rId3"/>
              </a:rPr>
              <a:t>Ron.Saltzman@flydenver.com</a:t>
            </a:r>
            <a:endParaRPr lang="en-US" sz="1600">
              <a:cs typeface="Calibri"/>
            </a:endParaRPr>
          </a:p>
          <a:p>
            <a:pPr>
              <a:buClr>
                <a:srgbClr val="E35B2A"/>
              </a:buClr>
              <a:defRPr/>
            </a:pPr>
            <a:r>
              <a:rPr lang="en-US" sz="1600">
                <a:cs typeface="Calibri"/>
              </a:rPr>
              <a:t>Michael Schneider | </a:t>
            </a:r>
            <a:r>
              <a:rPr lang="en-US" sz="1600">
                <a:cs typeface="Calibri"/>
                <a:hlinkClick r:id="rId4"/>
              </a:rPr>
              <a:t>Michael.Schneider@flydenver.com</a:t>
            </a:r>
            <a:r>
              <a:rPr lang="en-US" sz="1600">
                <a:cs typeface="Calibri"/>
              </a:rPr>
              <a:t> </a:t>
            </a:r>
            <a:endParaRPr kumimoji="0" lang="en-US" sz="1600" i="0" u="none" strike="noStrike" kern="1200" cap="none" spc="0" normalizeH="0" baseline="0" noProof="0">
              <a:ln>
                <a:noFill/>
              </a:ln>
              <a:effectLst/>
              <a:uLnTx/>
              <a:uFillTx/>
              <a:ea typeface="+mn-ea"/>
              <a:cs typeface="Calibri"/>
            </a:endParaRPr>
          </a:p>
        </p:txBody>
      </p:sp>
    </p:spTree>
    <p:extLst>
      <p:ext uri="{BB962C8B-B14F-4D97-AF65-F5344CB8AC3E}">
        <p14:creationId xmlns:p14="http://schemas.microsoft.com/office/powerpoint/2010/main" val="2558689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4B335-F7BF-77B6-3948-E7C9DBEE68B7}"/>
            </a:ext>
          </a:extLst>
        </p:cNvPr>
        <p:cNvGrpSpPr/>
        <p:nvPr/>
      </p:nvGrpSpPr>
      <p:grpSpPr>
        <a:xfrm>
          <a:off x="0" y="0"/>
          <a:ext cx="0" cy="0"/>
          <a:chOff x="0" y="0"/>
          <a:chExt cx="0" cy="0"/>
        </a:xfrm>
      </p:grpSpPr>
      <p:sp>
        <p:nvSpPr>
          <p:cNvPr id="16" name="Text Placeholder 15" descr="2025 Tunnel Switchgear Heaving Remediation&#10;Six switchgear rooms in the East and West cores of ACON, BCON, and CCON have experienced soil heaving, causing damage to both equipment and enclosures. Additionally, ACON East and West sub-cores face significant water intrusion, impacting switchgear performance.&#10;&#10;Replace damaged switchgear and enclosures.&#10;Install new switchgear on elevated steel platforms anchored to the basement foundation to prevent future heaving impact.&#10;Construct code-compliant enclosures with fire-rated walls, fire suppression, and HVAC.&#10;Remove and replace heaved soil and repair room structures.&#10;Implement water mitigation at ACON sub-cores.&#10;&#10;KEY INFORMATION &#10;Anticipated Advertisement Date:  Q3-Q4&#10;Estimated Project Value: $10M to $49.99M&#10;Small Business Program Goal: TBD&#10;Key Scope/Industry: Electrical, Concrete, Masonry, Earthwork, Civil Utilities, Mechanical, Electrical, Plumbing&#10;Project Manager: Mark Tabugadir| mark.tabugadir@flydenver.com&#10;">
            <a:extLst>
              <a:ext uri="{FF2B5EF4-FFF2-40B4-BE49-F238E27FC236}">
                <a16:creationId xmlns:a16="http://schemas.microsoft.com/office/drawing/2014/main" id="{3CFD5962-9214-7F74-97F5-AD3CB57B3360}"/>
              </a:ext>
            </a:extLst>
          </p:cNvPr>
          <p:cNvSpPr>
            <a:spLocks noGrp="1"/>
          </p:cNvSpPr>
          <p:nvPr>
            <p:ph type="title" idx="4294967295"/>
          </p:nvPr>
        </p:nvSpPr>
        <p:spPr>
          <a:xfrm>
            <a:off x="703950" y="456072"/>
            <a:ext cx="11066462"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r>
              <a:rPr lang="en-US" sz="2800" dirty="0">
                <a:solidFill>
                  <a:srgbClr val="440099"/>
                </a:solidFill>
                <a:latin typeface="+mn-lt"/>
              </a:rPr>
              <a:t>DEN TV Programming and Content Services Cont. </a:t>
            </a:r>
            <a:br>
              <a:rPr lang="en-US" sz="900" dirty="0">
                <a:solidFill>
                  <a:srgbClr val="323130"/>
                </a:solidFill>
                <a:highlight>
                  <a:srgbClr val="EDEBE9"/>
                </a:highlight>
                <a:latin typeface="Segoe UI"/>
                <a:ea typeface="Calibri Light"/>
                <a:cs typeface="Segoe UI"/>
              </a:rPr>
            </a:br>
            <a:endParaRPr lang="en-US" sz="900" dirty="0">
              <a:solidFill>
                <a:srgbClr val="323130"/>
              </a:solidFill>
              <a:highlight>
                <a:srgbClr val="EDEBE9"/>
              </a:highlight>
              <a:latin typeface="Segoe UI"/>
              <a:ea typeface="Calibri Light"/>
              <a:cs typeface="Segoe UI"/>
            </a:endParaRPr>
          </a:p>
          <a:p>
            <a:pPr>
              <a:spcBef>
                <a:spcPts val="1000"/>
              </a:spcBef>
              <a:defRPr/>
            </a:pPr>
            <a:endParaRPr lang="en-US" sz="2800" dirty="0">
              <a:solidFill>
                <a:srgbClr val="440099"/>
              </a:solidFill>
              <a:ea typeface="Calibri Light"/>
              <a:cs typeface="Calibri Light"/>
            </a:endParaRPr>
          </a:p>
        </p:txBody>
      </p:sp>
      <p:pic>
        <p:nvPicPr>
          <p:cNvPr id="4" name="Picture 3" descr="Infographic titled “DENTV System: Current State &amp; Scope” summarizes airport television and digital-signage infrastructure, pairing airport lounge and terminal-display photographs with blue headings and a purple DEN logo. It highlights approximately 60 HD/SD channels, about 650 total drops including 395 city-government connections, RF transport infrastructure, and an available IP network supporting potential IPTV services.">
            <a:extLst>
              <a:ext uri="{FF2B5EF4-FFF2-40B4-BE49-F238E27FC236}">
                <a16:creationId xmlns:a16="http://schemas.microsoft.com/office/drawing/2014/main" id="{2FB79BD2-7F85-C5DD-400F-D954BC0160DF}"/>
              </a:ext>
            </a:extLst>
          </p:cNvPr>
          <p:cNvPicPr>
            <a:picLocks noChangeAspect="1"/>
          </p:cNvPicPr>
          <p:nvPr/>
        </p:nvPicPr>
        <p:blipFill>
          <a:blip r:embed="rId3"/>
          <a:stretch>
            <a:fillRect/>
          </a:stretch>
        </p:blipFill>
        <p:spPr>
          <a:xfrm>
            <a:off x="3076576" y="1018127"/>
            <a:ext cx="5096122" cy="5592144"/>
          </a:xfrm>
          <a:prstGeom prst="rect">
            <a:avLst/>
          </a:prstGeom>
        </p:spPr>
      </p:pic>
    </p:spTree>
    <p:extLst>
      <p:ext uri="{BB962C8B-B14F-4D97-AF65-F5344CB8AC3E}">
        <p14:creationId xmlns:p14="http://schemas.microsoft.com/office/powerpoint/2010/main" val="3363669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283BE-6F9E-EEE2-29DE-C44F8713EE9F}"/>
            </a:ext>
          </a:extLst>
        </p:cNvPr>
        <p:cNvGrpSpPr/>
        <p:nvPr/>
      </p:nvGrpSpPr>
      <p:grpSpPr>
        <a:xfrm>
          <a:off x="0" y="0"/>
          <a:ext cx="0" cy="0"/>
          <a:chOff x="0" y="0"/>
          <a:chExt cx="0" cy="0"/>
        </a:xfrm>
      </p:grpSpPr>
      <p:sp>
        <p:nvSpPr>
          <p:cNvPr id="16" name="Text Placeholder 15" descr="2025 Tunnel Switchgear Heaving Remediation&#10;Six switchgear rooms in the East and West cores of ACON, BCON, and CCON have experienced soil heaving, causing damage to both equipment and enclosures. Additionally, ACON East and West sub-cores face significant water intrusion, impacting switchgear performance.&#10;&#10;Replace damaged switchgear and enclosures.&#10;Install new switchgear on elevated steel platforms anchored to the basement foundation to prevent future heaving impact.&#10;Construct code-compliant enclosures with fire-rated walls, fire suppression, and HVAC.&#10;Remove and replace heaved soil and repair room structures.&#10;Implement water mitigation at ACON sub-cores.&#10;&#10;KEY INFORMATION &#10;Anticipated Advertisement Date:  Q3-Q4&#10;Estimated Project Value: $10M to $49.99M&#10;Small Business Program Goal: TBD&#10;Key Scope/Industry: Electrical, Concrete, Masonry, Earthwork, Civil Utilities, Mechanical, Electrical, Plumbing&#10;Project Manager: Mark Tabugadir| mark.tabugadir@flydenver.com&#10;">
            <a:extLst>
              <a:ext uri="{FF2B5EF4-FFF2-40B4-BE49-F238E27FC236}">
                <a16:creationId xmlns:a16="http://schemas.microsoft.com/office/drawing/2014/main" id="{8447E884-4E6F-E8D3-42D7-AFA0D5ACFAAE}"/>
              </a:ext>
            </a:extLst>
          </p:cNvPr>
          <p:cNvSpPr>
            <a:spLocks noGrp="1"/>
          </p:cNvSpPr>
          <p:nvPr>
            <p:ph type="title" idx="4294967295"/>
          </p:nvPr>
        </p:nvSpPr>
        <p:spPr>
          <a:xfrm>
            <a:off x="703950" y="456072"/>
            <a:ext cx="11066462"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r>
              <a:rPr lang="en-US" sz="2800" dirty="0">
                <a:solidFill>
                  <a:srgbClr val="440099"/>
                </a:solidFill>
                <a:latin typeface="+mn-lt"/>
                <a:ea typeface="Calibri Light"/>
                <a:cs typeface="Segoe UI"/>
              </a:rPr>
              <a:t>Three Proposed Services Models</a:t>
            </a:r>
            <a:br>
              <a:rPr lang="en-US" sz="900" dirty="0">
                <a:solidFill>
                  <a:srgbClr val="323130"/>
                </a:solidFill>
                <a:highlight>
                  <a:srgbClr val="EDEBE9"/>
                </a:highlight>
                <a:latin typeface="Segoe UI"/>
                <a:ea typeface="Calibri Light"/>
                <a:cs typeface="Segoe UI"/>
              </a:rPr>
            </a:br>
            <a:endParaRPr lang="en-US" sz="900" dirty="0">
              <a:solidFill>
                <a:srgbClr val="323130"/>
              </a:solidFill>
              <a:highlight>
                <a:srgbClr val="EDEBE9"/>
              </a:highlight>
              <a:latin typeface="Segoe UI"/>
              <a:ea typeface="Calibri Light"/>
              <a:cs typeface="Segoe UI"/>
            </a:endParaRPr>
          </a:p>
          <a:p>
            <a:pPr>
              <a:spcBef>
                <a:spcPts val="1000"/>
              </a:spcBef>
              <a:defRPr/>
            </a:pPr>
            <a:endParaRPr lang="en-US" sz="2800" dirty="0">
              <a:solidFill>
                <a:srgbClr val="440099"/>
              </a:solidFill>
              <a:ea typeface="Calibri Light"/>
              <a:cs typeface="Calibri Light"/>
            </a:endParaRPr>
          </a:p>
        </p:txBody>
      </p:sp>
      <p:pic>
        <p:nvPicPr>
          <p:cNvPr id="4" name="Picture 3">
            <a:extLst>
              <a:ext uri="{FF2B5EF4-FFF2-40B4-BE49-F238E27FC236}">
                <a16:creationId xmlns:a16="http://schemas.microsoft.com/office/drawing/2014/main" id="{77342432-EEB7-689D-713F-848545C56CC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62025" y="1830649"/>
            <a:ext cx="8886826" cy="4478960"/>
          </a:xfrm>
          <a:prstGeom prst="rect">
            <a:avLst/>
          </a:prstGeom>
        </p:spPr>
      </p:pic>
      <p:pic>
        <p:nvPicPr>
          <p:cNvPr id="6" name="Picture 5" descr="Diagram titled “Three Proposed Service Models” presents a lavender three-row comparison with DEN branding. Models include Free-to-Guest shared channel access, Franchise provider contracts and billing, and centrally managed IPTV featuring live TV, video on demand, streaming, emergency messaging, and digital signage across terminals, gates, and operations areas.">
            <a:extLst>
              <a:ext uri="{FF2B5EF4-FFF2-40B4-BE49-F238E27FC236}">
                <a16:creationId xmlns:a16="http://schemas.microsoft.com/office/drawing/2014/main" id="{1CF3180C-7ECE-4C7D-C776-ADE3464C58FC}"/>
              </a:ext>
            </a:extLst>
          </p:cNvPr>
          <p:cNvPicPr>
            <a:picLocks noChangeAspect="1"/>
          </p:cNvPicPr>
          <p:nvPr/>
        </p:nvPicPr>
        <p:blipFill>
          <a:blip r:embed="rId4"/>
          <a:stretch>
            <a:fillRect/>
          </a:stretch>
        </p:blipFill>
        <p:spPr>
          <a:xfrm>
            <a:off x="1162050" y="1471339"/>
            <a:ext cx="7925218" cy="5186727"/>
          </a:xfrm>
          <a:prstGeom prst="rect">
            <a:avLst/>
          </a:prstGeom>
        </p:spPr>
      </p:pic>
    </p:spTree>
    <p:extLst>
      <p:ext uri="{BB962C8B-B14F-4D97-AF65-F5344CB8AC3E}">
        <p14:creationId xmlns:p14="http://schemas.microsoft.com/office/powerpoint/2010/main" val="853453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06946-7583-A053-0DB8-54A0A832B3F5}"/>
            </a:ext>
          </a:extLst>
        </p:cNvPr>
        <p:cNvGrpSpPr/>
        <p:nvPr/>
      </p:nvGrpSpPr>
      <p:grpSpPr>
        <a:xfrm>
          <a:off x="0" y="0"/>
          <a:ext cx="0" cy="0"/>
          <a:chOff x="0" y="0"/>
          <a:chExt cx="0" cy="0"/>
        </a:xfrm>
      </p:grpSpPr>
      <p:sp>
        <p:nvSpPr>
          <p:cNvPr id="16" name="Text Placeholder 15" descr="2025 Tunnel Switchgear Heaving Remediation&#10;Six switchgear rooms in the East and West cores of ACON, BCON, and CCON have experienced soil heaving, causing damage to both equipment and enclosures. Additionally, ACON East and West sub-cores face significant water intrusion, impacting switchgear performance.&#10;&#10;Replace damaged switchgear and enclosures.&#10;Install new switchgear on elevated steel platforms anchored to the basement foundation to prevent future heaving impact.&#10;Construct code-compliant enclosures with fire-rated walls, fire suppression, and HVAC.&#10;Remove and replace heaved soil and repair room structures.&#10;Implement water mitigation at ACON sub-cores.&#10;&#10;KEY INFORMATION &#10;Anticipated Advertisement Date:  Q3-Q4&#10;Estimated Project Value: $10M to $49.99M&#10;Small Business Program Goal: TBD&#10;Key Scope/Industry: Electrical, Concrete, Masonry, Earthwork, Civil Utilities, Mechanical, Electrical, Plumbing&#10;Project Manager: Mark Tabugadir| mark.tabugadir@flydenver.com&#10;">
            <a:extLst>
              <a:ext uri="{FF2B5EF4-FFF2-40B4-BE49-F238E27FC236}">
                <a16:creationId xmlns:a16="http://schemas.microsoft.com/office/drawing/2014/main" id="{9E25ED30-E347-C87C-925D-8D986AD914B6}"/>
              </a:ext>
            </a:extLst>
          </p:cNvPr>
          <p:cNvSpPr>
            <a:spLocks noGrp="1"/>
          </p:cNvSpPr>
          <p:nvPr>
            <p:ph type="title" idx="4294967295"/>
          </p:nvPr>
        </p:nvSpPr>
        <p:spPr>
          <a:xfrm>
            <a:off x="703950" y="456072"/>
            <a:ext cx="11066462"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r>
              <a:rPr lang="en-US" sz="2800" dirty="0">
                <a:solidFill>
                  <a:srgbClr val="440099"/>
                </a:solidFill>
                <a:latin typeface="+mn-lt"/>
              </a:rPr>
              <a:t>Model 1&amp;2: Programming &amp; Infrastructure Requirements</a:t>
            </a:r>
            <a:br>
              <a:rPr lang="en-US" sz="900" dirty="0">
                <a:solidFill>
                  <a:srgbClr val="323130"/>
                </a:solidFill>
                <a:highlight>
                  <a:srgbClr val="EDEBE9"/>
                </a:highlight>
                <a:latin typeface="Segoe UI"/>
                <a:ea typeface="Calibri Light"/>
                <a:cs typeface="Segoe UI"/>
              </a:rPr>
            </a:br>
            <a:endParaRPr lang="en-US" sz="900" dirty="0">
              <a:solidFill>
                <a:srgbClr val="323130"/>
              </a:solidFill>
              <a:highlight>
                <a:srgbClr val="EDEBE9"/>
              </a:highlight>
              <a:latin typeface="Segoe UI"/>
              <a:ea typeface="Calibri Light"/>
              <a:cs typeface="Segoe UI"/>
            </a:endParaRPr>
          </a:p>
          <a:p>
            <a:pPr>
              <a:spcBef>
                <a:spcPts val="1000"/>
              </a:spcBef>
              <a:defRPr/>
            </a:pPr>
            <a:endParaRPr lang="en-US" sz="2800" dirty="0">
              <a:solidFill>
                <a:srgbClr val="440099"/>
              </a:solidFill>
              <a:ea typeface="Calibri Light"/>
              <a:cs typeface="Calibri Light"/>
            </a:endParaRPr>
          </a:p>
        </p:txBody>
      </p:sp>
      <p:pic>
        <p:nvPicPr>
          <p:cNvPr id="8" name="Picture 7" descr="Presentation slide titled “Model 1 &amp; 2: Programming &amp; Infrastructure Requirements” outlines DEN channel programming and infrastructure terms. Two columns list approximately 60 selected channels, 40+ extended-basic HD channels, local broadcasts, lineup modification rights, unlimited connections, HD encryption, installation requirements, revenue sharing, and advertising opportunities, with purple DEN logo at lower left.">
            <a:extLst>
              <a:ext uri="{FF2B5EF4-FFF2-40B4-BE49-F238E27FC236}">
                <a16:creationId xmlns:a16="http://schemas.microsoft.com/office/drawing/2014/main" id="{376456E6-27D1-09BB-4984-E744BE041C93}"/>
              </a:ext>
            </a:extLst>
          </p:cNvPr>
          <p:cNvPicPr>
            <a:picLocks noChangeAspect="1"/>
          </p:cNvPicPr>
          <p:nvPr/>
        </p:nvPicPr>
        <p:blipFill>
          <a:blip r:embed="rId3"/>
          <a:stretch>
            <a:fillRect/>
          </a:stretch>
        </p:blipFill>
        <p:spPr>
          <a:xfrm>
            <a:off x="1256645" y="1557075"/>
            <a:ext cx="7644859" cy="5100899"/>
          </a:xfrm>
          <a:prstGeom prst="rect">
            <a:avLst/>
          </a:prstGeom>
        </p:spPr>
      </p:pic>
    </p:spTree>
    <p:extLst>
      <p:ext uri="{BB962C8B-B14F-4D97-AF65-F5344CB8AC3E}">
        <p14:creationId xmlns:p14="http://schemas.microsoft.com/office/powerpoint/2010/main" val="1627971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3F509-1193-67FF-823A-F7AFE2BADEF0}"/>
            </a:ext>
          </a:extLst>
        </p:cNvPr>
        <p:cNvGrpSpPr/>
        <p:nvPr/>
      </p:nvGrpSpPr>
      <p:grpSpPr>
        <a:xfrm>
          <a:off x="0" y="0"/>
          <a:ext cx="0" cy="0"/>
          <a:chOff x="0" y="0"/>
          <a:chExt cx="0" cy="0"/>
        </a:xfrm>
      </p:grpSpPr>
      <p:sp>
        <p:nvSpPr>
          <p:cNvPr id="16" name="Text Placeholder 15" descr="2025 Tunnel Switchgear Heaving Remediation&#10;Six switchgear rooms in the East and West cores of ACON, BCON, and CCON have experienced soil heaving, causing damage to both equipment and enclosures. Additionally, ACON East and West sub-cores face significant water intrusion, impacting switchgear performance.&#10;&#10;Replace damaged switchgear and enclosures.&#10;Install new switchgear on elevated steel platforms anchored to the basement foundation to prevent future heaving impact.&#10;Construct code-compliant enclosures with fire-rated walls, fire suppression, and HVAC.&#10;Remove and replace heaved soil and repair room structures.&#10;Implement water mitigation at ACON sub-cores.&#10;&#10;KEY INFORMATION &#10;Anticipated Advertisement Date:  Q3-Q4&#10;Estimated Project Value: $10M to $49.99M&#10;Small Business Program Goal: TBD&#10;Key Scope/Industry: Electrical, Concrete, Masonry, Earthwork, Civil Utilities, Mechanical, Electrical, Plumbing&#10;Project Manager: Mark Tabugadir| mark.tabugadir@flydenver.com&#10;">
            <a:extLst>
              <a:ext uri="{FF2B5EF4-FFF2-40B4-BE49-F238E27FC236}">
                <a16:creationId xmlns:a16="http://schemas.microsoft.com/office/drawing/2014/main" id="{637E1E35-33AB-E4F0-AB16-8A4D7F5FE4D2}"/>
              </a:ext>
            </a:extLst>
          </p:cNvPr>
          <p:cNvSpPr>
            <a:spLocks noGrp="1"/>
          </p:cNvSpPr>
          <p:nvPr>
            <p:ph type="title" idx="4294967295"/>
          </p:nvPr>
        </p:nvSpPr>
        <p:spPr>
          <a:xfrm>
            <a:off x="703950" y="456072"/>
            <a:ext cx="11066462"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r>
              <a:rPr lang="en-US" sz="2800" dirty="0">
                <a:solidFill>
                  <a:srgbClr val="440099"/>
                </a:solidFill>
                <a:latin typeface="+mn-lt"/>
              </a:rPr>
              <a:t>Model 3: IPTV Capabilities &amp; Integration</a:t>
            </a:r>
            <a:endParaRPr lang="en-US" sz="2800" dirty="0">
              <a:solidFill>
                <a:srgbClr val="440099"/>
              </a:solidFill>
              <a:ea typeface="Calibri Light"/>
              <a:cs typeface="Calibri Light"/>
            </a:endParaRPr>
          </a:p>
        </p:txBody>
      </p:sp>
      <p:pic>
        <p:nvPicPr>
          <p:cNvPr id="6" name="Picture 5" descr="Six-panel capability diagram titled “Model 3: IPTV Capabilities &amp; Integration,” outlining an IPTV platform’s core functions. Cards cover Architecture, Content Delivery, Emergency Override, Digital Signage, Network &amp; Security, and SLA &amp; Support, with lavender styling, icons, descriptive labels, and DEN logo.">
            <a:extLst>
              <a:ext uri="{FF2B5EF4-FFF2-40B4-BE49-F238E27FC236}">
                <a16:creationId xmlns:a16="http://schemas.microsoft.com/office/drawing/2014/main" id="{A487B7F5-BC40-21D7-4DC5-F0856AD9794E}"/>
              </a:ext>
            </a:extLst>
          </p:cNvPr>
          <p:cNvPicPr>
            <a:picLocks noChangeAspect="1"/>
          </p:cNvPicPr>
          <p:nvPr/>
        </p:nvPicPr>
        <p:blipFill>
          <a:blip r:embed="rId3"/>
          <a:stretch>
            <a:fillRect/>
          </a:stretch>
        </p:blipFill>
        <p:spPr>
          <a:xfrm>
            <a:off x="1047750" y="1547549"/>
            <a:ext cx="7982360" cy="5118558"/>
          </a:xfrm>
          <a:prstGeom prst="rect">
            <a:avLst/>
          </a:prstGeom>
        </p:spPr>
      </p:pic>
    </p:spTree>
    <p:extLst>
      <p:ext uri="{BB962C8B-B14F-4D97-AF65-F5344CB8AC3E}">
        <p14:creationId xmlns:p14="http://schemas.microsoft.com/office/powerpoint/2010/main" val="3618739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FB55E-81FF-B94A-F1B2-3AE5B361193B}"/>
            </a:ext>
          </a:extLst>
        </p:cNvPr>
        <p:cNvGrpSpPr/>
        <p:nvPr/>
      </p:nvGrpSpPr>
      <p:grpSpPr>
        <a:xfrm>
          <a:off x="0" y="0"/>
          <a:ext cx="0" cy="0"/>
          <a:chOff x="0" y="0"/>
          <a:chExt cx="0" cy="0"/>
        </a:xfrm>
      </p:grpSpPr>
      <p:sp>
        <p:nvSpPr>
          <p:cNvPr id="16" name="Text Placeholder 15" descr="2025 Tunnel Switchgear Heaving Remediation&#10;Six switchgear rooms in the East and West cores of ACON, BCON, and CCON have experienced soil heaving, causing damage to both equipment and enclosures. Additionally, ACON East and West sub-cores face significant water intrusion, impacting switchgear performance.&#10;&#10;Replace damaged switchgear and enclosures.&#10;Install new switchgear on elevated steel platforms anchored to the basement foundation to prevent future heaving impact.&#10;Construct code-compliant enclosures with fire-rated walls, fire suppression, and HVAC.&#10;Remove and replace heaved soil and repair room structures.&#10;Implement water mitigation at ACON sub-cores.&#10;&#10;KEY INFORMATION &#10;Anticipated Advertisement Date:  Q3-Q4&#10;Estimated Project Value: $10M to $49.99M&#10;Small Business Program Goal: TBD&#10;Key Scope/Industry: Electrical, Concrete, Masonry, Earthwork, Civil Utilities, Mechanical, Electrical, Plumbing&#10;Project Manager: Mark Tabugadir| mark.tabugadir@flydenver.com&#10;">
            <a:extLst>
              <a:ext uri="{FF2B5EF4-FFF2-40B4-BE49-F238E27FC236}">
                <a16:creationId xmlns:a16="http://schemas.microsoft.com/office/drawing/2014/main" id="{40D84C1A-5B26-0AF3-8344-947BF9EDED28}"/>
              </a:ext>
            </a:extLst>
          </p:cNvPr>
          <p:cNvSpPr>
            <a:spLocks noGrp="1"/>
          </p:cNvSpPr>
          <p:nvPr>
            <p:ph type="title" idx="4294967295"/>
          </p:nvPr>
        </p:nvSpPr>
        <p:spPr>
          <a:xfrm>
            <a:off x="703950" y="456072"/>
            <a:ext cx="11066462"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defRPr/>
            </a:pPr>
            <a:r>
              <a:rPr lang="en-US" sz="2800" dirty="0">
                <a:solidFill>
                  <a:srgbClr val="440099"/>
                </a:solidFill>
                <a:latin typeface="+mn-lt"/>
              </a:rPr>
              <a:t>Proposal Requirements &amp; Next Steps</a:t>
            </a:r>
            <a:endParaRPr lang="en-US" sz="2800" dirty="0">
              <a:solidFill>
                <a:srgbClr val="440099"/>
              </a:solidFill>
              <a:ea typeface="Calibri Light"/>
              <a:cs typeface="Calibri Light"/>
            </a:endParaRPr>
          </a:p>
        </p:txBody>
      </p:sp>
      <p:pic>
        <p:nvPicPr>
          <p:cNvPr id="6" name="Picture 5" descr="Presentation slide titled “Proposal Requirements &amp; Next Steps” outlines submission materials and post-award obligations for DEN. Two columns list PDF response, pricing, SLA, and outage-schedule requirements alongside 60-day SOP delivery, maintenance, training, documentation, critical-equipment support, and airport badge credentialing milestones.">
            <a:extLst>
              <a:ext uri="{FF2B5EF4-FFF2-40B4-BE49-F238E27FC236}">
                <a16:creationId xmlns:a16="http://schemas.microsoft.com/office/drawing/2014/main" id="{5FB98945-783E-BBF9-C529-D4F6E04B3319}"/>
              </a:ext>
            </a:extLst>
          </p:cNvPr>
          <p:cNvPicPr>
            <a:picLocks noChangeAspect="1"/>
          </p:cNvPicPr>
          <p:nvPr/>
        </p:nvPicPr>
        <p:blipFill>
          <a:blip r:embed="rId3"/>
          <a:stretch>
            <a:fillRect/>
          </a:stretch>
        </p:blipFill>
        <p:spPr>
          <a:xfrm>
            <a:off x="381000" y="1188232"/>
            <a:ext cx="8610600" cy="5433493"/>
          </a:xfrm>
          <a:prstGeom prst="rect">
            <a:avLst/>
          </a:prstGeom>
        </p:spPr>
      </p:pic>
    </p:spTree>
    <p:extLst>
      <p:ext uri="{BB962C8B-B14F-4D97-AF65-F5344CB8AC3E}">
        <p14:creationId xmlns:p14="http://schemas.microsoft.com/office/powerpoint/2010/main" val="2322005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527FA-BF86-E95A-710D-B1554AA02538}"/>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04365B3E-9392-8819-AFFA-0CA5F96CF1D8}"/>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chemeClr val="bg1"/>
                </a:solidFill>
                <a:latin typeface="+mn-lt"/>
                <a:ea typeface="Calibri"/>
                <a:cs typeface="Calibri"/>
              </a:rPr>
              <a:t>CEEA Café Pilot Program</a:t>
            </a:r>
            <a:br>
              <a:rPr lang="en-US" sz="3600" dirty="0">
                <a:latin typeface="+mn-lt"/>
                <a:ea typeface="+mn-ea"/>
                <a:cs typeface="+mn-cs"/>
              </a:rPr>
            </a:br>
            <a:r>
              <a:rPr kumimoji="0" lang="en-US" sz="3600" b="0" i="0" u="none" strike="noStrike" kern="1200" cap="none" spc="0" normalizeH="0" baseline="0" noProof="0">
                <a:ln>
                  <a:noFill/>
                </a:ln>
                <a:solidFill>
                  <a:schemeClr val="bg1"/>
                </a:solidFill>
                <a:effectLst/>
                <a:uLnTx/>
                <a:uFillTx/>
                <a:latin typeface="+mn-lt"/>
                <a:ea typeface="+mn-ea"/>
                <a:cs typeface="+mn-cs"/>
              </a:rPr>
              <a:t> </a:t>
            </a:r>
            <a:endParaRPr kumimoji="0" lang="en-US" sz="360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39134240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79730-6D81-D590-3169-C124453FA2DF}"/>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B254C3FD-86F5-0F58-124D-E8C5CEC99565}"/>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dirty="0">
                <a:solidFill>
                  <a:srgbClr val="440099"/>
                </a:solidFill>
                <a:latin typeface="+mn-lt"/>
                <a:ea typeface="+mn-ea"/>
                <a:cs typeface="+mn-cs"/>
              </a:rPr>
              <a:t>CEEA Café Pilot Program</a:t>
            </a:r>
            <a:endParaRPr lang="en-US" sz="3200" dirty="0"/>
          </a:p>
        </p:txBody>
      </p:sp>
      <p:sp>
        <p:nvSpPr>
          <p:cNvPr id="3" name="TextBox 2">
            <a:extLst>
              <a:ext uri="{FF2B5EF4-FFF2-40B4-BE49-F238E27FC236}">
                <a16:creationId xmlns:a16="http://schemas.microsoft.com/office/drawing/2014/main" id="{63661EA4-06FF-4909-05C9-7A5971FA42C1}"/>
              </a:ext>
              <a:ext uri="{C183D7F6-B498-43B3-948B-1728B52AA6E4}">
                <adec:decorative xmlns:adec="http://schemas.microsoft.com/office/drawing/2017/decorative" val="1"/>
              </a:ext>
            </a:extLst>
          </p:cNvPr>
          <p:cNvSpPr txBox="1"/>
          <p:nvPr/>
        </p:nvSpPr>
        <p:spPr>
          <a:xfrm>
            <a:off x="721452" y="1364657"/>
            <a:ext cx="9070247" cy="4616648"/>
          </a:xfrm>
          <a:prstGeom prst="rect">
            <a:avLst/>
          </a:prstGeom>
          <a:noFill/>
        </p:spPr>
        <p:txBody>
          <a:bodyPr wrap="square" lIns="91440" tIns="45720" rIns="91440" bIns="45720" anchor="t">
            <a:spAutoFit/>
          </a:bodyPr>
          <a:lstStyle/>
          <a:p>
            <a:pPr>
              <a:defRPr/>
            </a:pPr>
            <a:r>
              <a:rPr lang="en-US" sz="1400" dirty="0">
                <a:solidFill>
                  <a:prstClr val="black"/>
                </a:solidFill>
                <a:ea typeface="+mn-lt"/>
                <a:cs typeface="+mn-lt"/>
              </a:rPr>
              <a:t>The Center of Equity &amp; Excellence in Aviation (CEEA) at Denver International Airport (DEN) seeks a qualified operator to implement and manage a one-year pilot café and hospitality program located within the CEEA facility at the Hotel and Transit Center. The pilot will function as a proof-of-concept initiative to evaluate customer demand, operational feasibility, financial sustainability, workforce development outcomes, and long-term viability of a future hospitality operation. </a:t>
            </a:r>
            <a:endParaRPr lang="en-US" sz="1400" dirty="0">
              <a:solidFill>
                <a:prstClr val="black"/>
              </a:solidFill>
              <a:ea typeface="Calibri"/>
              <a:cs typeface="Calibri"/>
            </a:endParaRPr>
          </a:p>
          <a:p>
            <a:pPr lvl="0">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Calibri"/>
              </a:rPr>
              <a:t>KEY INFORMATION </a:t>
            </a:r>
            <a:endParaRPr kumimoji="0" lang="en-US" sz="1400"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Calibri"/>
              </a:rPr>
              <a:t>Anticipated Advertisement Date: </a:t>
            </a:r>
            <a:r>
              <a:rPr lang="en-US" sz="1400" dirty="0">
                <a:solidFill>
                  <a:prstClr val="black"/>
                </a:solidFill>
                <a:latin typeface="Calibri" panose="020F0502020204030204"/>
                <a:cs typeface="Calibri"/>
              </a:rPr>
              <a:t>Early Q4</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Calibri"/>
              </a:rPr>
              <a:t> 2026</a:t>
            </a:r>
            <a:endParaRPr kumimoji="0" lang="en-US" sz="1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a:defRPr/>
            </a:pPr>
            <a:r>
              <a:rPr lang="en-US" sz="1400" b="1" dirty="0">
                <a:solidFill>
                  <a:prstClr val="black"/>
                </a:solidFill>
                <a:ea typeface="+mn-lt"/>
                <a:cs typeface="+mn-lt"/>
              </a:rPr>
              <a:t>Anticipated Start Date:</a:t>
            </a:r>
            <a:r>
              <a:rPr lang="en-US" sz="1400" dirty="0">
                <a:solidFill>
                  <a:prstClr val="black"/>
                </a:solidFill>
                <a:ea typeface="+mn-lt"/>
                <a:cs typeface="+mn-lt"/>
              </a:rPr>
              <a:t> January 1, 2027 </a:t>
            </a:r>
            <a:endParaRPr lang="en-US" dirty="0">
              <a:solidFill>
                <a:prstClr val="black"/>
              </a:solidFill>
            </a:endParaRPr>
          </a:p>
          <a:p>
            <a:pPr>
              <a:defRPr/>
            </a:pPr>
            <a:r>
              <a:rPr lang="en-US" sz="1400" b="1" dirty="0">
                <a:solidFill>
                  <a:prstClr val="black"/>
                </a:solidFill>
                <a:latin typeface="Calibri" panose="020F0502020204030204"/>
                <a:cs typeface="Calibri"/>
              </a:rPr>
              <a:t>Anticipated End Date:</a:t>
            </a:r>
            <a:r>
              <a:rPr lang="en-US" sz="1400" dirty="0">
                <a:solidFill>
                  <a:prstClr val="black"/>
                </a:solidFill>
                <a:latin typeface="Calibri" panose="020F0502020204030204"/>
                <a:cs typeface="Calibri"/>
              </a:rPr>
              <a:t> December 31, 2027 </a:t>
            </a:r>
            <a:endParaRPr lang="en-US" dirty="0">
              <a:solidFill>
                <a:prstClr val="black"/>
              </a:solidFill>
              <a:latin typeface="Calibri" panose="020F0502020204030204"/>
              <a:cs typeface="Calibri"/>
            </a:endParaRPr>
          </a:p>
          <a:p>
            <a:pPr>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Calibri"/>
              </a:rPr>
              <a:t>Estimated Project Value: </a:t>
            </a:r>
            <a:r>
              <a:rPr lang="en-US" sz="1400" dirty="0">
                <a:solidFill>
                  <a:prstClr val="black"/>
                </a:solidFill>
                <a:cs typeface="Calibri"/>
              </a:rPr>
              <a:t>Less than $500K</a:t>
            </a:r>
            <a:endParaRPr lang="en-US" dirty="0">
              <a:solidFill>
                <a:prstClr val="black"/>
              </a:solidFill>
              <a:ea typeface="Calibri"/>
              <a:cs typeface="Calibri"/>
            </a:endParaRPr>
          </a:p>
          <a:p>
            <a:pPr>
              <a:defRPr/>
            </a:pPr>
            <a:r>
              <a:rPr lang="en-US" sz="1400" b="1" dirty="0">
                <a:solidFill>
                  <a:prstClr val="black"/>
                </a:solidFill>
                <a:ea typeface="+mn-lt"/>
                <a:cs typeface="+mn-lt"/>
              </a:rPr>
              <a:t>Contract Type: </a:t>
            </a:r>
            <a:r>
              <a:rPr lang="en-US" sz="1400" dirty="0">
                <a:solidFill>
                  <a:prstClr val="black"/>
                </a:solidFill>
                <a:ea typeface="+mn-lt"/>
                <a:cs typeface="+mn-lt"/>
              </a:rPr>
              <a:t>Professional Services Pilot Agreement</a:t>
            </a:r>
            <a:endParaRPr lang="en-US" dirty="0">
              <a:solidFill>
                <a:prstClr val="black"/>
              </a:solidFill>
            </a:endParaRPr>
          </a:p>
          <a:p>
            <a:pPr>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Calibri"/>
              </a:rPr>
              <a:t>Small Business Program Goal: </a:t>
            </a:r>
            <a:r>
              <a:rPr lang="en-US" sz="1400" dirty="0">
                <a:solidFill>
                  <a:prstClr val="black"/>
                </a:solidFill>
                <a:latin typeface="Calibri" panose="020F0502020204030204"/>
                <a:cs typeface="Calibri"/>
              </a:rPr>
              <a:t>Pending </a:t>
            </a:r>
            <a:endParaRPr kumimoji="0" lang="en-US" sz="1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Calibri"/>
              </a:rPr>
              <a:t>Key Scope/Industry: </a:t>
            </a:r>
            <a:r>
              <a:rPr lang="en-US" sz="1400" dirty="0">
                <a:solidFill>
                  <a:prstClr val="black"/>
                </a:solidFill>
                <a:cs typeface="Calibri"/>
              </a:rPr>
              <a:t>Food &amp; Beverage (F&amp;B) Operations and Management, Café Operations, Hospitality and Event Services, Workforce Development and Job Training, Customer Service, Hospitality Staffing, Program Management, Food Service Supply Chain/Procurement, Data Collection and Reporting, and Point-of-Sale (POS)/Payment Processing Systems. Experience supporting employment pathways for neurodivergent individuals and hospitality industry workforce placement is highly desirable. Potentially difficult-to-recruit areas include qualified F&amp;B operators with workforce development expertise, hospitality training providers, and organizations with established employment partnerships within the hospitality industry.</a:t>
            </a:r>
            <a:endParaRPr lang="en-US" sz="1400" dirty="0">
              <a:solidFill>
                <a:prstClr val="black"/>
              </a:solidFill>
              <a:latin typeface="Aptos Narrow"/>
              <a:cs typeface="Arial"/>
            </a:endParaRPr>
          </a:p>
          <a:p>
            <a:pPr>
              <a:defRPr/>
            </a:pPr>
            <a:endParaRPr lang="en-US" sz="1400" dirty="0">
              <a:solidFill>
                <a:prstClr val="black"/>
              </a:solidFill>
              <a:latin typeface="Calibri" panose="020F0502020204030204"/>
              <a:cs typeface="Calibri"/>
            </a:endParaRPr>
          </a:p>
          <a:p>
            <a:pPr lvl="0">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Calibri"/>
              </a:rPr>
              <a:t>Project Manager: </a:t>
            </a:r>
            <a:r>
              <a:rPr lang="en-US" sz="1400" dirty="0">
                <a:solidFill>
                  <a:prstClr val="black"/>
                </a:solidFill>
                <a:cs typeface="Calibri"/>
              </a:rPr>
              <a:t>Alexander Kennedy</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Calibri"/>
              </a:rPr>
              <a:t>| </a:t>
            </a:r>
            <a:r>
              <a:rPr lang="en-US" sz="1400" dirty="0">
                <a:solidFill>
                  <a:prstClr val="black"/>
                </a:solidFill>
                <a:cs typeface="Calibri"/>
                <a:hlinkClick r:id="rId2">
                  <a:extLst>
                    <a:ext uri="{A12FA001-AC4F-418D-AE19-62706E023703}">
                      <ahyp:hlinkClr xmlns:ahyp="http://schemas.microsoft.com/office/drawing/2018/hyperlinkcolor" val="tx"/>
                    </a:ext>
                  </a:extLst>
                </a:hlinkClick>
              </a:rPr>
              <a:t>Alexander.Kennedy@flydenver.com</a:t>
            </a:r>
            <a:r>
              <a:rPr lang="en-US" sz="1400" dirty="0">
                <a:solidFill>
                  <a:prstClr val="black"/>
                </a:solidFill>
                <a:cs typeface="Calibri"/>
              </a:rPr>
              <a:t> </a:t>
            </a:r>
            <a:endParaRPr lang="en-US" sz="1400" b="0" i="0" u="none" strike="noStrike" kern="1200" cap="none" spc="0" normalizeH="0" baseline="0" noProof="0" dirty="0">
              <a:ln>
                <a:noFill/>
              </a:ln>
              <a:solidFill>
                <a:prstClr val="black"/>
              </a:solidFill>
              <a:effectLst/>
              <a:uLnTx/>
              <a:uFillTx/>
              <a:latin typeface="Aptos Narrow"/>
              <a:cs typeface="Arial"/>
            </a:endParaRPr>
          </a:p>
        </p:txBody>
      </p:sp>
    </p:spTree>
    <p:extLst>
      <p:ext uri="{BB962C8B-B14F-4D97-AF65-F5344CB8AC3E}">
        <p14:creationId xmlns:p14="http://schemas.microsoft.com/office/powerpoint/2010/main" val="3547144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A8338-0390-6958-ECFC-822F0C641B8D}"/>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B5C24A1E-53A1-31BE-F120-F3AE99384F9F}"/>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latin typeface="+mn-lt"/>
                <a:ea typeface="Calibri"/>
                <a:cs typeface="Calibri"/>
              </a:rPr>
              <a:t>Concourse </a:t>
            </a:r>
            <a:r>
              <a:rPr lang="en-US" sz="3600" dirty="0">
                <a:solidFill>
                  <a:schemeClr val="bg1"/>
                </a:solidFill>
                <a:latin typeface="+mn-lt"/>
                <a:ea typeface="Calibri"/>
                <a:cs typeface="Calibri"/>
              </a:rPr>
              <a:t>C West</a:t>
            </a:r>
            <a:r>
              <a:rPr lang="en-US" sz="3600">
                <a:solidFill>
                  <a:schemeClr val="bg1"/>
                </a:solidFill>
                <a:latin typeface="+mn-lt"/>
                <a:ea typeface="Calibri"/>
                <a:cs typeface="Calibri"/>
              </a:rPr>
              <a:t> Expansion</a:t>
            </a:r>
            <a:r>
              <a:rPr lang="en-US" sz="3600" dirty="0">
                <a:solidFill>
                  <a:schemeClr val="bg1"/>
                </a:solidFill>
                <a:latin typeface="+mn-lt"/>
                <a:ea typeface="Calibri"/>
                <a:cs typeface="Calibri"/>
              </a:rPr>
              <a:t> Project</a:t>
            </a:r>
            <a:r>
              <a:rPr lang="en-US" sz="3600">
                <a:solidFill>
                  <a:schemeClr val="bg1"/>
                </a:solidFill>
                <a:latin typeface="+mn-lt"/>
                <a:ea typeface="Calibri"/>
                <a:cs typeface="Calibri"/>
              </a:rPr>
              <a:t> - Design</a:t>
            </a:r>
            <a:br>
              <a:rPr lang="en-US" sz="3600" dirty="0">
                <a:latin typeface="+mn-lt"/>
                <a:ea typeface="+mn-ea"/>
                <a:cs typeface="+mn-cs"/>
              </a:rPr>
            </a:br>
            <a:r>
              <a:rPr kumimoji="0" lang="en-US" sz="3600" b="0" i="0" u="none" strike="noStrike" kern="1200" cap="none" spc="0" normalizeH="0" baseline="0" noProof="0">
                <a:ln>
                  <a:noFill/>
                </a:ln>
                <a:solidFill>
                  <a:schemeClr val="bg1"/>
                </a:solidFill>
                <a:effectLst/>
                <a:uLnTx/>
                <a:uFillTx/>
                <a:latin typeface="+mn-lt"/>
                <a:ea typeface="+mn-ea"/>
                <a:cs typeface="+mn-cs"/>
              </a:rPr>
              <a:t> </a:t>
            </a:r>
            <a:endParaRPr kumimoji="0" lang="en-US" sz="360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1803389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DE441-055A-F67A-E5B6-E82392EC4B8F}"/>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EEF8C513-A6C8-3FD2-EE98-9D35B5E6168C}"/>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dirty="0">
                <a:solidFill>
                  <a:srgbClr val="440099"/>
                </a:solidFill>
                <a:latin typeface="+mn-lt"/>
                <a:ea typeface="+mn-ea"/>
                <a:cs typeface="+mn-cs"/>
              </a:rPr>
              <a:t>DEN Concourse C West Expansion - Design</a:t>
            </a:r>
            <a:endParaRPr lang="en-US" sz="3200" dirty="0"/>
          </a:p>
        </p:txBody>
      </p:sp>
      <p:sp>
        <p:nvSpPr>
          <p:cNvPr id="3" name="TextBox 2">
            <a:extLst>
              <a:ext uri="{FF2B5EF4-FFF2-40B4-BE49-F238E27FC236}">
                <a16:creationId xmlns:a16="http://schemas.microsoft.com/office/drawing/2014/main" id="{E8104366-7594-74A9-3C21-6795F04F3C69}"/>
              </a:ext>
              <a:ext uri="{C183D7F6-B498-43B3-948B-1728B52AA6E4}">
                <adec:decorative xmlns:adec="http://schemas.microsoft.com/office/drawing/2017/decorative" val="1"/>
              </a:ext>
            </a:extLst>
          </p:cNvPr>
          <p:cNvSpPr txBox="1"/>
          <p:nvPr/>
        </p:nvSpPr>
        <p:spPr>
          <a:xfrm>
            <a:off x="721452" y="1577093"/>
            <a:ext cx="9070247" cy="2554545"/>
          </a:xfrm>
          <a:prstGeom prst="rect">
            <a:avLst/>
          </a:prstGeom>
          <a:noFill/>
        </p:spPr>
        <p:txBody>
          <a:bodyPr wrap="square" lIns="91440" tIns="45720" rIns="91440" bIns="45720" anchor="t">
            <a:spAutoFit/>
          </a:bodyPr>
          <a:lstStyle/>
          <a:p>
            <a:pPr lvl="0">
              <a:defRPr/>
            </a:pPr>
            <a:r>
              <a:rPr lang="en-US" sz="1600">
                <a:solidFill>
                  <a:prstClr val="black"/>
                </a:solidFill>
                <a:ea typeface="Calibri" panose="020F0502020204030204"/>
                <a:cs typeface="Calibri"/>
              </a:rPr>
              <a:t>The proposed DEN Concourse C West Expansion Program supports DEN’s long term growth strategy positioning. Planning efforts have been developed in consideration of DEN Vision 100 &amp; Operation 2045. The project consists of 11 narrowbody gates with over 400,000 square feet of new concourse.</a:t>
            </a:r>
            <a:endParaRPr kumimoji="0" lang="en-US" sz="1600" i="0" u="none" strike="noStrike" kern="1200" cap="none" spc="0" normalizeH="0" baseline="0" noProof="0">
              <a:ln>
                <a:noFill/>
              </a:ln>
              <a:solidFill>
                <a:prstClr val="black"/>
              </a:solidFill>
              <a:effectLst/>
              <a:uLnTx/>
              <a:uFillTx/>
              <a:latin typeface="Calibri" panose="020F0502020204030204"/>
              <a:ea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INFORMATION </a:t>
            </a:r>
            <a:endPar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Anticipated Advertisement Date: </a:t>
            </a:r>
            <a:r>
              <a:rPr kumimoji="0" lang="en-US" sz="1400" i="0" u="none" strike="noStrike" kern="1200" cap="none" spc="0" normalizeH="0" baseline="0" noProof="0">
                <a:ln>
                  <a:noFill/>
                </a:ln>
                <a:solidFill>
                  <a:prstClr val="black"/>
                </a:solidFill>
                <a:effectLst/>
                <a:uLnTx/>
                <a:uFillTx/>
                <a:latin typeface="Calibri" panose="020F0502020204030204"/>
                <a:ea typeface="+mn-ea"/>
                <a:cs typeface="Calibri"/>
              </a:rPr>
              <a:t>Q4 2026</a:t>
            </a:r>
            <a:endParaRPr kumimoji="0" lang="en-US" sz="140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Estimated Project Value: </a:t>
            </a:r>
            <a:r>
              <a:rPr lang="en-US" sz="1400">
                <a:solidFill>
                  <a:prstClr val="black"/>
                </a:solidFill>
                <a:cs typeface="Calibri"/>
              </a:rPr>
              <a:t>$100M+</a:t>
            </a:r>
            <a:endParaRPr kumimoji="0" lang="en-US" sz="140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Small Business Program Goal: </a:t>
            </a:r>
            <a:r>
              <a:rPr kumimoji="0" lang="en-US" sz="1400" i="0" u="none" strike="noStrike" kern="1200" cap="none" spc="0" normalizeH="0" baseline="0" noProof="0">
                <a:ln>
                  <a:noFill/>
                </a:ln>
                <a:solidFill>
                  <a:prstClr val="black"/>
                </a:solidFill>
                <a:effectLst/>
                <a:uLnTx/>
                <a:uFillTx/>
                <a:latin typeface="Calibri" panose="020F0502020204030204"/>
                <a:ea typeface="+mn-ea"/>
                <a:cs typeface="Calibri"/>
              </a:rPr>
              <a:t>Yes </a:t>
            </a:r>
            <a:endParaRPr kumimoji="0" lang="en-US" sz="140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Scope/Industry:</a:t>
            </a:r>
            <a:r>
              <a:rPr lang="en-US" sz="1400" b="1">
                <a:solidFill>
                  <a:prstClr val="black"/>
                </a:solidFill>
                <a:cs typeface="Calibri"/>
              </a:rPr>
              <a:t> </a:t>
            </a:r>
            <a:r>
              <a:rPr lang="en-US" sz="1400">
                <a:solidFill>
                  <a:prstClr val="black"/>
                </a:solidFill>
                <a:cs typeface="Calibri"/>
              </a:rPr>
              <a:t>Architecture, Structural, MEP, Life Safety, Conveyance, Technology, Civil, Planning, Security, Passenger Loading Bridge, Environmental</a:t>
            </a:r>
            <a:endParaRPr kumimoji="0" lang="en-US" sz="1400" i="0" u="none" strike="noStrike" kern="1200" cap="none" spc="0" normalizeH="0" baseline="0" noProof="0">
              <a:ln>
                <a:noFill/>
              </a:ln>
              <a:solidFill>
                <a:prstClr val="black"/>
              </a:solidFill>
              <a:effectLst/>
              <a:uLnTx/>
              <a:uFillTx/>
              <a:latin typeface="Calibri" panose="020F0502020204030204"/>
              <a:ea typeface="+mn-ea"/>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Project Manager:</a:t>
            </a:r>
            <a:r>
              <a:rPr lang="en-US" sz="1400" b="1">
                <a:solidFill>
                  <a:prstClr val="black"/>
                </a:solidFill>
                <a:cs typeface="Calibri"/>
              </a:rPr>
              <a:t> </a:t>
            </a:r>
            <a:r>
              <a:rPr lang="en-US" sz="1400">
                <a:solidFill>
                  <a:prstClr val="black"/>
                </a:solidFill>
                <a:cs typeface="Calibri"/>
              </a:rPr>
              <a:t>Hunter Wardlaw | </a:t>
            </a:r>
            <a:r>
              <a:rPr lang="en-US" sz="1400">
                <a:solidFill>
                  <a:prstClr val="black"/>
                </a:solidFill>
                <a:cs typeface="Calibri"/>
                <a:hlinkClick r:id="rId2"/>
              </a:rPr>
              <a:t>hunter.wardlaw@flydenver.com</a:t>
            </a:r>
            <a:r>
              <a:rPr lang="en-US" sz="1400">
                <a:solidFill>
                  <a:prstClr val="black"/>
                </a:solidFill>
                <a:cs typeface="Calibri"/>
              </a:rPr>
              <a:t> </a:t>
            </a:r>
            <a:endParaRPr kumimoji="0" lang="en-US" sz="1400" i="0" u="none" strike="noStrike" kern="1200" cap="none" spc="0" normalizeH="0" baseline="0" noProof="0">
              <a:ln>
                <a:noFill/>
              </a:ln>
              <a:solidFill>
                <a:prstClr val="black"/>
              </a:solidFill>
              <a:effectLst/>
              <a:uLnTx/>
              <a:uFillTx/>
              <a:latin typeface="Aptos Narrow"/>
              <a:ea typeface="+mn-ea"/>
              <a:cs typeface="Arial"/>
            </a:endParaRPr>
          </a:p>
        </p:txBody>
      </p:sp>
    </p:spTree>
    <p:extLst>
      <p:ext uri="{BB962C8B-B14F-4D97-AF65-F5344CB8AC3E}">
        <p14:creationId xmlns:p14="http://schemas.microsoft.com/office/powerpoint/2010/main" val="2978556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4D4C0-746B-9136-E86C-CEA34B27B046}"/>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D06CD543-9B09-4CCC-6C2C-B6101A9929BC}"/>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fr-FR" sz="3600" dirty="0">
                <a:solidFill>
                  <a:schemeClr val="bg1"/>
                </a:solidFill>
              </a:rPr>
              <a:t>BCON </a:t>
            </a:r>
            <a:r>
              <a:rPr lang="fr-FR" sz="3600" dirty="0" err="1">
                <a:solidFill>
                  <a:schemeClr val="bg1"/>
                </a:solidFill>
              </a:rPr>
              <a:t>Xcel</a:t>
            </a:r>
            <a:r>
              <a:rPr lang="fr-FR" sz="3600" dirty="0">
                <a:solidFill>
                  <a:schemeClr val="bg1"/>
                </a:solidFill>
              </a:rPr>
              <a:t> Transformer Relocation Project</a:t>
            </a:r>
            <a:br>
              <a:rPr lang="en-US" sz="3600" dirty="0">
                <a:latin typeface="+mn-lt"/>
                <a:ea typeface="+mn-ea"/>
                <a:cs typeface="+mn-cs"/>
              </a:rPr>
            </a:br>
            <a:r>
              <a:rPr kumimoji="0" lang="en-US" sz="3600" b="0" i="0" u="none" strike="noStrike" kern="1200" cap="none" spc="0" normalizeH="0" baseline="0" noProof="0">
                <a:ln>
                  <a:noFill/>
                </a:ln>
                <a:solidFill>
                  <a:schemeClr val="bg1"/>
                </a:solidFill>
                <a:effectLst/>
                <a:uLnTx/>
                <a:uFillTx/>
                <a:latin typeface="+mn-lt"/>
                <a:ea typeface="+mn-ea"/>
                <a:cs typeface="+mn-cs"/>
              </a:rPr>
              <a:t> </a:t>
            </a:r>
            <a:endParaRPr kumimoji="0" lang="en-US" sz="360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28466244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9AAD5-9125-1BD2-D72D-3F6681D1B400}"/>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0AFFC90E-2454-35C3-16DA-573175D8DFBF}"/>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fr-FR" sz="3200" dirty="0">
                <a:solidFill>
                  <a:srgbClr val="440099"/>
                </a:solidFill>
                <a:latin typeface="+mn-lt"/>
                <a:ea typeface="+mn-ea"/>
                <a:cs typeface="+mn-cs"/>
              </a:rPr>
              <a:t>BCON </a:t>
            </a:r>
            <a:r>
              <a:rPr lang="fr-FR" sz="3200" dirty="0" err="1">
                <a:solidFill>
                  <a:srgbClr val="440099"/>
                </a:solidFill>
                <a:latin typeface="+mn-lt"/>
                <a:ea typeface="+mn-ea"/>
                <a:cs typeface="+mn-cs"/>
              </a:rPr>
              <a:t>Xcel</a:t>
            </a:r>
            <a:r>
              <a:rPr lang="fr-FR" sz="3200" dirty="0">
                <a:solidFill>
                  <a:srgbClr val="440099"/>
                </a:solidFill>
                <a:latin typeface="+mn-lt"/>
                <a:ea typeface="+mn-ea"/>
                <a:cs typeface="+mn-cs"/>
              </a:rPr>
              <a:t> Transformer Relocation Project</a:t>
            </a:r>
            <a:endParaRPr lang="en-US" sz="3200" dirty="0"/>
          </a:p>
        </p:txBody>
      </p:sp>
      <p:sp>
        <p:nvSpPr>
          <p:cNvPr id="3" name="TextBox 2">
            <a:extLst>
              <a:ext uri="{FF2B5EF4-FFF2-40B4-BE49-F238E27FC236}">
                <a16:creationId xmlns:a16="http://schemas.microsoft.com/office/drawing/2014/main" id="{4585BE84-0AA7-04FC-D8A4-F2763CCFA010}"/>
              </a:ext>
              <a:ext uri="{C183D7F6-B498-43B3-948B-1728B52AA6E4}">
                <adec:decorative xmlns:adec="http://schemas.microsoft.com/office/drawing/2017/decorative" val="1"/>
              </a:ext>
            </a:extLst>
          </p:cNvPr>
          <p:cNvSpPr txBox="1"/>
          <p:nvPr/>
        </p:nvSpPr>
        <p:spPr>
          <a:xfrm>
            <a:off x="721452" y="1189007"/>
            <a:ext cx="9070247" cy="2708434"/>
          </a:xfrm>
          <a:prstGeom prst="rect">
            <a:avLst/>
          </a:prstGeom>
          <a:noFill/>
        </p:spPr>
        <p:txBody>
          <a:bodyPr wrap="square" lIns="91440" tIns="45720" rIns="91440" bIns="45720" anchor="t">
            <a:spAutoFit/>
          </a:bodyPr>
          <a:lstStyle/>
          <a:p>
            <a:pPr>
              <a:defRPr/>
            </a:pPr>
            <a:r>
              <a:rPr lang="en-US" sz="1400">
                <a:solidFill>
                  <a:prstClr val="black"/>
                </a:solidFill>
                <a:ea typeface="Calibri" panose="020F0502020204030204"/>
                <a:cs typeface="Calibri"/>
              </a:rPr>
              <a:t>This project will relocate 19 existing utility transformers from the basement level to the apron on B Concourse in Mods 8W,6W,4W,1C and 3C. The primary reason for this project is to vacate the existing utility transformer vaults due to their deteriorating condition. This project will include the installation of new supporting infrastructure including an extensive network of concrete encased duct banks, utility transformer and secondary connection cabinet foundations and structural steel. </a:t>
            </a:r>
            <a:endParaRPr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INFORMATION </a:t>
            </a:r>
            <a:endPar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Anticipated Advertisement Date: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 Q4 2026     </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Estimated Project Value: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$10M to $49.99M</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Small Business Program Goal: </a:t>
            </a:r>
            <a:r>
              <a:rPr lang="en-US" sz="1400">
                <a:solidFill>
                  <a:prstClr val="black"/>
                </a:solidFill>
                <a:latin typeface="Calibri" panose="020F0502020204030204"/>
                <a:cs typeface="Calibri"/>
              </a:rPr>
              <a:t>No program</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Scope/Industry:</a:t>
            </a:r>
            <a:r>
              <a:rPr kumimoji="0" lang="en-US" sz="1400" i="0" u="none" strike="noStrike" kern="1200" cap="none" spc="0" normalizeH="0" baseline="0" noProof="0">
                <a:ln>
                  <a:noFill/>
                </a:ln>
                <a:solidFill>
                  <a:prstClr val="black"/>
                </a:solidFill>
                <a:effectLst/>
                <a:uLnTx/>
                <a:uFillTx/>
                <a:latin typeface="Calibri" panose="020F0502020204030204"/>
                <a:ea typeface="+mn-ea"/>
                <a:cs typeface="Calibri"/>
              </a:rPr>
              <a:t> </a:t>
            </a:r>
            <a:r>
              <a:rPr lang="en-US" sz="1400">
                <a:solidFill>
                  <a:prstClr val="black"/>
                </a:solidFill>
                <a:cs typeface="Calibri"/>
              </a:rPr>
              <a:t>General Construction</a:t>
            </a:r>
            <a:r>
              <a:rPr lang="en-US" sz="1400" b="1">
                <a:solidFill>
                  <a:prstClr val="black"/>
                </a:solidFill>
                <a:cs typeface="Calibri"/>
              </a:rPr>
              <a:t> , </a:t>
            </a:r>
            <a:r>
              <a:rPr lang="en-US" sz="1400">
                <a:solidFill>
                  <a:prstClr val="black"/>
                </a:solidFill>
                <a:cs typeface="Calibri"/>
              </a:rPr>
              <a:t>Electrical, Mechanical, Fire protection, Demolition, Structural steel, Civil. </a:t>
            </a:r>
            <a:endParaRPr lang="en-US" sz="1400">
              <a:solidFill>
                <a:prstClr val="black"/>
              </a:solidFill>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Project Manager: </a:t>
            </a:r>
            <a:r>
              <a:rPr lang="en-US" sz="1400">
                <a:solidFill>
                  <a:prstClr val="black"/>
                </a:solidFill>
                <a:cs typeface="Calibri"/>
              </a:rPr>
              <a:t>Mark Haselhorst</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 </a:t>
            </a:r>
            <a:r>
              <a:rPr lang="en-US" sz="1400">
                <a:solidFill>
                  <a:srgbClr val="0563C1"/>
                </a:solidFill>
                <a:cs typeface="Calibri"/>
                <a:hlinkClick r:id="rId2"/>
              </a:rPr>
              <a:t>Mark.Haselhorst@flydenver.com</a:t>
            </a:r>
            <a:r>
              <a:rPr lang="en-US" sz="1400">
                <a:solidFill>
                  <a:srgbClr val="0563C1"/>
                </a:solidFill>
                <a:cs typeface="Calibri"/>
              </a:rPr>
              <a:t> </a:t>
            </a:r>
            <a:endParaRPr kumimoji="0" lang="en-US" sz="1400" b="0" i="0" u="none" strike="noStrike" kern="1200" cap="none" spc="0" normalizeH="0" baseline="0" noProof="0">
              <a:ln>
                <a:noFill/>
              </a:ln>
              <a:solidFill>
                <a:prstClr val="black"/>
              </a:solidFill>
              <a:effectLst/>
              <a:uLnTx/>
              <a:uFillTx/>
              <a:latin typeface="Aptos Narrow"/>
              <a:ea typeface="+mn-ea"/>
              <a:cs typeface="Arial"/>
            </a:endParaRPr>
          </a:p>
        </p:txBody>
      </p:sp>
      <p:pic>
        <p:nvPicPr>
          <p:cNvPr id="2" name="Picture 1" descr="Architectural floor-plan drawing highlights selected room or work areas in bright green across a long building layout. Gray linework shows walls, fixtures, structural elements, repeated bay labels, and circulation zones, with larger highlighted sections concentrated at right.">
            <a:extLst>
              <a:ext uri="{FF2B5EF4-FFF2-40B4-BE49-F238E27FC236}">
                <a16:creationId xmlns:a16="http://schemas.microsoft.com/office/drawing/2014/main" id="{FE0AF8BB-F537-D945-884B-5C84ADB1F8AD}"/>
              </a:ext>
            </a:extLst>
          </p:cNvPr>
          <p:cNvPicPr>
            <a:picLocks noChangeAspect="1"/>
          </p:cNvPicPr>
          <p:nvPr/>
        </p:nvPicPr>
        <p:blipFill>
          <a:blip r:embed="rId3"/>
          <a:stretch>
            <a:fillRect/>
          </a:stretch>
        </p:blipFill>
        <p:spPr>
          <a:xfrm>
            <a:off x="624756" y="3894842"/>
            <a:ext cx="8482439" cy="2771519"/>
          </a:xfrm>
          <a:prstGeom prst="rect">
            <a:avLst/>
          </a:prstGeom>
        </p:spPr>
      </p:pic>
    </p:spTree>
    <p:extLst>
      <p:ext uri="{BB962C8B-B14F-4D97-AF65-F5344CB8AC3E}">
        <p14:creationId xmlns:p14="http://schemas.microsoft.com/office/powerpoint/2010/main" val="2400704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A8325-BC0C-D6C7-420F-8C6C37D9E355}"/>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8BC2A21B-A78D-F775-FB19-8763629D4B2D}"/>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chemeClr val="bg1"/>
                </a:solidFill>
              </a:rPr>
              <a:t>BHS Upgrades – Design Build</a:t>
            </a:r>
            <a:br>
              <a:rPr lang="en-US" sz="3600" dirty="0">
                <a:ea typeface="+mn-ea"/>
                <a:cs typeface="+mn-cs"/>
              </a:rPr>
            </a:br>
            <a:r>
              <a:rPr kumimoji="0" lang="en-US" sz="3600" b="0" i="0" u="none" strike="noStrike" kern="1200" cap="none" spc="0" normalizeH="0" baseline="0" noProof="0">
                <a:ln>
                  <a:noFill/>
                </a:ln>
                <a:solidFill>
                  <a:schemeClr val="bg1"/>
                </a:solidFill>
                <a:effectLst/>
                <a:uLnTx/>
                <a:uFillTx/>
                <a:ea typeface="+mn-ea"/>
                <a:cs typeface="+mn-cs"/>
              </a:rPr>
              <a:t> </a:t>
            </a:r>
            <a:endParaRPr lang="en-US" sz="3600" b="0" i="0" u="none" strike="noStrike" kern="1200" cap="none" spc="0" normalizeH="0" baseline="0" noProof="0" dirty="0">
              <a:ln>
                <a:noFill/>
              </a:ln>
              <a:solidFill>
                <a:schemeClr val="bg1"/>
              </a:solidFill>
              <a:effectLst/>
              <a:uLnTx/>
              <a:uFillTx/>
              <a:ea typeface="Calibri Light"/>
              <a:cs typeface="Calibri Light"/>
            </a:endParaRPr>
          </a:p>
        </p:txBody>
      </p:sp>
    </p:spTree>
    <p:extLst>
      <p:ext uri="{BB962C8B-B14F-4D97-AF65-F5344CB8AC3E}">
        <p14:creationId xmlns:p14="http://schemas.microsoft.com/office/powerpoint/2010/main" val="3443420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FE9F7-85E8-CB63-ADA6-43F1195D1E13}"/>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4CCDDA55-7296-FF24-6971-0F8FD20CBA92}"/>
              </a:ext>
            </a:extLst>
          </p:cNvPr>
          <p:cNvSpPr>
            <a:spLocks noGrp="1"/>
          </p:cNvSpPr>
          <p:nvPr>
            <p:ph type="title" idx="4294967295"/>
          </p:nvPr>
        </p:nvSpPr>
        <p:spPr>
          <a:xfrm>
            <a:off x="408068" y="375547"/>
            <a:ext cx="9070247"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dirty="0">
                <a:solidFill>
                  <a:srgbClr val="440099"/>
                </a:solidFill>
                <a:latin typeface="Aptos"/>
              </a:rPr>
              <a:t>BHS Upgrades – Design Build</a:t>
            </a:r>
            <a:endParaRPr lang="en-US" dirty="0"/>
          </a:p>
        </p:txBody>
      </p:sp>
      <p:sp>
        <p:nvSpPr>
          <p:cNvPr id="3" name="TextBox 2">
            <a:extLst>
              <a:ext uri="{FF2B5EF4-FFF2-40B4-BE49-F238E27FC236}">
                <a16:creationId xmlns:a16="http://schemas.microsoft.com/office/drawing/2014/main" id="{594C17F0-7262-6220-CBF8-5AD2F6BFDA83}"/>
              </a:ext>
              <a:ext uri="{C183D7F6-B498-43B3-948B-1728B52AA6E4}">
                <adec:decorative xmlns:adec="http://schemas.microsoft.com/office/drawing/2017/decorative" val="1"/>
              </a:ext>
            </a:extLst>
          </p:cNvPr>
          <p:cNvSpPr txBox="1"/>
          <p:nvPr/>
        </p:nvSpPr>
        <p:spPr>
          <a:xfrm>
            <a:off x="203205" y="869204"/>
            <a:ext cx="9947993" cy="433965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a:endParaRPr>
          </a:p>
          <a:p>
            <a:pPr>
              <a:defRPr/>
            </a:pPr>
            <a:r>
              <a:rPr lang="en-US" sz="1400" b="1">
                <a:solidFill>
                  <a:srgbClr val="7030A0"/>
                </a:solidFill>
                <a:latin typeface="Calibri" panose="020F0502020204030204"/>
                <a:ea typeface="Calibri" panose="020F0502020204030204"/>
                <a:cs typeface="Calibri" panose="020F0502020204030204"/>
              </a:rPr>
              <a:t>Program</a:t>
            </a:r>
            <a:r>
              <a:rPr lang="en-US" sz="1400" b="1">
                <a:solidFill>
                  <a:srgbClr val="7030A0"/>
                </a:solidFill>
                <a:ea typeface="+mn-lt"/>
                <a:cs typeface="+mn-lt"/>
              </a:rPr>
              <a:t> Overview</a:t>
            </a:r>
            <a:endParaRPr lang="en-US"/>
          </a:p>
          <a:p>
            <a:pPr>
              <a:defRPr/>
            </a:pPr>
            <a:r>
              <a:rPr lang="en-US" sz="1400">
                <a:solidFill>
                  <a:prstClr val="black"/>
                </a:solidFill>
                <a:ea typeface="+mn-lt"/>
                <a:cs typeface="+mn-lt"/>
              </a:rPr>
              <a:t>  This program delivers comprehensive development, construction, and modernization to upgrade Denver International Airport’s +20-</a:t>
            </a:r>
            <a:endParaRPr lang="en-US">
              <a:solidFill>
                <a:prstClr val="black"/>
              </a:solidFill>
              <a:ea typeface="+mn-lt"/>
              <a:cs typeface="+mn-lt"/>
            </a:endParaRPr>
          </a:p>
          <a:p>
            <a:pPr>
              <a:defRPr/>
            </a:pPr>
            <a:r>
              <a:rPr lang="en-US" sz="1400">
                <a:solidFill>
                  <a:prstClr val="black"/>
                </a:solidFill>
                <a:ea typeface="+mn-lt"/>
                <a:cs typeface="+mn-lt"/>
              </a:rPr>
              <a:t>  year-old BHS infrastructure. The initiative utilizes a highly collaborative, phased approach to mitigate operational risks,</a:t>
            </a:r>
            <a:endParaRPr lang="en-US">
              <a:solidFill>
                <a:prstClr val="black"/>
              </a:solidFill>
              <a:ea typeface="+mn-lt"/>
              <a:cs typeface="+mn-lt"/>
            </a:endParaRPr>
          </a:p>
          <a:p>
            <a:pPr>
              <a:defRPr/>
            </a:pPr>
            <a:r>
              <a:rPr lang="en-US" sz="1400">
                <a:solidFill>
                  <a:prstClr val="black"/>
                </a:solidFill>
                <a:ea typeface="+mn-lt"/>
                <a:cs typeface="+mn-lt"/>
              </a:rPr>
              <a:t>  Optimize project costs, and maintain uninterrupted airport continuity.</a:t>
            </a:r>
            <a:endParaRPr lang="en-US">
              <a:solidFill>
                <a:prstClr val="black"/>
              </a:solidFill>
              <a:ea typeface="Calibri"/>
              <a:cs typeface="Calibri"/>
            </a:endParaRPr>
          </a:p>
          <a:p>
            <a:pPr>
              <a:defRPr/>
            </a:pPr>
            <a:endParaRPr lang="en-US" sz="800">
              <a:solidFill>
                <a:prstClr val="black"/>
              </a:solidFill>
              <a:ea typeface="+mn-lt"/>
              <a:cs typeface="+mn-lt"/>
            </a:endParaRPr>
          </a:p>
          <a:p>
            <a:pPr>
              <a:defRPr/>
            </a:pPr>
            <a:r>
              <a:rPr lang="en-US" sz="1400" b="1">
                <a:solidFill>
                  <a:srgbClr val="7030A0"/>
                </a:solidFill>
                <a:ea typeface="+mn-lt"/>
                <a:cs typeface="+mn-lt"/>
              </a:rPr>
              <a:t>Project Scopes</a:t>
            </a:r>
            <a:endParaRPr lang="en-US"/>
          </a:p>
          <a:p>
            <a:pPr>
              <a:defRPr/>
            </a:pPr>
            <a:r>
              <a:rPr lang="en-US" sz="1400" b="1">
                <a:solidFill>
                  <a:prstClr val="black"/>
                </a:solidFill>
                <a:ea typeface="+mn-lt"/>
                <a:cs typeface="+mn-lt"/>
              </a:rPr>
              <a:t>  Current Scopes (1 – 4)</a:t>
            </a:r>
            <a:endParaRPr lang="en-US">
              <a:solidFill>
                <a:prstClr val="black"/>
              </a:solidFill>
            </a:endParaRPr>
          </a:p>
          <a:p>
            <a:pPr>
              <a:defRPr/>
            </a:pPr>
            <a:r>
              <a:rPr lang="en-US" sz="1400">
                <a:solidFill>
                  <a:prstClr val="black"/>
                </a:solidFill>
                <a:ea typeface="+mn-lt"/>
                <a:cs typeface="+mn-lt"/>
              </a:rPr>
              <a:t>  Scope 1: MODs 2 &amp; 3 TSA Recapitalization </a:t>
            </a:r>
            <a:endParaRPr lang="en-US">
              <a:solidFill>
                <a:prstClr val="black"/>
              </a:solidFill>
            </a:endParaRPr>
          </a:p>
          <a:p>
            <a:pPr>
              <a:defRPr/>
            </a:pPr>
            <a:r>
              <a:rPr lang="en-US" sz="1400">
                <a:solidFill>
                  <a:prstClr val="black"/>
                </a:solidFill>
                <a:ea typeface="+mn-lt"/>
                <a:cs typeface="+mn-lt"/>
              </a:rPr>
              <a:t>  Scope 2: MODs 2 &amp; 3 BHS Modernization Construction</a:t>
            </a:r>
            <a:endParaRPr lang="en-US">
              <a:solidFill>
                <a:prstClr val="black"/>
              </a:solidFill>
            </a:endParaRPr>
          </a:p>
          <a:p>
            <a:pPr>
              <a:defRPr/>
            </a:pPr>
            <a:r>
              <a:rPr lang="en-US" sz="1400">
                <a:solidFill>
                  <a:prstClr val="black"/>
                </a:solidFill>
                <a:ea typeface="+mn-lt"/>
                <a:cs typeface="+mn-lt"/>
              </a:rPr>
              <a:t>  Scope 3: MODs 2 &amp; 3 Curbside Conveyor Construction</a:t>
            </a:r>
            <a:endParaRPr lang="en-US">
              <a:solidFill>
                <a:prstClr val="black"/>
              </a:solidFill>
            </a:endParaRPr>
          </a:p>
          <a:p>
            <a:pPr>
              <a:defRPr/>
            </a:pPr>
            <a:r>
              <a:rPr lang="en-US" sz="1400">
                <a:solidFill>
                  <a:prstClr val="black"/>
                </a:solidFill>
                <a:ea typeface="+mn-lt"/>
                <a:cs typeface="+mn-lt"/>
              </a:rPr>
              <a:t>  Scope 4: MODs 2 &amp; 3 Oversize Lifts Construction</a:t>
            </a:r>
            <a:endParaRPr lang="en-US">
              <a:solidFill>
                <a:prstClr val="black"/>
              </a:solidFill>
              <a:ea typeface="Calibri"/>
              <a:cs typeface="Calibri"/>
            </a:endParaRPr>
          </a:p>
          <a:p>
            <a:pPr>
              <a:defRPr/>
            </a:pPr>
            <a:endParaRPr lang="en-US" sz="800" b="1">
              <a:solidFill>
                <a:prstClr val="black"/>
              </a:solidFill>
              <a:ea typeface="Calibri"/>
              <a:cs typeface="Calibri"/>
            </a:endParaRPr>
          </a:p>
          <a:p>
            <a:pPr>
              <a:defRPr/>
            </a:pPr>
            <a:r>
              <a:rPr lang="en-US" sz="1400" b="1">
                <a:solidFill>
                  <a:prstClr val="black"/>
                </a:solidFill>
                <a:latin typeface="Calibri" panose="020F0502020204030204"/>
                <a:ea typeface="Calibri" panose="020F0502020204030204"/>
                <a:cs typeface="Calibri"/>
              </a:rPr>
              <a:t>  Additional Scopes</a:t>
            </a:r>
            <a:endParaRPr lang="en-US">
              <a:solidFill>
                <a:prstClr val="black"/>
              </a:solidFill>
            </a:endParaRPr>
          </a:p>
          <a:p>
            <a:pPr>
              <a:defRPr/>
            </a:pPr>
            <a:r>
              <a:rPr lang="en-US" sz="1400">
                <a:solidFill>
                  <a:prstClr val="black"/>
                </a:solidFill>
                <a:latin typeface="Calibri" panose="020F0502020204030204"/>
                <a:ea typeface="Calibri" panose="020F0502020204030204"/>
                <a:cs typeface="Calibri"/>
              </a:rPr>
              <a:t>  Other Work: Potential for additional Baggage Handling System projects</a:t>
            </a:r>
            <a:endParaRPr lang="en-US">
              <a:solidFill>
                <a:prstClr val="black"/>
              </a:solidFill>
            </a:endParaRPr>
          </a:p>
          <a:p>
            <a:pPr>
              <a:defRPr/>
            </a:pPr>
            <a:endParaRPr lang="en-US" sz="800">
              <a:solidFill>
                <a:prstClr val="black"/>
              </a:solidFill>
              <a:latin typeface="Calibri" panose="020F0502020204030204"/>
              <a:ea typeface="Calibri" panose="020F0502020204030204"/>
              <a:cs typeface="Calibri"/>
            </a:endParaRPr>
          </a:p>
          <a:p>
            <a:pPr>
              <a:defRPr/>
            </a:pPr>
            <a:r>
              <a:rPr lang="en-US" sz="1400" b="1">
                <a:solidFill>
                  <a:srgbClr val="7030A0"/>
                </a:solidFill>
                <a:latin typeface="Calibri" panose="020F0502020204030204"/>
                <a:ea typeface="Calibri" panose="020F0502020204030204"/>
                <a:cs typeface="Calibri"/>
              </a:rPr>
              <a:t>Estimated Key Scopes Breakdown</a:t>
            </a:r>
            <a:endParaRPr lang="en-US"/>
          </a:p>
          <a:p>
            <a:pPr>
              <a:defRPr/>
            </a:pPr>
            <a:r>
              <a:rPr lang="en-US" sz="1400">
                <a:solidFill>
                  <a:prstClr val="black"/>
                </a:solidFill>
                <a:latin typeface="Calibri" panose="020F0502020204030204"/>
                <a:ea typeface="Calibri" panose="020F0502020204030204"/>
                <a:cs typeface="Calibri"/>
              </a:rPr>
              <a:t>  BHS Electrical: 30%         BHS Mechanical: 30%        BHS Controls: TBD</a:t>
            </a:r>
            <a:endParaRPr lang="en-US">
              <a:solidFill>
                <a:prstClr val="black"/>
              </a:solidFill>
            </a:endParaRPr>
          </a:p>
          <a:p>
            <a:pPr>
              <a:defRPr/>
            </a:pPr>
            <a:r>
              <a:rPr lang="en-US" sz="1400">
                <a:solidFill>
                  <a:prstClr val="black"/>
                </a:solidFill>
                <a:latin typeface="Calibri" panose="020F0502020204030204"/>
                <a:ea typeface="Calibri" panose="020F0502020204030204"/>
                <a:cs typeface="Calibri"/>
              </a:rPr>
              <a:t>  Structural TBD                 Architectural: TBD              Facility Electrical &amp; Mechanical/HVAC: TBD</a:t>
            </a:r>
            <a:endParaRPr lang="en-US">
              <a:solidFill>
                <a:prstClr val="black"/>
              </a:solidFill>
            </a:endParaRPr>
          </a:p>
          <a:p>
            <a:pPr marL="0" marR="0" lvl="0" indent="0" algn="l" defTabSz="914400">
              <a:lnSpc>
                <a:spcPct val="100000"/>
              </a:lnSpc>
              <a:spcBef>
                <a:spcPts val="0"/>
              </a:spcBef>
              <a:spcAft>
                <a:spcPts val="0"/>
              </a:spcAft>
              <a:buClrTx/>
              <a:buSzTx/>
              <a:buFontTx/>
              <a:buNone/>
              <a:tabLst/>
              <a:defRPr/>
            </a:pPr>
            <a:endParaRPr lang="en-US" sz="1400" b="1" i="0" u="none" strike="noStrike" kern="1200" cap="none" spc="0" normalizeH="0" baseline="0" noProof="0">
              <a:ln>
                <a:noFill/>
              </a:ln>
              <a:solidFill>
                <a:prstClr val="black"/>
              </a:solidFill>
              <a:effectLst/>
              <a:uLnTx/>
              <a:uFillTx/>
              <a:latin typeface="Calibri" panose="020F0502020204030204"/>
              <a:ea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prstClr val="black"/>
              </a:solidFill>
              <a:latin typeface="Calibri" panose="020F0502020204030204"/>
              <a:ea typeface="Calibri"/>
              <a:cs typeface="Calibri"/>
            </a:endParaRPr>
          </a:p>
        </p:txBody>
      </p:sp>
      <p:sp>
        <p:nvSpPr>
          <p:cNvPr id="6" name="TextBox 5">
            <a:extLst>
              <a:ext uri="{FF2B5EF4-FFF2-40B4-BE49-F238E27FC236}">
                <a16:creationId xmlns:a16="http://schemas.microsoft.com/office/drawing/2014/main" id="{7F6B0187-9319-FE50-E15A-D3FCA09D2588}"/>
              </a:ext>
            </a:extLst>
          </p:cNvPr>
          <p:cNvSpPr txBox="1"/>
          <p:nvPr/>
        </p:nvSpPr>
        <p:spPr>
          <a:xfrm>
            <a:off x="4417671" y="2310114"/>
            <a:ext cx="4793849"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US" sz="1400" b="1" kern="1200">
                <a:solidFill>
                  <a:srgbClr val="000000"/>
                </a:solidFill>
                <a:latin typeface="Calibri"/>
                <a:ea typeface="Calibri"/>
                <a:cs typeface="Calibri"/>
              </a:rPr>
              <a:t>Future Scopes (1 – 3)</a:t>
            </a:r>
          </a:p>
          <a:p>
            <a:pPr marL="0" indent="-1033272" algn="l" rtl="0"/>
            <a:r>
              <a:rPr lang="en-US" sz="1400" kern="1200">
                <a:solidFill>
                  <a:srgbClr val="000000"/>
                </a:solidFill>
                <a:latin typeface="Calibri"/>
                <a:ea typeface="Calibri"/>
                <a:cs typeface="Calibri"/>
              </a:rPr>
              <a:t>Future Scope 1: Baggage Claim &amp; Feed Conveyors Replacement</a:t>
            </a:r>
          </a:p>
          <a:p>
            <a:pPr marL="0" algn="l" rtl="0"/>
            <a:r>
              <a:rPr lang="en-US" sz="1400" kern="1200">
                <a:solidFill>
                  <a:srgbClr val="000000"/>
                </a:solidFill>
                <a:latin typeface="Calibri"/>
                <a:ea typeface="Calibri"/>
                <a:cs typeface="Calibri"/>
              </a:rPr>
              <a:t>Future Scope 2: 2W-3W Crossover</a:t>
            </a:r>
          </a:p>
          <a:p>
            <a:pPr marL="0" algn="l" rtl="0"/>
            <a:r>
              <a:rPr lang="en-US" sz="1400" kern="1200">
                <a:solidFill>
                  <a:srgbClr val="000000"/>
                </a:solidFill>
                <a:latin typeface="Calibri"/>
                <a:ea typeface="Calibri"/>
                <a:cs typeface="Calibri"/>
              </a:rPr>
              <a:t>Future Scope 3: Odd Size Tie-ins to Curbside</a:t>
            </a:r>
          </a:p>
          <a:p>
            <a:pPr algn="ctr"/>
            <a:endParaRPr lang="en-US"/>
          </a:p>
        </p:txBody>
      </p:sp>
      <p:pic>
        <p:nvPicPr>
          <p:cNvPr id="4" name="Picture 3" descr="Photograph showing blue industrial conveyor and sorting equipment inside a manufacturing facility. Yellow safety guards, warning labels, motors, wiring, metal rollers, and control components line machinery, highlighting automated material-handling operations.">
            <a:extLst>
              <a:ext uri="{FF2B5EF4-FFF2-40B4-BE49-F238E27FC236}">
                <a16:creationId xmlns:a16="http://schemas.microsoft.com/office/drawing/2014/main" id="{C62C20C9-7F12-EA45-82F4-3FDA44481728}"/>
              </a:ext>
            </a:extLst>
          </p:cNvPr>
          <p:cNvPicPr>
            <a:picLocks noChangeAspect="1"/>
          </p:cNvPicPr>
          <p:nvPr/>
        </p:nvPicPr>
        <p:blipFill>
          <a:blip r:embed="rId2"/>
          <a:stretch>
            <a:fillRect/>
          </a:stretch>
        </p:blipFill>
        <p:spPr>
          <a:xfrm>
            <a:off x="408068" y="5009787"/>
            <a:ext cx="3707638" cy="1844475"/>
          </a:xfrm>
          <a:prstGeom prst="rect">
            <a:avLst/>
          </a:prstGeom>
        </p:spPr>
      </p:pic>
      <p:sp>
        <p:nvSpPr>
          <p:cNvPr id="2" name="TextBox 1">
            <a:extLst>
              <a:ext uri="{FF2B5EF4-FFF2-40B4-BE49-F238E27FC236}">
                <a16:creationId xmlns:a16="http://schemas.microsoft.com/office/drawing/2014/main" id="{18265565-C100-D0B1-D0FD-8BA0AFE68A5E}"/>
              </a:ext>
            </a:extLst>
          </p:cNvPr>
          <p:cNvSpPr txBox="1"/>
          <p:nvPr/>
        </p:nvSpPr>
        <p:spPr>
          <a:xfrm>
            <a:off x="4417579" y="5008944"/>
            <a:ext cx="5979794"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baseline="0">
                <a:solidFill>
                  <a:srgbClr val="7030A0"/>
                </a:solidFill>
                <a:latin typeface="Calibri"/>
                <a:ea typeface="Calibri"/>
                <a:cs typeface="Calibri"/>
              </a:rPr>
              <a:t>KEY INFORMATION </a:t>
            </a:r>
            <a:r>
              <a:rPr lang="en-US" sz="1400">
                <a:solidFill>
                  <a:srgbClr val="7030A0"/>
                </a:solidFill>
                <a:latin typeface="Calibri"/>
                <a:ea typeface="Calibri"/>
                <a:cs typeface="Calibri"/>
              </a:rPr>
              <a:t> </a:t>
            </a:r>
            <a:endParaRPr lang="en-US" sz="1400">
              <a:ea typeface="Calibri"/>
              <a:cs typeface="Calibri"/>
            </a:endParaRPr>
          </a:p>
          <a:p>
            <a:r>
              <a:rPr lang="en-US" sz="1400" b="1">
                <a:solidFill>
                  <a:srgbClr val="000000"/>
                </a:solidFill>
                <a:latin typeface="Calibri"/>
                <a:ea typeface="Calibri"/>
                <a:cs typeface="Calibri"/>
              </a:rPr>
              <a:t>   </a:t>
            </a:r>
            <a:r>
              <a:rPr lang="en-US" sz="1400" b="1" i="0" u="none" strike="noStrike" baseline="0">
                <a:solidFill>
                  <a:srgbClr val="000000"/>
                </a:solidFill>
                <a:latin typeface="Calibri"/>
                <a:ea typeface="Calibri"/>
                <a:cs typeface="Calibri"/>
              </a:rPr>
              <a:t>Anticipated Advertisement Date: </a:t>
            </a:r>
            <a:r>
              <a:rPr lang="en-US" sz="1400">
                <a:solidFill>
                  <a:srgbClr val="000000"/>
                </a:solidFill>
                <a:latin typeface="Calibri"/>
                <a:ea typeface="Calibri"/>
                <a:cs typeface="Calibri"/>
              </a:rPr>
              <a:t>Q4 2026/Q1 2027</a:t>
            </a:r>
            <a:endParaRPr lang="en-US" sz="1400">
              <a:ea typeface="Calibri"/>
              <a:cs typeface="Calibri"/>
            </a:endParaRPr>
          </a:p>
          <a:p>
            <a:r>
              <a:rPr lang="en-US" sz="1400" b="1">
                <a:solidFill>
                  <a:srgbClr val="000000"/>
                </a:solidFill>
                <a:latin typeface="Calibri"/>
                <a:ea typeface="Calibri"/>
                <a:cs typeface="Calibri"/>
              </a:rPr>
              <a:t>   </a:t>
            </a:r>
            <a:r>
              <a:rPr lang="en-US" sz="1400" b="1" i="0" u="none" strike="noStrike" baseline="0">
                <a:solidFill>
                  <a:srgbClr val="000000"/>
                </a:solidFill>
                <a:latin typeface="Calibri"/>
                <a:ea typeface="Calibri"/>
                <a:cs typeface="Calibri"/>
              </a:rPr>
              <a:t>Estimated Project Value: </a:t>
            </a:r>
            <a:r>
              <a:rPr lang="en-US" sz="1400">
                <a:solidFill>
                  <a:srgbClr val="000000"/>
                </a:solidFill>
                <a:latin typeface="Calibri"/>
                <a:ea typeface="Calibri"/>
                <a:cs typeface="Calibri"/>
              </a:rPr>
              <a:t>$500M </a:t>
            </a:r>
            <a:r>
              <a:rPr lang="en-US" sz="1400" i="0" u="none" strike="noStrike" baseline="0">
                <a:solidFill>
                  <a:srgbClr val="000000"/>
                </a:solidFill>
                <a:latin typeface="Calibri"/>
                <a:ea typeface="Calibri"/>
                <a:cs typeface="Calibri"/>
              </a:rPr>
              <a:t>- </a:t>
            </a:r>
            <a:r>
              <a:rPr lang="en-US" sz="1400">
                <a:solidFill>
                  <a:srgbClr val="000000"/>
                </a:solidFill>
                <a:latin typeface="Calibri"/>
                <a:ea typeface="Calibri"/>
                <a:cs typeface="Calibri"/>
              </a:rPr>
              <a:t>$900M </a:t>
            </a:r>
            <a:endParaRPr lang="en-US" sz="1400">
              <a:ea typeface="Calibri"/>
              <a:cs typeface="Calibri"/>
            </a:endParaRPr>
          </a:p>
          <a:p>
            <a:r>
              <a:rPr lang="en-US" sz="1400" b="1">
                <a:solidFill>
                  <a:srgbClr val="000000"/>
                </a:solidFill>
                <a:latin typeface="Calibri"/>
                <a:ea typeface="Calibri"/>
                <a:cs typeface="Calibri"/>
              </a:rPr>
              <a:t>   </a:t>
            </a:r>
            <a:r>
              <a:rPr lang="en-US" sz="1400" b="1" i="0" u="none" strike="noStrike" baseline="0">
                <a:solidFill>
                  <a:srgbClr val="000000"/>
                </a:solidFill>
                <a:latin typeface="Calibri"/>
                <a:ea typeface="Calibri"/>
                <a:cs typeface="Calibri"/>
              </a:rPr>
              <a:t>Program Goal: </a:t>
            </a:r>
            <a:r>
              <a:rPr lang="en-US" sz="1400" i="0" u="none" strike="noStrike" baseline="0">
                <a:solidFill>
                  <a:srgbClr val="000000"/>
                </a:solidFill>
                <a:latin typeface="Calibri"/>
                <a:ea typeface="Calibri"/>
                <a:cs typeface="Calibri"/>
              </a:rPr>
              <a:t>TBD</a:t>
            </a:r>
            <a:r>
              <a:rPr lang="en-US" sz="1400">
                <a:solidFill>
                  <a:srgbClr val="000000"/>
                </a:solidFill>
                <a:latin typeface="Calibri"/>
                <a:ea typeface="Calibri"/>
                <a:cs typeface="Calibri"/>
              </a:rPr>
              <a:t> </a:t>
            </a:r>
            <a:endParaRPr lang="en-US" sz="1400">
              <a:ea typeface="Calibri"/>
              <a:cs typeface="Calibri"/>
            </a:endParaRPr>
          </a:p>
          <a:p>
            <a:r>
              <a:rPr lang="en-US" sz="1400" b="1">
                <a:solidFill>
                  <a:srgbClr val="000000"/>
                </a:solidFill>
                <a:latin typeface="Calibri"/>
                <a:ea typeface="Calibri"/>
                <a:cs typeface="Calibri"/>
              </a:rPr>
              <a:t>   </a:t>
            </a:r>
            <a:r>
              <a:rPr lang="en-US" sz="1400" b="1" i="0" u="none" strike="noStrike" baseline="0">
                <a:solidFill>
                  <a:srgbClr val="000000"/>
                </a:solidFill>
                <a:latin typeface="Calibri"/>
                <a:ea typeface="Calibri"/>
                <a:cs typeface="Calibri"/>
              </a:rPr>
              <a:t>Key Scope/Industry: </a:t>
            </a:r>
            <a:r>
              <a:rPr lang="en-US" sz="1400">
                <a:solidFill>
                  <a:srgbClr val="000000"/>
                </a:solidFill>
                <a:latin typeface="Calibri"/>
                <a:ea typeface="Calibri"/>
                <a:cs typeface="Calibri"/>
              </a:rPr>
              <a:t> Electrical, Mechanical, Structural, Architectural</a:t>
            </a:r>
            <a:endParaRPr lang="en-US" sz="1400">
              <a:ea typeface="Calibri"/>
              <a:cs typeface="Calibri"/>
            </a:endParaRPr>
          </a:p>
          <a:p>
            <a:r>
              <a:rPr lang="en-US" sz="1400" b="1">
                <a:solidFill>
                  <a:srgbClr val="000000"/>
                </a:solidFill>
                <a:latin typeface="Calibri"/>
                <a:ea typeface="Calibri"/>
                <a:cs typeface="Calibri"/>
              </a:rPr>
              <a:t>   Principle </a:t>
            </a:r>
            <a:r>
              <a:rPr lang="en-US" sz="1400" b="1" i="0" u="none" strike="noStrike" baseline="0">
                <a:solidFill>
                  <a:srgbClr val="000000"/>
                </a:solidFill>
                <a:latin typeface="Calibri"/>
                <a:ea typeface="Calibri"/>
                <a:cs typeface="Calibri"/>
              </a:rPr>
              <a:t>Project Manager: Somer Shindler </a:t>
            </a:r>
            <a:r>
              <a:rPr lang="en-US" sz="1400" b="0" i="0" u="none" strike="noStrike" baseline="0">
                <a:solidFill>
                  <a:srgbClr val="000000"/>
                </a:solidFill>
                <a:latin typeface="Calibri"/>
                <a:ea typeface="Calibri"/>
                <a:cs typeface="Calibri"/>
              </a:rPr>
              <a:t>| </a:t>
            </a:r>
            <a:r>
              <a:rPr lang="en-US" sz="1400" b="0" i="0" strike="noStrike" baseline="0">
                <a:solidFill>
                  <a:srgbClr val="0563C1"/>
                </a:solidFill>
                <a:latin typeface="Calibri"/>
                <a:ea typeface="Calibri"/>
                <a:cs typeface="Calibri"/>
                <a:hlinkClick r:id="rId3"/>
              </a:rPr>
              <a:t>Somer.Shindler@flydenver.com</a:t>
            </a:r>
            <a:endParaRPr lang="en-US" sz="1400">
              <a:ea typeface="Calibri"/>
              <a:cs typeface="Calibri"/>
            </a:endParaRPr>
          </a:p>
          <a:p>
            <a:r>
              <a:rPr lang="en-US" sz="1400" b="1">
                <a:solidFill>
                  <a:srgbClr val="000000"/>
                </a:solidFill>
                <a:latin typeface="Calibri"/>
                <a:ea typeface="Calibri"/>
                <a:cs typeface="Calibri"/>
              </a:rPr>
              <a:t>   Senior Project Manager: Gene Bouche </a:t>
            </a:r>
            <a:r>
              <a:rPr lang="en-US" sz="1400">
                <a:solidFill>
                  <a:srgbClr val="000000"/>
                </a:solidFill>
                <a:latin typeface="Calibri"/>
                <a:ea typeface="Calibri"/>
                <a:cs typeface="Calibri"/>
              </a:rPr>
              <a:t>| </a:t>
            </a:r>
            <a:r>
              <a:rPr lang="en-US" sz="1400">
                <a:solidFill>
                  <a:srgbClr val="0563C1"/>
                </a:solidFill>
                <a:latin typeface="Calibri"/>
                <a:ea typeface="Calibri"/>
                <a:cs typeface="Calibri"/>
                <a:hlinkClick r:id="rId4"/>
              </a:rPr>
              <a:t>Gene.Bouche@flydenver.com</a:t>
            </a:r>
            <a:endParaRPr lang="en-US" sz="1400">
              <a:ea typeface="Calibri"/>
              <a:cs typeface="Calibri"/>
            </a:endParaRPr>
          </a:p>
        </p:txBody>
      </p:sp>
    </p:spTree>
    <p:extLst>
      <p:ext uri="{BB962C8B-B14F-4D97-AF65-F5344CB8AC3E}">
        <p14:creationId xmlns:p14="http://schemas.microsoft.com/office/powerpoint/2010/main" val="3380256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CF2EA-5663-2DFE-EEC5-C7A7AE5DEE1D}"/>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EAF9C898-9C0B-ABC3-698B-A7E93F680933}"/>
              </a:ext>
            </a:extLst>
          </p:cNvPr>
          <p:cNvSpPr>
            <a:spLocks noGrp="1"/>
          </p:cNvSpPr>
          <p:nvPr>
            <p:ph type="title" idx="4294967295"/>
          </p:nvPr>
        </p:nvSpPr>
        <p:spPr>
          <a:xfrm>
            <a:off x="2359839" y="1040045"/>
            <a:ext cx="869473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chemeClr val="bg1"/>
                </a:solidFill>
                <a:latin typeface="Calibri Light"/>
                <a:ea typeface="Calibri Light"/>
                <a:cs typeface="Calibri Light"/>
              </a:rPr>
              <a:t>Multiple Maintenance Opportunities</a:t>
            </a:r>
            <a:br>
              <a:rPr lang="en-US" sz="3600" dirty="0">
                <a:solidFill>
                  <a:schemeClr val="bg1"/>
                </a:solidFill>
                <a:latin typeface="Calibri Light"/>
                <a:ea typeface="Calibri Light"/>
                <a:cs typeface="Calibri Light"/>
              </a:rPr>
            </a:br>
            <a:r>
              <a:rPr lang="en-US" sz="3600">
                <a:solidFill>
                  <a:schemeClr val="bg1"/>
                </a:solidFill>
              </a:rPr>
              <a:t> </a:t>
            </a:r>
            <a:br>
              <a:rPr lang="en-US" sz="3600" b="0" i="0" u="none" strike="noStrike" kern="1200" cap="none" spc="0" normalizeH="0" baseline="0" noProof="0" dirty="0">
                <a:ln>
                  <a:noFill/>
                </a:ln>
                <a:effectLst/>
                <a:uLnTx/>
                <a:uFillTx/>
                <a:latin typeface="Calibri Light"/>
                <a:ea typeface="Calibri Light"/>
                <a:cs typeface="Calibri Light"/>
              </a:rPr>
            </a:br>
            <a:r>
              <a:rPr lang="en-US" sz="3600" dirty="0">
                <a:solidFill>
                  <a:schemeClr val="bg1"/>
                </a:solidFill>
                <a:latin typeface="Calibri Light"/>
                <a:ea typeface="Calibri Light"/>
                <a:cs typeface="Calibri Light"/>
              </a:rPr>
              <a:t> </a:t>
            </a:r>
            <a:endParaRPr lang="en-US" sz="3600" b="0" i="0" u="none" strike="noStrike" kern="1200" cap="none" spc="0" normalizeH="0" baseline="0" noProof="0" dirty="0">
              <a:ln>
                <a:noFill/>
              </a:ln>
              <a:solidFill>
                <a:schemeClr val="bg1"/>
              </a:solidFill>
              <a:effectLst/>
              <a:uLnTx/>
              <a:uFillTx/>
              <a:latin typeface="Calibri Light"/>
              <a:ea typeface="Calibri"/>
              <a:cs typeface="Calibri"/>
            </a:endParaRPr>
          </a:p>
        </p:txBody>
      </p:sp>
    </p:spTree>
    <p:extLst>
      <p:ext uri="{BB962C8B-B14F-4D97-AF65-F5344CB8AC3E}">
        <p14:creationId xmlns:p14="http://schemas.microsoft.com/office/powerpoint/2010/main" val="4274476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0D67B-C87E-0B16-555C-756BD534AC12}"/>
            </a:ext>
          </a:extLst>
        </p:cNvPr>
        <p:cNvGrpSpPr/>
        <p:nvPr/>
      </p:nvGrpSpPr>
      <p:grpSpPr>
        <a:xfrm>
          <a:off x="0" y="0"/>
          <a:ext cx="0" cy="0"/>
          <a:chOff x="0" y="0"/>
          <a:chExt cx="0" cy="0"/>
        </a:xfrm>
      </p:grpSpPr>
      <p:sp>
        <p:nvSpPr>
          <p:cNvPr id="16" name="Text Placeholder 15" descr="Sanitary, Stormwater, &amp; Deice Water System Underground Utility Repair Service">
            <a:extLst>
              <a:ext uri="{FF2B5EF4-FFF2-40B4-BE49-F238E27FC236}">
                <a16:creationId xmlns:a16="http://schemas.microsoft.com/office/drawing/2014/main" id="{42306B09-9189-A7D0-6152-55960AB64D3C}"/>
              </a:ext>
            </a:extLst>
          </p:cNvPr>
          <p:cNvSpPr>
            <a:spLocks noGrp="1"/>
          </p:cNvSpPr>
          <p:nvPr>
            <p:ph type="title" idx="4294967295"/>
          </p:nvPr>
        </p:nvSpPr>
        <p:spPr>
          <a:xfrm>
            <a:off x="703364" y="324162"/>
            <a:ext cx="9286875"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rgbClr val="440099"/>
                </a:solidFill>
                <a:latin typeface="+mn-lt"/>
                <a:ea typeface="+mn-ea"/>
                <a:cs typeface="+mn-cs"/>
              </a:rPr>
              <a:t> Electrical Services</a:t>
            </a:r>
            <a:endParaRPr lang="en-US" sz="5400" dirty="0">
              <a:ea typeface="Calibri Light"/>
              <a:cs typeface="Calibri Light"/>
            </a:endParaRPr>
          </a:p>
        </p:txBody>
      </p:sp>
      <p:sp>
        <p:nvSpPr>
          <p:cNvPr id="3" name="TextBox 2" descr="DEN Operations &amp; Maintenance is seeking a qualified contractor to provide comprehensive maintenance, repair, and replacement services for onsite sanitary sewer, stormwater, and deice water piping systems. This includes areas such as retention ponds, glycol rehab treatment plants, and underground drainage infrastructure.&#10;&#10;Scope Highlights:&#10;Safety &amp; Permitting: Compliance with all safety protocols, traffic control, hazard identification, and scheduling to minimize impact to airport operations.&#10;Excavation &amp; Restoration: Utility locating, pipe repair/replacement, surface restoration, testing &amp; commissioning.&#10;Point Repairs: Abandon laterals, address root intrusion, offset joints, infiltration, cracks, and holes.&#10;​&#10;KEY INFORMATION ​&#10;Anticipated Advertisement Date:  Q3 2025 &#10;Estimated Project Value:  $5M to $9.99M&#10;Small Business Program Goal: TBD&#10;Key Scope/Industry:​  GPR (Ground-penetrating radar), Traffic Control, Power Equipment Operators, Welding, Plumbing, Pipe Assessment Management, Landscaping, Trenching &amp; Excavation, Permitting&#10;Project Manager​: Jacqueline Wilson | jacqueline.wilson@flydenver.com &#10;">
            <a:extLst>
              <a:ext uri="{FF2B5EF4-FFF2-40B4-BE49-F238E27FC236}">
                <a16:creationId xmlns:a16="http://schemas.microsoft.com/office/drawing/2014/main" id="{C21F5061-10F4-133C-BEB4-2F8E1AAF2E6A}"/>
              </a:ext>
              <a:ext uri="{C183D7F6-B498-43B3-948B-1728B52AA6E4}">
                <adec:decorative xmlns:adec="http://schemas.microsoft.com/office/drawing/2017/decorative" val="0"/>
              </a:ext>
            </a:extLst>
          </p:cNvPr>
          <p:cNvSpPr txBox="1"/>
          <p:nvPr/>
        </p:nvSpPr>
        <p:spPr>
          <a:xfrm>
            <a:off x="858812" y="1455525"/>
            <a:ext cx="9920948" cy="5078313"/>
          </a:xfrm>
          <a:prstGeom prst="rect">
            <a:avLst/>
          </a:prstGeom>
          <a:noFill/>
        </p:spPr>
        <p:txBody>
          <a:bodyPr wrap="square" lIns="91440" tIns="45720" rIns="91440" bIns="45720" anchor="t">
            <a:spAutoFit/>
          </a:bodyPr>
          <a:lstStyle/>
          <a:p>
            <a:r>
              <a:rPr lang="en-US">
                <a:ea typeface="+mn-lt"/>
                <a:cs typeface="+mn-lt"/>
              </a:rPr>
              <a:t>This contract will be for task-order-based electrical services related to various maintenance repairs and projects within Denver International Airport (DEN). The contractor will be required to provide electrical repairs and projects for specific task-based, as needed work requested by DEN.</a:t>
            </a:r>
          </a:p>
          <a:p>
            <a:endParaRPr lang="en-US">
              <a:ea typeface="+mn-lt"/>
              <a:cs typeface="+mn-lt"/>
            </a:endParaRPr>
          </a:p>
          <a:p>
            <a:r>
              <a:rPr lang="en-US">
                <a:ea typeface="+mn-lt"/>
                <a:cs typeface="+mn-lt"/>
              </a:rPr>
              <a:t>Specific tasks include, but are not limited to, furnishment and installation of the following:</a:t>
            </a:r>
          </a:p>
          <a:p>
            <a:pPr marL="285750" indent="-285750">
              <a:buClr>
                <a:srgbClr val="E35B2A"/>
              </a:buClr>
              <a:buFont typeface="Arial" panose="020B0604020202020204" pitchFamily="34" charset="0"/>
              <a:buChar char="•"/>
            </a:pPr>
            <a:r>
              <a:rPr lang="en-US">
                <a:ea typeface="+mn-lt"/>
                <a:cs typeface="+mn-lt"/>
              </a:rPr>
              <a:t>Power Devices, equipment, and circuiting</a:t>
            </a:r>
          </a:p>
          <a:p>
            <a:pPr marL="285750" indent="-285750">
              <a:buClr>
                <a:srgbClr val="E35B2A"/>
              </a:buClr>
              <a:buFont typeface="Arial" panose="020B0604020202020204" pitchFamily="34" charset="0"/>
              <a:buChar char="•"/>
            </a:pPr>
            <a:r>
              <a:rPr lang="en-US">
                <a:ea typeface="+mn-lt"/>
                <a:cs typeface="+mn-lt"/>
              </a:rPr>
              <a:t>Lighting</a:t>
            </a:r>
          </a:p>
          <a:p>
            <a:pPr marL="285750" indent="-285750">
              <a:buClr>
                <a:srgbClr val="E35B2A"/>
              </a:buClr>
              <a:buFont typeface="Arial" panose="020B0604020202020204" pitchFamily="34" charset="0"/>
              <a:buChar char="•"/>
            </a:pPr>
            <a:r>
              <a:rPr lang="en-US">
                <a:ea typeface="+mn-lt"/>
                <a:cs typeface="+mn-lt"/>
              </a:rPr>
              <a:t>Low-voltage and special systems used for the control of electrical or lighting</a:t>
            </a:r>
          </a:p>
          <a:p>
            <a:pPr marL="285750" indent="-285750">
              <a:buClr>
                <a:srgbClr val="E35B2A"/>
              </a:buClr>
              <a:buFont typeface="Arial" panose="020B0604020202020204" pitchFamily="34" charset="0"/>
              <a:buChar char="•"/>
            </a:pPr>
            <a:r>
              <a:rPr lang="en-US">
                <a:ea typeface="+mn-lt"/>
                <a:cs typeface="+mn-lt"/>
              </a:rPr>
              <a:t>Lighting Controls</a:t>
            </a:r>
          </a:p>
          <a:p>
            <a:pPr marL="285750" indent="-285750">
              <a:buClr>
                <a:srgbClr val="E35B2A"/>
              </a:buClr>
              <a:buFont typeface="Arial" panose="020B0604020202020204" pitchFamily="34" charset="0"/>
              <a:buChar char="•"/>
            </a:pPr>
            <a:r>
              <a:rPr lang="en-US">
                <a:ea typeface="+mn-lt"/>
                <a:cs typeface="+mn-lt"/>
              </a:rPr>
              <a:t>Medium Voltage</a:t>
            </a:r>
          </a:p>
          <a:p>
            <a:endParaRPr lang="en-US" b="1">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ea typeface="+mn-ea"/>
                <a:cs typeface="+mn-cs"/>
              </a:rPr>
              <a:t>KEY INFORMATION ​</a:t>
            </a:r>
            <a:endParaRPr kumimoji="0" lang="en-US" b="1" i="0" u="none" strike="noStrike" kern="1200" cap="none" spc="0" normalizeH="0" baseline="0" noProof="0">
              <a:ln>
                <a:noFill/>
              </a:ln>
              <a:solidFill>
                <a:prstClr val="black"/>
              </a:solidFill>
              <a:effectLst/>
              <a:uLnTx/>
              <a:uFillTx/>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ea typeface="+mn-ea"/>
                <a:cs typeface="+mn-cs"/>
              </a:rPr>
              <a:t>Anticipated Advertisement Date:  </a:t>
            </a:r>
            <a:r>
              <a:rPr lang="en-US">
                <a:solidFill>
                  <a:prstClr val="black"/>
                </a:solidFill>
              </a:rPr>
              <a:t>Q3</a:t>
            </a:r>
            <a:r>
              <a:rPr kumimoji="0" lang="en-US" b="0" i="0" u="none" strike="noStrike" kern="1200" cap="none" spc="0" normalizeH="0" baseline="0" noProof="0">
                <a:ln>
                  <a:noFill/>
                </a:ln>
                <a:solidFill>
                  <a:prstClr val="black"/>
                </a:solidFill>
                <a:effectLst/>
                <a:uLnTx/>
                <a:uFillTx/>
                <a:ea typeface="+mn-ea"/>
                <a:cs typeface="+mn-cs"/>
              </a:rPr>
              <a:t> </a:t>
            </a:r>
            <a:r>
              <a:rPr lang="en-US">
                <a:solidFill>
                  <a:prstClr val="black"/>
                </a:solidFill>
              </a:rPr>
              <a:t>2026</a:t>
            </a:r>
            <a:endParaRPr kumimoji="0" lang="en-US" b="0" i="0" u="none" strike="noStrike" kern="1200" cap="none" spc="0" normalizeH="0" baseline="0" noProof="0">
              <a:ln>
                <a:noFill/>
              </a:ln>
              <a:solidFill>
                <a:prstClr val="black"/>
              </a:solidFill>
              <a:effectLst/>
              <a:uLnTx/>
              <a:uFillTx/>
              <a:ea typeface="Calibri"/>
              <a:cs typeface="Calibri"/>
            </a:endParaRPr>
          </a:p>
          <a:p>
            <a:pPr>
              <a:defRPr/>
            </a:pPr>
            <a:r>
              <a:rPr kumimoji="0" lang="en-US" b="1" i="0" u="none" strike="noStrike" kern="1200" cap="none" spc="0" normalizeH="0" baseline="0" noProof="0">
                <a:ln>
                  <a:noFill/>
                </a:ln>
                <a:solidFill>
                  <a:prstClr val="black"/>
                </a:solidFill>
                <a:effectLst/>
                <a:uLnTx/>
                <a:uFillTx/>
                <a:ea typeface="+mn-ea"/>
                <a:cs typeface="+mn-cs"/>
              </a:rPr>
              <a:t>Estimated Project Value: </a:t>
            </a:r>
            <a:r>
              <a:rPr lang="en-US">
                <a:solidFill>
                  <a:prstClr val="black"/>
                </a:solidFill>
              </a:rPr>
              <a:t>$500K to $1.99M</a:t>
            </a:r>
            <a:endParaRPr lang="en-US">
              <a:solidFill>
                <a:prstClr val="black"/>
              </a:solidFill>
              <a:ea typeface="Calibri"/>
              <a:cs typeface="Calibri"/>
            </a:endParaRPr>
          </a:p>
          <a:p>
            <a:pPr>
              <a:defRPr/>
            </a:pPr>
            <a:r>
              <a:rPr kumimoji="0" lang="en-US" b="1" i="0" u="none" strike="noStrike" kern="1200" cap="none" spc="0" normalizeH="0" baseline="0" noProof="0">
                <a:ln>
                  <a:noFill/>
                </a:ln>
                <a:solidFill>
                  <a:prstClr val="black"/>
                </a:solidFill>
                <a:effectLst/>
                <a:uLnTx/>
                <a:uFillTx/>
                <a:ea typeface="+mn-ea"/>
                <a:cs typeface="+mn-cs"/>
              </a:rPr>
              <a:t>Small Business Program Goal: </a:t>
            </a:r>
            <a:r>
              <a:rPr lang="en-US">
                <a:solidFill>
                  <a:prstClr val="black"/>
                </a:solidFill>
              </a:rPr>
              <a:t>No Program Goals</a:t>
            </a:r>
            <a:endParaRPr lang="en-US" i="0" u="none" strike="noStrike" kern="1200" cap="none" spc="0" normalizeH="0" baseline="0" noProof="0">
              <a:ln>
                <a:noFill/>
              </a:ln>
              <a:solidFill>
                <a:prstClr val="black"/>
              </a:solidFill>
              <a:effectLst/>
              <a:uLnTx/>
              <a:uFillTx/>
              <a:ea typeface="Calibri"/>
              <a:cs typeface="Calibri"/>
            </a:endParaRPr>
          </a:p>
          <a:p>
            <a:pPr>
              <a:defRPr/>
            </a:pPr>
            <a:r>
              <a:rPr kumimoji="0" lang="en-US" b="1" i="0" u="none" strike="noStrike" kern="1200" cap="none" spc="0" normalizeH="0" baseline="0" noProof="0">
                <a:ln>
                  <a:noFill/>
                </a:ln>
                <a:solidFill>
                  <a:prstClr val="black"/>
                </a:solidFill>
                <a:effectLst/>
                <a:uLnTx/>
                <a:uFillTx/>
                <a:ea typeface="+mn-ea"/>
                <a:cs typeface="+mn-cs"/>
              </a:rPr>
              <a:t>Key Scope/Industry:​ </a:t>
            </a:r>
            <a:r>
              <a:rPr kumimoji="0" lang="en-US" b="0" i="0" u="none" strike="noStrike" kern="1200" cap="none" spc="0" normalizeH="0" baseline="0" noProof="0">
                <a:ln>
                  <a:noFill/>
                </a:ln>
                <a:solidFill>
                  <a:prstClr val="black"/>
                </a:solidFill>
                <a:effectLst/>
                <a:uLnTx/>
                <a:uFillTx/>
                <a:ea typeface="+mn-ea"/>
                <a:cs typeface="+mn-cs"/>
              </a:rPr>
              <a:t> </a:t>
            </a:r>
            <a:r>
              <a:rPr lang="en-US">
                <a:solidFill>
                  <a:prstClr val="black"/>
                </a:solidFill>
                <a:ea typeface="+mn-lt"/>
                <a:cs typeface="+mn-lt"/>
              </a:rPr>
              <a:t>Electrical</a:t>
            </a:r>
            <a:endParaRPr lang="en-US">
              <a:solidFill>
                <a:prstClr val="black"/>
              </a:solidFill>
              <a:ea typeface="Calibri"/>
              <a:cs typeface="Calibri"/>
            </a:endParaRPr>
          </a:p>
          <a:p>
            <a:pPr>
              <a:defRPr/>
            </a:pPr>
            <a:r>
              <a:rPr kumimoji="0" lang="en-US" b="1" i="0" u="none" strike="noStrike" kern="1200" cap="none" spc="0" normalizeH="0" baseline="0" noProof="0">
                <a:ln>
                  <a:noFill/>
                </a:ln>
                <a:effectLst/>
                <a:uLnTx/>
                <a:uFillTx/>
                <a:ea typeface="+mn-ea"/>
                <a:cs typeface="+mn-cs"/>
              </a:rPr>
              <a:t>Project Manager</a:t>
            </a:r>
            <a:r>
              <a:rPr lang="en-US" b="1"/>
              <a:t> : </a:t>
            </a:r>
            <a:r>
              <a:rPr lang="en-US"/>
              <a:t>Maribeth Sarnecki | </a:t>
            </a:r>
            <a:r>
              <a:rPr lang="en-US">
                <a:hlinkClick r:id="rId3">
                  <a:extLst>
                    <a:ext uri="{A12FA001-AC4F-418D-AE19-62706E023703}">
                      <ahyp:hlinkClr xmlns:ahyp="http://schemas.microsoft.com/office/drawing/2018/hyperlinkcolor" val="tx"/>
                    </a:ext>
                  </a:extLst>
                </a:hlinkClick>
              </a:rPr>
              <a:t>Maribeth.Sarnecki@flydenver.com</a:t>
            </a:r>
            <a:r>
              <a:rPr lang="en-US"/>
              <a:t> </a:t>
            </a:r>
            <a:endParaRPr lang="en-US">
              <a:ea typeface="Calibri"/>
              <a:cs typeface="Calibri"/>
            </a:endParaRPr>
          </a:p>
          <a:p>
            <a:pPr>
              <a:defRPr/>
            </a:pPr>
            <a:r>
              <a:rPr lang="en-US" b="1"/>
              <a:t>Contract Administrator</a:t>
            </a:r>
            <a:r>
              <a:rPr kumimoji="0" lang="en-US" b="1" i="0" u="none" strike="noStrike" kern="1200" cap="none" spc="0" normalizeH="0" baseline="0" noProof="0">
                <a:ln>
                  <a:noFill/>
                </a:ln>
                <a:effectLst/>
                <a:uLnTx/>
                <a:uFillTx/>
                <a:ea typeface="+mn-ea"/>
                <a:cs typeface="+mn-cs"/>
              </a:rPr>
              <a:t>: </a:t>
            </a:r>
            <a:r>
              <a:rPr lang="en-US">
                <a:ea typeface="+mn-lt"/>
                <a:cs typeface="+mn-lt"/>
              </a:rPr>
              <a:t>Sara </a:t>
            </a:r>
            <a:r>
              <a:rPr lang="en-US" err="1">
                <a:ea typeface="+mn-lt"/>
                <a:cs typeface="+mn-lt"/>
              </a:rPr>
              <a:t>Namerow</a:t>
            </a:r>
            <a:r>
              <a:rPr lang="en-US">
                <a:ea typeface="+mn-lt"/>
                <a:cs typeface="+mn-lt"/>
              </a:rPr>
              <a:t> | </a:t>
            </a:r>
            <a:r>
              <a:rPr lang="en-US">
                <a:ea typeface="+mn-lt"/>
                <a:cs typeface="+mn-lt"/>
                <a:hlinkClick r:id="rId4">
                  <a:extLst>
                    <a:ext uri="{A12FA001-AC4F-418D-AE19-62706E023703}">
                      <ahyp:hlinkClr xmlns:ahyp="http://schemas.microsoft.com/office/drawing/2018/hyperlinkcolor" val="tx"/>
                    </a:ext>
                  </a:extLst>
                </a:hlinkClick>
              </a:rPr>
              <a:t>Sara.Namerow@flydenver.com</a:t>
            </a:r>
            <a:r>
              <a:rPr lang="en-US">
                <a:ea typeface="+mn-lt"/>
                <a:cs typeface="+mn-lt"/>
              </a:rPr>
              <a:t> </a:t>
            </a:r>
            <a:endParaRPr lang="en-US"/>
          </a:p>
        </p:txBody>
      </p:sp>
    </p:spTree>
    <p:extLst>
      <p:ext uri="{BB962C8B-B14F-4D97-AF65-F5344CB8AC3E}">
        <p14:creationId xmlns:p14="http://schemas.microsoft.com/office/powerpoint/2010/main" val="40723654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CA1DD-A561-A639-9194-C408AE0C2783}"/>
            </a:ext>
          </a:extLst>
        </p:cNvPr>
        <p:cNvGrpSpPr/>
        <p:nvPr/>
      </p:nvGrpSpPr>
      <p:grpSpPr>
        <a:xfrm>
          <a:off x="0" y="0"/>
          <a:ext cx="0" cy="0"/>
          <a:chOff x="0" y="0"/>
          <a:chExt cx="0" cy="0"/>
        </a:xfrm>
      </p:grpSpPr>
      <p:sp>
        <p:nvSpPr>
          <p:cNvPr id="16" name="Text Placeholder 15" descr="Sanitary, Stormwater, &amp; Deice Water System Underground Utility Repair Service">
            <a:extLst>
              <a:ext uri="{FF2B5EF4-FFF2-40B4-BE49-F238E27FC236}">
                <a16:creationId xmlns:a16="http://schemas.microsoft.com/office/drawing/2014/main" id="{B1CD6627-8499-471A-0FC8-E6F2CB4F2D36}"/>
              </a:ext>
            </a:extLst>
          </p:cNvPr>
          <p:cNvSpPr>
            <a:spLocks noGrp="1"/>
          </p:cNvSpPr>
          <p:nvPr>
            <p:ph type="title" idx="4294967295"/>
          </p:nvPr>
        </p:nvSpPr>
        <p:spPr>
          <a:xfrm>
            <a:off x="776516" y="441425"/>
            <a:ext cx="9286875"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rgbClr val="440099"/>
                </a:solidFill>
                <a:latin typeface="+mn-lt"/>
                <a:ea typeface="+mn-ea"/>
                <a:cs typeface="+mn-cs"/>
              </a:rPr>
              <a:t>Pole Barn Replacement</a:t>
            </a:r>
            <a:endParaRPr lang="en-US" sz="5400" dirty="0">
              <a:ea typeface="Calibri Light"/>
              <a:cs typeface="Calibri Light"/>
            </a:endParaRPr>
          </a:p>
        </p:txBody>
      </p:sp>
      <p:sp>
        <p:nvSpPr>
          <p:cNvPr id="3" name="TextBox 2" descr="DEN Operations &amp; Maintenance is seeking a qualified contractor to provide comprehensive maintenance, repair, and replacement services for onsite sanitary sewer, stormwater, and deice water piping systems. This includes areas such as retention ponds, glycol rehab treatment plants, and underground drainage infrastructure.&#10;&#10;Scope Highlights:&#10;Safety &amp; Permitting: Compliance with all safety protocols, traffic control, hazard identification, and scheduling to minimize impact to airport operations.&#10;Excavation &amp; Restoration: Utility locating, pipe repair/replacement, surface restoration, testing &amp; commissioning.&#10;Point Repairs: Abandon laterals, address root intrusion, offset joints, infiltration, cracks, and holes.&#10;​&#10;KEY INFORMATION ​&#10;Anticipated Advertisement Date:  Q3 2025 &#10;Estimated Project Value:  $5M to $9.99M&#10;Small Business Program Goal: TBD&#10;Key Scope/Industry:​  GPR (Ground-penetrating radar), Traffic Control, Power Equipment Operators, Welding, Plumbing, Pipe Assessment Management, Landscaping, Trenching &amp; Excavation, Permitting&#10;Project Manager​: Jacqueline Wilson | jacqueline.wilson@flydenver.com &#10;">
            <a:extLst>
              <a:ext uri="{FF2B5EF4-FFF2-40B4-BE49-F238E27FC236}">
                <a16:creationId xmlns:a16="http://schemas.microsoft.com/office/drawing/2014/main" id="{56DA3FA4-E1BB-C8AE-91CF-DF4AA05BD09A}"/>
              </a:ext>
              <a:ext uri="{C183D7F6-B498-43B3-948B-1728B52AA6E4}">
                <adec:decorative xmlns:adec="http://schemas.microsoft.com/office/drawing/2017/decorative" val="0"/>
              </a:ext>
            </a:extLst>
          </p:cNvPr>
          <p:cNvSpPr txBox="1"/>
          <p:nvPr/>
        </p:nvSpPr>
        <p:spPr>
          <a:xfrm>
            <a:off x="776516" y="1225689"/>
            <a:ext cx="9920948" cy="5632311"/>
          </a:xfrm>
          <a:prstGeom prst="rect">
            <a:avLst/>
          </a:prstGeom>
          <a:noFill/>
        </p:spPr>
        <p:txBody>
          <a:bodyPr wrap="square" lIns="91440" tIns="45720" rIns="91440" bIns="45720" anchor="t">
            <a:spAutoFit/>
          </a:bodyPr>
          <a:lstStyle/>
          <a:p>
            <a:r>
              <a:rPr lang="en-US" dirty="0">
                <a:solidFill>
                  <a:prstClr val="black"/>
                </a:solidFill>
                <a:latin typeface="Calibri"/>
                <a:ea typeface="+mn-lt"/>
                <a:cs typeface="Calibri"/>
              </a:rPr>
              <a:t>The Request for Bid (RFB) contract is for the site preparation and erection of an 80' x 60' pre‑engineered steel storage building at Denver International Airport (DEN) to be used for the storage of sweeper debris.</a:t>
            </a:r>
            <a:endParaRPr lang="en-US" dirty="0">
              <a:solidFill>
                <a:prstClr val="black"/>
              </a:solidFill>
              <a:latin typeface="Calibri"/>
              <a:ea typeface="Calibri"/>
              <a:cs typeface="Calibri"/>
            </a:endParaRPr>
          </a:p>
          <a:p>
            <a:r>
              <a:rPr lang="en-US" dirty="0">
                <a:solidFill>
                  <a:prstClr val="black"/>
                </a:solidFill>
                <a:latin typeface="Calibri"/>
                <a:ea typeface="+mn-lt"/>
                <a:cs typeface="Calibri"/>
              </a:rPr>
              <a:t>The Contractor shall furnish all labor, supervision, materials, equipment, tools and incidentals necessary to complete the work. The scope includes, but is not limited to:</a:t>
            </a:r>
            <a:endParaRPr lang="en-US" dirty="0">
              <a:solidFill>
                <a:prstClr val="black"/>
              </a:solidFill>
              <a:latin typeface="Calibri"/>
              <a:ea typeface="Calibri"/>
              <a:cs typeface="Calibri"/>
            </a:endParaRPr>
          </a:p>
          <a:p>
            <a:pPr marL="285750" indent="-285750">
              <a:buFont typeface="Arial"/>
              <a:buChar char="•"/>
            </a:pPr>
            <a:r>
              <a:rPr lang="en-US" dirty="0">
                <a:solidFill>
                  <a:prstClr val="black"/>
                </a:solidFill>
                <a:ea typeface="+mn-lt"/>
                <a:cs typeface="+mn-lt"/>
              </a:rPr>
              <a:t>Excavation</a:t>
            </a:r>
          </a:p>
          <a:p>
            <a:pPr marL="285750" indent="-285750">
              <a:buFont typeface="Arial"/>
              <a:buChar char="•"/>
            </a:pPr>
            <a:r>
              <a:rPr lang="en-US" dirty="0">
                <a:solidFill>
                  <a:prstClr val="black"/>
                </a:solidFill>
                <a:ea typeface="+mn-lt"/>
                <a:cs typeface="+mn-lt"/>
              </a:rPr>
              <a:t>Surveying</a:t>
            </a:r>
          </a:p>
          <a:p>
            <a:pPr marL="285750" indent="-285750">
              <a:buFont typeface="Arial"/>
              <a:buChar char="•"/>
            </a:pPr>
            <a:r>
              <a:rPr lang="en-US" dirty="0">
                <a:solidFill>
                  <a:prstClr val="black"/>
                </a:solidFill>
                <a:ea typeface="+mn-lt"/>
                <a:cs typeface="+mn-lt"/>
              </a:rPr>
              <a:t>Paving </a:t>
            </a:r>
            <a:endParaRPr lang="en-US" dirty="0">
              <a:solidFill>
                <a:prstClr val="black"/>
              </a:solidFill>
            </a:endParaRPr>
          </a:p>
          <a:p>
            <a:pPr marL="285750" indent="-285750">
              <a:buFont typeface="Arial"/>
              <a:buChar char="•"/>
            </a:pPr>
            <a:r>
              <a:rPr lang="en-US" dirty="0">
                <a:solidFill>
                  <a:prstClr val="black"/>
                </a:solidFill>
                <a:ea typeface="+mn-lt"/>
                <a:cs typeface="+mn-lt"/>
              </a:rPr>
              <a:t>Foundation Construction</a:t>
            </a:r>
          </a:p>
          <a:p>
            <a:pPr marL="285750" indent="-285750">
              <a:buFont typeface="Arial"/>
              <a:buChar char="•"/>
            </a:pPr>
            <a:r>
              <a:rPr lang="en-US" dirty="0">
                <a:solidFill>
                  <a:prstClr val="black"/>
                </a:solidFill>
                <a:ea typeface="+mn-lt"/>
                <a:cs typeface="+mn-lt"/>
              </a:rPr>
              <a:t>Concrete</a:t>
            </a:r>
          </a:p>
          <a:p>
            <a:pPr marL="285750" indent="-285750">
              <a:buFont typeface="Arial"/>
              <a:buChar char="•"/>
            </a:pPr>
            <a:r>
              <a:rPr lang="en-US" dirty="0">
                <a:solidFill>
                  <a:prstClr val="black"/>
                </a:solidFill>
                <a:ea typeface="+mn-lt"/>
                <a:cs typeface="+mn-lt"/>
              </a:rPr>
              <a:t>Layout, assembly and erection of steel frame, beams, columns, rafters, roof and panel sheeting </a:t>
            </a:r>
            <a:endParaRPr lang="en-US" dirty="0">
              <a:solidFill>
                <a:prstClr val="black"/>
              </a:solidFill>
            </a:endParaRPr>
          </a:p>
          <a:p>
            <a:endParaRPr lang="en-US" b="1" dirty="0">
              <a:solidFill>
                <a:prstClr val="black"/>
              </a:solidFill>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KEY INFORMATION ​</a:t>
            </a:r>
            <a:endParaRPr kumimoji="0" lang="en-US" sz="1800"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Anticipated Advertisement Date: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Q3 2026</a:t>
            </a: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lvl="0">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Estimated Project Value: </a:t>
            </a:r>
            <a:r>
              <a:rPr lang="en-US" dirty="0">
                <a:solidFill>
                  <a:prstClr val="black"/>
                </a:solidFill>
              </a:rPr>
              <a:t>Less than $500K </a:t>
            </a:r>
            <a:endParaRPr lang="en-US" dirty="0">
              <a:solidFill>
                <a:prstClr val="black"/>
              </a:solidFill>
              <a:ea typeface="Calibri"/>
              <a:cs typeface="Calibri"/>
            </a:endParaRPr>
          </a:p>
          <a:p>
            <a:pPr>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Small Business Program Goal: </a:t>
            </a:r>
            <a:r>
              <a:rPr lang="en-US" dirty="0">
                <a:solidFill>
                  <a:prstClr val="black"/>
                </a:solidFill>
                <a:latin typeface="Calibri" panose="020F0502020204030204"/>
              </a:rPr>
              <a:t>No participation</a:t>
            </a:r>
            <a:endParaRPr lang="en-US" sz="180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Key Scope/Industry:​ </a:t>
            </a:r>
            <a:r>
              <a:rPr lang="en-US" dirty="0">
                <a:solidFill>
                  <a:prstClr val="black"/>
                </a:solidFill>
              </a:rPr>
              <a:t>Excavation, Surveying, Paving, Foundation Construction, Concrete, Layout, assembly and erection of prefabricated barn to include but not limited to steel framing, beams, columns, rafters, roof and panel sheeting.</a:t>
            </a:r>
            <a:endParaRPr lang="en-US" dirty="0">
              <a:solidFill>
                <a:prstClr val="black"/>
              </a:solidFill>
              <a:ea typeface="Calibri"/>
              <a:cs typeface="Calibri"/>
            </a:endParaRPr>
          </a:p>
          <a:p>
            <a:pPr>
              <a:defRPr/>
            </a:pPr>
            <a:r>
              <a:rPr lang="en-US" b="1" dirty="0">
                <a:solidFill>
                  <a:prstClr val="black"/>
                </a:solidFill>
                <a:latin typeface="Calibri" panose="020F0502020204030204"/>
                <a:ea typeface="Calibri"/>
                <a:cs typeface="Calibri"/>
              </a:rPr>
              <a:t>Project Manager : </a:t>
            </a:r>
            <a:r>
              <a:rPr lang="en-US" dirty="0">
                <a:solidFill>
                  <a:prstClr val="black"/>
                </a:solidFill>
                <a:latin typeface="Calibri" panose="020F0502020204030204"/>
                <a:ea typeface="Calibri"/>
                <a:cs typeface="Calibri"/>
              </a:rPr>
              <a:t>Maribeth Sarnecki | </a:t>
            </a:r>
            <a:r>
              <a:rPr lang="en-US" dirty="0">
                <a:solidFill>
                  <a:prstClr val="black"/>
                </a:solidFill>
                <a:latin typeface="Calibri" panose="020F0502020204030204"/>
                <a:ea typeface="Calibri"/>
                <a:cs typeface="Calibri"/>
                <a:hlinkClick r:id="rId3">
                  <a:extLst>
                    <a:ext uri="{A12FA001-AC4F-418D-AE19-62706E023703}">
                      <ahyp:hlinkClr xmlns:ahyp="http://schemas.microsoft.com/office/drawing/2018/hyperlinkcolor" val="tx"/>
                    </a:ext>
                  </a:extLst>
                </a:hlinkClick>
              </a:rPr>
              <a:t>Maribeth.Sarnecki@flydenver.com</a:t>
            </a:r>
            <a:r>
              <a:rPr lang="en-US" dirty="0">
                <a:solidFill>
                  <a:prstClr val="black"/>
                </a:solidFill>
                <a:latin typeface="Calibri" panose="020F0502020204030204"/>
                <a:ea typeface="Calibri"/>
                <a:cs typeface="Calibri"/>
              </a:rPr>
              <a:t> </a:t>
            </a:r>
          </a:p>
          <a:p>
            <a:pPr>
              <a:defRPr/>
            </a:pPr>
            <a:r>
              <a:rPr lang="en-US" b="1" dirty="0">
                <a:solidFill>
                  <a:prstClr val="black"/>
                </a:solidFill>
                <a:latin typeface="Calibri" panose="020F0502020204030204"/>
              </a:rPr>
              <a:t>Contract Administrator</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Jacqueline Wilson|</a:t>
            </a:r>
            <a:r>
              <a:rPr lang="en-US" dirty="0">
                <a:solidFill>
                  <a:prstClr val="black"/>
                </a:solidFill>
                <a:ea typeface="Calibri" panose="020F0502020204030204"/>
                <a:cs typeface="Calibri" panose="020F0502020204030204"/>
              </a:rPr>
              <a:t> </a:t>
            </a:r>
            <a:r>
              <a:rPr lang="en-US" dirty="0">
                <a:solidFill>
                  <a:prstClr val="black"/>
                </a:solidFill>
                <a:ea typeface="Calibri" panose="020F0502020204030204"/>
                <a:cs typeface="Calibri" panose="020F0502020204030204"/>
                <a:hlinkClick r:id="rId4">
                  <a:extLst>
                    <a:ext uri="{A12FA001-AC4F-418D-AE19-62706E023703}">
                      <ahyp:hlinkClr xmlns:ahyp="http://schemas.microsoft.com/office/drawing/2018/hyperlinkcolor" val="tx"/>
                    </a:ext>
                  </a:extLst>
                </a:hlinkClick>
              </a:rPr>
              <a:t>jacqueline.wilson@flydenver.com</a:t>
            </a:r>
            <a:r>
              <a:rPr lang="en-US" dirty="0">
                <a:solidFill>
                  <a:prstClr val="black"/>
                </a:solidFill>
                <a:ea typeface="Calibri" panose="020F0502020204030204"/>
                <a:cs typeface="Calibri" panose="020F0502020204030204"/>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288753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AD2DA-34FB-AE14-0DF4-E55C1FBCC998}"/>
            </a:ext>
          </a:extLst>
        </p:cNvPr>
        <p:cNvGrpSpPr/>
        <p:nvPr/>
      </p:nvGrpSpPr>
      <p:grpSpPr>
        <a:xfrm>
          <a:off x="0" y="0"/>
          <a:ext cx="0" cy="0"/>
          <a:chOff x="0" y="0"/>
          <a:chExt cx="0" cy="0"/>
        </a:xfrm>
      </p:grpSpPr>
      <p:sp>
        <p:nvSpPr>
          <p:cNvPr id="16" name="Text Placeholder 15" descr="Sanitary, Stormwater, &amp; Deice Water System Underground Utility Repair Service">
            <a:extLst>
              <a:ext uri="{FF2B5EF4-FFF2-40B4-BE49-F238E27FC236}">
                <a16:creationId xmlns:a16="http://schemas.microsoft.com/office/drawing/2014/main" id="{4723CD75-6834-7217-2A52-88F05B7ADA05}"/>
              </a:ext>
            </a:extLst>
          </p:cNvPr>
          <p:cNvSpPr>
            <a:spLocks noGrp="1"/>
          </p:cNvSpPr>
          <p:nvPr>
            <p:ph type="title" idx="4294967295"/>
          </p:nvPr>
        </p:nvSpPr>
        <p:spPr>
          <a:xfrm>
            <a:off x="759328" y="475247"/>
            <a:ext cx="9286875"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rgbClr val="440099"/>
                </a:solidFill>
                <a:latin typeface="Calibri"/>
                <a:ea typeface="Calibri"/>
                <a:cs typeface="Calibri"/>
              </a:rPr>
              <a:t>Building Services</a:t>
            </a:r>
            <a:r>
              <a:rPr lang="en-US" sz="3600" dirty="0">
                <a:solidFill>
                  <a:srgbClr val="440099"/>
                </a:solidFill>
              </a:rPr>
              <a:t> </a:t>
            </a:r>
            <a:endParaRPr lang="en-US" dirty="0">
              <a:ea typeface="Calibri Light"/>
              <a:cs typeface="Calibri Light"/>
            </a:endParaRPr>
          </a:p>
        </p:txBody>
      </p:sp>
      <p:sp>
        <p:nvSpPr>
          <p:cNvPr id="3" name="TextBox 2" descr="DEN Operations &amp; Maintenance is seeking a qualified contractor to provide comprehensive maintenance, repair, and replacement services for onsite sanitary sewer, stormwater, and deice water piping systems. This includes areas such as retention ponds, glycol rehab treatment plants, and underground drainage infrastructure.&#10;&#10;Scope Highlights:&#10;Safety &amp; Permitting: Compliance with all safety protocols, traffic control, hazard identification, and scheduling to minimize impact to airport operations.&#10;Excavation &amp; Restoration: Utility locating, pipe repair/replacement, surface restoration, testing &amp; commissioning.&#10;Point Repairs: Abandon laterals, address root intrusion, offset joints, infiltration, cracks, and holes.&#10;​&#10;KEY INFORMATION ​&#10;Anticipated Advertisement Date:  Q3 2025 &#10;Estimated Project Value:  $5M to $9.99M&#10;Small Business Program Goal: TBD&#10;Key Scope/Industry:​  GPR (Ground-penetrating radar), Traffic Control, Power Equipment Operators, Welding, Plumbing, Pipe Assessment Management, Landscaping, Trenching &amp; Excavation, Permitting&#10;Project Manager​: Jacqueline Wilson | jacqueline.wilson@flydenver.com &#10;">
            <a:extLst>
              <a:ext uri="{FF2B5EF4-FFF2-40B4-BE49-F238E27FC236}">
                <a16:creationId xmlns:a16="http://schemas.microsoft.com/office/drawing/2014/main" id="{889792AA-E916-4977-A674-2873C762B0CC}"/>
              </a:ext>
              <a:ext uri="{C183D7F6-B498-43B3-948B-1728B52AA6E4}">
                <adec:decorative xmlns:adec="http://schemas.microsoft.com/office/drawing/2017/decorative" val="0"/>
              </a:ext>
            </a:extLst>
          </p:cNvPr>
          <p:cNvSpPr txBox="1"/>
          <p:nvPr/>
        </p:nvSpPr>
        <p:spPr>
          <a:xfrm>
            <a:off x="759328" y="1225689"/>
            <a:ext cx="10280245" cy="5632311"/>
          </a:xfrm>
          <a:prstGeom prst="rect">
            <a:avLst/>
          </a:prstGeom>
          <a:noFill/>
        </p:spPr>
        <p:txBody>
          <a:bodyPr wrap="square" lIns="91440" tIns="45720" rIns="91440" bIns="45720" anchor="t">
            <a:spAutoFit/>
          </a:bodyPr>
          <a:lstStyle/>
          <a:p>
            <a:r>
              <a:rPr lang="en-US" dirty="0">
                <a:solidFill>
                  <a:prstClr val="black"/>
                </a:solidFill>
                <a:ea typeface="+mn-lt"/>
                <a:cs typeface="+mn-lt"/>
              </a:rPr>
              <a:t>This contract will be for task-order-based building services related to various maintenance repairs and projects within Denver International Airport (DEN). The contractor will be required to provide building repairs and projects for specific task-based, as needed work requested by DEN.</a:t>
            </a:r>
          </a:p>
          <a:p>
            <a:endParaRPr lang="en-US" dirty="0">
              <a:solidFill>
                <a:prstClr val="black"/>
              </a:solidFill>
              <a:ea typeface="+mn-lt"/>
              <a:cs typeface="+mn-lt"/>
            </a:endParaRPr>
          </a:p>
          <a:p>
            <a:pPr marL="285750" indent="-285750">
              <a:buFont typeface="Arial"/>
              <a:buChar char="•"/>
            </a:pPr>
            <a:r>
              <a:rPr lang="en-US" dirty="0">
                <a:solidFill>
                  <a:prstClr val="black"/>
                </a:solidFill>
                <a:ea typeface="+mn-lt"/>
                <a:cs typeface="+mn-lt"/>
              </a:rPr>
              <a:t>Specific tasks include, but are not limited to, furnishment and installation of the following: </a:t>
            </a:r>
            <a:endParaRPr lang="en-US" dirty="0">
              <a:solidFill>
                <a:prstClr val="black"/>
              </a:solidFill>
            </a:endParaRPr>
          </a:p>
          <a:p>
            <a:pPr marL="285750" indent="-285750">
              <a:buFont typeface="Arial"/>
              <a:buChar char="•"/>
            </a:pPr>
            <a:r>
              <a:rPr lang="en-US" dirty="0">
                <a:solidFill>
                  <a:prstClr val="black"/>
                </a:solidFill>
                <a:ea typeface="+mn-lt"/>
                <a:cs typeface="+mn-lt"/>
              </a:rPr>
              <a:t>Exterior doors -solid, glazed, overhead and roll-up</a:t>
            </a:r>
            <a:endParaRPr lang="en-US" dirty="0">
              <a:solidFill>
                <a:prstClr val="black"/>
              </a:solidFill>
            </a:endParaRPr>
          </a:p>
          <a:p>
            <a:pPr marL="285750" indent="-285750">
              <a:buFont typeface="Arial"/>
              <a:buChar char="•"/>
            </a:pPr>
            <a:r>
              <a:rPr lang="en-US" dirty="0">
                <a:solidFill>
                  <a:prstClr val="black"/>
                </a:solidFill>
                <a:ea typeface="+mn-lt"/>
                <a:cs typeface="+mn-lt"/>
              </a:rPr>
              <a:t>Roof systems repairs</a:t>
            </a:r>
            <a:endParaRPr lang="en-US" dirty="0">
              <a:solidFill>
                <a:prstClr val="black"/>
              </a:solidFill>
            </a:endParaRPr>
          </a:p>
          <a:p>
            <a:pPr marL="285750" indent="-285750">
              <a:buFont typeface="Arial"/>
              <a:buChar char="•"/>
            </a:pPr>
            <a:r>
              <a:rPr lang="en-US" dirty="0">
                <a:solidFill>
                  <a:prstClr val="black"/>
                </a:solidFill>
                <a:ea typeface="+mn-lt"/>
                <a:cs typeface="+mn-lt"/>
              </a:rPr>
              <a:t>Interior construction -fixed partitions, doors, and counters</a:t>
            </a:r>
            <a:endParaRPr lang="en-US" dirty="0">
              <a:solidFill>
                <a:prstClr val="black"/>
              </a:solidFill>
            </a:endParaRPr>
          </a:p>
          <a:p>
            <a:pPr marL="285750" indent="-285750">
              <a:buFont typeface="Arial"/>
              <a:buChar char="•"/>
            </a:pPr>
            <a:r>
              <a:rPr lang="en-US" dirty="0">
                <a:solidFill>
                  <a:prstClr val="black"/>
                </a:solidFill>
                <a:ea typeface="+mn-lt"/>
                <a:cs typeface="+mn-lt"/>
              </a:rPr>
              <a:t>Conveying</a:t>
            </a:r>
            <a:endParaRPr lang="en-US" dirty="0">
              <a:solidFill>
                <a:prstClr val="black"/>
              </a:solidFill>
            </a:endParaRPr>
          </a:p>
          <a:p>
            <a:pPr marL="285750" indent="-285750">
              <a:buFont typeface="Arial"/>
              <a:buChar char="•"/>
            </a:pPr>
            <a:r>
              <a:rPr lang="en-US" dirty="0">
                <a:solidFill>
                  <a:prstClr val="black"/>
                </a:solidFill>
                <a:ea typeface="+mn-lt"/>
                <a:cs typeface="+mn-lt"/>
              </a:rPr>
              <a:t>Interior finishes-wallboard and flooring finishes, carpeting, hardeners and sealers, ceiling tiles and panels</a:t>
            </a:r>
            <a:endParaRPr lang="en-US" dirty="0">
              <a:solidFill>
                <a:prstClr val="black"/>
              </a:solidFill>
            </a:endParaRPr>
          </a:p>
          <a:p>
            <a:pPr lvl="0"/>
            <a:endParaRPr lang="en-US" sz="1800"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KEY INFORMATION ​</a:t>
            </a:r>
            <a:endParaRPr kumimoji="0" lang="en-US" sz="1800"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Anticipated Advertisement Date: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Q3 2026</a:t>
            </a: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Estimated Project Value: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dirty="0">
                <a:solidFill>
                  <a:prstClr val="black"/>
                </a:solidFill>
                <a:latin typeface="Calibri" panose="020F0502020204030204"/>
              </a:rPr>
              <a:t>500K to $1.99M</a:t>
            </a:r>
            <a:endParaRPr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Small Business Program Goal: </a:t>
            </a:r>
            <a:r>
              <a:rPr lang="en-US">
                <a:solidFill>
                  <a:prstClr val="black"/>
                </a:solidFill>
                <a:latin typeface="Calibri" panose="020F0502020204030204"/>
              </a:rPr>
              <a:t>No Goal</a:t>
            </a:r>
            <a:endParaRPr lang="en-US" sz="180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Key Scope/Industry: </a:t>
            </a:r>
            <a:r>
              <a:rPr lang="en-US" dirty="0">
                <a:solidFill>
                  <a:prstClr val="black"/>
                </a:solidFill>
              </a:rPr>
              <a:t>Exterior doors (solid, glazed, overhead and roll-up), Roof systems repairs, Interior construction (fixed partitions, doors, and counters), Conveying, Interior finishes (wallboard and flooring finishes, carpeting, hardeners and sealers, ceiling tiles and panels)</a:t>
            </a:r>
            <a:endParaRPr kumimoji="0" lang="en-US" sz="1800" i="0" u="none" strike="noStrike" kern="1200" cap="none" spc="0" normalizeH="0" baseline="0" noProof="0" dirty="0">
              <a:ln>
                <a:noFill/>
              </a:ln>
              <a:solidFill>
                <a:prstClr val="black"/>
              </a:solidFill>
              <a:effectLst/>
              <a:uLnTx/>
              <a:uFillTx/>
              <a:latin typeface="Calibri" panose="020F0502020204030204"/>
              <a:ea typeface="+mn-ea"/>
              <a:cs typeface="+mn-cs"/>
            </a:endParaRPr>
          </a:p>
          <a:p>
            <a:pPr>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Project Manager</a:t>
            </a:r>
            <a:r>
              <a:rPr lang="en-US" b="1" dirty="0">
                <a:solidFill>
                  <a:prstClr val="black"/>
                </a:solidFill>
                <a:latin typeface="Calibri" panose="020F0502020204030204"/>
              </a:rPr>
              <a: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Maribeth Sarnecki | </a:t>
            </a:r>
            <a:r>
              <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hlinkClick r:id="rId3">
                  <a:extLst>
                    <a:ext uri="{A12FA001-AC4F-418D-AE19-62706E023703}">
                      <ahyp:hlinkClr xmlns:ahyp="http://schemas.microsoft.com/office/drawing/2018/hyperlinkcolor" val="tx"/>
                    </a:ext>
                  </a:extLst>
                </a:hlinkClick>
              </a:rPr>
              <a:t>Maribeth.Sarnecki@flydenver.com</a:t>
            </a:r>
            <a:r>
              <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 </a:t>
            </a:r>
            <a:endParaRPr lang="en-US" dirty="0">
              <a:solidFill>
                <a:prstClr val="black"/>
              </a:solidFill>
              <a:latin typeface="Calibri" panose="020F0502020204030204"/>
              <a:ea typeface="Calibri" panose="020F0502020204030204"/>
              <a:cs typeface="Calibri" panose="020F0502020204030204"/>
            </a:endParaRPr>
          </a:p>
          <a:p>
            <a:pPr>
              <a:defRPr/>
            </a:pPr>
            <a:r>
              <a:rPr lang="en-US" b="1" dirty="0">
                <a:solidFill>
                  <a:prstClr val="black"/>
                </a:solidFill>
                <a:latin typeface="Calibri" panose="020F0502020204030204"/>
                <a:ea typeface="Calibri" panose="020F0502020204030204"/>
                <a:cs typeface="Calibri" panose="020F0502020204030204"/>
              </a:rPr>
              <a:t>Contract Administrator: </a:t>
            </a:r>
            <a:r>
              <a:rPr lang="en-US" dirty="0">
                <a:solidFill>
                  <a:prstClr val="black"/>
                </a:solidFill>
                <a:latin typeface="Calibri" panose="020F0502020204030204"/>
                <a:ea typeface="Calibri" panose="020F0502020204030204"/>
                <a:cs typeface="Calibri" panose="020F0502020204030204"/>
              </a:rPr>
              <a:t>Sara </a:t>
            </a:r>
            <a:r>
              <a:rPr lang="en-US" dirty="0" err="1">
                <a:solidFill>
                  <a:prstClr val="black"/>
                </a:solidFill>
                <a:latin typeface="Calibri" panose="020F0502020204030204"/>
                <a:ea typeface="Calibri" panose="020F0502020204030204"/>
                <a:cs typeface="Calibri" panose="020F0502020204030204"/>
              </a:rPr>
              <a:t>Namerow</a:t>
            </a:r>
            <a:r>
              <a:rPr lang="en-US" dirty="0">
                <a:solidFill>
                  <a:prstClr val="black"/>
                </a:solidFill>
                <a:latin typeface="Calibri" panose="020F0502020204030204"/>
                <a:ea typeface="Calibri" panose="020F0502020204030204"/>
                <a:cs typeface="Calibri" panose="020F0502020204030204"/>
              </a:rPr>
              <a:t> | </a:t>
            </a:r>
            <a:r>
              <a:rPr lang="en-US" dirty="0">
                <a:solidFill>
                  <a:prstClr val="black"/>
                </a:solidFill>
                <a:latin typeface="Calibri" panose="020F0502020204030204"/>
                <a:ea typeface="Calibri" panose="020F0502020204030204"/>
                <a:cs typeface="Calibri" panose="020F0502020204030204"/>
                <a:hlinkClick r:id="rId4">
                  <a:extLst>
                    <a:ext uri="{A12FA001-AC4F-418D-AE19-62706E023703}">
                      <ahyp:hlinkClr xmlns:ahyp="http://schemas.microsoft.com/office/drawing/2018/hyperlinkcolor" val="tx"/>
                    </a:ext>
                  </a:extLst>
                </a:hlinkClick>
              </a:rPr>
              <a:t>sara.namerow@flydenver.com</a:t>
            </a:r>
            <a:r>
              <a:rPr lang="en-US" dirty="0">
                <a:solidFill>
                  <a:prstClr val="black"/>
                </a:solidFill>
                <a:latin typeface="Calibri" panose="020F0502020204030204"/>
                <a:ea typeface="Calibri" panose="020F0502020204030204"/>
                <a:cs typeface="Calibri" panose="020F0502020204030204"/>
              </a:rPr>
              <a:t> </a:t>
            </a:r>
            <a:endParaRPr lang="en-US" dirty="0">
              <a:solidFill>
                <a:prstClr val="black"/>
              </a:solidFill>
            </a:endParaRPr>
          </a:p>
        </p:txBody>
      </p:sp>
    </p:spTree>
    <p:extLst>
      <p:ext uri="{BB962C8B-B14F-4D97-AF65-F5344CB8AC3E}">
        <p14:creationId xmlns:p14="http://schemas.microsoft.com/office/powerpoint/2010/main" val="9200692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741DF-CC89-5D5B-9FB4-A961233DC73D}"/>
            </a:ext>
          </a:extLst>
        </p:cNvPr>
        <p:cNvGrpSpPr/>
        <p:nvPr/>
      </p:nvGrpSpPr>
      <p:grpSpPr>
        <a:xfrm>
          <a:off x="0" y="0"/>
          <a:ext cx="0" cy="0"/>
          <a:chOff x="0" y="0"/>
          <a:chExt cx="0" cy="0"/>
        </a:xfrm>
      </p:grpSpPr>
      <p:sp>
        <p:nvSpPr>
          <p:cNvPr id="16" name="Text Placeholder 15" descr="Sanitary, Stormwater, &amp; Deice Water System Underground Utility Repair Service">
            <a:extLst>
              <a:ext uri="{FF2B5EF4-FFF2-40B4-BE49-F238E27FC236}">
                <a16:creationId xmlns:a16="http://schemas.microsoft.com/office/drawing/2014/main" id="{5262DECA-C215-BCED-F82D-40EE6488CFF1}"/>
              </a:ext>
            </a:extLst>
          </p:cNvPr>
          <p:cNvSpPr>
            <a:spLocks noGrp="1"/>
          </p:cNvSpPr>
          <p:nvPr>
            <p:ph type="title" idx="4294967295"/>
          </p:nvPr>
        </p:nvSpPr>
        <p:spPr>
          <a:xfrm>
            <a:off x="758228" y="523721"/>
            <a:ext cx="9286875"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rgbClr val="440099"/>
                </a:solidFill>
                <a:latin typeface="+mn-lt"/>
                <a:ea typeface="+mn-ea"/>
                <a:cs typeface="+mn-cs"/>
              </a:rPr>
              <a:t>Plumbing Services </a:t>
            </a:r>
            <a:endParaRPr lang="en-US" sz="5400" dirty="0">
              <a:ea typeface="Calibri Light"/>
              <a:cs typeface="Calibri Light"/>
            </a:endParaRPr>
          </a:p>
        </p:txBody>
      </p:sp>
      <p:sp>
        <p:nvSpPr>
          <p:cNvPr id="3" name="TextBox 2" descr="DEN Operations &amp; Maintenance is seeking a qualified contractor to provide comprehensive maintenance, repair, and replacement services for onsite sanitary sewer, stormwater, and deice water piping systems. This includes areas such as retention ponds, glycol rehab treatment plants, and underground drainage infrastructure.&#10;&#10;Scope Highlights:&#10;Safety &amp; Permitting: Compliance with all safety protocols, traffic control, hazard identification, and scheduling to minimize impact to airport operations.&#10;Excavation &amp; Restoration: Utility locating, pipe repair/replacement, surface restoration, testing &amp; commissioning.&#10;Point Repairs: Abandon laterals, address root intrusion, offset joints, infiltration, cracks, and holes.&#10;​&#10;KEY INFORMATION ​&#10;Anticipated Advertisement Date:  Q3 2025 &#10;Estimated Project Value:  $5M to $9.99M&#10;Small Business Program Goal: TBD&#10;Key Scope/Industry:​  GPR (Ground-penetrating radar), Traffic Control, Power Equipment Operators, Welding, Plumbing, Pipe Assessment Management, Landscaping, Trenching &amp; Excavation, Permitting&#10;Project Manager​: Jacqueline Wilson | jacqueline.wilson@flydenver.com &#10;">
            <a:extLst>
              <a:ext uri="{FF2B5EF4-FFF2-40B4-BE49-F238E27FC236}">
                <a16:creationId xmlns:a16="http://schemas.microsoft.com/office/drawing/2014/main" id="{28E9224F-901A-FCE6-04FC-4F1326AD1923}"/>
              </a:ext>
              <a:ext uri="{C183D7F6-B498-43B3-948B-1728B52AA6E4}">
                <adec:decorative xmlns:adec="http://schemas.microsoft.com/office/drawing/2017/decorative" val="0"/>
              </a:ext>
            </a:extLst>
          </p:cNvPr>
          <p:cNvSpPr txBox="1"/>
          <p:nvPr/>
        </p:nvSpPr>
        <p:spPr>
          <a:xfrm>
            <a:off x="758228" y="1250728"/>
            <a:ext cx="9920948" cy="5355312"/>
          </a:xfrm>
          <a:prstGeom prst="rect">
            <a:avLst/>
          </a:prstGeom>
          <a:noFill/>
        </p:spPr>
        <p:txBody>
          <a:bodyPr wrap="square" lIns="91440" tIns="45720" rIns="91440" bIns="45720" anchor="t">
            <a:spAutoFit/>
          </a:bodyPr>
          <a:lstStyle/>
          <a:p>
            <a:pPr lvl="0"/>
            <a:r>
              <a:rPr lang="en-US" dirty="0">
                <a:solidFill>
                  <a:prstClr val="black"/>
                </a:solidFill>
                <a:ea typeface="Calibri" panose="020F0502020204030204"/>
                <a:cs typeface="Calibri" panose="020F0502020204030204"/>
              </a:rPr>
              <a:t>The Scope of Work for this Contract will be for task-order-based plumbing services related to various maintenance repairs and projects within Denver International Airport (DEN). The contractor will be required to provide plumbing repairs and projects for specific task-based, as needed work requested by DEN.     </a:t>
            </a:r>
          </a:p>
          <a:p>
            <a:pPr lvl="0"/>
            <a:endParaRPr lang="en-US" dirty="0">
              <a:solidFill>
                <a:prstClr val="black"/>
              </a:solidFill>
              <a:ea typeface="Calibri" panose="020F0502020204030204"/>
              <a:cs typeface="Calibri" panose="020F0502020204030204"/>
            </a:endParaRPr>
          </a:p>
          <a:p>
            <a:pPr lvl="0"/>
            <a:r>
              <a:rPr lang="en-US" dirty="0">
                <a:solidFill>
                  <a:prstClr val="black"/>
                </a:solidFill>
                <a:ea typeface="Calibri" panose="020F0502020204030204"/>
                <a:cs typeface="Calibri" panose="020F0502020204030204"/>
              </a:rPr>
              <a:t>Specific tasks include, but are not limited to furnishment and installation of the following:  </a:t>
            </a:r>
          </a:p>
          <a:p>
            <a:pPr marL="285750" lvl="0" indent="-285750">
              <a:buClr>
                <a:srgbClr val="E35B2A"/>
              </a:buClr>
              <a:buFont typeface="Arial" panose="020B0604020202020204" pitchFamily="34" charset="0"/>
              <a:buChar char="•"/>
            </a:pPr>
            <a:r>
              <a:rPr lang="en-US" dirty="0">
                <a:solidFill>
                  <a:prstClr val="black"/>
                </a:solidFill>
                <a:ea typeface="Calibri" panose="020F0502020204030204"/>
                <a:cs typeface="Calibri" panose="020F0502020204030204"/>
              </a:rPr>
              <a:t>Drainage Systems </a:t>
            </a:r>
          </a:p>
          <a:p>
            <a:pPr marL="285750" lvl="0" indent="-285750">
              <a:buClr>
                <a:srgbClr val="E35B2A"/>
              </a:buClr>
              <a:buFont typeface="Arial" panose="020B0604020202020204" pitchFamily="34" charset="0"/>
              <a:buChar char="•"/>
            </a:pPr>
            <a:r>
              <a:rPr lang="en-US" dirty="0">
                <a:solidFill>
                  <a:prstClr val="black"/>
                </a:solidFill>
                <a:ea typeface="Calibri" panose="020F0502020204030204"/>
                <a:cs typeface="Calibri" panose="020F0502020204030204"/>
              </a:rPr>
              <a:t>Domestic Potable and Non-Potable Water </a:t>
            </a:r>
          </a:p>
          <a:p>
            <a:pPr marL="285750" lvl="0" indent="-285750">
              <a:buClr>
                <a:srgbClr val="E35B2A"/>
              </a:buClr>
              <a:buFont typeface="Arial" panose="020B0604020202020204" pitchFamily="34" charset="0"/>
              <a:buChar char="•"/>
            </a:pPr>
            <a:r>
              <a:rPr lang="en-US" dirty="0">
                <a:solidFill>
                  <a:prstClr val="black"/>
                </a:solidFill>
                <a:ea typeface="Calibri" panose="020F0502020204030204"/>
                <a:cs typeface="Calibri" panose="020F0502020204030204"/>
              </a:rPr>
              <a:t>Fixtures and Equipment   </a:t>
            </a:r>
          </a:p>
          <a:p>
            <a:pPr marL="285750" lvl="0" indent="-285750">
              <a:buClr>
                <a:srgbClr val="E35B2A"/>
              </a:buClr>
              <a:buFont typeface="Arial" panose="020B0604020202020204" pitchFamily="34" charset="0"/>
              <a:buChar char="•"/>
            </a:pPr>
            <a:r>
              <a:rPr lang="en-US" dirty="0">
                <a:solidFill>
                  <a:prstClr val="black"/>
                </a:solidFill>
                <a:ea typeface="Calibri" panose="020F0502020204030204"/>
                <a:cs typeface="Calibri" panose="020F0502020204030204"/>
              </a:rPr>
              <a:t>Jetting and Scope (CCTV)</a:t>
            </a: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KEY INFORMATION ​</a:t>
            </a:r>
            <a:endParaRPr kumimoji="0" lang="en-US" sz="1800"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Anticipated Advertisement Date: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Q3 2026</a:t>
            </a: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lvl="0">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Estimated Project Value: </a:t>
            </a:r>
            <a:r>
              <a:rPr lang="en-US" dirty="0">
                <a:solidFill>
                  <a:prstClr val="black"/>
                </a:solidFill>
              </a:rPr>
              <a:t>$500K to $1.99M</a:t>
            </a:r>
            <a:endParaRPr lang="en-US" dirty="0">
              <a:solidFill>
                <a:prstClr val="black"/>
              </a:solidFill>
              <a:ea typeface="Calibri"/>
              <a:cs typeface="Calibri"/>
            </a:endParaRPr>
          </a:p>
          <a:p>
            <a:pPr lvl="0">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Small Business Program Goal: </a:t>
            </a:r>
            <a:r>
              <a:rPr lang="en-US" dirty="0">
                <a:solidFill>
                  <a:prstClr val="black"/>
                </a:solidFill>
                <a:latin typeface="Calibri" panose="020F0502020204030204"/>
              </a:rPr>
              <a:t>TBD</a:t>
            </a:r>
            <a:endParaRPr lang="en-US" sz="180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Key Scope/Industry:​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dirty="0">
                <a:solidFill>
                  <a:prstClr val="black"/>
                </a:solidFill>
                <a:ea typeface="Calibri" panose="020F0502020204030204"/>
                <a:cs typeface="Calibri" panose="020F0502020204030204"/>
              </a:rPr>
              <a:t>Plumbing, Drainage Systems ,Domestic Potable and Non-Potable Water, Fixtures and Equipment, Jetting and Scope (CCTV)</a:t>
            </a:r>
          </a:p>
          <a:p>
            <a:pPr>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Project Manager</a:t>
            </a:r>
            <a:r>
              <a:rPr lang="en-US" b="1" dirty="0">
                <a:solidFill>
                  <a:prstClr val="black"/>
                </a:solidFill>
                <a:latin typeface="Calibri" panose="020F0502020204030204"/>
              </a:rPr>
              <a: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Maribeth Sarnecki | </a:t>
            </a:r>
            <a:r>
              <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hlinkClick r:id="rId3">
                  <a:extLst>
                    <a:ext uri="{A12FA001-AC4F-418D-AE19-62706E023703}">
                      <ahyp:hlinkClr xmlns:ahyp="http://schemas.microsoft.com/office/drawing/2018/hyperlinkcolor" val="tx"/>
                    </a:ext>
                  </a:extLst>
                </a:hlinkClick>
              </a:rPr>
              <a:t>Maribeth.Sarnecki@flydenver.com</a:t>
            </a:r>
            <a:r>
              <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 </a:t>
            </a:r>
            <a:endParaRPr lang="en-US" dirty="0">
              <a:solidFill>
                <a:prstClr val="black"/>
              </a:solidFill>
              <a:latin typeface="Calibri" panose="020F0502020204030204"/>
              <a:ea typeface="Calibri" panose="020F0502020204030204"/>
              <a:cs typeface="Calibri" panose="020F0502020204030204"/>
            </a:endParaRPr>
          </a:p>
          <a:p>
            <a:pPr>
              <a:defRPr/>
            </a:pPr>
            <a:r>
              <a:rPr lang="en-US" b="1" dirty="0">
                <a:solidFill>
                  <a:prstClr val="black"/>
                </a:solidFill>
                <a:latin typeface="Calibri" panose="020F0502020204030204"/>
                <a:ea typeface="Calibri" panose="020F0502020204030204"/>
                <a:cs typeface="Calibri" panose="020F0502020204030204"/>
              </a:rPr>
              <a:t>Contract Administrator: </a:t>
            </a:r>
            <a:r>
              <a:rPr lang="en-US" dirty="0">
                <a:solidFill>
                  <a:prstClr val="black"/>
                </a:solidFill>
                <a:latin typeface="Calibri" panose="020F0502020204030204"/>
                <a:ea typeface="Calibri" panose="020F0502020204030204"/>
                <a:cs typeface="Calibri" panose="020F0502020204030204"/>
              </a:rPr>
              <a:t> Cara James | C</a:t>
            </a:r>
            <a:r>
              <a:rPr lang="en-US" dirty="0">
                <a:solidFill>
                  <a:prstClr val="black"/>
                </a:solidFill>
                <a:latin typeface="Calibri" panose="020F0502020204030204"/>
                <a:ea typeface="Calibri" panose="020F0502020204030204"/>
                <a:cs typeface="Calibri" panose="020F0502020204030204"/>
                <a:hlinkClick r:id="rId4">
                  <a:extLst>
                    <a:ext uri="{A12FA001-AC4F-418D-AE19-62706E023703}">
                      <ahyp:hlinkClr xmlns:ahyp="http://schemas.microsoft.com/office/drawing/2018/hyperlinkcolor" val="tx"/>
                    </a:ext>
                  </a:extLst>
                </a:hlinkClick>
              </a:rPr>
              <a:t>ara.James@flydenver.com</a:t>
            </a:r>
            <a:r>
              <a:rPr lang="en-US" dirty="0">
                <a:solidFill>
                  <a:prstClr val="black"/>
                </a:solidFill>
                <a:latin typeface="Calibri" panose="020F0502020204030204"/>
                <a:ea typeface="Calibri" panose="020F0502020204030204"/>
                <a:cs typeface="Calibri" panose="020F0502020204030204"/>
              </a:rPr>
              <a:t> </a:t>
            </a:r>
            <a:endParaRPr lang="en-US" dirty="0">
              <a:solidFill>
                <a:prstClr val="black"/>
              </a:solidFill>
            </a:endParaRPr>
          </a:p>
        </p:txBody>
      </p:sp>
    </p:spTree>
    <p:extLst>
      <p:ext uri="{BB962C8B-B14F-4D97-AF65-F5344CB8AC3E}">
        <p14:creationId xmlns:p14="http://schemas.microsoft.com/office/powerpoint/2010/main" val="1364110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0AD52-472B-4787-79C0-05FDC990C3FF}"/>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670D47B5-1C04-1CC8-F560-7C58E70B8DE4}"/>
              </a:ext>
            </a:extLst>
          </p:cNvPr>
          <p:cNvSpPr>
            <a:spLocks noGrp="1"/>
          </p:cNvSpPr>
          <p:nvPr>
            <p:ph type="title" idx="4294967295"/>
          </p:nvPr>
        </p:nvSpPr>
        <p:spPr>
          <a:xfrm>
            <a:off x="2359839" y="1040045"/>
            <a:ext cx="869473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chemeClr val="bg1"/>
                </a:solidFill>
                <a:latin typeface="Calibri Light"/>
                <a:ea typeface="Calibri Light"/>
                <a:cs typeface="Calibri Light"/>
              </a:rPr>
              <a:t>Environmental On-Call Contract</a:t>
            </a:r>
            <a:br>
              <a:rPr lang="en-US" sz="3600" dirty="0">
                <a:latin typeface="Calibri Light"/>
                <a:ea typeface="Calibri Light"/>
                <a:cs typeface="Calibri Light"/>
              </a:rPr>
            </a:br>
            <a:r>
              <a:rPr lang="en-US" sz="3600">
                <a:solidFill>
                  <a:schemeClr val="bg1"/>
                </a:solidFill>
              </a:rPr>
              <a:t> </a:t>
            </a:r>
            <a:br>
              <a:rPr lang="en-US" sz="3600" b="0" i="0" u="none" strike="noStrike" kern="1200" cap="none" spc="0" normalizeH="0" baseline="0" noProof="0" dirty="0">
                <a:ln>
                  <a:noFill/>
                </a:ln>
                <a:effectLst/>
                <a:uLnTx/>
                <a:uFillTx/>
                <a:latin typeface="Calibri Light"/>
                <a:ea typeface="Calibri Light"/>
                <a:cs typeface="Calibri Light"/>
              </a:rPr>
            </a:br>
            <a:endParaRPr lang="en-US" sz="3600" b="0" i="0" u="none" strike="noStrike" kern="1200" cap="none" spc="0" normalizeH="0" baseline="0" noProof="0" dirty="0">
              <a:ln>
                <a:noFill/>
              </a:ln>
              <a:solidFill>
                <a:schemeClr val="bg1"/>
              </a:solidFill>
              <a:effectLst/>
              <a:uLnTx/>
              <a:uFillTx/>
              <a:latin typeface="Calibri Light"/>
              <a:ea typeface="Calibri"/>
              <a:cs typeface="Calibri"/>
            </a:endParaRPr>
          </a:p>
        </p:txBody>
      </p:sp>
    </p:spTree>
    <p:extLst>
      <p:ext uri="{BB962C8B-B14F-4D97-AF65-F5344CB8AC3E}">
        <p14:creationId xmlns:p14="http://schemas.microsoft.com/office/powerpoint/2010/main" val="7176666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92E31-F604-867F-4C15-467D288DC1E4}"/>
            </a:ext>
          </a:extLst>
        </p:cNvPr>
        <p:cNvGrpSpPr/>
        <p:nvPr/>
      </p:nvGrpSpPr>
      <p:grpSpPr>
        <a:xfrm>
          <a:off x="0" y="0"/>
          <a:ext cx="0" cy="0"/>
          <a:chOff x="0" y="0"/>
          <a:chExt cx="0" cy="0"/>
        </a:xfrm>
      </p:grpSpPr>
      <p:sp>
        <p:nvSpPr>
          <p:cNvPr id="16" name="Text Placeholder 15" descr="Sanitary, Stormwater, &amp; Deice Water System Underground Utility Repair Service">
            <a:extLst>
              <a:ext uri="{FF2B5EF4-FFF2-40B4-BE49-F238E27FC236}">
                <a16:creationId xmlns:a16="http://schemas.microsoft.com/office/drawing/2014/main" id="{DCFA6C7A-2EE2-6E9A-CF67-042C641BECC4}"/>
              </a:ext>
            </a:extLst>
          </p:cNvPr>
          <p:cNvSpPr>
            <a:spLocks noGrp="1"/>
          </p:cNvSpPr>
          <p:nvPr>
            <p:ph type="title" idx="4294967295"/>
          </p:nvPr>
        </p:nvSpPr>
        <p:spPr>
          <a:xfrm>
            <a:off x="858812" y="23311"/>
            <a:ext cx="8751532"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rgbClr val="440099"/>
                </a:solidFill>
                <a:latin typeface="+mn-lt"/>
                <a:ea typeface="+mn-ea"/>
                <a:cs typeface="+mn-cs"/>
              </a:rPr>
              <a:t>Sustainability and Environmental Consulting On-Call Contract</a:t>
            </a:r>
            <a:endParaRPr lang="en-US" sz="5400" dirty="0">
              <a:ea typeface="Calibri Light"/>
              <a:cs typeface="Calibri Light"/>
            </a:endParaRPr>
          </a:p>
        </p:txBody>
      </p:sp>
      <p:sp>
        <p:nvSpPr>
          <p:cNvPr id="3" name="TextBox 2" descr="DEN Operations &amp; Maintenance is seeking a qualified contractor to provide comprehensive maintenance, repair, and replacement services for onsite sanitary sewer, stormwater, and deice water piping systems. This includes areas such as retention ponds, glycol rehab treatment plants, and underground drainage infrastructure.&#10;&#10;Scope Highlights:&#10;Safety &amp; Permitting: Compliance with all safety protocols, traffic control, hazard identification, and scheduling to minimize impact to airport operations.&#10;Excavation &amp; Restoration: Utility locating, pipe repair/replacement, surface restoration, testing &amp; commissioning.&#10;Point Repairs: Abandon laterals, address root intrusion, offset joints, infiltration, cracks, and holes.&#10;​&#10;KEY INFORMATION ​&#10;Anticipated Advertisement Date:  Q3 2025 &#10;Estimated Project Value:  $5M to $9.99M&#10;Small Business Program Goal: TBD&#10;Key Scope/Industry:​  GPR (Ground-penetrating radar), Traffic Control, Power Equipment Operators, Welding, Plumbing, Pipe Assessment Management, Landscaping, Trenching &amp; Excavation, Permitting&#10;Project Manager​: Jacqueline Wilson | jacqueline.wilson@flydenver.com &#10;">
            <a:extLst>
              <a:ext uri="{FF2B5EF4-FFF2-40B4-BE49-F238E27FC236}">
                <a16:creationId xmlns:a16="http://schemas.microsoft.com/office/drawing/2014/main" id="{97C82EC1-87B3-61B2-95E6-C751D11EE4D8}"/>
              </a:ext>
              <a:ext uri="{C183D7F6-B498-43B3-948B-1728B52AA6E4}">
                <adec:decorative xmlns:adec="http://schemas.microsoft.com/office/drawing/2017/decorative" val="0"/>
              </a:ext>
            </a:extLst>
          </p:cNvPr>
          <p:cNvSpPr txBox="1"/>
          <p:nvPr/>
        </p:nvSpPr>
        <p:spPr>
          <a:xfrm>
            <a:off x="776516" y="1382373"/>
            <a:ext cx="9920948" cy="5078313"/>
          </a:xfrm>
          <a:prstGeom prst="rect">
            <a:avLst/>
          </a:prstGeom>
          <a:noFill/>
        </p:spPr>
        <p:txBody>
          <a:bodyPr wrap="square" lIns="91440" tIns="45720" rIns="91440" bIns="45720" anchor="t">
            <a:spAutoFit/>
          </a:bodyPr>
          <a:lstStyle/>
          <a:p>
            <a:r>
              <a:rPr lang="en-US" dirty="0">
                <a:ea typeface="+mn-lt"/>
                <a:cs typeface="+mn-lt"/>
              </a:rPr>
              <a:t>Denver International Airport Environmental Services (DEN-ES) is responsible for developing and implementing programs that ensure compliance with local, State, and Federal regulatory compliance requirements. DEN-ES is seeking a consultant to provide services using on-call task orders to help meet these requirements.  The chosen consultant will be expected to have expertise with regulatory requirements from the following agencies:</a:t>
            </a:r>
          </a:p>
          <a:p>
            <a:pPr marL="285750" indent="-285750">
              <a:buFont typeface="Arial"/>
              <a:buChar char="•"/>
            </a:pPr>
            <a:r>
              <a:rPr lang="en-US" dirty="0">
                <a:ea typeface="+mn-lt"/>
                <a:cs typeface="+mn-lt"/>
              </a:rPr>
              <a:t>Environmental Protection Agency (EPA)</a:t>
            </a:r>
            <a:endParaRPr lang="en-US" dirty="0"/>
          </a:p>
          <a:p>
            <a:pPr marL="285750" indent="-285750">
              <a:buFont typeface="Arial"/>
              <a:buChar char="•"/>
            </a:pPr>
            <a:r>
              <a:rPr lang="en-US" dirty="0">
                <a:ea typeface="+mn-lt"/>
                <a:cs typeface="+mn-lt"/>
              </a:rPr>
              <a:t>Colorado Department of Public Health and Environment (CDPHE)</a:t>
            </a:r>
            <a:endParaRPr lang="en-US" dirty="0"/>
          </a:p>
          <a:p>
            <a:pPr marL="285750" indent="-285750">
              <a:buFont typeface="Arial"/>
              <a:buChar char="•"/>
            </a:pPr>
            <a:r>
              <a:rPr lang="en-US" dirty="0">
                <a:ea typeface="+mn-lt"/>
                <a:cs typeface="+mn-lt"/>
              </a:rPr>
              <a:t>City and County of Denver</a:t>
            </a:r>
          </a:p>
          <a:p>
            <a:pPr marL="285750" indent="-285750">
              <a:buFont typeface="Arial"/>
              <a:buChar char="•"/>
            </a:pPr>
            <a:r>
              <a:rPr lang="en-US" dirty="0">
                <a:ea typeface="+mn-lt"/>
                <a:cs typeface="+mn-lt"/>
              </a:rPr>
              <a:t>Colorado Department of Labor and Employment Division of Oil and Public Safety</a:t>
            </a:r>
            <a:endParaRPr lang="en-US" dirty="0"/>
          </a:p>
          <a:p>
            <a:pPr marL="285750" indent="-285750">
              <a:buFont typeface="Arial"/>
              <a:buChar char="•"/>
            </a:pPr>
            <a:r>
              <a:rPr lang="en-US" dirty="0">
                <a:ea typeface="+mn-lt"/>
                <a:cs typeface="+mn-lt"/>
              </a:rPr>
              <a:t>Metro Water Recovery</a:t>
            </a:r>
            <a:endParaRPr lang="en-US" dirty="0"/>
          </a:p>
          <a:p>
            <a:pPr marL="285750" indent="-285750">
              <a:buFont typeface="Arial"/>
              <a:buChar char="•"/>
            </a:pPr>
            <a:r>
              <a:rPr lang="en-US" dirty="0">
                <a:ea typeface="+mn-lt"/>
                <a:cs typeface="+mn-lt"/>
              </a:rPr>
              <a:t>Others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KEY INFORMATION ​</a:t>
            </a:r>
            <a:endParaRPr kumimoji="0" lang="en-US" sz="1800"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Anticipated Advertisement Date: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Q3 2026</a:t>
            </a: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lvl="0">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Estimated Project Value: </a:t>
            </a:r>
            <a:r>
              <a:rPr lang="en-US" dirty="0">
                <a:solidFill>
                  <a:prstClr val="black"/>
                </a:solidFill>
              </a:rPr>
              <a:t>$2M to $4.99M</a:t>
            </a:r>
          </a:p>
          <a:p>
            <a:pPr lvl="0">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Small Business Program Goal: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 Program Goals</a:t>
            </a: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lvl="0">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Key Scope/Industry:​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dirty="0">
                <a:solidFill>
                  <a:prstClr val="black"/>
                </a:solidFill>
                <a:ea typeface="Calibri" panose="020F0502020204030204"/>
                <a:cs typeface="Calibri" panose="020F0502020204030204"/>
              </a:rPr>
              <a:t>Environmental and Sustainability Consultants</a:t>
            </a:r>
          </a:p>
          <a:p>
            <a:pPr lvl="0">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Project Manager​: </a:t>
            </a:r>
            <a:r>
              <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Tom Somers| </a:t>
            </a:r>
            <a:r>
              <a:rPr lang="en-US" dirty="0">
                <a:solidFill>
                  <a:prstClr val="black"/>
                </a:solidFill>
                <a:ea typeface="Calibri" panose="020F0502020204030204"/>
                <a:cs typeface="Calibri" panose="020F0502020204030204"/>
                <a:hlinkClick r:id="rId3"/>
              </a:rPr>
              <a:t>tom.somers@flydenver.com</a:t>
            </a:r>
            <a:r>
              <a:rPr lang="en-US" dirty="0">
                <a:solidFill>
                  <a:prstClr val="black"/>
                </a:solidFill>
                <a:ea typeface="Calibri" panose="020F0502020204030204"/>
                <a:cs typeface="Calibri" panose="020F0502020204030204"/>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252749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E6B3E-2B66-26BD-A843-357EB79C93B9}"/>
            </a:ext>
          </a:extLst>
        </p:cNvPr>
        <p:cNvGrpSpPr/>
        <p:nvPr/>
      </p:nvGrpSpPr>
      <p:grpSpPr>
        <a:xfrm>
          <a:off x="0" y="0"/>
          <a:ext cx="0" cy="0"/>
          <a:chOff x="0" y="0"/>
          <a:chExt cx="0" cy="0"/>
        </a:xfrm>
      </p:grpSpPr>
      <p:sp>
        <p:nvSpPr>
          <p:cNvPr id="2" name="Text Placeholder 1" descr="General Services- Purchasing Division&#10;&#10;Exclusive management and control of the purchasing of all supplies, equipment and personal property and services in connection therewith, for the City and County and for all departments (including DEN), agencies, boards, commissions and authorities thereof, except the City Council.&#10;&#10;&#10;Leann Rush&#10;Senior Procurement Analyst (DEN)&#10;303-342-2298 &#10;leann.rush@flydenver.com &#10;&#10;&#10;Sol Ybarra  &#10;Business Outreach Coordinator  &#10;720-913-8156&#10;sol.ybarra@denvergov.org &#10;&#10;You must be registered in Bidnet&#10;to receive solicitation notices &#10;directly to your email. Please make &#10;to choose the correct codes for your&#10;business.&#10;">
            <a:extLst>
              <a:ext uri="{FF2B5EF4-FFF2-40B4-BE49-F238E27FC236}">
                <a16:creationId xmlns:a16="http://schemas.microsoft.com/office/drawing/2014/main" id="{C1DA4C9D-AE52-089E-AB0D-7D31668254DF}"/>
              </a:ext>
              <a:ext uri="{C183D7F6-B498-43B3-948B-1728B52AA6E4}">
                <adec:decorative xmlns:adec="http://schemas.microsoft.com/office/drawing/2017/decorative" val="0"/>
              </a:ext>
            </a:extLst>
          </p:cNvPr>
          <p:cNvSpPr>
            <a:spLocks noGrp="1"/>
          </p:cNvSpPr>
          <p:nvPr>
            <p:ph type="title" idx="4294967295"/>
          </p:nvPr>
        </p:nvSpPr>
        <p:spPr>
          <a:xfrm>
            <a:off x="770439" y="393764"/>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a:solidFill>
                  <a:srgbClr val="440099"/>
                </a:solidFill>
                <a:latin typeface="+mn-lt"/>
                <a:ea typeface="+mn-ea"/>
                <a:cs typeface="+mn-cs"/>
              </a:rPr>
              <a:t>Environmental On-Call Contract</a:t>
            </a:r>
            <a:endParaRPr kumimoji="0" lang="en-US" sz="3200" b="0" i="0" u="none" strike="noStrike" kern="1200" cap="none" spc="0" normalizeH="0" baseline="0" noProof="0">
              <a:ln>
                <a:noFill/>
              </a:ln>
              <a:solidFill>
                <a:srgbClr val="440099"/>
              </a:solidFill>
              <a:effectLst/>
              <a:uLnTx/>
              <a:uFillTx/>
              <a:latin typeface="+mn-lt"/>
              <a:ea typeface="+mn-ea"/>
              <a:cs typeface="+mn-cs"/>
            </a:endParaRPr>
          </a:p>
        </p:txBody>
      </p:sp>
      <p:sp>
        <p:nvSpPr>
          <p:cNvPr id="9" name="TextBox 8">
            <a:extLst>
              <a:ext uri="{FF2B5EF4-FFF2-40B4-BE49-F238E27FC236}">
                <a16:creationId xmlns:a16="http://schemas.microsoft.com/office/drawing/2014/main" id="{08815011-7FFB-CB20-38A4-14ACD5F33408}"/>
              </a:ext>
            </a:extLst>
          </p:cNvPr>
          <p:cNvSpPr txBox="1"/>
          <p:nvPr/>
        </p:nvSpPr>
        <p:spPr>
          <a:xfrm>
            <a:off x="770439" y="1255125"/>
            <a:ext cx="9125111" cy="4770537"/>
          </a:xfrm>
          <a:prstGeom prst="rect">
            <a:avLst/>
          </a:prstGeom>
          <a:noFill/>
        </p:spPr>
        <p:txBody>
          <a:bodyPr wrap="square" lIns="91440" tIns="45720" rIns="91440" bIns="45720" anchor="t">
            <a:spAutoFit/>
          </a:bodyPr>
          <a:lstStyle/>
          <a:p>
            <a:r>
              <a:rPr lang="en-US" sz="2400" u="sng">
                <a:solidFill>
                  <a:srgbClr val="7030A0"/>
                </a:solidFill>
                <a:ea typeface="+mn-lt"/>
                <a:cs typeface="+mn-lt"/>
              </a:rPr>
              <a:t>Examples of Tasks:</a:t>
            </a:r>
            <a:endParaRPr lang="en-US" sz="2400">
              <a:solidFill>
                <a:srgbClr val="7030A0"/>
              </a:solidFill>
              <a:ea typeface="+mn-lt"/>
              <a:cs typeface="+mn-lt"/>
            </a:endParaRPr>
          </a:p>
          <a:p>
            <a:pPr marL="285750" indent="-285750">
              <a:buFont typeface="Arial"/>
              <a:buChar char="•"/>
            </a:pPr>
            <a:r>
              <a:rPr lang="en-US" sz="2000">
                <a:ea typeface="Calibri"/>
                <a:cs typeface="Calibri"/>
              </a:rPr>
              <a:t>Industrial Stormwater Permitting</a:t>
            </a:r>
          </a:p>
          <a:p>
            <a:pPr marL="285750" indent="-285750">
              <a:buFont typeface="Arial"/>
              <a:buChar char="•"/>
            </a:pPr>
            <a:r>
              <a:rPr lang="en-US" sz="2000">
                <a:ea typeface="Calibri"/>
                <a:cs typeface="Calibri"/>
              </a:rPr>
              <a:t>MS4 Stormwater Permitting</a:t>
            </a:r>
          </a:p>
          <a:p>
            <a:pPr marL="285750" indent="-285750">
              <a:buFont typeface="Arial"/>
              <a:buChar char="•"/>
            </a:pPr>
            <a:r>
              <a:rPr lang="en-US" sz="2000">
                <a:ea typeface="Calibri"/>
                <a:cs typeface="Calibri"/>
              </a:rPr>
              <a:t>Sanitary Sewer (Metro) Permitting</a:t>
            </a:r>
          </a:p>
          <a:p>
            <a:pPr marL="285750" indent="-285750">
              <a:buFont typeface="Arial"/>
              <a:buChar char="•"/>
            </a:pPr>
            <a:r>
              <a:rPr lang="en-US" sz="2000">
                <a:ea typeface="Calibri"/>
                <a:cs typeface="Calibri"/>
              </a:rPr>
              <a:t>PFAS Support</a:t>
            </a:r>
          </a:p>
          <a:p>
            <a:pPr marL="285750" indent="-285750">
              <a:buFont typeface="Arial"/>
              <a:buChar char="•"/>
            </a:pPr>
            <a:r>
              <a:rPr lang="en-US" sz="2000">
                <a:ea typeface="Calibri"/>
                <a:cs typeface="Calibri"/>
              </a:rPr>
              <a:t>SPCC and Petroleum Tank Support</a:t>
            </a:r>
          </a:p>
          <a:p>
            <a:pPr marL="285750" indent="-285750">
              <a:buFont typeface="Arial"/>
              <a:buChar char="•"/>
            </a:pPr>
            <a:r>
              <a:rPr lang="en-US" sz="2000">
                <a:ea typeface="Calibri"/>
                <a:cs typeface="Calibri"/>
              </a:rPr>
              <a:t>Spill Response</a:t>
            </a:r>
          </a:p>
          <a:p>
            <a:pPr marL="285750" indent="-285750">
              <a:buFont typeface="Arial"/>
              <a:buChar char="•"/>
            </a:pPr>
            <a:r>
              <a:rPr lang="en-US" sz="2000">
                <a:ea typeface="Calibri"/>
                <a:cs typeface="Calibri"/>
              </a:rPr>
              <a:t>Miscellaneous Sampling</a:t>
            </a:r>
          </a:p>
          <a:p>
            <a:pPr marL="285750" indent="-285750">
              <a:buFont typeface="Arial"/>
              <a:buChar char="•"/>
            </a:pPr>
            <a:r>
              <a:rPr lang="en-US" sz="2000">
                <a:ea typeface="Calibri"/>
                <a:cs typeface="Calibri"/>
              </a:rPr>
              <a:t>Remediation</a:t>
            </a:r>
          </a:p>
          <a:p>
            <a:pPr marL="285750" indent="-285750">
              <a:buFont typeface="Arial"/>
              <a:buChar char="•"/>
            </a:pPr>
            <a:r>
              <a:rPr lang="en-US" sz="2000">
                <a:ea typeface="Calibri"/>
                <a:cs typeface="Calibri"/>
              </a:rPr>
              <a:t>Hazardous Waste Support</a:t>
            </a:r>
          </a:p>
          <a:p>
            <a:pPr marL="285750" indent="-285750">
              <a:buFont typeface="Arial"/>
              <a:buChar char="•"/>
            </a:pPr>
            <a:r>
              <a:rPr lang="en-US" sz="2000">
                <a:ea typeface="Calibri"/>
                <a:cs typeface="Calibri"/>
              </a:rPr>
              <a:t>Solid Waste Support</a:t>
            </a:r>
          </a:p>
          <a:p>
            <a:pPr marL="285750" indent="-285750">
              <a:buFont typeface="Arial"/>
              <a:buChar char="•"/>
            </a:pPr>
            <a:r>
              <a:rPr lang="en-US" sz="2000">
                <a:ea typeface="Calibri"/>
                <a:cs typeface="Calibri"/>
              </a:rPr>
              <a:t>Phase I Environmental Assessment Support</a:t>
            </a:r>
          </a:p>
          <a:p>
            <a:pPr marL="285750" indent="-285750">
              <a:buFont typeface="Arial"/>
              <a:buChar char="•"/>
            </a:pPr>
            <a:r>
              <a:rPr lang="en-US" sz="2000">
                <a:ea typeface="Calibri"/>
                <a:cs typeface="Calibri"/>
              </a:rPr>
              <a:t>Jurisdictional Determinations</a:t>
            </a:r>
          </a:p>
          <a:p>
            <a:pPr marL="285750" indent="-285750">
              <a:buFont typeface="Arial"/>
              <a:buChar char="•"/>
            </a:pPr>
            <a:r>
              <a:rPr lang="en-US" sz="2000">
                <a:ea typeface="Calibri"/>
                <a:cs typeface="Calibri"/>
              </a:rPr>
              <a:t>Air Permitting Compliance</a:t>
            </a:r>
          </a:p>
          <a:p>
            <a:pPr marL="285750" indent="-285750">
              <a:buFont typeface="Arial"/>
              <a:buChar char="•"/>
            </a:pPr>
            <a:r>
              <a:rPr lang="en-US" sz="2000">
                <a:ea typeface="Calibri"/>
                <a:cs typeface="Calibri"/>
              </a:rPr>
              <a:t>Other miscellaneous  tasks</a:t>
            </a:r>
          </a:p>
        </p:txBody>
      </p:sp>
    </p:spTree>
    <p:extLst>
      <p:ext uri="{BB962C8B-B14F-4D97-AF65-F5344CB8AC3E}">
        <p14:creationId xmlns:p14="http://schemas.microsoft.com/office/powerpoint/2010/main" val="6301070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3E4D4-C26D-2CED-FE77-F418CF4615E2}"/>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A7DB9D50-3832-E0DF-96AB-A32C0B4279A9}"/>
              </a:ext>
            </a:extLst>
          </p:cNvPr>
          <p:cNvSpPr>
            <a:spLocks noGrp="1"/>
          </p:cNvSpPr>
          <p:nvPr>
            <p:ph type="title" idx="4294967295"/>
          </p:nvPr>
        </p:nvSpPr>
        <p:spPr>
          <a:xfrm>
            <a:off x="2359839" y="1040045"/>
            <a:ext cx="869473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chemeClr val="bg1"/>
                </a:solidFill>
              </a:rPr>
              <a:t>DEN Procurement </a:t>
            </a:r>
            <a:br>
              <a:rPr lang="en-US" sz="3600" dirty="0">
                <a:solidFill>
                  <a:schemeClr val="bg1"/>
                </a:solidFill>
              </a:rPr>
            </a:br>
            <a:r>
              <a:rPr lang="en-US" sz="3600">
                <a:solidFill>
                  <a:schemeClr val="bg1"/>
                </a:solidFill>
              </a:rPr>
              <a:t> </a:t>
            </a:r>
            <a:br>
              <a:rPr lang="en-US" sz="3600" b="0" i="0" u="none" strike="noStrike" kern="1200" cap="none" spc="0" normalizeH="0" baseline="0" noProof="0" dirty="0">
                <a:ln>
                  <a:noFill/>
                </a:ln>
                <a:effectLst/>
                <a:uLnTx/>
                <a:uFillTx/>
                <a:ea typeface="Calibri"/>
                <a:cs typeface="Calibri"/>
              </a:rPr>
            </a:br>
            <a:r>
              <a:rPr lang="en-US" sz="3600" dirty="0">
                <a:solidFill>
                  <a:schemeClr val="bg1"/>
                </a:solidFill>
                <a:ea typeface="Calibri Light"/>
                <a:cs typeface="Calibri Light"/>
              </a:rPr>
              <a:t> </a:t>
            </a:r>
            <a:endParaRPr lang="en-US" sz="3600" b="0" i="0" u="none" strike="noStrike" kern="1200" cap="none" spc="0" normalizeH="0" baseline="0" noProof="0" dirty="0">
              <a:ln>
                <a:noFill/>
              </a:ln>
              <a:solidFill>
                <a:schemeClr val="bg1"/>
              </a:solidFill>
              <a:effectLst/>
              <a:uLnTx/>
              <a:uFillTx/>
              <a:ea typeface="Calibri"/>
              <a:cs typeface="Calibri"/>
            </a:endParaRPr>
          </a:p>
        </p:txBody>
      </p:sp>
    </p:spTree>
    <p:extLst>
      <p:ext uri="{BB962C8B-B14F-4D97-AF65-F5344CB8AC3E}">
        <p14:creationId xmlns:p14="http://schemas.microsoft.com/office/powerpoint/2010/main" val="20033561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2FDE6BB6-A18F-B285-0AE6-9FC7DB53D663}"/>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DEN Procurement  </a:t>
            </a:r>
          </a:p>
        </p:txBody>
      </p:sp>
      <p:sp>
        <p:nvSpPr>
          <p:cNvPr id="15" name="Text Placeholder 14" descr="QR Code redirecting to https://www.flydenver.com/business-and-community/procurement/opportunities/">
            <a:extLst>
              <a:ext uri="{FF2B5EF4-FFF2-40B4-BE49-F238E27FC236}">
                <a16:creationId xmlns:a16="http://schemas.microsoft.com/office/drawing/2014/main" id="{2FA385AD-55E8-5A28-C5A2-60C3A8F5BB42}"/>
              </a:ext>
            </a:extLst>
          </p:cNvPr>
          <p:cNvSpPr>
            <a:spLocks noGrp="1"/>
          </p:cNvSpPr>
          <p:nvPr>
            <p:ph type="body" sz="quarter" idx="14"/>
          </p:nvPr>
        </p:nvSpPr>
        <p:spPr>
          <a:xfrm>
            <a:off x="770439" y="1259557"/>
            <a:ext cx="9611811" cy="5218631"/>
          </a:xfrm>
        </p:spPr>
        <p:txBody>
          <a:bodyPr lIns="91440" tIns="45720" rIns="91440" bIns="45720" anchor="t"/>
          <a:lstStyle/>
          <a:p>
            <a:pPr>
              <a:spcBef>
                <a:spcPts val="0"/>
              </a:spcBef>
              <a:buNone/>
            </a:pPr>
            <a:r>
              <a:rPr lang="en-US" sz="1700" b="1"/>
              <a:t>Contract Types:</a:t>
            </a:r>
            <a:endParaRPr lang="en-US" sz="1700"/>
          </a:p>
          <a:p>
            <a:pPr>
              <a:spcBef>
                <a:spcPts val="0"/>
              </a:spcBef>
              <a:buFont typeface="Arial" panose="020B0604020202020204" pitchFamily="34" charset="0"/>
              <a:buChar char="•"/>
            </a:pPr>
            <a:r>
              <a:rPr lang="en-US" sz="1700" i="1"/>
              <a:t>Competitive:</a:t>
            </a:r>
            <a:r>
              <a:rPr lang="en-US" sz="1700"/>
              <a:t> Professional Services, Construction, Revenue Opportunities</a:t>
            </a:r>
          </a:p>
          <a:p>
            <a:pPr>
              <a:spcBef>
                <a:spcPts val="0"/>
              </a:spcBef>
              <a:buFont typeface="Arial" panose="020B0604020202020204" pitchFamily="34" charset="0"/>
              <a:buChar char="•"/>
            </a:pPr>
            <a:r>
              <a:rPr lang="en-US" sz="1700" i="1"/>
              <a:t>Non-Competitive:</a:t>
            </a:r>
            <a:r>
              <a:rPr lang="en-US" sz="1700"/>
              <a:t> Sole Source, Professional Preference, Amendments, Grants, Revenue Agreements</a:t>
            </a:r>
          </a:p>
          <a:p>
            <a:pPr marL="0" indent="0">
              <a:spcBef>
                <a:spcPts val="0"/>
              </a:spcBef>
              <a:buNone/>
            </a:pPr>
            <a:br>
              <a:rPr lang="en-US" sz="1700" b="1"/>
            </a:br>
            <a:r>
              <a:rPr lang="en-US" sz="1700" b="1"/>
              <a:t>Task Orders:</a:t>
            </a:r>
          </a:p>
          <a:p>
            <a:pPr>
              <a:spcBef>
                <a:spcPts val="0"/>
              </a:spcBef>
            </a:pPr>
            <a:r>
              <a:rPr lang="en-US" sz="1700"/>
              <a:t>Supports both competitive and non-competitive processes</a:t>
            </a:r>
          </a:p>
          <a:p>
            <a:pPr>
              <a:spcBef>
                <a:spcPts val="0"/>
              </a:spcBef>
              <a:buNone/>
            </a:pPr>
            <a:endParaRPr lang="en-US" sz="1700" b="1"/>
          </a:p>
          <a:p>
            <a:pPr>
              <a:spcBef>
                <a:spcPts val="0"/>
              </a:spcBef>
              <a:buNone/>
            </a:pPr>
            <a:r>
              <a:rPr lang="en-US" sz="1700" b="1"/>
              <a:t>Governance:</a:t>
            </a:r>
          </a:p>
          <a:p>
            <a:pPr>
              <a:spcBef>
                <a:spcPts val="0"/>
              </a:spcBef>
            </a:pPr>
            <a:r>
              <a:rPr lang="en-US" sz="1700"/>
              <a:t>City &amp; DEN Charter, Ordinances, and Regulations</a:t>
            </a:r>
          </a:p>
          <a:p>
            <a:pPr>
              <a:spcBef>
                <a:spcPts val="0"/>
              </a:spcBef>
              <a:buNone/>
            </a:pPr>
            <a:endParaRPr lang="en-US" sz="1700" b="1"/>
          </a:p>
          <a:p>
            <a:pPr>
              <a:spcBef>
                <a:spcPts val="0"/>
              </a:spcBef>
              <a:buNone/>
            </a:pPr>
            <a:r>
              <a:rPr lang="en-US" sz="1700" b="1"/>
              <a:t>Solicitation Types: </a:t>
            </a:r>
          </a:p>
          <a:p>
            <a:pPr>
              <a:spcBef>
                <a:spcPts val="0"/>
              </a:spcBef>
            </a:pPr>
            <a:r>
              <a:rPr lang="en-US" sz="1700"/>
              <a:t>RFP, RFQ, RFO, RFI, IFB, Informal Competitive Procurement</a:t>
            </a:r>
          </a:p>
          <a:p>
            <a:pPr>
              <a:spcBef>
                <a:spcPts val="0"/>
              </a:spcBef>
              <a:buNone/>
            </a:pPr>
            <a:endParaRPr lang="en-US" sz="1700" b="1"/>
          </a:p>
          <a:p>
            <a:pPr marL="0" indent="0">
              <a:spcBef>
                <a:spcPts val="0"/>
              </a:spcBef>
              <a:buNone/>
            </a:pPr>
            <a:endParaRPr lang="en-US" sz="1700" b="1">
              <a:ea typeface="Calibri"/>
              <a:cs typeface="Calibri"/>
            </a:endParaRPr>
          </a:p>
          <a:p>
            <a:pPr marL="0" indent="0">
              <a:spcBef>
                <a:spcPts val="0"/>
              </a:spcBef>
              <a:buNone/>
            </a:pPr>
            <a:r>
              <a:rPr lang="en-US" sz="1700" b="1"/>
              <a:t>Learn More: </a:t>
            </a:r>
            <a:r>
              <a:rPr lang="en-US" sz="1700"/>
              <a:t>Visit our breakout room or scan the QR code to explore DEN’s procurement process on our website.</a:t>
            </a:r>
          </a:p>
        </p:txBody>
      </p:sp>
      <p:pic>
        <p:nvPicPr>
          <p:cNvPr id="19" name="Picture 18" descr="QR Code redirecting to https://www.flydenver.com/business-and-community/procurement/opportunities/">
            <a:extLst>
              <a:ext uri="{FF2B5EF4-FFF2-40B4-BE49-F238E27FC236}">
                <a16:creationId xmlns:a16="http://schemas.microsoft.com/office/drawing/2014/main" id="{4FAF00CA-56C8-BBCB-5ADD-BA218BE2158A}"/>
              </a:ext>
            </a:extLst>
          </p:cNvPr>
          <p:cNvPicPr>
            <a:picLocks noChangeAspect="1"/>
          </p:cNvPicPr>
          <p:nvPr/>
        </p:nvPicPr>
        <p:blipFill>
          <a:blip r:embed="rId3"/>
          <a:stretch>
            <a:fillRect/>
          </a:stretch>
        </p:blipFill>
        <p:spPr>
          <a:xfrm>
            <a:off x="10734675" y="5324475"/>
            <a:ext cx="1285874" cy="1285874"/>
          </a:xfrm>
          <a:prstGeom prst="rect">
            <a:avLst/>
          </a:prstGeom>
        </p:spPr>
      </p:pic>
    </p:spTree>
    <p:extLst>
      <p:ext uri="{BB962C8B-B14F-4D97-AF65-F5344CB8AC3E}">
        <p14:creationId xmlns:p14="http://schemas.microsoft.com/office/powerpoint/2010/main" val="3755406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descr="DEN Procurement – Contract Lifecycle">
            <a:extLst>
              <a:ext uri="{FF2B5EF4-FFF2-40B4-BE49-F238E27FC236}">
                <a16:creationId xmlns:a16="http://schemas.microsoft.com/office/drawing/2014/main" id="{2BA945F4-CEF6-9FBD-95BF-ABCCF5D69BE9}"/>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DEN Procurement – Contract</a:t>
            </a:r>
            <a:r>
              <a:rPr kumimoji="0" lang="en-US" sz="3200" b="0" i="0" u="none" strike="noStrike" kern="1200" cap="none" spc="0" normalizeH="0" noProof="0">
                <a:ln>
                  <a:noFill/>
                </a:ln>
                <a:solidFill>
                  <a:srgbClr val="440099"/>
                </a:solidFill>
                <a:effectLst/>
                <a:uLnTx/>
                <a:uFillTx/>
                <a:latin typeface="+mn-lt"/>
                <a:ea typeface="+mn-ea"/>
                <a:cs typeface="+mn-cs"/>
              </a:rPr>
              <a:t> Lifecycle</a:t>
            </a:r>
            <a:endParaRPr kumimoji="0" lang="en-US" sz="3200" b="0" i="0" u="none" strike="noStrike" kern="1200" cap="none" spc="0" normalizeH="0" baseline="0" noProof="0">
              <a:ln>
                <a:noFill/>
              </a:ln>
              <a:solidFill>
                <a:srgbClr val="440099"/>
              </a:solidFill>
              <a:effectLst/>
              <a:uLnTx/>
              <a:uFillTx/>
              <a:latin typeface="+mn-lt"/>
              <a:ea typeface="+mn-ea"/>
              <a:cs typeface="+mn-cs"/>
            </a:endParaRPr>
          </a:p>
        </p:txBody>
      </p:sp>
      <p:sp>
        <p:nvSpPr>
          <p:cNvPr id="5" name="TextBox 4" descr="Active DEN Procurements &amp; Solicitations are available on BidNet: https://www.bidnetdirect.com/colorado/cityandcountyofdenverdepartmentofaviation&#10;Important Dates:&#10;Published/Advertised Date&#10;Proposal Due Date&#10;Important Information:&#10;Pre-proposal meetings outlining project details&#10;Proposal Narrative Contents &amp; Evaluation Criteria&#10;">
            <a:extLst>
              <a:ext uri="{FF2B5EF4-FFF2-40B4-BE49-F238E27FC236}">
                <a16:creationId xmlns:a16="http://schemas.microsoft.com/office/drawing/2014/main" id="{AB000D8F-73B4-F4CD-BB34-FB5A6DEA29CA}"/>
              </a:ext>
            </a:extLst>
          </p:cNvPr>
          <p:cNvSpPr txBox="1"/>
          <p:nvPr/>
        </p:nvSpPr>
        <p:spPr>
          <a:xfrm>
            <a:off x="770438" y="1397675"/>
            <a:ext cx="10735761" cy="2062103"/>
          </a:xfrm>
          <a:prstGeom prst="rect">
            <a:avLst/>
          </a:prstGeom>
          <a:noFill/>
        </p:spPr>
        <p:txBody>
          <a:bodyPr wrap="square" lIns="91440" tIns="45720" rIns="91440" bIns="45720" anchor="t">
            <a:spAutoFit/>
          </a:bodyPr>
          <a:lstStyle/>
          <a:p>
            <a:pPr marL="285750" indent="-285750" defTabSz="457200">
              <a:buClr>
                <a:srgbClr val="E35B2A"/>
              </a:buClr>
              <a:buFont typeface="Arial" panose="020B0604020202020204" pitchFamily="34" charset="0"/>
              <a:buChar char="•"/>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Active DEN Procurements &amp; Solicitations are available on </a:t>
            </a:r>
            <a:r>
              <a:rPr kumimoji="0" lang="en-US" sz="1600" b="0" i="0" u="none" strike="noStrike" kern="1200" cap="none" spc="0" normalizeH="0" baseline="0" noProof="0" err="1">
                <a:ln>
                  <a:noFill/>
                </a:ln>
                <a:solidFill>
                  <a:prstClr val="black"/>
                </a:solidFill>
                <a:effectLst/>
                <a:uLnTx/>
                <a:uFillTx/>
                <a:latin typeface="Calibri" panose="020F0502020204030204"/>
                <a:ea typeface="+mn-ea"/>
              </a:rPr>
              <a:t>BidNet</a:t>
            </a:r>
            <a:r>
              <a:rPr kumimoji="0" lang="en-US" sz="1600" b="0" i="0" u="none" strike="noStrike" kern="1200" cap="none" spc="0" normalizeH="0" baseline="0" noProof="0">
                <a:ln>
                  <a:noFill/>
                </a:ln>
                <a:solidFill>
                  <a:prstClr val="black"/>
                </a:solidFill>
                <a:effectLst/>
                <a:uLnTx/>
                <a:uFillTx/>
                <a:latin typeface="Calibri" panose="020F0502020204030204"/>
                <a:ea typeface="+mn-ea"/>
              </a:rPr>
              <a:t>: </a:t>
            </a:r>
            <a:r>
              <a:rPr kumimoji="0" lang="en-US" sz="1600" b="0" i="0" u="sng" strike="noStrike" kern="1200" cap="none" spc="0" normalizeH="0" baseline="0" noProof="0">
                <a:ln>
                  <a:noFill/>
                </a:ln>
                <a:solidFill>
                  <a:prstClr val="black"/>
                </a:solidFill>
                <a:effectLst/>
                <a:uLnTx/>
                <a:uFillTx/>
                <a:latin typeface="Calibri" panose="020F0502020204030204"/>
                <a:ea typeface="+mn-ea"/>
                <a:hlinkClick r:id="rId2">
                  <a:extLst>
                    <a:ext uri="{A12FA001-AC4F-418D-AE19-62706E023703}">
                      <ahyp:hlinkClr xmlns:ahyp="http://schemas.microsoft.com/office/drawing/2018/hyperlinkcolor" val="tx"/>
                    </a:ext>
                  </a:extLst>
                </a:hlinkClick>
              </a:rPr>
              <a:t>https://www.bidnetdirect.com/colorado/cityandcountyofdenverdepartmentofaviation</a:t>
            </a:r>
            <a:r>
              <a:rPr lang="en-US" sz="1600" u="sng">
                <a:solidFill>
                  <a:prstClr val="black"/>
                </a:solidFill>
                <a:latin typeface="Calibri" panose="020F0502020204030204"/>
              </a:rPr>
              <a:t> </a:t>
            </a:r>
            <a:endParaRPr kumimoji="0" lang="en-US" sz="1600" b="0" i="0" u="sng" strike="noStrike" kern="1200" cap="none" spc="0" normalizeH="0" baseline="0" noProof="0">
              <a:ln>
                <a:noFill/>
              </a:ln>
              <a:solidFill>
                <a:prstClr val="black"/>
              </a:solidFill>
              <a:effectLst/>
              <a:uLnTx/>
              <a:uFillTx/>
              <a:latin typeface="Calibri" panose="020F0502020204030204"/>
              <a:ea typeface="+mn-ea"/>
            </a:endParaRPr>
          </a:p>
          <a:p>
            <a:pPr marL="742950" marR="0" lvl="1"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Important Dates:</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1200150" marR="0" lvl="2"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Published/Advertised Date</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1200150" marR="0" lvl="2"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Proposal Due Date</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Important Information:</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1200150" marR="0" lvl="2"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Pre-proposal meetings outlining project details</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1200150" marR="0" lvl="2"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Proposal Narrative Contents &amp; Evaluation Criteria</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5" descr="Contract Lifecycle at DEN &#10;&#10;https://www.flydenver.com/business-and-community/procurement/opportunities/">
            <a:extLst>
              <a:ext uri="{FF2B5EF4-FFF2-40B4-BE49-F238E27FC236}">
                <a16:creationId xmlns:a16="http://schemas.microsoft.com/office/drawing/2014/main" id="{9CE4D9AE-BFA2-566D-D5C9-18E22CD2B0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9135" y="3526886"/>
            <a:ext cx="9561901" cy="2925766"/>
          </a:xfrm>
          <a:prstGeom prst="rect">
            <a:avLst/>
          </a:prstGeom>
        </p:spPr>
      </p:pic>
    </p:spTree>
    <p:extLst>
      <p:ext uri="{BB962C8B-B14F-4D97-AF65-F5344CB8AC3E}">
        <p14:creationId xmlns:p14="http://schemas.microsoft.com/office/powerpoint/2010/main" val="19690753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B5592-C6BD-B9B3-49DF-B3A25D8C4ECA}"/>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FC50DAB9-D70B-6CD7-C0C0-A0F4FF0E2EFF}"/>
              </a:ext>
            </a:extLst>
          </p:cNvPr>
          <p:cNvSpPr>
            <a:spLocks noGrp="1"/>
          </p:cNvSpPr>
          <p:nvPr>
            <p:ph type="title" idx="4294967295"/>
          </p:nvPr>
        </p:nvSpPr>
        <p:spPr>
          <a:xfrm>
            <a:off x="2302329" y="1040045"/>
            <a:ext cx="988805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chemeClr val="bg1"/>
                </a:solidFill>
                <a:latin typeface="Calibri Light"/>
                <a:ea typeface="Calibri Light"/>
                <a:cs typeface="Calibri Light"/>
              </a:rPr>
              <a:t>Small Business Concessions Programs (ACDBE/SBEC)</a:t>
            </a:r>
            <a:br>
              <a:rPr lang="en-US" sz="3600" b="0" i="0" u="none" strike="noStrike" kern="1200" cap="none" spc="0" normalizeH="0" baseline="0" noProof="0" dirty="0">
                <a:ln>
                  <a:noFill/>
                </a:ln>
                <a:solidFill>
                  <a:schemeClr val="bg1"/>
                </a:solidFill>
                <a:effectLst/>
                <a:uLnTx/>
                <a:uFillTx/>
                <a:latin typeface="Calibri Light"/>
                <a:ea typeface="Calibri Light"/>
                <a:cs typeface="Calibri Light"/>
              </a:rPr>
            </a:br>
            <a:r>
              <a:rPr lang="en-US" sz="3600" dirty="0">
                <a:solidFill>
                  <a:schemeClr val="bg1"/>
                </a:solidFill>
                <a:latin typeface="Calibri Light"/>
                <a:ea typeface="Calibri Light"/>
                <a:cs typeface="Calibri Light"/>
              </a:rPr>
              <a:t>Airport Access &amp; Business Opportunity</a:t>
            </a:r>
            <a:br>
              <a:rPr lang="en-US" sz="3600" dirty="0">
                <a:solidFill>
                  <a:schemeClr val="bg1"/>
                </a:solidFill>
                <a:latin typeface="Calibri Light"/>
                <a:ea typeface="Calibri Light"/>
                <a:cs typeface="Calibri Light"/>
              </a:rPr>
            </a:br>
            <a:r>
              <a:rPr lang="en-US" sz="3600">
                <a:solidFill>
                  <a:schemeClr val="bg1"/>
                </a:solidFill>
              </a:rPr>
              <a:t> </a:t>
            </a:r>
            <a:br>
              <a:rPr lang="en-US" sz="3600" dirty="0">
                <a:latin typeface="Calibri Light"/>
                <a:ea typeface="Calibri Light"/>
                <a:cs typeface="Calibri Light"/>
              </a:rPr>
            </a:br>
            <a:r>
              <a:rPr lang="en-US" sz="3600" dirty="0">
                <a:solidFill>
                  <a:schemeClr val="bg1"/>
                </a:solidFill>
                <a:latin typeface="Calibri Light"/>
                <a:ea typeface="Calibri Light"/>
                <a:cs typeface="Calibri Light"/>
              </a:rPr>
              <a:t> </a:t>
            </a:r>
            <a:endParaRPr lang="en-US" sz="3600" b="0" i="0" u="none" strike="noStrike" kern="1200" cap="none" spc="0" normalizeH="0" baseline="0" noProof="0" dirty="0">
              <a:ln>
                <a:noFill/>
              </a:ln>
              <a:solidFill>
                <a:schemeClr val="bg1"/>
              </a:solidFill>
              <a:effectLst/>
              <a:uLnTx/>
              <a:uFillTx/>
              <a:latin typeface="Calibri Light"/>
              <a:ea typeface="Calibri"/>
              <a:cs typeface="Calibri"/>
            </a:endParaRPr>
          </a:p>
        </p:txBody>
      </p:sp>
    </p:spTree>
    <p:extLst>
      <p:ext uri="{BB962C8B-B14F-4D97-AF65-F5344CB8AC3E}">
        <p14:creationId xmlns:p14="http://schemas.microsoft.com/office/powerpoint/2010/main" val="21477757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9457B-3948-DAAA-AA4B-957CD8C87FBE}"/>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6E474C82-84CC-99DD-DE36-3A790CE3428B}"/>
              </a:ext>
            </a:extLst>
          </p:cNvPr>
          <p:cNvSpPr>
            <a:spLocks noGrp="1"/>
          </p:cNvSpPr>
          <p:nvPr>
            <p:ph type="title" idx="4294967295"/>
          </p:nvPr>
        </p:nvSpPr>
        <p:spPr>
          <a:xfrm>
            <a:off x="770439" y="545664"/>
            <a:ext cx="1025527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a:solidFill>
                  <a:srgbClr val="440099"/>
                </a:solidFill>
                <a:latin typeface="Calibri"/>
                <a:ea typeface="Calibri"/>
                <a:cs typeface="Calibri"/>
              </a:rPr>
              <a:t>DEN'S Federal Small Business Programs are PAUSED...</a:t>
            </a:r>
          </a:p>
        </p:txBody>
      </p:sp>
      <p:sp>
        <p:nvSpPr>
          <p:cNvPr id="4" name="TextBox 3">
            <a:extLst>
              <a:ext uri="{FF2B5EF4-FFF2-40B4-BE49-F238E27FC236}">
                <a16:creationId xmlns:a16="http://schemas.microsoft.com/office/drawing/2014/main" id="{35F532BD-2EAF-EA73-2C91-89951F4508DF}"/>
              </a:ext>
            </a:extLst>
          </p:cNvPr>
          <p:cNvSpPr txBox="1"/>
          <p:nvPr/>
        </p:nvSpPr>
        <p:spPr>
          <a:xfrm>
            <a:off x="770438" y="1338567"/>
            <a:ext cx="10539107" cy="349583"/>
          </a:xfrm>
          <a:prstGeom prst="rect">
            <a:avLst/>
          </a:prstGeom>
          <a:noFill/>
        </p:spPr>
        <p:txBody>
          <a:bodyPr wrap="square" lIns="91440" tIns="45720" rIns="91440" bIns="45720" anchor="t">
            <a:spAutoFit/>
          </a:bodyPr>
          <a:lstStyle/>
          <a:p>
            <a:pPr>
              <a:lnSpc>
                <a:spcPct val="110000"/>
              </a:lnSpc>
            </a:pPr>
            <a:r>
              <a:rPr lang="en-US" sz="1600">
                <a:solidFill>
                  <a:srgbClr val="181717"/>
                </a:solidFill>
                <a:ea typeface="Calibri" panose="020F0502020204030204"/>
                <a:cs typeface="Calibri" panose="020F0502020204030204"/>
              </a:rPr>
              <a:t>On October 3, 2025, USDOT issued an Interim Final Rule (IFR) </a:t>
            </a:r>
            <a:r>
              <a:rPr lang="en-US" sz="1600" b="1">
                <a:solidFill>
                  <a:srgbClr val="181717"/>
                </a:solidFill>
                <a:ea typeface="Calibri" panose="020F0502020204030204"/>
                <a:cs typeface="Calibri" panose="020F0502020204030204"/>
              </a:rPr>
              <a:t>removing the presumption of disadvantage for certified firms. </a:t>
            </a:r>
            <a:endParaRPr lang="en-US" sz="1600">
              <a:solidFill>
                <a:srgbClr val="000000"/>
              </a:solidFill>
              <a:ea typeface="Calibri" panose="020F0502020204030204"/>
              <a:cs typeface="Calibri" panose="020F0502020204030204"/>
            </a:endParaRPr>
          </a:p>
        </p:txBody>
      </p:sp>
      <p:sp>
        <p:nvSpPr>
          <p:cNvPr id="15" name="Text Placeholder 14" descr="QR Code redirecting to https://www.flydenver.com/business-and-community/procurement/opportunities/">
            <a:extLst>
              <a:ext uri="{FF2B5EF4-FFF2-40B4-BE49-F238E27FC236}">
                <a16:creationId xmlns:a16="http://schemas.microsoft.com/office/drawing/2014/main" id="{D87F3D45-DCF2-E64E-35CA-C62A35B43D13}"/>
              </a:ext>
            </a:extLst>
          </p:cNvPr>
          <p:cNvSpPr>
            <a:spLocks noGrp="1"/>
          </p:cNvSpPr>
          <p:nvPr>
            <p:ph type="body" sz="quarter" idx="14"/>
          </p:nvPr>
        </p:nvSpPr>
        <p:spPr>
          <a:xfrm>
            <a:off x="829621" y="1905331"/>
            <a:ext cx="4999427" cy="4377413"/>
          </a:xfrm>
        </p:spPr>
        <p:txBody>
          <a:bodyPr lIns="91440" tIns="45720" rIns="91440" bIns="45720" anchor="t"/>
          <a:lstStyle/>
          <a:p>
            <a:pPr algn="ctr" fontAlgn="t">
              <a:lnSpc>
                <a:spcPts val="1500"/>
              </a:lnSpc>
              <a:buNone/>
            </a:pPr>
            <a:r>
              <a:rPr lang="en-US" b="1"/>
              <a:t>What’s Happening?</a:t>
            </a:r>
          </a:p>
          <a:p>
            <a:pPr fontAlgn="t">
              <a:lnSpc>
                <a:spcPts val="1500"/>
              </a:lnSpc>
              <a:buNone/>
            </a:pPr>
            <a:r>
              <a:rPr lang="en-US" b="1"/>
              <a:t>ACDBE Program</a:t>
            </a:r>
            <a:endParaRPr lang="en-US" b="1">
              <a:ea typeface="Calibri"/>
              <a:cs typeface="Calibri"/>
            </a:endParaRPr>
          </a:p>
          <a:p>
            <a:pPr fontAlgn="t">
              <a:lnSpc>
                <a:spcPts val="1500"/>
              </a:lnSpc>
            </a:pPr>
            <a:r>
              <a:rPr lang="en-US"/>
              <a:t>All ACDBE certification reevaluations submitted by 1/16/2026 are complete. </a:t>
            </a:r>
            <a:endParaRPr lang="en-US">
              <a:ea typeface="Calibri"/>
              <a:cs typeface="Calibri"/>
            </a:endParaRPr>
          </a:p>
          <a:p>
            <a:pPr fontAlgn="t">
              <a:lnSpc>
                <a:spcPts val="1500"/>
              </a:lnSpc>
            </a:pPr>
            <a:r>
              <a:rPr lang="en-US"/>
              <a:t>Counting has resumed on existing contracts, but goal setting remains paused for new opportunities. </a:t>
            </a:r>
            <a:endParaRPr lang="en-US">
              <a:ea typeface="Calibri"/>
              <a:cs typeface="Calibri"/>
            </a:endParaRPr>
          </a:p>
          <a:p>
            <a:pPr fontAlgn="t">
              <a:lnSpc>
                <a:spcPts val="1500"/>
              </a:lnSpc>
              <a:buNone/>
            </a:pPr>
            <a:r>
              <a:rPr lang="en-US" b="1"/>
              <a:t>DBE Program</a:t>
            </a:r>
            <a:endParaRPr lang="en-US" b="1">
              <a:ea typeface="Calibri"/>
              <a:cs typeface="Calibri"/>
            </a:endParaRPr>
          </a:p>
          <a:p>
            <a:pPr fontAlgn="t">
              <a:lnSpc>
                <a:spcPts val="1500"/>
              </a:lnSpc>
            </a:pPr>
            <a:r>
              <a:rPr lang="en-US"/>
              <a:t>DBE certification reevaluations are actively being completed by CDOT, DSBO and DEN.</a:t>
            </a:r>
            <a:endParaRPr lang="en-US">
              <a:ea typeface="Calibri"/>
              <a:cs typeface="Calibri"/>
            </a:endParaRPr>
          </a:p>
          <a:p>
            <a:pPr fontAlgn="t">
              <a:lnSpc>
                <a:spcPts val="1500"/>
              </a:lnSpc>
            </a:pPr>
            <a:r>
              <a:rPr lang="en-US"/>
              <a:t>Counting and Goal-setting remain paused.</a:t>
            </a:r>
            <a:endParaRPr lang="en-US">
              <a:ea typeface="Calibri"/>
              <a:cs typeface="Calibri"/>
            </a:endParaRPr>
          </a:p>
          <a:p>
            <a:pPr fontAlgn="t">
              <a:lnSpc>
                <a:spcPts val="1500"/>
              </a:lnSpc>
              <a:buNone/>
            </a:pPr>
            <a:r>
              <a:rPr lang="en-US" b="1"/>
              <a:t>Interstate Firms</a:t>
            </a:r>
            <a:endParaRPr lang="en-US" b="1">
              <a:ea typeface="Calibri"/>
              <a:cs typeface="Calibri"/>
            </a:endParaRPr>
          </a:p>
          <a:p>
            <a:pPr fontAlgn="t">
              <a:lnSpc>
                <a:spcPts val="1500"/>
              </a:lnSpc>
            </a:pPr>
            <a:r>
              <a:rPr lang="en-US"/>
              <a:t>Interstate firms must submit a </a:t>
            </a:r>
            <a:r>
              <a:rPr lang="en-US" b="1"/>
              <a:t>new application</a:t>
            </a:r>
            <a:r>
              <a:rPr lang="en-US"/>
              <a:t> after their home-state (JOC) reevaluation is completed.</a:t>
            </a:r>
            <a:endParaRPr lang="en-US">
              <a:ea typeface="Calibri"/>
              <a:cs typeface="Calibri"/>
            </a:endParaRPr>
          </a:p>
          <a:p>
            <a:pPr fontAlgn="t">
              <a:lnSpc>
                <a:spcPts val="1500"/>
              </a:lnSpc>
              <a:buNone/>
            </a:pPr>
            <a:r>
              <a:rPr lang="en-US" b="1"/>
              <a:t>Delisted Firms</a:t>
            </a:r>
            <a:endParaRPr lang="en-US" b="1">
              <a:ea typeface="Calibri"/>
              <a:cs typeface="Calibri"/>
            </a:endParaRPr>
          </a:p>
          <a:p>
            <a:pPr fontAlgn="t">
              <a:lnSpc>
                <a:spcPts val="1500"/>
              </a:lnSpc>
            </a:pPr>
            <a:r>
              <a:rPr lang="en-US"/>
              <a:t>Firms that did not submit a reevaluation application by 1/16/2026, were “delisted”.</a:t>
            </a:r>
            <a:endParaRPr lang="en-US">
              <a:ea typeface="Calibri"/>
              <a:cs typeface="Calibri"/>
            </a:endParaRPr>
          </a:p>
          <a:p>
            <a:pPr marL="457200" lvl="1" indent="0">
              <a:lnSpc>
                <a:spcPct val="110000"/>
              </a:lnSpc>
              <a:buNone/>
            </a:pPr>
            <a:endParaRPr lang="en-US" sz="2800">
              <a:solidFill>
                <a:srgbClr val="181717"/>
              </a:solidFill>
              <a:ea typeface="Calibri" panose="020F0502020204030204"/>
              <a:cs typeface="Calibri" panose="020F0502020204030204"/>
            </a:endParaRPr>
          </a:p>
          <a:p>
            <a:pPr marL="457200" lvl="1" indent="0">
              <a:lnSpc>
                <a:spcPct val="110000"/>
              </a:lnSpc>
              <a:buNone/>
            </a:pPr>
            <a:endParaRPr lang="en-US" sz="2800">
              <a:ea typeface="Calibri"/>
              <a:cs typeface="Calibri"/>
            </a:endParaRPr>
          </a:p>
          <a:p>
            <a:pPr marL="0" indent="0">
              <a:buNone/>
            </a:pPr>
            <a:endParaRPr lang="en-US" sz="2800" u="sng">
              <a:solidFill>
                <a:srgbClr val="181717"/>
              </a:solidFill>
              <a:ea typeface="Calibri"/>
              <a:cs typeface="Calibri"/>
            </a:endParaRPr>
          </a:p>
          <a:p>
            <a:pPr marL="457200" lvl="1" indent="0">
              <a:lnSpc>
                <a:spcPct val="110000"/>
              </a:lnSpc>
              <a:buNone/>
            </a:pPr>
            <a:endParaRPr lang="en-US" sz="2800" b="1">
              <a:solidFill>
                <a:srgbClr val="000000"/>
              </a:solidFill>
              <a:ea typeface="Calibri"/>
              <a:cs typeface="Calibri"/>
            </a:endParaRPr>
          </a:p>
        </p:txBody>
      </p:sp>
      <p:sp>
        <p:nvSpPr>
          <p:cNvPr id="8" name="TextBox 7">
            <a:extLst>
              <a:ext uri="{FF2B5EF4-FFF2-40B4-BE49-F238E27FC236}">
                <a16:creationId xmlns:a16="http://schemas.microsoft.com/office/drawing/2014/main" id="{B8B60039-17A7-CCC1-2BA0-7E23EF54BFF7}"/>
              </a:ext>
            </a:extLst>
          </p:cNvPr>
          <p:cNvSpPr txBox="1"/>
          <p:nvPr/>
        </p:nvSpPr>
        <p:spPr>
          <a:xfrm>
            <a:off x="6097822" y="1712940"/>
            <a:ext cx="5344889" cy="3539430"/>
          </a:xfrm>
          <a:prstGeom prst="rect">
            <a:avLst/>
          </a:prstGeom>
          <a:noFill/>
        </p:spPr>
        <p:txBody>
          <a:bodyPr wrap="square" lIns="91440" tIns="45720" rIns="91440" bIns="45720" anchor="t">
            <a:spAutoFit/>
          </a:bodyPr>
          <a:lstStyle/>
          <a:p>
            <a:pPr algn="ctr" fontAlgn="t">
              <a:lnSpc>
                <a:spcPct val="200000"/>
              </a:lnSpc>
              <a:buNone/>
            </a:pPr>
            <a:r>
              <a:rPr lang="en-US" sz="1400" b="1"/>
              <a:t>What's Next?</a:t>
            </a:r>
          </a:p>
          <a:p>
            <a:pPr fontAlgn="t">
              <a:lnSpc>
                <a:spcPct val="200000"/>
              </a:lnSpc>
              <a:buNone/>
            </a:pPr>
            <a:r>
              <a:rPr lang="en-US" sz="1400" b="1"/>
              <a:t>Apply</a:t>
            </a:r>
            <a:r>
              <a:rPr lang="en-US" sz="1400"/>
              <a:t> for or </a:t>
            </a:r>
            <a:r>
              <a:rPr lang="en-US" sz="1400" b="1"/>
              <a:t>maintain</a:t>
            </a:r>
            <a:r>
              <a:rPr lang="en-US" sz="1400"/>
              <a:t> your certification: </a:t>
            </a:r>
            <a:r>
              <a:rPr lang="en-US" sz="1400">
                <a:hlinkClick r:id="rId3"/>
              </a:rPr>
              <a:t>www.denver.mwdbe.com</a:t>
            </a:r>
            <a:r>
              <a:rPr lang="en-US" sz="1400"/>
              <a:t>  </a:t>
            </a:r>
            <a:endParaRPr lang="en-US" sz="1400">
              <a:ea typeface="Calibri"/>
              <a:cs typeface="Calibri"/>
            </a:endParaRPr>
          </a:p>
          <a:p>
            <a:pPr fontAlgn="t">
              <a:lnSpc>
                <a:spcPct val="200000"/>
              </a:lnSpc>
              <a:buNone/>
            </a:pPr>
            <a:r>
              <a:rPr lang="en-US" sz="1400"/>
              <a:t>Monitor communications regularly:</a:t>
            </a:r>
            <a:endParaRPr lang="en-US" sz="1400">
              <a:ea typeface="Calibri" panose="020F0502020204030204"/>
              <a:cs typeface="Calibri" panose="020F0502020204030204"/>
            </a:endParaRPr>
          </a:p>
          <a:p>
            <a:pPr marL="171450" indent="-171450" fontAlgn="t">
              <a:lnSpc>
                <a:spcPct val="200000"/>
              </a:lnSpc>
              <a:buFont typeface="Arial" panose="020B0604020202020204" pitchFamily="34" charset="0"/>
              <a:buChar char="•"/>
            </a:pPr>
            <a:r>
              <a:rPr lang="en-US" sz="1400"/>
              <a:t>Business Connect Newsletter</a:t>
            </a:r>
            <a:endParaRPr lang="en-US" sz="1400">
              <a:ea typeface="Calibri" panose="020F0502020204030204"/>
              <a:cs typeface="Calibri" panose="020F0502020204030204"/>
            </a:endParaRPr>
          </a:p>
          <a:p>
            <a:pPr marL="171450" indent="-171450" fontAlgn="t">
              <a:lnSpc>
                <a:spcPct val="200000"/>
              </a:lnSpc>
              <a:buFont typeface="Arial" panose="020B0604020202020204" pitchFamily="34" charset="0"/>
              <a:buChar char="•"/>
            </a:pPr>
            <a:r>
              <a:rPr lang="en-US" sz="1400"/>
              <a:t>Bidnet</a:t>
            </a:r>
          </a:p>
          <a:p>
            <a:pPr marL="171450" indent="-171450" fontAlgn="t">
              <a:lnSpc>
                <a:spcPct val="200000"/>
              </a:lnSpc>
              <a:buFont typeface="Arial" panose="020B0604020202020204" pitchFamily="34" charset="0"/>
              <a:buChar char="•"/>
            </a:pPr>
            <a:r>
              <a:rPr lang="en-US" sz="1400"/>
              <a:t>B2GNow</a:t>
            </a:r>
            <a:endParaRPr lang="en-US" sz="1400">
              <a:ea typeface="Calibri"/>
              <a:cs typeface="Calibri"/>
            </a:endParaRPr>
          </a:p>
          <a:p>
            <a:pPr marL="171450" indent="-171450" fontAlgn="t">
              <a:lnSpc>
                <a:spcPct val="200000"/>
              </a:lnSpc>
              <a:buFont typeface="Arial" panose="020B0604020202020204" pitchFamily="34" charset="0"/>
              <a:buChar char="•"/>
            </a:pPr>
            <a:r>
              <a:rPr lang="en-US" sz="1400"/>
              <a:t>LinkedIn</a:t>
            </a:r>
            <a:endParaRPr lang="en-US" sz="1400">
              <a:ea typeface="Calibri"/>
              <a:cs typeface="Calibri"/>
            </a:endParaRPr>
          </a:p>
          <a:p>
            <a:pPr fontAlgn="t">
              <a:lnSpc>
                <a:spcPct val="200000"/>
              </a:lnSpc>
              <a:buNone/>
            </a:pPr>
            <a:r>
              <a:rPr lang="en-US" sz="1400" b="1"/>
              <a:t>Questions</a:t>
            </a:r>
            <a:r>
              <a:rPr lang="en-US" sz="1400"/>
              <a:t>? Email </a:t>
            </a:r>
            <a:r>
              <a:rPr lang="en-US" sz="1400">
                <a:hlinkClick r:id="rId4"/>
              </a:rPr>
              <a:t>DEN-ACDBE@flydenver.com</a:t>
            </a:r>
            <a:r>
              <a:rPr lang="en-US" sz="1400"/>
              <a:t> </a:t>
            </a:r>
            <a:endParaRPr lang="en-US" sz="1400">
              <a:ea typeface="Calibri"/>
              <a:cs typeface="Calibri"/>
            </a:endParaRPr>
          </a:p>
        </p:txBody>
      </p:sp>
    </p:spTree>
    <p:extLst>
      <p:ext uri="{BB962C8B-B14F-4D97-AF65-F5344CB8AC3E}">
        <p14:creationId xmlns:p14="http://schemas.microsoft.com/office/powerpoint/2010/main" val="8420549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B5848-DC1B-AD07-534C-48ECB9159070}"/>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237E0F8A-3416-46A2-6293-171F2E9F622E}"/>
              </a:ext>
            </a:extLst>
          </p:cNvPr>
          <p:cNvSpPr>
            <a:spLocks noGrp="1"/>
          </p:cNvSpPr>
          <p:nvPr>
            <p:ph type="title" idx="4294967295"/>
          </p:nvPr>
        </p:nvSpPr>
        <p:spPr>
          <a:xfrm>
            <a:off x="2359839" y="1040045"/>
            <a:ext cx="869473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chemeClr val="bg1"/>
                </a:solidFill>
                <a:latin typeface="Calibri Light"/>
                <a:ea typeface="Calibri Light"/>
                <a:cs typeface="Calibri Light"/>
              </a:rPr>
              <a:t>General Services- Purchasing Division</a:t>
            </a:r>
            <a:br>
              <a:rPr lang="en-US" sz="3600" dirty="0">
                <a:solidFill>
                  <a:schemeClr val="bg1"/>
                </a:solidFill>
                <a:latin typeface="Calibri Light"/>
                <a:ea typeface="Calibri Light"/>
                <a:cs typeface="Calibri Light"/>
              </a:rPr>
            </a:br>
            <a:r>
              <a:rPr lang="en-US" sz="3600">
                <a:solidFill>
                  <a:schemeClr val="bg1"/>
                </a:solidFill>
              </a:rPr>
              <a:t> </a:t>
            </a:r>
            <a:br>
              <a:rPr lang="en-US" sz="3600" b="0" i="0" u="none" strike="noStrike" kern="1200" cap="none" spc="0" normalizeH="0" baseline="0" noProof="0" dirty="0">
                <a:ln>
                  <a:noFill/>
                </a:ln>
                <a:effectLst/>
                <a:uLnTx/>
                <a:uFillTx/>
                <a:latin typeface="Calibri Light"/>
                <a:ea typeface="Calibri Light"/>
                <a:cs typeface="Calibri Light"/>
              </a:rPr>
            </a:br>
            <a:endParaRPr lang="en-US" sz="3600" b="0" i="0" u="none" strike="noStrike" kern="1200" cap="none" spc="0" normalizeH="0" baseline="0" noProof="0" dirty="0">
              <a:ln>
                <a:noFill/>
              </a:ln>
              <a:solidFill>
                <a:schemeClr val="bg1"/>
              </a:solidFill>
              <a:effectLst/>
              <a:uLnTx/>
              <a:uFillTx/>
              <a:latin typeface="Calibri Light"/>
              <a:ea typeface="Calibri"/>
              <a:cs typeface="Calibri"/>
            </a:endParaRPr>
          </a:p>
        </p:txBody>
      </p:sp>
    </p:spTree>
    <p:extLst>
      <p:ext uri="{BB962C8B-B14F-4D97-AF65-F5344CB8AC3E}">
        <p14:creationId xmlns:p14="http://schemas.microsoft.com/office/powerpoint/2010/main" val="14098201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descr="General Services- Purchasing Division&#10;&#10;Exclusive management and control of the purchasing of all supplies, equipment and personal property and services in connection therewith, for the City and County and for all departments (including DEN), agencies, boards, commissions and authorities thereof, except the City Council.&#10;&#10;&#10;Leann Rush&#10;Senior Procurement Analyst (DEN)&#10;303-342-2298 &#10;leann.rush@flydenver.com &#10;&#10;&#10;Sol Ybarra  &#10;Business Outreach Coordinator  &#10;720-913-8156&#10;sol.ybarra@denvergov.org &#10;&#10;You must be registered in Bidnet&#10;to receive solicitation notices &#10;directly to your email. Please make &#10;to choose the correct codes for your&#10;business.&#10;">
            <a:extLst>
              <a:ext uri="{FF2B5EF4-FFF2-40B4-BE49-F238E27FC236}">
                <a16:creationId xmlns:a16="http://schemas.microsoft.com/office/drawing/2014/main" id="{35F67971-1933-588E-0AFA-D6BBB0F95EAC}"/>
              </a:ext>
              <a:ext uri="{C183D7F6-B498-43B3-948B-1728B52AA6E4}">
                <adec:decorative xmlns:adec="http://schemas.microsoft.com/office/drawing/2017/decorative" val="0"/>
              </a:ext>
            </a:extLst>
          </p:cNvPr>
          <p:cNvSpPr>
            <a:spLocks noGrp="1"/>
          </p:cNvSpPr>
          <p:nvPr>
            <p:ph type="title" idx="4294967295"/>
          </p:nvPr>
        </p:nvSpPr>
        <p:spPr>
          <a:xfrm>
            <a:off x="881349" y="512636"/>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General Services- Purchasing Division</a:t>
            </a:r>
          </a:p>
        </p:txBody>
      </p:sp>
      <p:sp>
        <p:nvSpPr>
          <p:cNvPr id="9" name="TextBox 8">
            <a:extLst>
              <a:ext uri="{FF2B5EF4-FFF2-40B4-BE49-F238E27FC236}">
                <a16:creationId xmlns:a16="http://schemas.microsoft.com/office/drawing/2014/main" id="{63544299-965E-0A54-E09A-E896F4B2F43B}"/>
              </a:ext>
            </a:extLst>
          </p:cNvPr>
          <p:cNvSpPr txBox="1"/>
          <p:nvPr/>
        </p:nvSpPr>
        <p:spPr>
          <a:xfrm>
            <a:off x="770439" y="1255125"/>
            <a:ext cx="9125111" cy="4801314"/>
          </a:xfrm>
          <a:prstGeom prst="rect">
            <a:avLst/>
          </a:prstGeom>
          <a:noFill/>
        </p:spPr>
        <p:txBody>
          <a:bodyPr wrap="square">
            <a:spAutoFit/>
          </a:bodyPr>
          <a:lstStyle/>
          <a:p>
            <a:r>
              <a:rPr lang="en-US"/>
              <a:t>Procures goods and related services (excludes construction/design) using competitive bidding and open market methods. Follows City Charter, D.R.M.C., and Fiscal Accountability Rules.</a:t>
            </a:r>
          </a:p>
          <a:p>
            <a:br>
              <a:rPr lang="en-US" b="1"/>
            </a:br>
            <a:r>
              <a:rPr lang="en-US" b="1"/>
              <a:t>Key Roles</a:t>
            </a:r>
            <a:r>
              <a:rPr lang="en-US"/>
              <a:t>: Manages bids, contracts, assets, surplus sales, vendor relations, and sustainable purchasing.</a:t>
            </a:r>
          </a:p>
          <a:p>
            <a:br>
              <a:rPr lang="en-US" b="1"/>
            </a:br>
            <a:r>
              <a:rPr lang="en-US" b="1"/>
              <a:t>Vendor Support</a:t>
            </a:r>
            <a:r>
              <a:rPr lang="en-US"/>
              <a:t>:</a:t>
            </a:r>
          </a:p>
          <a:p>
            <a:pPr marL="742950" lvl="1" indent="-285750">
              <a:buFont typeface="Arial" panose="020B0604020202020204" pitchFamily="34" charset="0"/>
              <a:buChar char="•"/>
            </a:pPr>
            <a:r>
              <a:rPr lang="en-US"/>
              <a:t>Uses </a:t>
            </a:r>
            <a:r>
              <a:rPr lang="en-US">
                <a:hlinkClick r:id="rId3"/>
              </a:rPr>
              <a:t>Rocky Mountain E-Purchasing System (</a:t>
            </a:r>
            <a:r>
              <a:rPr lang="en-US" err="1">
                <a:hlinkClick r:id="rId3"/>
              </a:rPr>
              <a:t>BidNet</a:t>
            </a:r>
            <a:r>
              <a:rPr lang="en-US">
                <a:hlinkClick r:id="rId3"/>
              </a:rPr>
              <a:t>).</a:t>
            </a:r>
            <a:endParaRPr lang="en-US"/>
          </a:p>
          <a:p>
            <a:pPr marL="742950" lvl="1" indent="-285750">
              <a:buFont typeface="Arial" panose="020B0604020202020204" pitchFamily="34" charset="0"/>
              <a:buChar char="•"/>
            </a:pPr>
            <a:r>
              <a:rPr lang="en-US"/>
              <a:t>Offers bid tools, updates, and resources on its </a:t>
            </a:r>
            <a:r>
              <a:rPr lang="en-US">
                <a:hlinkClick r:id="rId4"/>
              </a:rPr>
              <a:t>website</a:t>
            </a:r>
            <a:r>
              <a:rPr lang="en-US"/>
              <a:t>.</a:t>
            </a:r>
          </a:p>
          <a:p>
            <a:pPr marL="742950" lvl="1" indent="-285750">
              <a:buFont typeface="Arial" panose="020B0604020202020204" pitchFamily="34" charset="0"/>
              <a:buChar char="•"/>
            </a:pPr>
            <a:r>
              <a:rPr lang="en-US"/>
              <a:t>Sends </a:t>
            </a:r>
            <a:r>
              <a:rPr lang="en-US">
                <a:hlinkClick r:id="rId5"/>
              </a:rPr>
              <a:t>weekly notices on bids, events, and opportunities</a:t>
            </a:r>
            <a:r>
              <a:rPr lang="en-US"/>
              <a:t>.</a:t>
            </a:r>
          </a:p>
          <a:p>
            <a:pPr marL="742950" lvl="1" indent="-285750">
              <a:buFont typeface="Arial" panose="020B0604020202020204" pitchFamily="34" charset="0"/>
              <a:buChar char="•"/>
            </a:pPr>
            <a:r>
              <a:rPr lang="en-US"/>
              <a:t>Join the </a:t>
            </a:r>
            <a:r>
              <a:rPr lang="en-US">
                <a:hlinkClick r:id="rId5"/>
              </a:rPr>
              <a:t>vendor list </a:t>
            </a:r>
            <a:r>
              <a:rPr lang="en-US"/>
              <a:t>by completing the Purchasing Communication Form.</a:t>
            </a:r>
            <a:br>
              <a:rPr lang="en-US"/>
            </a:br>
            <a:endParaRPr lang="en-US"/>
          </a:p>
          <a:p>
            <a:pPr>
              <a:buNone/>
            </a:pPr>
            <a:r>
              <a:rPr lang="en-US" b="1"/>
              <a:t>Upcoming Vendor Event</a:t>
            </a:r>
            <a:endParaRPr lang="en-US"/>
          </a:p>
          <a:p>
            <a:pPr marL="285750" indent="-285750">
              <a:buFont typeface="Arial" panose="020B0604020202020204" pitchFamily="34" charset="0"/>
              <a:buChar char="•"/>
            </a:pPr>
            <a:r>
              <a:rPr lang="en-US">
                <a:hlinkClick r:id="rId4"/>
              </a:rPr>
              <a:t>Learn</a:t>
            </a:r>
            <a:r>
              <a:rPr lang="en-US"/>
              <a:t> about Denver agencies, procurement processes, and networking opportunities.</a:t>
            </a:r>
          </a:p>
          <a:p>
            <a:pPr marL="285750" indent="-285750">
              <a:buFont typeface="Arial" panose="020B0604020202020204" pitchFamily="34" charset="0"/>
              <a:buChar char="•"/>
            </a:pPr>
            <a:r>
              <a:rPr lang="en-US"/>
              <a:t>Open to providers of goods, services, and construction.</a:t>
            </a:r>
          </a:p>
          <a:p>
            <a:br>
              <a:rPr lang="en-US" b="1"/>
            </a:br>
            <a:r>
              <a:rPr lang="en-US" sz="1800"/>
              <a:t>To learn more, visit me in the breakout room and scan the QR code.</a:t>
            </a:r>
          </a:p>
        </p:txBody>
      </p:sp>
      <p:pic>
        <p:nvPicPr>
          <p:cNvPr id="10" name="Picture 9" descr="QR Code redirecting to https://denvergov.org/Government/Agencies-Departments-Offices/Agencies-Departments-Offices-Directory/General-Services/Purchasing-Division?OC_EA_EmergencyAnnouncementList_Dismiss=a0478fee-e93d-4942-a615-6de3ec23e95e">
            <a:extLst>
              <a:ext uri="{FF2B5EF4-FFF2-40B4-BE49-F238E27FC236}">
                <a16:creationId xmlns:a16="http://schemas.microsoft.com/office/drawing/2014/main" id="{13042EE4-B52C-74F4-F584-DF3F29629CE3}"/>
              </a:ext>
            </a:extLst>
          </p:cNvPr>
          <p:cNvPicPr>
            <a:picLocks noChangeAspect="1"/>
          </p:cNvPicPr>
          <p:nvPr/>
        </p:nvPicPr>
        <p:blipFill>
          <a:blip r:embed="rId6"/>
          <a:stretch>
            <a:fillRect/>
          </a:stretch>
        </p:blipFill>
        <p:spPr>
          <a:xfrm>
            <a:off x="11051695" y="5705340"/>
            <a:ext cx="981209" cy="981209"/>
          </a:xfrm>
          <a:prstGeom prst="rect">
            <a:avLst/>
          </a:prstGeom>
        </p:spPr>
      </p:pic>
    </p:spTree>
    <p:extLst>
      <p:ext uri="{BB962C8B-B14F-4D97-AF65-F5344CB8AC3E}">
        <p14:creationId xmlns:p14="http://schemas.microsoft.com/office/powerpoint/2010/main" val="20892790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A384A-21C9-4E23-47C4-0395BFE4C261}"/>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9B5972C7-FCDC-DE07-E866-EA986D1616D7}"/>
              </a:ext>
            </a:extLst>
          </p:cNvPr>
          <p:cNvSpPr>
            <a:spLocks noGrp="1"/>
          </p:cNvSpPr>
          <p:nvPr>
            <p:ph type="title" idx="4294967295"/>
          </p:nvPr>
        </p:nvSpPr>
        <p:spPr>
          <a:xfrm>
            <a:off x="2359839" y="1040045"/>
            <a:ext cx="869473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dirty="0">
                <a:solidFill>
                  <a:schemeClr val="bg1"/>
                </a:solidFill>
                <a:latin typeface="Calibri Light"/>
                <a:ea typeface="Calibri Light"/>
                <a:cs typeface="Calibri Light"/>
              </a:rPr>
              <a:t>Workforce Development</a:t>
            </a:r>
            <a:br>
              <a:rPr lang="en-US" sz="3600" dirty="0">
                <a:solidFill>
                  <a:schemeClr val="bg1"/>
                </a:solidFill>
                <a:latin typeface="Calibri Light"/>
                <a:ea typeface="Calibri Light"/>
                <a:cs typeface="Calibri Light"/>
              </a:rPr>
            </a:br>
            <a:r>
              <a:rPr lang="en-US" sz="3600">
                <a:solidFill>
                  <a:schemeClr val="bg1"/>
                </a:solidFill>
              </a:rPr>
              <a:t> </a:t>
            </a:r>
            <a:br>
              <a:rPr lang="en-US" sz="3600" b="0" i="0" u="none" strike="noStrike" kern="1200" cap="none" spc="0" normalizeH="0" baseline="0" noProof="0" dirty="0">
                <a:ln>
                  <a:noFill/>
                </a:ln>
                <a:effectLst/>
                <a:uLnTx/>
                <a:uFillTx/>
                <a:latin typeface="Calibri Light"/>
                <a:ea typeface="Calibri Light"/>
                <a:cs typeface="Calibri Light"/>
              </a:rPr>
            </a:br>
            <a:endParaRPr lang="en-US" sz="3600" b="0" i="0" u="none" strike="noStrike" kern="1200" cap="none" spc="0" normalizeH="0" baseline="0" noProof="0" dirty="0">
              <a:ln>
                <a:noFill/>
              </a:ln>
              <a:solidFill>
                <a:schemeClr val="bg1"/>
              </a:solidFill>
              <a:effectLst/>
              <a:uLnTx/>
              <a:uFillTx/>
              <a:latin typeface="Calibri Light"/>
              <a:ea typeface="Calibri"/>
              <a:cs typeface="Calibri"/>
            </a:endParaRPr>
          </a:p>
        </p:txBody>
      </p:sp>
    </p:spTree>
    <p:extLst>
      <p:ext uri="{BB962C8B-B14F-4D97-AF65-F5344CB8AC3E}">
        <p14:creationId xmlns:p14="http://schemas.microsoft.com/office/powerpoint/2010/main" val="21829765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EF55DB1-894A-9690-9BD8-29C7A8B52F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B242207-285B-1F35-849E-6541FB6181BB}"/>
              </a:ext>
              <a:ext uri="{C183D7F6-B498-43B3-948B-1728B52AA6E4}">
                <adec:decorative xmlns:adec="http://schemas.microsoft.com/office/drawing/2017/decorative" val="1"/>
              </a:ext>
            </a:extLst>
          </p:cNvPr>
          <p:cNvSpPr txBox="1">
            <a:spLocks noGrp="1"/>
          </p:cNvSpPr>
          <p:nvPr>
            <p:ph type="title" idx="4294967295"/>
          </p:nvPr>
        </p:nvSpPr>
        <p:spPr>
          <a:xfrm>
            <a:off x="106121" y="-38470"/>
            <a:ext cx="8882323" cy="140038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lnSpc>
                <a:spcPct val="100000"/>
              </a:lnSpc>
              <a:spcBef>
                <a:spcPts val="0"/>
              </a:spcBef>
              <a:defRPr/>
            </a:pPr>
            <a:r>
              <a:rPr lang="en-US" sz="2900">
                <a:solidFill>
                  <a:prstClr val="white"/>
                </a:solidFill>
                <a:latin typeface="Calibri"/>
                <a:ea typeface="+mj-lt"/>
                <a:cs typeface="+mj-lt"/>
              </a:rPr>
              <a:t>Denver Construction Careers Program</a:t>
            </a:r>
            <a:r>
              <a:rPr lang="en-US" sz="2900">
                <a:solidFill>
                  <a:prstClr val="white"/>
                </a:solidFill>
                <a:latin typeface="Calibri Light"/>
                <a:ea typeface="Calibri Light"/>
                <a:cs typeface="Calibri Light"/>
              </a:rPr>
              <a:t> </a:t>
            </a:r>
            <a:r>
              <a:rPr lang="en-US" sz="2900">
                <a:solidFill>
                  <a:prstClr val="white"/>
                </a:solidFill>
                <a:latin typeface="Calibri"/>
                <a:ea typeface="Calibri"/>
                <a:cs typeface="Calibri"/>
              </a:rPr>
              <a:t>(DCCP)</a:t>
            </a:r>
            <a:br>
              <a:rPr lang="en-US" sz="3200">
                <a:solidFill>
                  <a:prstClr val="white"/>
                </a:solidFill>
                <a:latin typeface="Calibri"/>
                <a:ea typeface="Calibri"/>
                <a:cs typeface="Calibri"/>
              </a:rPr>
            </a:br>
            <a:r>
              <a:rPr kumimoji="0" lang="en-US" sz="2900" b="0" i="0" u="none" strike="noStrike" kern="1200" cap="none" spc="0" normalizeH="0" baseline="0" noProof="0">
                <a:ln>
                  <a:noFill/>
                </a:ln>
                <a:solidFill>
                  <a:prstClr val="white"/>
                </a:solidFill>
                <a:effectLst/>
                <a:uLnTx/>
                <a:uFillTx/>
                <a:latin typeface="Calibri"/>
                <a:ea typeface="Calibri"/>
                <a:cs typeface="Calibri"/>
              </a:rPr>
              <a:t>Overview</a:t>
            </a:r>
            <a:br>
              <a:rPr lang="en-US" sz="2900">
                <a:latin typeface="Calibri"/>
                <a:ea typeface="+mn-ea"/>
                <a:cs typeface="+mn-cs"/>
              </a:rPr>
            </a:br>
            <a:endParaRPr lang="en-US" sz="2400" b="0" i="0" u="none" strike="noStrike" kern="1200" cap="none" spc="0" normalizeH="0" baseline="0" noProof="0">
              <a:ln>
                <a:noFill/>
              </a:ln>
              <a:solidFill>
                <a:prstClr val="white"/>
              </a:solidFill>
              <a:effectLst/>
              <a:uLnTx/>
              <a:uFillTx/>
              <a:latin typeface="Calibri"/>
              <a:ea typeface="Calibri"/>
              <a:cs typeface="Calibri"/>
            </a:endParaRPr>
          </a:p>
        </p:txBody>
      </p:sp>
      <p:sp>
        <p:nvSpPr>
          <p:cNvPr id="14" name="TextBox 13">
            <a:extLst>
              <a:ext uri="{FF2B5EF4-FFF2-40B4-BE49-F238E27FC236}">
                <a16:creationId xmlns:a16="http://schemas.microsoft.com/office/drawing/2014/main" id="{836ECBCA-3320-BE43-05A9-F8F4DEF56431}"/>
              </a:ext>
              <a:ext uri="{C183D7F6-B498-43B3-948B-1728B52AA6E4}">
                <adec:decorative xmlns:adec="http://schemas.microsoft.com/office/drawing/2017/decorative" val="1"/>
              </a:ext>
            </a:extLst>
          </p:cNvPr>
          <p:cNvSpPr txBox="1"/>
          <p:nvPr/>
        </p:nvSpPr>
        <p:spPr>
          <a:xfrm>
            <a:off x="395825" y="1260787"/>
            <a:ext cx="8609154" cy="544764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Workforce Ordinance Applies To:</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Contracts/work orders </a:t>
            </a: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 $10M</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 advertised/issued after </a:t>
            </a: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May 30, 2025</a:t>
            </a:r>
            <a:endPar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On-call/task orders evaluated </a:t>
            </a: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individually</a:t>
            </a:r>
            <a:endPar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Contractors must sign a </a:t>
            </a: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Workforce Commitment Form</a:t>
            </a:r>
            <a:endPar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Key Percentage Requirements</a:t>
            </a:r>
            <a:endPar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Priority Areas: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Track/report hours worked by residents from DCCP-identified priority neighborhoods</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Pre-Apprenticeship Grads: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Track/report hours worked by grads from DCCP-approved programs</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Veterans: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Track/report hours worked by veterans</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Registered Apprenticeships:  </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Track/report hours by workers in registered apprenticeship programs</a:t>
            </a:r>
            <a:b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b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including first-year and target category registered apprentices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Reporting &amp; Enforcement</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Sans-Serif"/>
              <a:buChar char="§"/>
              <a:tabLst/>
              <a:defRPr/>
            </a:pPr>
            <a:r>
              <a:rPr kumimoji="0" lang="en-US" sz="1500" b="1" i="0" u="none" strike="noStrike" kern="1200" cap="none" spc="0" normalizeH="0" baseline="0" noProof="0" err="1">
                <a:ln>
                  <a:noFill/>
                </a:ln>
                <a:solidFill>
                  <a:prstClr val="black"/>
                </a:solidFill>
                <a:effectLst/>
                <a:uLnTx/>
                <a:uFillTx/>
                <a:latin typeface="Calibri" panose="020F0502020204030204"/>
                <a:ea typeface="Calibri"/>
                <a:cs typeface="Calibri"/>
              </a:rPr>
              <a:t>LCPtracker</a:t>
            </a: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 </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is used to track and submit data</a:t>
            </a:r>
          </a:p>
          <a:p>
            <a:pPr marL="285750" marR="0" lvl="0" indent="-285750" algn="l" defTabSz="914400" rtl="0" eaLnBrk="1" fontAlgn="auto" latinLnBrk="0" hangingPunct="1">
              <a:lnSpc>
                <a:spcPct val="100000"/>
              </a:lnSpc>
              <a:spcBef>
                <a:spcPts val="0"/>
              </a:spcBef>
              <a:spcAft>
                <a:spcPts val="0"/>
              </a:spcAft>
              <a:buClrTx/>
              <a:buSzTx/>
              <a:buFont typeface="Wingdings,Sans-Serif"/>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DCCP monitors compliance; </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non-compliance may lead to penalties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Get Involved</a:t>
            </a:r>
            <a:endPar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Jobseekers, employers, and community orgs — connect with </a:t>
            </a: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DEDO &amp; DCCP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to grow Denver’s construction workforce.</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Why It Matters</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Sans-Serif" panose="020B0604020202020204" pitchFamily="34" charset="0"/>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Meets</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 high demand for skilled construction workers</a:t>
            </a:r>
          </a:p>
          <a:p>
            <a:pPr marL="285750" marR="0" lvl="0" indent="-285750" algn="l" defTabSz="914400" rtl="0" eaLnBrk="1" fontAlgn="auto" latinLnBrk="0" hangingPunct="1">
              <a:lnSpc>
                <a:spcPct val="100000"/>
              </a:lnSpc>
              <a:spcBef>
                <a:spcPts val="0"/>
              </a:spcBef>
              <a:spcAft>
                <a:spcPts val="0"/>
              </a:spcAft>
              <a:buClrTx/>
              <a:buSzTx/>
              <a:buFont typeface="Wingdings,Sans-Serif" panose="020B0604020202020204" pitchFamily="34" charset="0"/>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Builds</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 career pathways for Denver residents</a:t>
            </a:r>
          </a:p>
          <a:p>
            <a:pPr marL="285750" marR="0" lvl="0" indent="-285750" algn="l" defTabSz="914400" rtl="0" eaLnBrk="1" fontAlgn="auto" latinLnBrk="0" hangingPunct="1">
              <a:lnSpc>
                <a:spcPct val="100000"/>
              </a:lnSpc>
              <a:spcBef>
                <a:spcPts val="0"/>
              </a:spcBef>
              <a:spcAft>
                <a:spcPts val="0"/>
              </a:spcAft>
              <a:buClrTx/>
              <a:buSzTx/>
              <a:buFont typeface="Wingdings,Sans-Serif" panose="020B0604020202020204" pitchFamily="34" charset="0"/>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Aligns </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workforce with city infrastructure investments</a:t>
            </a:r>
          </a:p>
        </p:txBody>
      </p:sp>
      <p:pic>
        <p:nvPicPr>
          <p:cNvPr id="2" name="Picture 1">
            <a:extLst>
              <a:ext uri="{FF2B5EF4-FFF2-40B4-BE49-F238E27FC236}">
                <a16:creationId xmlns:a16="http://schemas.microsoft.com/office/drawing/2014/main" id="{DD0B5CF1-7A1A-2108-8702-AF4D1A45859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469047" y="1815235"/>
            <a:ext cx="2253803" cy="2253803"/>
          </a:xfrm>
          <a:prstGeom prst="rect">
            <a:avLst/>
          </a:prstGeom>
        </p:spPr>
      </p:pic>
      <p:sp>
        <p:nvSpPr>
          <p:cNvPr id="5" name="TextBox 4">
            <a:extLst>
              <a:ext uri="{FF2B5EF4-FFF2-40B4-BE49-F238E27FC236}">
                <a16:creationId xmlns:a16="http://schemas.microsoft.com/office/drawing/2014/main" id="{D0A7838A-146E-0A6E-983C-ACA402C89E65}"/>
              </a:ext>
            </a:extLst>
          </p:cNvPr>
          <p:cNvSpPr txBox="1"/>
          <p:nvPr/>
        </p:nvSpPr>
        <p:spPr>
          <a:xfrm>
            <a:off x="9372403" y="4186098"/>
            <a:ext cx="254746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rPr>
              <a:t>To learn more, visit me in the breakout room or scan the above QR code.</a:t>
            </a:r>
          </a:p>
        </p:txBody>
      </p:sp>
      <p:pic>
        <p:nvPicPr>
          <p:cNvPr id="3" name="Picture 2" descr="Slide for DCCP overview for the workforce program.">
            <a:extLst>
              <a:ext uri="{FF2B5EF4-FFF2-40B4-BE49-F238E27FC236}">
                <a16:creationId xmlns:a16="http://schemas.microsoft.com/office/drawing/2014/main" id="{DC1BE2D8-71C6-4749-A169-5C6924394CE9}"/>
              </a:ext>
            </a:extLst>
          </p:cNvPr>
          <p:cNvPicPr>
            <a:picLocks noChangeAspect="1"/>
          </p:cNvPicPr>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6995451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Event Follow Up&#10;&#10;This information will be shared with all attendees in a follow-up email from Eventbrite.com, which will also include the registration list and presentations.&#10;Additionally, it will be posted on our website at www.flydenver.com/business-and-community/commerce-hub/outreach-and-engagement/#pastevents within the next 3 business days. &#10;&#10;">
            <a:extLst>
              <a:ext uri="{FF2B5EF4-FFF2-40B4-BE49-F238E27FC236}">
                <a16:creationId xmlns:a16="http://schemas.microsoft.com/office/drawing/2014/main" id="{945DF1C9-A0C7-0C8C-F344-10A0D20C6157}"/>
              </a:ext>
              <a:ext uri="{C183D7F6-B498-43B3-948B-1728B52AA6E4}">
                <adec:decorative xmlns:adec="http://schemas.microsoft.com/office/drawing/2017/decorative" val="0"/>
              </a:ext>
            </a:extLst>
          </p:cNvPr>
          <p:cNvSpPr>
            <a:spLocks noGrp="1"/>
          </p:cNvSpPr>
          <p:nvPr>
            <p:ph type="title" idx="4294967295"/>
          </p:nvPr>
        </p:nvSpPr>
        <p:spPr>
          <a:xfrm>
            <a:off x="770280" y="496503"/>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i="0" u="none" strike="noStrike" kern="1200" cap="none" spc="0" normalizeH="0" baseline="0" noProof="0">
                <a:ln>
                  <a:noFill/>
                </a:ln>
                <a:solidFill>
                  <a:srgbClr val="440099"/>
                </a:solidFill>
                <a:effectLst/>
                <a:uLnTx/>
                <a:uFillTx/>
                <a:latin typeface="+mn-lt"/>
                <a:ea typeface="+mn-ea"/>
                <a:cs typeface="+mn-cs"/>
              </a:rPr>
              <a:t>Event Follow Up </a:t>
            </a:r>
          </a:p>
        </p:txBody>
      </p:sp>
      <p:sp>
        <p:nvSpPr>
          <p:cNvPr id="7" name="Text Placeholder 6">
            <a:extLst>
              <a:ext uri="{FF2B5EF4-FFF2-40B4-BE49-F238E27FC236}">
                <a16:creationId xmlns:a16="http://schemas.microsoft.com/office/drawing/2014/main" id="{461BFA58-C8F0-4505-02F8-6539579307D8}"/>
              </a:ext>
              <a:ext uri="{C183D7F6-B498-43B3-948B-1728B52AA6E4}">
                <adec:decorative xmlns:adec="http://schemas.microsoft.com/office/drawing/2017/decorative" val="1"/>
              </a:ext>
            </a:extLst>
          </p:cNvPr>
          <p:cNvSpPr>
            <a:spLocks noGrp="1"/>
          </p:cNvSpPr>
          <p:nvPr>
            <p:ph type="body" sz="quarter" idx="4294967295"/>
          </p:nvPr>
        </p:nvSpPr>
        <p:spPr>
          <a:xfrm>
            <a:off x="770280" y="1687953"/>
            <a:ext cx="10797431" cy="577850"/>
          </a:xfrm>
          <a:prstGeom prst="rect">
            <a:avLst/>
          </a:prstGeom>
        </p:spPr>
        <p:txBody>
          <a:bodyPr/>
          <a:lstStyle/>
          <a:p>
            <a:pPr marL="0" indent="0">
              <a:buNone/>
            </a:pPr>
            <a:r>
              <a:rPr lang="en-US" sz="2200"/>
              <a:t>This information will be shared with all attendees in a follow-up email from </a:t>
            </a:r>
            <a:r>
              <a:rPr lang="en-US" sz="2200" b="1"/>
              <a:t>Eventbrite.com</a:t>
            </a:r>
            <a:r>
              <a:rPr lang="en-US" sz="2200"/>
              <a:t>, which will also include the registration list and presentations.</a:t>
            </a:r>
          </a:p>
          <a:p>
            <a:pPr marL="0" indent="0">
              <a:buNone/>
            </a:pPr>
            <a:r>
              <a:rPr lang="en-US" sz="2200"/>
              <a:t>Additionally, it will be posted on our website at </a:t>
            </a:r>
            <a:r>
              <a:rPr lang="en-US" sz="2200">
                <a:hlinkClick r:id="rId3"/>
              </a:rPr>
              <a:t>www.flydenver.com/business-and-community/outreach-and-engagement/#pastevents</a:t>
            </a:r>
            <a:r>
              <a:rPr lang="en-US" sz="2200"/>
              <a:t> within the next 3 business days. </a:t>
            </a:r>
          </a:p>
          <a:p>
            <a:endParaRPr lang="en-US"/>
          </a:p>
          <a:p>
            <a:endParaRPr lang="en-US"/>
          </a:p>
          <a:p>
            <a:pPr marL="0" indent="0" algn="ctr">
              <a:buNone/>
            </a:pPr>
            <a:r>
              <a:rPr lang="en-US" sz="2400">
                <a:solidFill>
                  <a:srgbClr val="E35B2A"/>
                </a:solidFill>
              </a:rPr>
              <a:t>Post-Event Survey</a:t>
            </a:r>
          </a:p>
        </p:txBody>
      </p:sp>
      <p:pic>
        <p:nvPicPr>
          <p:cNvPr id="1026" name="Picture 2" descr="A qr code with a few black squares">
            <a:extLst>
              <a:ext uri="{FF2B5EF4-FFF2-40B4-BE49-F238E27FC236}">
                <a16:creationId xmlns:a16="http://schemas.microsoft.com/office/drawing/2014/main" id="{201CE5B0-7231-2AE3-BD08-29E2509FF9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1708" y="4972913"/>
            <a:ext cx="1388584" cy="1388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183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776D-AF75-393A-3D17-9A3ED947C1E1}"/>
              </a:ext>
            </a:extLst>
          </p:cNvPr>
          <p:cNvSpPr>
            <a:spLocks noGrp="1"/>
          </p:cNvSpPr>
          <p:nvPr>
            <p:ph type="title"/>
          </p:nvPr>
        </p:nvSpPr>
        <p:spPr>
          <a:xfrm>
            <a:off x="243895" y="85903"/>
            <a:ext cx="8214785" cy="839223"/>
          </a:xfrm>
        </p:spPr>
        <p:txBody>
          <a:bodyPr>
            <a:normAutofit/>
          </a:bodyPr>
          <a:lstStyle/>
          <a:p>
            <a:r>
              <a:rPr lang="en-US" sz="4167"/>
              <a:t>Do Business With DEN</a:t>
            </a:r>
          </a:p>
        </p:txBody>
      </p:sp>
      <p:sp>
        <p:nvSpPr>
          <p:cNvPr id="52" name="TextBox 51">
            <a:extLst>
              <a:ext uri="{FF2B5EF4-FFF2-40B4-BE49-F238E27FC236}">
                <a16:creationId xmlns:a16="http://schemas.microsoft.com/office/drawing/2014/main" id="{9CFD83B0-BBEB-E516-3700-229C249FF044}"/>
              </a:ext>
            </a:extLst>
          </p:cNvPr>
          <p:cNvSpPr txBox="1"/>
          <p:nvPr/>
        </p:nvSpPr>
        <p:spPr>
          <a:xfrm>
            <a:off x="243895" y="878130"/>
            <a:ext cx="10756406" cy="969496"/>
          </a:xfrm>
          <a:prstGeom prst="rect">
            <a:avLst/>
          </a:prstGeom>
          <a:noFill/>
        </p:spPr>
        <p:txBody>
          <a:bodyPr wrap="square" rtlCol="0">
            <a:spAutoFit/>
          </a:bodyPr>
          <a:lstStyle/>
          <a:p>
            <a:pPr defTabSz="1044781">
              <a:spcAft>
                <a:spcPts val="600"/>
              </a:spcAft>
            </a:pPr>
            <a:r>
              <a:rPr lang="en-US" sz="2400">
                <a:solidFill>
                  <a:srgbClr val="E1592A"/>
                </a:solidFill>
                <a:latin typeface="Calibri" panose="020F0502020204030204"/>
              </a:rPr>
              <a:t>Connecting Businesses to Opportunities at DEN</a:t>
            </a:r>
          </a:p>
          <a:p>
            <a:pPr defTabSz="1044781"/>
            <a:r>
              <a:rPr lang="en-US" sz="1400">
                <a:solidFill>
                  <a:prstClr val="black"/>
                </a:solidFill>
                <a:latin typeface="Calibri" panose="020F0502020204030204"/>
              </a:rPr>
              <a:t>Learn how to do business with DEN by staying connected and participating in events, training programs, and networking opportunities designed for businesses of all sizes and industry types.</a:t>
            </a:r>
          </a:p>
        </p:txBody>
      </p:sp>
      <p:grpSp>
        <p:nvGrpSpPr>
          <p:cNvPr id="90" name="Group 89" descr="Chart showing the four ways to support your business journey. Outreach Events, Training &amp; Certification, and the Community Pannelist Program. ">
            <a:extLst>
              <a:ext uri="{FF2B5EF4-FFF2-40B4-BE49-F238E27FC236}">
                <a16:creationId xmlns:a16="http://schemas.microsoft.com/office/drawing/2014/main" id="{02D59147-8B79-322C-5F2F-40ACFCB8D57D}"/>
              </a:ext>
            </a:extLst>
          </p:cNvPr>
          <p:cNvGrpSpPr/>
          <p:nvPr/>
        </p:nvGrpSpPr>
        <p:grpSpPr>
          <a:xfrm>
            <a:off x="301919" y="1887305"/>
            <a:ext cx="11704219" cy="4121001"/>
            <a:chOff x="301914" y="2109937"/>
            <a:chExt cx="11704219" cy="4121001"/>
          </a:xfrm>
        </p:grpSpPr>
        <p:grpSp>
          <p:nvGrpSpPr>
            <p:cNvPr id="89" name="Group 88">
              <a:extLst>
                <a:ext uri="{FF2B5EF4-FFF2-40B4-BE49-F238E27FC236}">
                  <a16:creationId xmlns:a16="http://schemas.microsoft.com/office/drawing/2014/main" id="{5EFA8457-86D2-06E6-CF2C-A9110F29DAD0}"/>
                </a:ext>
              </a:extLst>
            </p:cNvPr>
            <p:cNvGrpSpPr/>
            <p:nvPr/>
          </p:nvGrpSpPr>
          <p:grpSpPr>
            <a:xfrm>
              <a:off x="301914" y="2220423"/>
              <a:ext cx="11704219" cy="4010515"/>
              <a:chOff x="301914" y="2220423"/>
              <a:chExt cx="11704219" cy="4010515"/>
            </a:xfrm>
          </p:grpSpPr>
          <p:sp>
            <p:nvSpPr>
              <p:cNvPr id="50" name="Rectangle: Rounded Corners 49">
                <a:extLst>
                  <a:ext uri="{FF2B5EF4-FFF2-40B4-BE49-F238E27FC236}">
                    <a16:creationId xmlns:a16="http://schemas.microsoft.com/office/drawing/2014/main" id="{5AE0AE7B-DADD-9A09-DEFB-4B054F8E75AA}"/>
                  </a:ext>
                </a:extLst>
              </p:cNvPr>
              <p:cNvSpPr/>
              <p:nvPr/>
            </p:nvSpPr>
            <p:spPr>
              <a:xfrm>
                <a:off x="301914" y="2220423"/>
                <a:ext cx="11704219" cy="392444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44781"/>
                <a:endParaRPr lang="en-US" sz="7259">
                  <a:solidFill>
                    <a:prstClr val="white"/>
                  </a:solidFill>
                  <a:latin typeface="Calibri" panose="020F0502020204030204"/>
                </a:endParaRPr>
              </a:p>
            </p:txBody>
          </p:sp>
          <p:sp>
            <p:nvSpPr>
              <p:cNvPr id="54" name="TextBox 53">
                <a:extLst>
                  <a:ext uri="{FF2B5EF4-FFF2-40B4-BE49-F238E27FC236}">
                    <a16:creationId xmlns:a16="http://schemas.microsoft.com/office/drawing/2014/main" id="{5C71B48D-D4DE-3EB0-CEC7-AF6580C0CE4F}"/>
                  </a:ext>
                </a:extLst>
              </p:cNvPr>
              <p:cNvSpPr txBox="1"/>
              <p:nvPr/>
            </p:nvSpPr>
            <p:spPr>
              <a:xfrm>
                <a:off x="412806" y="3183950"/>
                <a:ext cx="2754601" cy="2862322"/>
              </a:xfrm>
              <a:prstGeom prst="rect">
                <a:avLst/>
              </a:prstGeom>
              <a:noFill/>
            </p:spPr>
            <p:txBody>
              <a:bodyPr wrap="square" rtlCol="0">
                <a:spAutoFit/>
              </a:bodyPr>
              <a:lstStyle/>
              <a:p>
                <a:pPr defTabSz="1044781"/>
                <a:r>
                  <a:rPr lang="en-US" sz="1200">
                    <a:solidFill>
                      <a:prstClr val="black"/>
                    </a:solidFill>
                    <a:latin typeface="Calibri" panose="020F0502020204030204"/>
                  </a:rPr>
                  <a:t>We host several outreach events to learn about and network with potential partners both large and small.</a:t>
                </a:r>
              </a:p>
              <a:p>
                <a:pPr defTabSz="1044781"/>
                <a:endParaRPr lang="en-US" sz="1200">
                  <a:solidFill>
                    <a:prstClr val="black"/>
                  </a:solidFill>
                  <a:latin typeface="Calibri" panose="020F0502020204030204"/>
                </a:endParaRPr>
              </a:p>
              <a:p>
                <a:pPr marL="171481" indent="-171481" defTabSz="1044781">
                  <a:buClr>
                    <a:srgbClr val="440099"/>
                  </a:buClr>
                  <a:buFont typeface="Arial" panose="020B0604020202020204" pitchFamily="34" charset="0"/>
                  <a:buChar char="•"/>
                </a:pPr>
                <a:r>
                  <a:rPr lang="en-US" sz="1200" b="1">
                    <a:solidFill>
                      <a:prstClr val="black"/>
                    </a:solidFill>
                    <a:latin typeface="Calibri" panose="020F0502020204030204"/>
                  </a:rPr>
                  <a:t>Taking Flight at DEN </a:t>
                </a:r>
                <a:r>
                  <a:rPr lang="en-US" sz="1200">
                    <a:solidFill>
                      <a:prstClr val="black"/>
                    </a:solidFill>
                    <a:latin typeface="Calibri" panose="020F0502020204030204"/>
                  </a:rPr>
                  <a:t>| Virtual | 2</a:t>
                </a:r>
                <a:r>
                  <a:rPr lang="en-US" sz="1200" baseline="30000">
                    <a:solidFill>
                      <a:prstClr val="black"/>
                    </a:solidFill>
                    <a:latin typeface="Calibri" panose="020F0502020204030204"/>
                  </a:rPr>
                  <a:t>nd</a:t>
                </a:r>
                <a:r>
                  <a:rPr lang="en-US" sz="1200">
                    <a:solidFill>
                      <a:prstClr val="black"/>
                    </a:solidFill>
                    <a:latin typeface="Calibri" panose="020F0502020204030204"/>
                  </a:rPr>
                  <a:t> THURS every month | 1:00 p.m.</a:t>
                </a:r>
              </a:p>
              <a:p>
                <a:pPr marL="171481" indent="-171481" defTabSz="1044781">
                  <a:buClr>
                    <a:srgbClr val="440099"/>
                  </a:buClr>
                  <a:buFont typeface="Arial" panose="020B0604020202020204" pitchFamily="34" charset="0"/>
                  <a:buChar char="•"/>
                </a:pPr>
                <a:endParaRPr lang="en-US" sz="1200">
                  <a:solidFill>
                    <a:prstClr val="black"/>
                  </a:solidFill>
                  <a:latin typeface="Calibri" panose="020F0502020204030204"/>
                </a:endParaRPr>
              </a:p>
              <a:p>
                <a:pPr marL="171481" indent="-171481" defTabSz="1044781">
                  <a:buClr>
                    <a:srgbClr val="440099"/>
                  </a:buClr>
                  <a:buFont typeface="Arial" panose="020B0604020202020204" pitchFamily="34" charset="0"/>
                  <a:buChar char="•"/>
                </a:pPr>
                <a:r>
                  <a:rPr lang="en-US" sz="1200" b="1">
                    <a:solidFill>
                      <a:prstClr val="black"/>
                    </a:solidFill>
                    <a:latin typeface="Calibri" panose="020F0502020204030204"/>
                  </a:rPr>
                  <a:t>Meet the Primes </a:t>
                </a:r>
                <a:r>
                  <a:rPr lang="en-US" sz="1200">
                    <a:solidFill>
                      <a:prstClr val="black"/>
                    </a:solidFill>
                    <a:latin typeface="Calibri" panose="020F0502020204030204"/>
                  </a:rPr>
                  <a:t>| Virtual | 3</a:t>
                </a:r>
                <a:r>
                  <a:rPr lang="en-US" sz="1200" baseline="30000">
                    <a:solidFill>
                      <a:prstClr val="black"/>
                    </a:solidFill>
                    <a:latin typeface="Calibri" panose="020F0502020204030204"/>
                  </a:rPr>
                  <a:t>rd</a:t>
                </a:r>
                <a:r>
                  <a:rPr lang="en-US" sz="1200">
                    <a:solidFill>
                      <a:prstClr val="black"/>
                    </a:solidFill>
                    <a:latin typeface="Calibri" panose="020F0502020204030204"/>
                  </a:rPr>
                  <a:t> THURS every other month | 1:00 p.m.</a:t>
                </a:r>
              </a:p>
              <a:p>
                <a:pPr marL="171481" indent="-171481" defTabSz="1044781">
                  <a:buClr>
                    <a:srgbClr val="440099"/>
                  </a:buClr>
                  <a:buFont typeface="Arial" panose="020B0604020202020204" pitchFamily="34" charset="0"/>
                  <a:buChar char="•"/>
                </a:pPr>
                <a:endParaRPr lang="en-US" sz="1200">
                  <a:solidFill>
                    <a:prstClr val="black"/>
                  </a:solidFill>
                  <a:latin typeface="Calibri" panose="020F0502020204030204"/>
                </a:endParaRPr>
              </a:p>
              <a:p>
                <a:pPr marL="171481" indent="-171481" defTabSz="1044781">
                  <a:buClr>
                    <a:srgbClr val="440099"/>
                  </a:buClr>
                  <a:buFont typeface="Arial" panose="020B0604020202020204" pitchFamily="34" charset="0"/>
                  <a:buChar char="•"/>
                </a:pPr>
                <a:r>
                  <a:rPr lang="en-US" sz="1200" b="1">
                    <a:solidFill>
                      <a:prstClr val="black"/>
                    </a:solidFill>
                    <a:latin typeface="Calibri" panose="020F0502020204030204"/>
                  </a:rPr>
                  <a:t>Snack &amp; Souvenir Expo </a:t>
                </a:r>
                <a:r>
                  <a:rPr lang="en-US" sz="1200">
                    <a:solidFill>
                      <a:prstClr val="black"/>
                    </a:solidFill>
                    <a:latin typeface="Calibri" panose="020F0502020204030204"/>
                  </a:rPr>
                  <a:t>| In-Person | Annual | Late Spring </a:t>
                </a:r>
              </a:p>
              <a:p>
                <a:pPr marL="171481" indent="-171481" defTabSz="1044781">
                  <a:buClr>
                    <a:srgbClr val="440099"/>
                  </a:buClr>
                  <a:buFont typeface="Arial" panose="020B0604020202020204" pitchFamily="34" charset="0"/>
                  <a:buChar char="•"/>
                </a:pPr>
                <a:endParaRPr lang="en-US" sz="1200">
                  <a:solidFill>
                    <a:prstClr val="black"/>
                  </a:solidFill>
                  <a:latin typeface="Calibri" panose="020F0502020204030204"/>
                </a:endParaRPr>
              </a:p>
              <a:p>
                <a:pPr marL="171481" indent="-171481" defTabSz="1044781">
                  <a:buClr>
                    <a:srgbClr val="440099"/>
                  </a:buClr>
                  <a:buFont typeface="Arial" panose="020B0604020202020204" pitchFamily="34" charset="0"/>
                  <a:buChar char="•"/>
                </a:pPr>
                <a:r>
                  <a:rPr lang="en-US" sz="1200" b="1">
                    <a:solidFill>
                      <a:prstClr val="black"/>
                    </a:solidFill>
                    <a:latin typeface="Calibri" panose="020F0502020204030204"/>
                  </a:rPr>
                  <a:t>Procurement Tradeshow </a:t>
                </a:r>
                <a:r>
                  <a:rPr lang="en-US" sz="1200">
                    <a:solidFill>
                      <a:prstClr val="black"/>
                    </a:solidFill>
                    <a:latin typeface="Calibri" panose="020F0502020204030204"/>
                  </a:rPr>
                  <a:t>| In-Person | Annual | AUG 20</a:t>
                </a:r>
              </a:p>
            </p:txBody>
          </p:sp>
          <p:sp>
            <p:nvSpPr>
              <p:cNvPr id="55" name="TextBox 54">
                <a:extLst>
                  <a:ext uri="{FF2B5EF4-FFF2-40B4-BE49-F238E27FC236}">
                    <a16:creationId xmlns:a16="http://schemas.microsoft.com/office/drawing/2014/main" id="{CE0D81A1-205B-CEEF-4AC2-49B5FBD3539A}"/>
                  </a:ext>
                </a:extLst>
              </p:cNvPr>
              <p:cNvSpPr txBox="1"/>
              <p:nvPr/>
            </p:nvSpPr>
            <p:spPr>
              <a:xfrm>
                <a:off x="3207102" y="3183950"/>
                <a:ext cx="2667861" cy="3046988"/>
              </a:xfrm>
              <a:prstGeom prst="rect">
                <a:avLst/>
              </a:prstGeom>
              <a:noFill/>
            </p:spPr>
            <p:txBody>
              <a:bodyPr wrap="square" rtlCol="0">
                <a:spAutoFit/>
              </a:bodyPr>
              <a:lstStyle/>
              <a:p>
                <a:pPr defTabSz="1044781"/>
                <a:r>
                  <a:rPr lang="en-US" sz="1200">
                    <a:solidFill>
                      <a:prstClr val="black"/>
                    </a:solidFill>
                    <a:latin typeface="Calibri" panose="020F0502020204030204"/>
                  </a:rPr>
                  <a:t>Training and certifications classes are available for small businesses.</a:t>
                </a:r>
              </a:p>
              <a:p>
                <a:pPr defTabSz="1044781"/>
                <a:endParaRPr lang="en-US" sz="1200">
                  <a:solidFill>
                    <a:prstClr val="black"/>
                  </a:solidFill>
                  <a:latin typeface="Calibri" panose="020F0502020204030204"/>
                </a:endParaRPr>
              </a:p>
              <a:p>
                <a:pPr marL="171481" indent="-171481" defTabSz="1044781">
                  <a:buClr>
                    <a:srgbClr val="E1592A"/>
                  </a:buClr>
                  <a:buFont typeface="Arial" panose="020B0604020202020204" pitchFamily="34" charset="0"/>
                  <a:buChar char="•"/>
                </a:pPr>
                <a:r>
                  <a:rPr lang="en-US" sz="1200" b="1">
                    <a:solidFill>
                      <a:prstClr val="black"/>
                    </a:solidFill>
                    <a:latin typeface="Calibri" panose="020F0502020204030204"/>
                  </a:rPr>
                  <a:t>Navigating the ACDBE Program</a:t>
                </a:r>
                <a:r>
                  <a:rPr lang="en-US" sz="1200">
                    <a:solidFill>
                      <a:prstClr val="black"/>
                    </a:solidFill>
                    <a:latin typeface="Calibri" panose="020F0502020204030204"/>
                  </a:rPr>
                  <a:t> | Virtual | 3</a:t>
                </a:r>
                <a:r>
                  <a:rPr lang="en-US" sz="1200" baseline="30000">
                    <a:solidFill>
                      <a:prstClr val="black"/>
                    </a:solidFill>
                    <a:latin typeface="Calibri" panose="020F0502020204030204"/>
                  </a:rPr>
                  <a:t>rd</a:t>
                </a:r>
                <a:r>
                  <a:rPr lang="en-US" sz="1200">
                    <a:solidFill>
                      <a:prstClr val="black"/>
                    </a:solidFill>
                    <a:latin typeface="Calibri" panose="020F0502020204030204"/>
                  </a:rPr>
                  <a:t> THURS every other month | 1:00 p.m. | learn more at </a:t>
                </a:r>
                <a:r>
                  <a:rPr lang="en-US" sz="1200">
                    <a:solidFill>
                      <a:srgbClr val="E1592A"/>
                    </a:solidFill>
                    <a:latin typeface="Calibri" panose="020F0502020204030204"/>
                  </a:rPr>
                  <a:t>Flydenver.com/ACDBE</a:t>
                </a:r>
                <a:endParaRPr lang="en-US" sz="1200">
                  <a:solidFill>
                    <a:prstClr val="black"/>
                  </a:solidFill>
                  <a:latin typeface="Calibri" panose="020F0502020204030204"/>
                </a:endParaRPr>
              </a:p>
              <a:p>
                <a:pPr marL="171481" indent="-171481" defTabSz="1044781">
                  <a:buClr>
                    <a:srgbClr val="E1592A"/>
                  </a:buClr>
                  <a:buFont typeface="Arial" panose="020B0604020202020204" pitchFamily="34" charset="0"/>
                  <a:buChar char="•"/>
                </a:pPr>
                <a:endParaRPr lang="en-US" sz="1200">
                  <a:solidFill>
                    <a:prstClr val="black"/>
                  </a:solidFill>
                  <a:latin typeface="Calibri" panose="020F0502020204030204"/>
                </a:endParaRPr>
              </a:p>
              <a:p>
                <a:pPr marL="171481" indent="-171481" defTabSz="1044781">
                  <a:buClr>
                    <a:srgbClr val="E1592A"/>
                  </a:buClr>
                  <a:buFont typeface="Arial" panose="020B0604020202020204" pitchFamily="34" charset="0"/>
                  <a:buChar char="•"/>
                </a:pPr>
                <a:r>
                  <a:rPr lang="en-US" sz="1200" b="1">
                    <a:solidFill>
                      <a:prstClr val="black"/>
                    </a:solidFill>
                    <a:latin typeface="Calibri" panose="020F0502020204030204"/>
                  </a:rPr>
                  <a:t>Certification Class</a:t>
                </a:r>
                <a:r>
                  <a:rPr lang="en-US" sz="1200">
                    <a:solidFill>
                      <a:prstClr val="black"/>
                    </a:solidFill>
                    <a:latin typeface="Calibri" panose="020F0502020204030204"/>
                  </a:rPr>
                  <a:t>| In-Person | AUG 6 | Blair Caldwell African American Library</a:t>
                </a:r>
              </a:p>
              <a:p>
                <a:pPr marL="171481" indent="-171481" defTabSz="1044781">
                  <a:buClr>
                    <a:srgbClr val="E1592A"/>
                  </a:buClr>
                  <a:buFont typeface="Arial" panose="020B0604020202020204" pitchFamily="34" charset="0"/>
                  <a:buChar char="•"/>
                </a:pPr>
                <a:endParaRPr lang="en-US" sz="1200">
                  <a:solidFill>
                    <a:prstClr val="black"/>
                  </a:solidFill>
                  <a:latin typeface="Calibri" panose="020F0502020204030204"/>
                </a:endParaRPr>
              </a:p>
              <a:p>
                <a:pPr marL="171481" indent="-171481" defTabSz="1044781">
                  <a:buClr>
                    <a:srgbClr val="E1592A"/>
                  </a:buClr>
                  <a:buFont typeface="Arial" panose="020B0604020202020204" pitchFamily="34" charset="0"/>
                  <a:buChar char="•"/>
                </a:pPr>
                <a:r>
                  <a:rPr lang="en-US" sz="1200" b="1">
                    <a:solidFill>
                      <a:prstClr val="black"/>
                    </a:solidFill>
                    <a:latin typeface="Calibri" panose="020F0502020204030204"/>
                  </a:rPr>
                  <a:t>BDTA Classes</a:t>
                </a:r>
                <a:r>
                  <a:rPr lang="en-US" sz="1200">
                    <a:solidFill>
                      <a:prstClr val="black"/>
                    </a:solidFill>
                    <a:latin typeface="Calibri" panose="020F0502020204030204"/>
                  </a:rPr>
                  <a:t>| Applications open end of 2026 | learn more at </a:t>
                </a:r>
                <a:r>
                  <a:rPr lang="en-US" sz="1200">
                    <a:solidFill>
                      <a:srgbClr val="E1592A"/>
                    </a:solidFill>
                    <a:latin typeface="Calibri" panose="020F0502020204030204"/>
                  </a:rPr>
                  <a:t>Flydenver.com/BDTA</a:t>
                </a:r>
              </a:p>
              <a:p>
                <a:pPr defTabSz="1044781"/>
                <a:endParaRPr lang="en-US" sz="1200">
                  <a:solidFill>
                    <a:prstClr val="black"/>
                  </a:solidFill>
                  <a:latin typeface="Calibri" panose="020F0502020204030204"/>
                </a:endParaRPr>
              </a:p>
            </p:txBody>
          </p:sp>
          <p:grpSp>
            <p:nvGrpSpPr>
              <p:cNvPr id="69" name="Group 68">
                <a:extLst>
                  <a:ext uri="{FF2B5EF4-FFF2-40B4-BE49-F238E27FC236}">
                    <a16:creationId xmlns:a16="http://schemas.microsoft.com/office/drawing/2014/main" id="{40D1FB4B-29B7-E4F8-1973-A2BCDD37C368}"/>
                  </a:ext>
                </a:extLst>
              </p:cNvPr>
              <p:cNvGrpSpPr/>
              <p:nvPr/>
            </p:nvGrpSpPr>
            <p:grpSpPr>
              <a:xfrm>
                <a:off x="412806" y="2446563"/>
                <a:ext cx="2372908" cy="733406"/>
                <a:chOff x="412806" y="2446563"/>
                <a:chExt cx="2372908" cy="733406"/>
              </a:xfrm>
            </p:grpSpPr>
            <p:grpSp>
              <p:nvGrpSpPr>
                <p:cNvPr id="57" name="Group 56">
                  <a:extLst>
                    <a:ext uri="{FF2B5EF4-FFF2-40B4-BE49-F238E27FC236}">
                      <a16:creationId xmlns:a16="http://schemas.microsoft.com/office/drawing/2014/main" id="{1B71B082-9660-D750-4293-46E8142C6E59}"/>
                    </a:ext>
                  </a:extLst>
                </p:cNvPr>
                <p:cNvGrpSpPr/>
                <p:nvPr/>
              </p:nvGrpSpPr>
              <p:grpSpPr>
                <a:xfrm>
                  <a:off x="412806" y="2446563"/>
                  <a:ext cx="2212083" cy="733406"/>
                  <a:chOff x="412806" y="2446563"/>
                  <a:chExt cx="2212083" cy="733406"/>
                </a:xfrm>
              </p:grpSpPr>
              <p:pic>
                <p:nvPicPr>
                  <p:cNvPr id="46" name="Picture 45">
                    <a:extLst>
                      <a:ext uri="{FF2B5EF4-FFF2-40B4-BE49-F238E27FC236}">
                        <a16:creationId xmlns:a16="http://schemas.microsoft.com/office/drawing/2014/main" id="{BC448A14-1FA9-3310-FD04-71E56065DF7C}"/>
                      </a:ext>
                    </a:extLst>
                  </p:cNvPr>
                  <p:cNvPicPr>
                    <a:picLocks noChangeAspect="1"/>
                  </p:cNvPicPr>
                  <p:nvPr/>
                </p:nvPicPr>
                <p:blipFill>
                  <a:blip r:embed="rId3"/>
                  <a:srcRect/>
                  <a:stretch/>
                </p:blipFill>
                <p:spPr>
                  <a:xfrm>
                    <a:off x="412806" y="2533436"/>
                    <a:ext cx="472584" cy="472584"/>
                  </a:xfrm>
                  <a:prstGeom prst="rect">
                    <a:avLst/>
                  </a:prstGeom>
                </p:spPr>
              </p:pic>
              <p:sp>
                <p:nvSpPr>
                  <p:cNvPr id="47" name="TextBox 46">
                    <a:extLst>
                      <a:ext uri="{FF2B5EF4-FFF2-40B4-BE49-F238E27FC236}">
                        <a16:creationId xmlns:a16="http://schemas.microsoft.com/office/drawing/2014/main" id="{8A0B1FC2-391A-2EDF-651C-5127875AB8AB}"/>
                      </a:ext>
                    </a:extLst>
                  </p:cNvPr>
                  <p:cNvSpPr txBox="1"/>
                  <p:nvPr/>
                </p:nvSpPr>
                <p:spPr>
                  <a:xfrm>
                    <a:off x="949860" y="2446563"/>
                    <a:ext cx="1675029" cy="733406"/>
                  </a:xfrm>
                  <a:prstGeom prst="rect">
                    <a:avLst/>
                  </a:prstGeom>
                  <a:noFill/>
                </p:spPr>
                <p:txBody>
                  <a:bodyPr wrap="square" rtlCol="0">
                    <a:spAutoFit/>
                  </a:bodyPr>
                  <a:lstStyle/>
                  <a:p>
                    <a:pPr defTabSz="1044781"/>
                    <a:r>
                      <a:rPr lang="en-US" sz="2083" b="1">
                        <a:solidFill>
                          <a:srgbClr val="440099"/>
                        </a:solidFill>
                        <a:latin typeface="Calibri" panose="020F0502020204030204"/>
                      </a:rPr>
                      <a:t>OUTREACH </a:t>
                    </a:r>
                  </a:p>
                  <a:p>
                    <a:pPr defTabSz="1044781"/>
                    <a:r>
                      <a:rPr lang="en-US" sz="2083" b="1">
                        <a:solidFill>
                          <a:srgbClr val="440099"/>
                        </a:solidFill>
                        <a:latin typeface="Calibri" panose="020F0502020204030204"/>
                      </a:rPr>
                      <a:t>EVENTS</a:t>
                    </a:r>
                    <a:endParaRPr lang="en-US" sz="2083">
                      <a:solidFill>
                        <a:prstClr val="black"/>
                      </a:solidFill>
                      <a:latin typeface="Calibri" panose="020F0502020204030204"/>
                    </a:endParaRPr>
                  </a:p>
                </p:txBody>
              </p:sp>
            </p:grpSp>
            <p:cxnSp>
              <p:nvCxnSpPr>
                <p:cNvPr id="64" name="Straight Connector 63">
                  <a:extLst>
                    <a:ext uri="{FF2B5EF4-FFF2-40B4-BE49-F238E27FC236}">
                      <a16:creationId xmlns:a16="http://schemas.microsoft.com/office/drawing/2014/main" id="{F9D0801C-8D36-19FA-D9EF-A3A51A368E6E}"/>
                    </a:ext>
                  </a:extLst>
                </p:cNvPr>
                <p:cNvCxnSpPr>
                  <a:cxnSpLocks/>
                </p:cNvCxnSpPr>
                <p:nvPr/>
              </p:nvCxnSpPr>
              <p:spPr>
                <a:xfrm flipH="1">
                  <a:off x="412806" y="3123417"/>
                  <a:ext cx="2372908" cy="0"/>
                </a:xfrm>
                <a:prstGeom prst="line">
                  <a:avLst/>
                </a:prstGeom>
                <a:ln>
                  <a:solidFill>
                    <a:srgbClr val="3B1D85"/>
                  </a:solidFill>
                </a:ln>
              </p:spPr>
              <p:style>
                <a:lnRef idx="3">
                  <a:schemeClr val="dk1"/>
                </a:lnRef>
                <a:fillRef idx="0">
                  <a:schemeClr val="dk1"/>
                </a:fillRef>
                <a:effectRef idx="2">
                  <a:schemeClr val="dk1"/>
                </a:effectRef>
                <a:fontRef idx="minor">
                  <a:schemeClr val="tx1"/>
                </a:fontRef>
              </p:style>
            </p:cxnSp>
          </p:grpSp>
          <p:grpSp>
            <p:nvGrpSpPr>
              <p:cNvPr id="70" name="Group 69">
                <a:extLst>
                  <a:ext uri="{FF2B5EF4-FFF2-40B4-BE49-F238E27FC236}">
                    <a16:creationId xmlns:a16="http://schemas.microsoft.com/office/drawing/2014/main" id="{6A2235A8-E92D-2A25-56AB-36F9EE34F3D9}"/>
                  </a:ext>
                </a:extLst>
              </p:cNvPr>
              <p:cNvGrpSpPr/>
              <p:nvPr/>
            </p:nvGrpSpPr>
            <p:grpSpPr>
              <a:xfrm>
                <a:off x="3207102" y="2446563"/>
                <a:ext cx="2628708" cy="733406"/>
                <a:chOff x="3207102" y="2446563"/>
                <a:chExt cx="2628708" cy="733406"/>
              </a:xfrm>
            </p:grpSpPr>
            <p:grpSp>
              <p:nvGrpSpPr>
                <p:cNvPr id="58" name="Group 57">
                  <a:extLst>
                    <a:ext uri="{FF2B5EF4-FFF2-40B4-BE49-F238E27FC236}">
                      <a16:creationId xmlns:a16="http://schemas.microsoft.com/office/drawing/2014/main" id="{8F0C46D7-850E-20F6-0F73-169E875B1359}"/>
                    </a:ext>
                  </a:extLst>
                </p:cNvPr>
                <p:cNvGrpSpPr/>
                <p:nvPr/>
              </p:nvGrpSpPr>
              <p:grpSpPr>
                <a:xfrm>
                  <a:off x="3207102" y="2446563"/>
                  <a:ext cx="2628708" cy="733406"/>
                  <a:chOff x="3300286" y="2446563"/>
                  <a:chExt cx="2628708" cy="733406"/>
                </a:xfrm>
              </p:grpSpPr>
              <p:pic>
                <p:nvPicPr>
                  <p:cNvPr id="42" name="Picture 41">
                    <a:extLst>
                      <a:ext uri="{FF2B5EF4-FFF2-40B4-BE49-F238E27FC236}">
                        <a16:creationId xmlns:a16="http://schemas.microsoft.com/office/drawing/2014/main" id="{8CCD8433-BAD7-1095-A01B-6BBFC0D676A3}"/>
                      </a:ext>
                    </a:extLst>
                  </p:cNvPr>
                  <p:cNvPicPr>
                    <a:picLocks noChangeAspect="1"/>
                  </p:cNvPicPr>
                  <p:nvPr/>
                </p:nvPicPr>
                <p:blipFill>
                  <a:blip r:embed="rId4"/>
                  <a:srcRect/>
                  <a:stretch/>
                </p:blipFill>
                <p:spPr>
                  <a:xfrm>
                    <a:off x="3300286" y="2533436"/>
                    <a:ext cx="472584" cy="472584"/>
                  </a:xfrm>
                  <a:prstGeom prst="rect">
                    <a:avLst/>
                  </a:prstGeom>
                </p:spPr>
              </p:pic>
              <p:sp>
                <p:nvSpPr>
                  <p:cNvPr id="43" name="TextBox 42">
                    <a:extLst>
                      <a:ext uri="{FF2B5EF4-FFF2-40B4-BE49-F238E27FC236}">
                        <a16:creationId xmlns:a16="http://schemas.microsoft.com/office/drawing/2014/main" id="{B4C0B8D7-289D-8E2A-CACF-2673CC5EFB8E}"/>
                      </a:ext>
                    </a:extLst>
                  </p:cNvPr>
                  <p:cNvSpPr txBox="1"/>
                  <p:nvPr/>
                </p:nvSpPr>
                <p:spPr>
                  <a:xfrm>
                    <a:off x="3835919" y="2446563"/>
                    <a:ext cx="2093075" cy="733406"/>
                  </a:xfrm>
                  <a:prstGeom prst="rect">
                    <a:avLst/>
                  </a:prstGeom>
                  <a:noFill/>
                </p:spPr>
                <p:txBody>
                  <a:bodyPr wrap="square" rtlCol="0">
                    <a:spAutoFit/>
                  </a:bodyPr>
                  <a:lstStyle/>
                  <a:p>
                    <a:pPr defTabSz="1044781"/>
                    <a:r>
                      <a:rPr lang="en-US" sz="2083" b="1">
                        <a:solidFill>
                          <a:srgbClr val="E1592A"/>
                        </a:solidFill>
                        <a:latin typeface="Calibri" panose="020F0502020204030204"/>
                      </a:rPr>
                      <a:t>TRAINING &amp; CERTIFICATION</a:t>
                    </a:r>
                    <a:endParaRPr lang="en-US" sz="2083">
                      <a:solidFill>
                        <a:prstClr val="black"/>
                      </a:solidFill>
                      <a:latin typeface="Calibri" panose="020F0502020204030204"/>
                    </a:endParaRPr>
                  </a:p>
                </p:txBody>
              </p:sp>
            </p:grpSp>
            <p:cxnSp>
              <p:nvCxnSpPr>
                <p:cNvPr id="66" name="Straight Connector 65">
                  <a:extLst>
                    <a:ext uri="{FF2B5EF4-FFF2-40B4-BE49-F238E27FC236}">
                      <a16:creationId xmlns:a16="http://schemas.microsoft.com/office/drawing/2014/main" id="{E21E503E-1962-607D-1E2B-8FF1796037CF}"/>
                    </a:ext>
                  </a:extLst>
                </p:cNvPr>
                <p:cNvCxnSpPr>
                  <a:cxnSpLocks/>
                </p:cNvCxnSpPr>
                <p:nvPr/>
              </p:nvCxnSpPr>
              <p:spPr>
                <a:xfrm flipH="1">
                  <a:off x="3207102" y="3123417"/>
                  <a:ext cx="2372908" cy="0"/>
                </a:xfrm>
                <a:prstGeom prst="line">
                  <a:avLst/>
                </a:prstGeom>
                <a:ln>
                  <a:solidFill>
                    <a:srgbClr val="E1592A"/>
                  </a:solidFill>
                </a:ln>
              </p:spPr>
              <p:style>
                <a:lnRef idx="3">
                  <a:schemeClr val="dk1"/>
                </a:lnRef>
                <a:fillRef idx="0">
                  <a:schemeClr val="dk1"/>
                </a:fillRef>
                <a:effectRef idx="2">
                  <a:schemeClr val="dk1"/>
                </a:effectRef>
                <a:fontRef idx="minor">
                  <a:schemeClr val="tx1"/>
                </a:fontRef>
              </p:style>
            </p:cxnSp>
          </p:grpSp>
          <p:grpSp>
            <p:nvGrpSpPr>
              <p:cNvPr id="79" name="Group 78">
                <a:extLst>
                  <a:ext uri="{FF2B5EF4-FFF2-40B4-BE49-F238E27FC236}">
                    <a16:creationId xmlns:a16="http://schemas.microsoft.com/office/drawing/2014/main" id="{CF971196-0507-E61C-BFD6-5C517548FCAC}"/>
                  </a:ext>
                </a:extLst>
              </p:cNvPr>
              <p:cNvGrpSpPr/>
              <p:nvPr/>
            </p:nvGrpSpPr>
            <p:grpSpPr>
              <a:xfrm>
                <a:off x="9193649" y="2481033"/>
                <a:ext cx="2521075" cy="3168822"/>
                <a:chOff x="6195801" y="2446563"/>
                <a:chExt cx="2521075" cy="3168822"/>
              </a:xfrm>
            </p:grpSpPr>
            <p:sp>
              <p:nvSpPr>
                <p:cNvPr id="56" name="TextBox 55">
                  <a:extLst>
                    <a:ext uri="{FF2B5EF4-FFF2-40B4-BE49-F238E27FC236}">
                      <a16:creationId xmlns:a16="http://schemas.microsoft.com/office/drawing/2014/main" id="{1A464D63-C7B7-F33C-EA22-BF2F2731F373}"/>
                    </a:ext>
                  </a:extLst>
                </p:cNvPr>
                <p:cNvSpPr txBox="1"/>
                <p:nvPr/>
              </p:nvSpPr>
              <p:spPr>
                <a:xfrm>
                  <a:off x="6195801" y="3183950"/>
                  <a:ext cx="2521075" cy="2431435"/>
                </a:xfrm>
                <a:prstGeom prst="rect">
                  <a:avLst/>
                </a:prstGeom>
                <a:noFill/>
              </p:spPr>
              <p:txBody>
                <a:bodyPr wrap="square" rtlCol="0">
                  <a:spAutoFit/>
                </a:bodyPr>
                <a:lstStyle/>
                <a:p>
                  <a:pPr defTabSz="1044781"/>
                  <a:r>
                    <a:rPr lang="en-US" sz="1200">
                      <a:solidFill>
                        <a:prstClr val="black"/>
                      </a:solidFill>
                      <a:latin typeface="Calibri" panose="020F0502020204030204"/>
                    </a:rPr>
                    <a:t>Visit the Outreach and Engagement page on </a:t>
                  </a:r>
                  <a:r>
                    <a:rPr lang="en-US" sz="1200">
                      <a:solidFill>
                        <a:srgbClr val="E1592A"/>
                      </a:solidFill>
                      <a:latin typeface="Calibri" panose="020F0502020204030204"/>
                    </a:rPr>
                    <a:t>flydenver.com</a:t>
                  </a:r>
                  <a:r>
                    <a:rPr lang="en-US" sz="1200">
                      <a:solidFill>
                        <a:prstClr val="black"/>
                      </a:solidFill>
                      <a:latin typeface="Calibri" panose="020F0502020204030204"/>
                    </a:rPr>
                    <a:t>. It will provide you with events and information designed to help you stay connected.</a:t>
                  </a:r>
                </a:p>
                <a:p>
                  <a:pPr defTabSz="1044781"/>
                  <a:endParaRPr lang="en-US" sz="1200">
                    <a:solidFill>
                      <a:prstClr val="black"/>
                    </a:solidFill>
                    <a:latin typeface="Calibri" panose="020F0502020204030204"/>
                  </a:endParaRPr>
                </a:p>
                <a:p>
                  <a:pPr marL="171481" indent="-171481" defTabSz="1044781">
                    <a:spcAft>
                      <a:spcPts val="600"/>
                    </a:spcAft>
                    <a:buClr>
                      <a:srgbClr val="C3D831"/>
                    </a:buClr>
                    <a:buFont typeface="Arial" panose="020B0604020202020204" pitchFamily="34" charset="0"/>
                    <a:buChar char="•"/>
                  </a:pPr>
                  <a:r>
                    <a:rPr lang="en-US" sz="1200">
                      <a:solidFill>
                        <a:prstClr val="black"/>
                      </a:solidFill>
                      <a:latin typeface="Calibri" panose="020F0502020204030204"/>
                    </a:rPr>
                    <a:t>Business Connect weekly newsletter  </a:t>
                  </a:r>
                </a:p>
                <a:p>
                  <a:pPr marL="171481" indent="-171481" defTabSz="1044781">
                    <a:spcAft>
                      <a:spcPts val="600"/>
                    </a:spcAft>
                    <a:buClr>
                      <a:srgbClr val="C3D831"/>
                    </a:buClr>
                    <a:buFont typeface="Arial" panose="020B0604020202020204" pitchFamily="34" charset="0"/>
                    <a:buChar char="•"/>
                  </a:pPr>
                  <a:r>
                    <a:rPr lang="en-US" sz="1200">
                      <a:solidFill>
                        <a:prstClr val="black"/>
                      </a:solidFill>
                      <a:latin typeface="Calibri" panose="020F0502020204030204"/>
                    </a:rPr>
                    <a:t>Upcoming Opportunities webpage</a:t>
                  </a:r>
                </a:p>
                <a:p>
                  <a:pPr marL="171481" indent="-171481" defTabSz="1044781">
                    <a:spcAft>
                      <a:spcPts val="600"/>
                    </a:spcAft>
                    <a:buClr>
                      <a:srgbClr val="C3D831"/>
                    </a:buClr>
                    <a:buFont typeface="Arial" panose="020B0604020202020204" pitchFamily="34" charset="0"/>
                    <a:buChar char="•"/>
                  </a:pPr>
                  <a:r>
                    <a:rPr lang="en-US" sz="1200">
                      <a:solidFill>
                        <a:prstClr val="black"/>
                      </a:solidFill>
                      <a:latin typeface="Calibri" panose="020F0502020204030204"/>
                    </a:rPr>
                    <a:t>Past event presentations</a:t>
                  </a:r>
                </a:p>
                <a:p>
                  <a:pPr marL="171481" indent="-171481" defTabSz="1044781">
                    <a:spcAft>
                      <a:spcPts val="600"/>
                    </a:spcAft>
                    <a:buClr>
                      <a:srgbClr val="C3D831"/>
                    </a:buClr>
                    <a:buFont typeface="Arial" panose="020B0604020202020204" pitchFamily="34" charset="0"/>
                    <a:buChar char="•"/>
                  </a:pPr>
                  <a:r>
                    <a:rPr lang="en-US" sz="1200">
                      <a:solidFill>
                        <a:prstClr val="black"/>
                      </a:solidFill>
                      <a:latin typeface="Calibri" panose="020F0502020204030204"/>
                    </a:rPr>
                    <a:t>Business Directories </a:t>
                  </a:r>
                </a:p>
                <a:p>
                  <a:pPr marL="171481" indent="-171481" defTabSz="1044781">
                    <a:spcAft>
                      <a:spcPts val="600"/>
                    </a:spcAft>
                    <a:buClr>
                      <a:srgbClr val="C3D831"/>
                    </a:buClr>
                    <a:buFont typeface="Arial" panose="020B0604020202020204" pitchFamily="34" charset="0"/>
                    <a:buChar char="•"/>
                  </a:pPr>
                  <a:r>
                    <a:rPr lang="en-US" sz="1200">
                      <a:solidFill>
                        <a:prstClr val="black"/>
                      </a:solidFill>
                      <a:latin typeface="Calibri" panose="020F0502020204030204"/>
                    </a:rPr>
                    <a:t>And more…</a:t>
                  </a:r>
                </a:p>
              </p:txBody>
            </p:sp>
            <p:grpSp>
              <p:nvGrpSpPr>
                <p:cNvPr id="71" name="Group 70">
                  <a:extLst>
                    <a:ext uri="{FF2B5EF4-FFF2-40B4-BE49-F238E27FC236}">
                      <a16:creationId xmlns:a16="http://schemas.microsoft.com/office/drawing/2014/main" id="{B01F7D16-C3C0-254A-EF3A-F13EC1824309}"/>
                    </a:ext>
                  </a:extLst>
                </p:cNvPr>
                <p:cNvGrpSpPr/>
                <p:nvPr/>
              </p:nvGrpSpPr>
              <p:grpSpPr>
                <a:xfrm>
                  <a:off x="6195801" y="2446563"/>
                  <a:ext cx="2372908" cy="733406"/>
                  <a:chOff x="6195801" y="2446563"/>
                  <a:chExt cx="2372908" cy="733406"/>
                </a:xfrm>
              </p:grpSpPr>
              <p:grpSp>
                <p:nvGrpSpPr>
                  <p:cNvPr id="59" name="Group 58">
                    <a:extLst>
                      <a:ext uri="{FF2B5EF4-FFF2-40B4-BE49-F238E27FC236}">
                        <a16:creationId xmlns:a16="http://schemas.microsoft.com/office/drawing/2014/main" id="{0B9B72D3-41CF-AACF-B6D8-24127586126C}"/>
                      </a:ext>
                    </a:extLst>
                  </p:cNvPr>
                  <p:cNvGrpSpPr/>
                  <p:nvPr/>
                </p:nvGrpSpPr>
                <p:grpSpPr>
                  <a:xfrm>
                    <a:off x="6195801" y="2446563"/>
                    <a:ext cx="2126986" cy="733406"/>
                    <a:chOff x="6195801" y="2446563"/>
                    <a:chExt cx="2126986" cy="733406"/>
                  </a:xfrm>
                </p:grpSpPr>
                <p:pic>
                  <p:nvPicPr>
                    <p:cNvPr id="38" name="Picture 37">
                      <a:extLst>
                        <a:ext uri="{FF2B5EF4-FFF2-40B4-BE49-F238E27FC236}">
                          <a16:creationId xmlns:a16="http://schemas.microsoft.com/office/drawing/2014/main" id="{5B53BA61-D433-A875-6C9E-C8EFBF7EBA01}"/>
                        </a:ext>
                      </a:extLst>
                    </p:cNvPr>
                    <p:cNvPicPr>
                      <a:picLocks noChangeAspect="1"/>
                    </p:cNvPicPr>
                    <p:nvPr/>
                  </p:nvPicPr>
                  <p:blipFill>
                    <a:blip r:embed="rId5"/>
                    <a:srcRect/>
                    <a:stretch/>
                  </p:blipFill>
                  <p:spPr>
                    <a:xfrm>
                      <a:off x="6195801" y="2533436"/>
                      <a:ext cx="472584" cy="472584"/>
                    </a:xfrm>
                    <a:prstGeom prst="rect">
                      <a:avLst/>
                    </a:prstGeom>
                  </p:spPr>
                </p:pic>
                <p:sp>
                  <p:nvSpPr>
                    <p:cNvPr id="39" name="TextBox 38">
                      <a:extLst>
                        <a:ext uri="{FF2B5EF4-FFF2-40B4-BE49-F238E27FC236}">
                          <a16:creationId xmlns:a16="http://schemas.microsoft.com/office/drawing/2014/main" id="{C28D14FE-A77C-8E84-EA48-2322A9968591}"/>
                        </a:ext>
                      </a:extLst>
                    </p:cNvPr>
                    <p:cNvSpPr txBox="1"/>
                    <p:nvPr/>
                  </p:nvSpPr>
                  <p:spPr>
                    <a:xfrm>
                      <a:off x="6691430" y="2446563"/>
                      <a:ext cx="1631357" cy="733406"/>
                    </a:xfrm>
                    <a:prstGeom prst="rect">
                      <a:avLst/>
                    </a:prstGeom>
                    <a:noFill/>
                  </p:spPr>
                  <p:txBody>
                    <a:bodyPr wrap="square" rtlCol="0">
                      <a:spAutoFit/>
                    </a:bodyPr>
                    <a:lstStyle/>
                    <a:p>
                      <a:pPr defTabSz="1044781"/>
                      <a:r>
                        <a:rPr lang="en-US" sz="2083" b="1">
                          <a:solidFill>
                            <a:srgbClr val="8C9B1D"/>
                          </a:solidFill>
                          <a:latin typeface="Calibri" panose="020F0502020204030204"/>
                        </a:rPr>
                        <a:t>STAY </a:t>
                      </a:r>
                    </a:p>
                    <a:p>
                      <a:pPr defTabSz="1044781"/>
                      <a:r>
                        <a:rPr lang="en-US" sz="2083" b="1">
                          <a:solidFill>
                            <a:srgbClr val="8C9B1D"/>
                          </a:solidFill>
                          <a:latin typeface="Calibri" panose="020F0502020204030204"/>
                        </a:rPr>
                        <a:t>CONNECTED</a:t>
                      </a:r>
                      <a:endParaRPr lang="en-US" sz="2083">
                        <a:solidFill>
                          <a:srgbClr val="8C9B1D"/>
                        </a:solidFill>
                        <a:latin typeface="Calibri" panose="020F0502020204030204"/>
                      </a:endParaRPr>
                    </a:p>
                  </p:txBody>
                </p:sp>
              </p:grpSp>
              <p:cxnSp>
                <p:nvCxnSpPr>
                  <p:cNvPr id="67" name="Straight Connector 66">
                    <a:extLst>
                      <a:ext uri="{FF2B5EF4-FFF2-40B4-BE49-F238E27FC236}">
                        <a16:creationId xmlns:a16="http://schemas.microsoft.com/office/drawing/2014/main" id="{08456608-A407-428C-CDF1-A58EF90A41E5}"/>
                      </a:ext>
                    </a:extLst>
                  </p:cNvPr>
                  <p:cNvCxnSpPr>
                    <a:cxnSpLocks/>
                  </p:cNvCxnSpPr>
                  <p:nvPr/>
                </p:nvCxnSpPr>
                <p:spPr>
                  <a:xfrm flipH="1">
                    <a:off x="6195801" y="3088947"/>
                    <a:ext cx="2372908" cy="0"/>
                  </a:xfrm>
                  <a:prstGeom prst="line">
                    <a:avLst/>
                  </a:prstGeom>
                  <a:ln>
                    <a:solidFill>
                      <a:srgbClr val="C3D831"/>
                    </a:solidFill>
                  </a:ln>
                </p:spPr>
                <p:style>
                  <a:lnRef idx="3">
                    <a:schemeClr val="dk1"/>
                  </a:lnRef>
                  <a:fillRef idx="0">
                    <a:schemeClr val="dk1"/>
                  </a:fillRef>
                  <a:effectRef idx="2">
                    <a:schemeClr val="dk1"/>
                  </a:effectRef>
                  <a:fontRef idx="minor">
                    <a:schemeClr val="tx1"/>
                  </a:fontRef>
                </p:style>
              </p:cxnSp>
            </p:grpSp>
          </p:grpSp>
          <p:grpSp>
            <p:nvGrpSpPr>
              <p:cNvPr id="81" name="Group 80">
                <a:extLst>
                  <a:ext uri="{FF2B5EF4-FFF2-40B4-BE49-F238E27FC236}">
                    <a16:creationId xmlns:a16="http://schemas.microsoft.com/office/drawing/2014/main" id="{9450CDD1-A244-96ED-8D62-5A3022294BD7}"/>
                  </a:ext>
                </a:extLst>
              </p:cNvPr>
              <p:cNvGrpSpPr/>
              <p:nvPr/>
            </p:nvGrpSpPr>
            <p:grpSpPr>
              <a:xfrm>
                <a:off x="6154023" y="2481033"/>
                <a:ext cx="2964509" cy="3538154"/>
                <a:chOff x="9169537" y="2446563"/>
                <a:chExt cx="2964509" cy="3538154"/>
              </a:xfrm>
            </p:grpSpPr>
            <p:grpSp>
              <p:nvGrpSpPr>
                <p:cNvPr id="80" name="Group 79">
                  <a:extLst>
                    <a:ext uri="{FF2B5EF4-FFF2-40B4-BE49-F238E27FC236}">
                      <a16:creationId xmlns:a16="http://schemas.microsoft.com/office/drawing/2014/main" id="{B82C0B0F-92B6-8E39-2BF7-4113884944DB}"/>
                    </a:ext>
                  </a:extLst>
                </p:cNvPr>
                <p:cNvGrpSpPr/>
                <p:nvPr/>
              </p:nvGrpSpPr>
              <p:grpSpPr>
                <a:xfrm>
                  <a:off x="9169537" y="2446563"/>
                  <a:ext cx="2964509" cy="3538154"/>
                  <a:chOff x="9169537" y="2446563"/>
                  <a:chExt cx="2964509" cy="3538154"/>
                </a:xfrm>
              </p:grpSpPr>
              <p:grpSp>
                <p:nvGrpSpPr>
                  <p:cNvPr id="60" name="Group 59">
                    <a:extLst>
                      <a:ext uri="{FF2B5EF4-FFF2-40B4-BE49-F238E27FC236}">
                        <a16:creationId xmlns:a16="http://schemas.microsoft.com/office/drawing/2014/main" id="{A75EBF91-23DD-B28A-E4CB-46310457F074}"/>
                      </a:ext>
                    </a:extLst>
                  </p:cNvPr>
                  <p:cNvGrpSpPr/>
                  <p:nvPr/>
                </p:nvGrpSpPr>
                <p:grpSpPr>
                  <a:xfrm>
                    <a:off x="9169537" y="2446563"/>
                    <a:ext cx="2964509" cy="733406"/>
                    <a:chOff x="9169537" y="2446563"/>
                    <a:chExt cx="2964509" cy="733406"/>
                  </a:xfrm>
                </p:grpSpPr>
                <p:pic>
                  <p:nvPicPr>
                    <p:cNvPr id="48" name="Picture 47">
                      <a:extLst>
                        <a:ext uri="{FF2B5EF4-FFF2-40B4-BE49-F238E27FC236}">
                          <a16:creationId xmlns:a16="http://schemas.microsoft.com/office/drawing/2014/main" id="{48041743-42EF-D6FE-4EA6-E082C86B1000}"/>
                        </a:ext>
                      </a:extLst>
                    </p:cNvPr>
                    <p:cNvPicPr>
                      <a:picLocks noChangeAspect="1"/>
                    </p:cNvPicPr>
                    <p:nvPr/>
                  </p:nvPicPr>
                  <p:blipFill>
                    <a:blip r:embed="rId6"/>
                    <a:srcRect/>
                    <a:stretch/>
                  </p:blipFill>
                  <p:spPr>
                    <a:xfrm>
                      <a:off x="9169537" y="2533436"/>
                      <a:ext cx="472584" cy="472584"/>
                    </a:xfrm>
                    <a:prstGeom prst="rect">
                      <a:avLst/>
                    </a:prstGeom>
                  </p:spPr>
                </p:pic>
                <p:sp>
                  <p:nvSpPr>
                    <p:cNvPr id="49" name="TextBox 48">
                      <a:extLst>
                        <a:ext uri="{FF2B5EF4-FFF2-40B4-BE49-F238E27FC236}">
                          <a16:creationId xmlns:a16="http://schemas.microsoft.com/office/drawing/2014/main" id="{7AC8EDF8-1F7B-5016-3B15-B7FC9F534BC1}"/>
                        </a:ext>
                      </a:extLst>
                    </p:cNvPr>
                    <p:cNvSpPr txBox="1"/>
                    <p:nvPr/>
                  </p:nvSpPr>
                  <p:spPr>
                    <a:xfrm>
                      <a:off x="9671416" y="2446563"/>
                      <a:ext cx="2462630" cy="733406"/>
                    </a:xfrm>
                    <a:prstGeom prst="rect">
                      <a:avLst/>
                    </a:prstGeom>
                    <a:noFill/>
                  </p:spPr>
                  <p:txBody>
                    <a:bodyPr wrap="square" rtlCol="0">
                      <a:spAutoFit/>
                    </a:bodyPr>
                    <a:lstStyle/>
                    <a:p>
                      <a:pPr defTabSz="1044781"/>
                      <a:r>
                        <a:rPr lang="en-US" sz="2083" b="1">
                          <a:solidFill>
                            <a:srgbClr val="8E9FBC"/>
                          </a:solidFill>
                          <a:latin typeface="Calibri" panose="020F0502020204030204"/>
                        </a:rPr>
                        <a:t>COMMUNITY PANELIST PROGRAM</a:t>
                      </a:r>
                      <a:endParaRPr lang="en-US" sz="2083">
                        <a:solidFill>
                          <a:prstClr val="black"/>
                        </a:solidFill>
                        <a:latin typeface="Calibri" panose="020F0502020204030204"/>
                      </a:endParaRPr>
                    </a:p>
                  </p:txBody>
                </p:sp>
              </p:grpSp>
              <p:sp>
                <p:nvSpPr>
                  <p:cNvPr id="53" name="TextBox 52">
                    <a:extLst>
                      <a:ext uri="{FF2B5EF4-FFF2-40B4-BE49-F238E27FC236}">
                        <a16:creationId xmlns:a16="http://schemas.microsoft.com/office/drawing/2014/main" id="{87321F46-78CB-2EAD-2DFA-D958B2FFAD05}"/>
                      </a:ext>
                    </a:extLst>
                  </p:cNvPr>
                  <p:cNvSpPr txBox="1"/>
                  <p:nvPr/>
                </p:nvSpPr>
                <p:spPr>
                  <a:xfrm>
                    <a:off x="9169537" y="3183950"/>
                    <a:ext cx="2697480" cy="2800767"/>
                  </a:xfrm>
                  <a:prstGeom prst="rect">
                    <a:avLst/>
                  </a:prstGeom>
                  <a:noFill/>
                </p:spPr>
                <p:txBody>
                  <a:bodyPr wrap="square" rtlCol="0">
                    <a:spAutoFit/>
                  </a:bodyPr>
                  <a:lstStyle/>
                  <a:p>
                    <a:pPr defTabSz="1044781"/>
                    <a:r>
                      <a:rPr lang="en-US" sz="1200">
                        <a:solidFill>
                          <a:prstClr val="black"/>
                        </a:solidFill>
                        <a:latin typeface="Calibri" panose="020F0502020204030204"/>
                      </a:rPr>
                      <a:t>Make your voice heard and help shape the future of DEN. </a:t>
                    </a:r>
                  </a:p>
                  <a:p>
                    <a:pPr defTabSz="1044781"/>
                    <a:endParaRPr lang="en-US" sz="1200">
                      <a:solidFill>
                        <a:prstClr val="black"/>
                      </a:solidFill>
                      <a:latin typeface="Calibri" panose="020F0502020204030204"/>
                    </a:endParaRPr>
                  </a:p>
                  <a:p>
                    <a:pPr marL="171481" indent="-171481" defTabSz="1044781">
                      <a:spcAft>
                        <a:spcPts val="600"/>
                      </a:spcAft>
                      <a:buClr>
                        <a:srgbClr val="8E9FBC"/>
                      </a:buClr>
                      <a:buFont typeface="Arial" panose="020B0604020202020204" pitchFamily="34" charset="0"/>
                      <a:buChar char="•"/>
                    </a:pPr>
                    <a:r>
                      <a:rPr lang="en-US" sz="1200">
                        <a:solidFill>
                          <a:prstClr val="black"/>
                        </a:solidFill>
                        <a:latin typeface="Calibri" panose="020F0502020204030204"/>
                      </a:rPr>
                      <a:t>Serve as a volunteer procurement evaluation panelist</a:t>
                    </a:r>
                  </a:p>
                  <a:p>
                    <a:pPr marL="171481" indent="-171481" defTabSz="1044781">
                      <a:spcAft>
                        <a:spcPts val="600"/>
                      </a:spcAft>
                      <a:buClr>
                        <a:srgbClr val="8E9FBC"/>
                      </a:buClr>
                      <a:buFont typeface="Arial" panose="020B0604020202020204" pitchFamily="34" charset="0"/>
                      <a:buChar char="•"/>
                    </a:pPr>
                    <a:r>
                      <a:rPr lang="en-US" sz="1200">
                        <a:solidFill>
                          <a:prstClr val="black"/>
                        </a:solidFill>
                        <a:latin typeface="Calibri" panose="020F0502020204030204"/>
                      </a:rPr>
                      <a:t>Gain insight into DEN's proposal and interview processes</a:t>
                    </a:r>
                  </a:p>
                  <a:p>
                    <a:pPr marL="171481" indent="-171481" defTabSz="1044781">
                      <a:spcAft>
                        <a:spcPts val="600"/>
                      </a:spcAft>
                      <a:buClr>
                        <a:srgbClr val="8E9FBC"/>
                      </a:buClr>
                      <a:buFont typeface="Arial" panose="020B0604020202020204" pitchFamily="34" charset="0"/>
                      <a:buChar char="•"/>
                    </a:pPr>
                    <a:r>
                      <a:rPr lang="en-US" sz="1200">
                        <a:solidFill>
                          <a:prstClr val="black"/>
                        </a:solidFill>
                        <a:latin typeface="Calibri" panose="020F0502020204030204"/>
                      </a:rPr>
                      <a:t>Learn what makes a competitive proposal successful</a:t>
                    </a:r>
                  </a:p>
                  <a:p>
                    <a:pPr marL="171481" indent="-171481" defTabSz="1044781">
                      <a:spcAft>
                        <a:spcPts val="600"/>
                      </a:spcAft>
                      <a:buClr>
                        <a:srgbClr val="8E9FBC"/>
                      </a:buClr>
                      <a:buFont typeface="Arial" panose="020B0604020202020204" pitchFamily="34" charset="0"/>
                      <a:buChar char="•"/>
                    </a:pPr>
                    <a:r>
                      <a:rPr lang="en-US" sz="1200">
                        <a:solidFill>
                          <a:prstClr val="black"/>
                        </a:solidFill>
                        <a:latin typeface="Calibri" panose="020F0502020204030204"/>
                      </a:rPr>
                      <a:t>Share your expertise and support fair evaluations</a:t>
                    </a:r>
                  </a:p>
                  <a:p>
                    <a:pPr marL="171481" indent="-171481" defTabSz="1044781">
                      <a:spcAft>
                        <a:spcPts val="600"/>
                      </a:spcAft>
                      <a:buClr>
                        <a:srgbClr val="8E9FBC"/>
                      </a:buClr>
                      <a:buFont typeface="Arial" panose="020B0604020202020204" pitchFamily="34" charset="0"/>
                      <a:buChar char="•"/>
                    </a:pPr>
                    <a:r>
                      <a:rPr lang="en-US" sz="1200">
                        <a:solidFill>
                          <a:prstClr val="black"/>
                        </a:solidFill>
                        <a:latin typeface="Calibri" panose="020F0502020204030204"/>
                      </a:rPr>
                      <a:t>Better prepare for future opportunities at DEN</a:t>
                    </a:r>
                  </a:p>
                </p:txBody>
              </p:sp>
            </p:grpSp>
            <p:cxnSp>
              <p:nvCxnSpPr>
                <p:cNvPr id="68" name="Straight Connector 67">
                  <a:extLst>
                    <a:ext uri="{FF2B5EF4-FFF2-40B4-BE49-F238E27FC236}">
                      <a16:creationId xmlns:a16="http://schemas.microsoft.com/office/drawing/2014/main" id="{794B7C29-9C24-777A-0997-1A07EA8DAFA0}"/>
                    </a:ext>
                  </a:extLst>
                </p:cNvPr>
                <p:cNvCxnSpPr>
                  <a:cxnSpLocks/>
                </p:cNvCxnSpPr>
                <p:nvPr/>
              </p:nvCxnSpPr>
              <p:spPr>
                <a:xfrm flipH="1">
                  <a:off x="9169537" y="3088947"/>
                  <a:ext cx="2832954" cy="0"/>
                </a:xfrm>
                <a:prstGeom prst="line">
                  <a:avLst/>
                </a:prstGeom>
                <a:ln>
                  <a:solidFill>
                    <a:srgbClr val="8E9FBC"/>
                  </a:solidFill>
                </a:ln>
              </p:spPr>
              <p:style>
                <a:lnRef idx="3">
                  <a:schemeClr val="dk1"/>
                </a:lnRef>
                <a:fillRef idx="0">
                  <a:schemeClr val="dk1"/>
                </a:fillRef>
                <a:effectRef idx="2">
                  <a:schemeClr val="dk1"/>
                </a:effectRef>
                <a:fontRef idx="minor">
                  <a:schemeClr val="tx1"/>
                </a:fontRef>
              </p:style>
            </p:cxnSp>
          </p:grpSp>
        </p:grpSp>
        <p:sp>
          <p:nvSpPr>
            <p:cNvPr id="51" name="TextBox 50">
              <a:extLst>
                <a:ext uri="{FF2B5EF4-FFF2-40B4-BE49-F238E27FC236}">
                  <a16:creationId xmlns:a16="http://schemas.microsoft.com/office/drawing/2014/main" id="{82BAC4FE-F147-3C2E-3952-4A679407A934}"/>
                </a:ext>
              </a:extLst>
            </p:cNvPr>
            <p:cNvSpPr txBox="1"/>
            <p:nvPr/>
          </p:nvSpPr>
          <p:spPr>
            <a:xfrm>
              <a:off x="3909011" y="2109937"/>
              <a:ext cx="4373977" cy="323165"/>
            </a:xfrm>
            <a:prstGeom prst="rect">
              <a:avLst/>
            </a:prstGeom>
            <a:solidFill>
              <a:schemeClr val="bg1"/>
            </a:solidFill>
          </p:spPr>
          <p:txBody>
            <a:bodyPr wrap="square" rtlCol="0">
              <a:spAutoFit/>
            </a:bodyPr>
            <a:lstStyle/>
            <a:p>
              <a:pPr algn="ctr" defTabSz="1044781"/>
              <a:r>
                <a:rPr lang="en-US" sz="1500" b="1">
                  <a:solidFill>
                    <a:srgbClr val="440099"/>
                  </a:solidFill>
                  <a:latin typeface="Calibri" panose="020F0502020204030204"/>
                </a:rPr>
                <a:t>FOUR WAYS TO SUPPORT YOUR BUSINESS JOURNEY</a:t>
              </a:r>
              <a:endParaRPr lang="en-US" sz="1500">
                <a:solidFill>
                  <a:prstClr val="black"/>
                </a:solidFill>
                <a:latin typeface="Calibri" panose="020F0502020204030204"/>
              </a:endParaRPr>
            </a:p>
          </p:txBody>
        </p:sp>
      </p:grpSp>
      <p:cxnSp>
        <p:nvCxnSpPr>
          <p:cNvPr id="45" name="Straight Connector 44">
            <a:extLst>
              <a:ext uri="{FF2B5EF4-FFF2-40B4-BE49-F238E27FC236}">
                <a16:creationId xmlns:a16="http://schemas.microsoft.com/office/drawing/2014/main" id="{DB1C51B2-6E56-7603-5750-DDE15DE71A2D}"/>
              </a:ext>
              <a:ext uri="{C183D7F6-B498-43B3-948B-1728B52AA6E4}">
                <adec:decorative xmlns:adec="http://schemas.microsoft.com/office/drawing/2017/decorative" val="1"/>
              </a:ext>
            </a:extLst>
          </p:cNvPr>
          <p:cNvCxnSpPr>
            <a:cxnSpLocks/>
          </p:cNvCxnSpPr>
          <p:nvPr/>
        </p:nvCxnSpPr>
        <p:spPr>
          <a:xfrm>
            <a:off x="3151788" y="2287526"/>
            <a:ext cx="0" cy="34747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11C3DC-4B25-023E-FB8A-C3999EE10861}"/>
              </a:ext>
              <a:ext uri="{C183D7F6-B498-43B3-948B-1728B52AA6E4}">
                <adec:decorative xmlns:adec="http://schemas.microsoft.com/office/drawing/2017/decorative" val="1"/>
              </a:ext>
            </a:extLst>
          </p:cNvPr>
          <p:cNvCxnSpPr>
            <a:cxnSpLocks/>
          </p:cNvCxnSpPr>
          <p:nvPr/>
        </p:nvCxnSpPr>
        <p:spPr>
          <a:xfrm>
            <a:off x="5884994" y="2287526"/>
            <a:ext cx="0" cy="34747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AC7221-D83E-2226-C1A3-59CE4FF0E346}"/>
              </a:ext>
              <a:ext uri="{C183D7F6-B498-43B3-948B-1728B52AA6E4}">
                <adec:decorative xmlns:adec="http://schemas.microsoft.com/office/drawing/2017/decorative" val="1"/>
              </a:ext>
            </a:extLst>
          </p:cNvPr>
          <p:cNvCxnSpPr>
            <a:cxnSpLocks/>
          </p:cNvCxnSpPr>
          <p:nvPr/>
        </p:nvCxnSpPr>
        <p:spPr>
          <a:xfrm>
            <a:off x="9060819" y="2287526"/>
            <a:ext cx="0" cy="34747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25C5BE9-5E31-353C-1177-DA151D6BE14A}"/>
              </a:ext>
              <a:ext uri="{C183D7F6-B498-43B3-948B-1728B52AA6E4}">
                <adec:decorative xmlns:adec="http://schemas.microsoft.com/office/drawing/2017/decorative" val="1"/>
              </a:ext>
            </a:extLst>
          </p:cNvPr>
          <p:cNvSpPr/>
          <p:nvPr/>
        </p:nvSpPr>
        <p:spPr>
          <a:xfrm>
            <a:off x="0" y="6036767"/>
            <a:ext cx="12192000" cy="821241"/>
          </a:xfrm>
          <a:prstGeom prst="rect">
            <a:avLst/>
          </a:prstGeom>
          <a:solidFill>
            <a:srgbClr val="3B1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44781"/>
            <a:endParaRPr lang="en-US" sz="7259">
              <a:solidFill>
                <a:prstClr val="white"/>
              </a:solidFill>
              <a:latin typeface="Calibri" panose="020F0502020204030204"/>
            </a:endParaRPr>
          </a:p>
        </p:txBody>
      </p:sp>
      <p:grpSp>
        <p:nvGrpSpPr>
          <p:cNvPr id="4" name="Group 3">
            <a:extLst>
              <a:ext uri="{FF2B5EF4-FFF2-40B4-BE49-F238E27FC236}">
                <a16:creationId xmlns:a16="http://schemas.microsoft.com/office/drawing/2014/main" id="{C84EB86B-1ACF-E886-4A0F-291B7FF29276}"/>
              </a:ext>
              <a:ext uri="{C183D7F6-B498-43B3-948B-1728B52AA6E4}">
                <adec:decorative xmlns:adec="http://schemas.microsoft.com/office/drawing/2017/decorative" val="1"/>
              </a:ext>
            </a:extLst>
          </p:cNvPr>
          <p:cNvGrpSpPr/>
          <p:nvPr/>
        </p:nvGrpSpPr>
        <p:grpSpPr>
          <a:xfrm>
            <a:off x="1808520" y="6257890"/>
            <a:ext cx="3535005" cy="457200"/>
            <a:chOff x="1808520" y="6257890"/>
            <a:chExt cx="3535005" cy="457200"/>
          </a:xfrm>
        </p:grpSpPr>
        <p:sp>
          <p:nvSpPr>
            <p:cNvPr id="73" name="TextBox 72">
              <a:extLst>
                <a:ext uri="{FF2B5EF4-FFF2-40B4-BE49-F238E27FC236}">
                  <a16:creationId xmlns:a16="http://schemas.microsoft.com/office/drawing/2014/main" id="{BEDCBE81-A5C8-0CED-2735-FE6F8461CB34}"/>
                </a:ext>
              </a:extLst>
            </p:cNvPr>
            <p:cNvSpPr txBox="1"/>
            <p:nvPr/>
          </p:nvSpPr>
          <p:spPr>
            <a:xfrm>
              <a:off x="2375428" y="6332602"/>
              <a:ext cx="2968097" cy="307777"/>
            </a:xfrm>
            <a:prstGeom prst="rect">
              <a:avLst/>
            </a:prstGeom>
            <a:noFill/>
          </p:spPr>
          <p:txBody>
            <a:bodyPr wrap="square" rtlCol="0">
              <a:spAutoFit/>
            </a:bodyPr>
            <a:lstStyle/>
            <a:p>
              <a:pPr defTabSz="1044781"/>
              <a:r>
                <a:rPr lang="en-US" sz="1400" b="1">
                  <a:solidFill>
                    <a:prstClr val="white"/>
                  </a:solidFill>
                  <a:latin typeface="Calibri" panose="020F0502020204030204"/>
                </a:rPr>
                <a:t>DoBusinessWithDEN@flydenver.com</a:t>
              </a:r>
            </a:p>
          </p:txBody>
        </p:sp>
        <p:pic>
          <p:nvPicPr>
            <p:cNvPr id="77" name="Picture 76">
              <a:extLst>
                <a:ext uri="{FF2B5EF4-FFF2-40B4-BE49-F238E27FC236}">
                  <a16:creationId xmlns:a16="http://schemas.microsoft.com/office/drawing/2014/main" id="{DA9378AA-59F6-3D64-38F1-7FA17E4C9254}"/>
                </a:ext>
              </a:extLst>
            </p:cNvPr>
            <p:cNvPicPr>
              <a:picLocks noChangeAspect="1"/>
            </p:cNvPicPr>
            <p:nvPr/>
          </p:nvPicPr>
          <p:blipFill>
            <a:blip r:embed="rId7"/>
            <a:stretch>
              <a:fillRect/>
            </a:stretch>
          </p:blipFill>
          <p:spPr>
            <a:xfrm>
              <a:off x="1808520" y="6257890"/>
              <a:ext cx="457200" cy="457200"/>
            </a:xfrm>
            <a:prstGeom prst="rect">
              <a:avLst/>
            </a:prstGeom>
          </p:spPr>
        </p:pic>
      </p:grpSp>
      <p:grpSp>
        <p:nvGrpSpPr>
          <p:cNvPr id="5" name="Group 4" descr="QR code for the Outreach and Engagement webpage. ">
            <a:extLst>
              <a:ext uri="{FF2B5EF4-FFF2-40B4-BE49-F238E27FC236}">
                <a16:creationId xmlns:a16="http://schemas.microsoft.com/office/drawing/2014/main" id="{945D7728-88F5-9CA2-8D0C-4B72682340E3}"/>
              </a:ext>
            </a:extLst>
          </p:cNvPr>
          <p:cNvGrpSpPr/>
          <p:nvPr/>
        </p:nvGrpSpPr>
        <p:grpSpPr>
          <a:xfrm>
            <a:off x="6718377" y="6103250"/>
            <a:ext cx="3894133" cy="688260"/>
            <a:chOff x="6718377" y="6103250"/>
            <a:chExt cx="3894133" cy="688260"/>
          </a:xfrm>
        </p:grpSpPr>
        <p:sp>
          <p:nvSpPr>
            <p:cNvPr id="74" name="TextBox 73">
              <a:extLst>
                <a:ext uri="{FF2B5EF4-FFF2-40B4-BE49-F238E27FC236}">
                  <a16:creationId xmlns:a16="http://schemas.microsoft.com/office/drawing/2014/main" id="{9962DB74-D84E-E56A-3995-6B652457D470}"/>
                </a:ext>
              </a:extLst>
            </p:cNvPr>
            <p:cNvSpPr txBox="1"/>
            <p:nvPr/>
          </p:nvSpPr>
          <p:spPr>
            <a:xfrm>
              <a:off x="7221169" y="6185770"/>
              <a:ext cx="2771654" cy="523220"/>
            </a:xfrm>
            <a:prstGeom prst="rect">
              <a:avLst/>
            </a:prstGeom>
            <a:noFill/>
          </p:spPr>
          <p:txBody>
            <a:bodyPr wrap="square" rtlCol="0">
              <a:spAutoFit/>
            </a:bodyPr>
            <a:lstStyle/>
            <a:p>
              <a:pPr defTabSz="1044781"/>
              <a:r>
                <a:rPr lang="en-US" sz="1400">
                  <a:solidFill>
                    <a:prstClr val="white"/>
                  </a:solidFill>
                  <a:latin typeface="Calibri" panose="020F0502020204030204"/>
                </a:rPr>
                <a:t>Scan QR to visit our </a:t>
              </a:r>
            </a:p>
            <a:p>
              <a:pPr defTabSz="1044781"/>
              <a:r>
                <a:rPr lang="en-US" sz="1400" b="1">
                  <a:solidFill>
                    <a:prstClr val="white"/>
                  </a:solidFill>
                  <a:latin typeface="Calibri" panose="020F0502020204030204"/>
                </a:rPr>
                <a:t>Outreach &amp; Engagement </a:t>
              </a:r>
              <a:r>
                <a:rPr lang="en-US" sz="1400">
                  <a:solidFill>
                    <a:prstClr val="white"/>
                  </a:solidFill>
                  <a:latin typeface="Calibri" panose="020F0502020204030204"/>
                </a:rPr>
                <a:t>webpage</a:t>
              </a:r>
            </a:p>
          </p:txBody>
        </p:sp>
        <p:pic>
          <p:nvPicPr>
            <p:cNvPr id="78" name="Picture 77">
              <a:extLst>
                <a:ext uri="{FF2B5EF4-FFF2-40B4-BE49-F238E27FC236}">
                  <a16:creationId xmlns:a16="http://schemas.microsoft.com/office/drawing/2014/main" id="{B5E23988-F516-1336-9ADD-90821E31733F}"/>
                </a:ext>
              </a:extLst>
            </p:cNvPr>
            <p:cNvPicPr>
              <a:picLocks noChangeAspect="1"/>
            </p:cNvPicPr>
            <p:nvPr/>
          </p:nvPicPr>
          <p:blipFill>
            <a:blip r:embed="rId8"/>
            <a:srcRect/>
            <a:stretch/>
          </p:blipFill>
          <p:spPr>
            <a:xfrm>
              <a:off x="6718377" y="6173060"/>
              <a:ext cx="548640" cy="548640"/>
            </a:xfrm>
            <a:prstGeom prst="rect">
              <a:avLst/>
            </a:prstGeom>
          </p:spPr>
        </p:pic>
        <p:pic>
          <p:nvPicPr>
            <p:cNvPr id="87" name="Picture 86">
              <a:extLst>
                <a:ext uri="{FF2B5EF4-FFF2-40B4-BE49-F238E27FC236}">
                  <a16:creationId xmlns:a16="http://schemas.microsoft.com/office/drawing/2014/main" id="{5B28FC8F-FF24-E81A-C731-4CCC190B45FA}"/>
                </a:ext>
              </a:extLst>
            </p:cNvPr>
            <p:cNvPicPr>
              <a:picLocks noChangeAspect="1"/>
            </p:cNvPicPr>
            <p:nvPr/>
          </p:nvPicPr>
          <p:blipFill>
            <a:blip r:embed="rId9"/>
            <a:srcRect l="19737" t="11167" r="19117" b="25599"/>
            <a:stretch>
              <a:fillRect/>
            </a:stretch>
          </p:blipFill>
          <p:spPr>
            <a:xfrm>
              <a:off x="9946976" y="6103250"/>
              <a:ext cx="665534" cy="688260"/>
            </a:xfrm>
            <a:prstGeom prst="rect">
              <a:avLst/>
            </a:prstGeom>
          </p:spPr>
        </p:pic>
      </p:grpSp>
      <p:cxnSp>
        <p:nvCxnSpPr>
          <p:cNvPr id="3" name="Straight Connector 2">
            <a:extLst>
              <a:ext uri="{FF2B5EF4-FFF2-40B4-BE49-F238E27FC236}">
                <a16:creationId xmlns:a16="http://schemas.microsoft.com/office/drawing/2014/main" id="{8406A159-9BB7-D89B-8A05-AA167F5719E7}"/>
              </a:ext>
              <a:ext uri="{C183D7F6-B498-43B3-948B-1728B52AA6E4}">
                <adec:decorative xmlns:adec="http://schemas.microsoft.com/office/drawing/2017/decorative" val="1"/>
              </a:ext>
            </a:extLst>
          </p:cNvPr>
          <p:cNvCxnSpPr>
            <a:cxnSpLocks/>
          </p:cNvCxnSpPr>
          <p:nvPr/>
        </p:nvCxnSpPr>
        <p:spPr>
          <a:xfrm>
            <a:off x="5884994" y="6173060"/>
            <a:ext cx="0" cy="5486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67457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F02A2B-449F-272D-69B8-9EFF1D8D0C22}"/>
              </a:ext>
              <a:ext uri="{C183D7F6-B498-43B3-948B-1728B52AA6E4}">
                <adec:decorative xmlns:adec="http://schemas.microsoft.com/office/drawing/2017/decorative" val="1"/>
              </a:ext>
            </a:extLst>
          </p:cNvPr>
          <p:cNvSpPr>
            <a:spLocks noGrp="1"/>
          </p:cNvSpPr>
          <p:nvPr>
            <p:ph type="title" idx="4294967295"/>
          </p:nvPr>
        </p:nvSpPr>
        <p:spPr>
          <a:xfrm>
            <a:off x="429843" y="397092"/>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Breakout Room Assignments </a:t>
            </a:r>
          </a:p>
        </p:txBody>
      </p:sp>
      <p:pic>
        <p:nvPicPr>
          <p:cNvPr id="15" name="Picture 14">
            <a:extLst>
              <a:ext uri="{FF2B5EF4-FFF2-40B4-BE49-F238E27FC236}">
                <a16:creationId xmlns:a16="http://schemas.microsoft.com/office/drawing/2014/main" id="{CD1FD3C4-5508-8FA5-2ACB-3EC6796A92F6}"/>
              </a:ext>
              <a:ext uri="{C183D7F6-B498-43B3-948B-1728B52AA6E4}">
                <adec:decorative xmlns:adec="http://schemas.microsoft.com/office/drawing/2017/decorative" val="1"/>
              </a:ext>
            </a:extLst>
          </p:cNvPr>
          <p:cNvPicPr>
            <a:picLocks noChangeAspect="1"/>
          </p:cNvPicPr>
          <p:nvPr/>
        </p:nvPicPr>
        <p:blipFill>
          <a:blip r:embed="rId3"/>
          <a:srcRect t="3854" b="4149"/>
          <a:stretch>
            <a:fillRect/>
          </a:stretch>
        </p:blipFill>
        <p:spPr>
          <a:xfrm>
            <a:off x="8971787" y="0"/>
            <a:ext cx="3220213" cy="6858000"/>
          </a:xfrm>
          <a:prstGeom prst="rect">
            <a:avLst/>
          </a:prstGeom>
        </p:spPr>
      </p:pic>
      <p:graphicFrame>
        <p:nvGraphicFramePr>
          <p:cNvPr id="3" name="Table 2">
            <a:extLst>
              <a:ext uri="{FF2B5EF4-FFF2-40B4-BE49-F238E27FC236}">
                <a16:creationId xmlns:a16="http://schemas.microsoft.com/office/drawing/2014/main" id="{638EE637-FD85-7FF1-7550-33F4B2EAE905}"/>
              </a:ext>
            </a:extLst>
          </p:cNvPr>
          <p:cNvGraphicFramePr>
            <a:graphicFrameLocks noGrp="1"/>
          </p:cNvGraphicFramePr>
          <p:nvPr>
            <p:extLst>
              <p:ext uri="{D42A27DB-BD31-4B8C-83A1-F6EECF244321}">
                <p14:modId xmlns:p14="http://schemas.microsoft.com/office/powerpoint/2010/main" val="1155490032"/>
              </p:ext>
            </p:extLst>
          </p:nvPr>
        </p:nvGraphicFramePr>
        <p:xfrm>
          <a:off x="429843" y="974942"/>
          <a:ext cx="8541944" cy="3840480"/>
        </p:xfrm>
        <a:graphic>
          <a:graphicData uri="http://schemas.openxmlformats.org/drawingml/2006/table">
            <a:tbl>
              <a:tblPr firstRow="1" bandRow="1">
                <a:tableStyleId>{5C22544A-7EE6-4342-B048-85BDC9FD1C3A}</a:tableStyleId>
              </a:tblPr>
              <a:tblGrid>
                <a:gridCol w="4270972">
                  <a:extLst>
                    <a:ext uri="{9D8B030D-6E8A-4147-A177-3AD203B41FA5}">
                      <a16:colId xmlns:a16="http://schemas.microsoft.com/office/drawing/2014/main" val="2435752932"/>
                    </a:ext>
                  </a:extLst>
                </a:gridCol>
                <a:gridCol w="4270972">
                  <a:extLst>
                    <a:ext uri="{9D8B030D-6E8A-4147-A177-3AD203B41FA5}">
                      <a16:colId xmlns:a16="http://schemas.microsoft.com/office/drawing/2014/main" val="386005549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latin typeface="+mn-lt"/>
                          <a:ea typeface="Calibri Light"/>
                          <a:cs typeface="Calibri Light"/>
                        </a:rPr>
                        <a:t>DEN Routes World Booth Design and Buildout - </a:t>
                      </a:r>
                      <a:br>
                        <a:rPr lang="en-US" sz="1400" b="0" kern="1200" dirty="0">
                          <a:solidFill>
                            <a:schemeClr val="tx1"/>
                          </a:solidFill>
                          <a:latin typeface="+mn-lt"/>
                          <a:ea typeface="Calibri Light"/>
                          <a:cs typeface="Calibri Light"/>
                        </a:rPr>
                      </a:br>
                      <a:r>
                        <a:rPr lang="en-US" sz="1400" b="0" kern="1200" dirty="0">
                          <a:solidFill>
                            <a:schemeClr val="tx1"/>
                          </a:solidFill>
                          <a:latin typeface="+mn-lt"/>
                          <a:ea typeface="Calibri Light"/>
                          <a:cs typeface="Calibri Light"/>
                        </a:rPr>
                        <a:t>CLOSED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chemeClr val="tx1"/>
                          </a:solidFill>
                          <a:latin typeface="+mn-lt"/>
                          <a:ea typeface="Calibri Light"/>
                          <a:cs typeface="Calibri Light"/>
                        </a:rPr>
                        <a:t>Environmental On-Call Contract</a:t>
                      </a:r>
                      <a:br>
                        <a:rPr lang="en-US" sz="1400" b="0" kern="1200">
                          <a:solidFill>
                            <a:schemeClr val="tx1"/>
                          </a:solidFill>
                          <a:latin typeface="+mn-lt"/>
                          <a:ea typeface="Calibri Light"/>
                          <a:cs typeface="Calibri Light"/>
                        </a:rPr>
                      </a:br>
                      <a:r>
                        <a:rPr lang="en-US" sz="1400" b="0" kern="1200">
                          <a:solidFill>
                            <a:schemeClr val="tx1"/>
                          </a:solidFill>
                          <a:latin typeface="+mn-lt"/>
                          <a:ea typeface="Calibri Light"/>
                          <a:cs typeface="Calibri Light"/>
                        </a:rPr>
                        <a:t>CLOSED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8849983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chemeClr val="tx1"/>
                          </a:solidFill>
                          <a:latin typeface="+mn-lt"/>
                          <a:ea typeface="Calibri Light"/>
                          <a:cs typeface="Calibri Light"/>
                        </a:rPr>
                        <a:t>DEN TV Programming and Content Services</a:t>
                      </a:r>
                      <a:br>
                        <a:rPr lang="en-US" sz="1400" b="0" kern="1200">
                          <a:solidFill>
                            <a:schemeClr val="tx1"/>
                          </a:solidFill>
                          <a:latin typeface="+mn-lt"/>
                          <a:ea typeface="Calibri Light"/>
                          <a:cs typeface="Calibri Light"/>
                        </a:rPr>
                      </a:br>
                      <a:r>
                        <a:rPr lang="en-US" sz="1400" b="0" kern="1200">
                          <a:solidFill>
                            <a:schemeClr val="tx1"/>
                          </a:solidFill>
                          <a:latin typeface="+mn-lt"/>
                          <a:ea typeface="Calibri Light"/>
                          <a:cs typeface="Calibri Light"/>
                        </a:rPr>
                        <a:t>Breakout Room CLOSED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chemeClr val="tx1"/>
                          </a:solidFill>
                          <a:latin typeface="+mn-lt"/>
                          <a:ea typeface="Calibri Light"/>
                          <a:cs typeface="Calibri Light"/>
                        </a:rPr>
                        <a:t>DEN Procurement </a:t>
                      </a:r>
                      <a:br>
                        <a:rPr lang="en-US" sz="1400" b="0" kern="1200">
                          <a:solidFill>
                            <a:schemeClr val="tx1"/>
                          </a:solidFill>
                          <a:latin typeface="+mn-lt"/>
                          <a:ea typeface="Calibri Light"/>
                          <a:cs typeface="Calibri Light"/>
                        </a:rPr>
                      </a:br>
                      <a:r>
                        <a:rPr lang="en-US" sz="1400" b="0" kern="1200">
                          <a:solidFill>
                            <a:schemeClr val="tx1"/>
                          </a:solidFill>
                          <a:latin typeface="+mn-lt"/>
                          <a:ea typeface="Calibri Light"/>
                          <a:cs typeface="Calibri Light"/>
                        </a:rPr>
                        <a:t>CLOSED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9409547"/>
                  </a:ext>
                </a:extLst>
              </a:tr>
              <a:tr h="5782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chemeClr val="tx1"/>
                          </a:solidFill>
                          <a:latin typeface="+mn-lt"/>
                          <a:ea typeface="+mn-ea"/>
                          <a:cs typeface="+mn-cs"/>
                        </a:rPr>
                        <a:t>CLOSED - CEEA Café Pilot Program</a:t>
                      </a:r>
                      <a:br>
                        <a:rPr lang="en-US" sz="1400" b="0" kern="1200">
                          <a:solidFill>
                            <a:schemeClr val="tx1"/>
                          </a:solidFill>
                          <a:latin typeface="+mn-lt"/>
                          <a:ea typeface="+mn-ea"/>
                          <a:cs typeface="+mn-cs"/>
                        </a:rPr>
                      </a:br>
                      <a:r>
                        <a:rPr lang="en-US" sz="1400" b="0" kern="1200">
                          <a:solidFill>
                            <a:schemeClr val="tx1"/>
                          </a:solidFill>
                          <a:latin typeface="+mn-lt"/>
                          <a:ea typeface="Calibri Light"/>
                          <a:cs typeface="Calibri Light"/>
                        </a:rPr>
                        <a:t>CLOSED</a:t>
                      </a:r>
                      <a:endParaRPr lang="en-US" sz="1400" b="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tx1"/>
                          </a:solidFill>
                          <a:latin typeface="+mn-lt"/>
                          <a:ea typeface="Calibri Light"/>
                          <a:cs typeface="Calibri Light"/>
                        </a:rPr>
                        <a:t>Small Business Concessions Programs (ACDBE/SBEC)</a:t>
                      </a:r>
                      <a:br>
                        <a:rPr lang="en-US" sz="1400" b="0" i="0" u="none" strike="noStrike" kern="1200" cap="none" spc="0" normalizeH="0" baseline="0" noProof="0">
                          <a:ln>
                            <a:noFill/>
                          </a:ln>
                          <a:solidFill>
                            <a:schemeClr val="tx1"/>
                          </a:solidFill>
                          <a:effectLst/>
                          <a:uLnTx/>
                          <a:uFillTx/>
                          <a:latin typeface="+mn-lt"/>
                          <a:ea typeface="Calibri Light"/>
                          <a:cs typeface="Calibri Light"/>
                        </a:rPr>
                      </a:br>
                      <a:r>
                        <a:rPr lang="en-US" sz="1400" b="0">
                          <a:solidFill>
                            <a:schemeClr val="tx1"/>
                          </a:solidFill>
                          <a:latin typeface="+mn-lt"/>
                          <a:ea typeface="Calibri Light"/>
                          <a:cs typeface="Calibri Light"/>
                        </a:rPr>
                        <a:t>Airport Access &amp; Business Opportunity</a:t>
                      </a:r>
                      <a:br>
                        <a:rPr lang="en-US" sz="1400" b="0">
                          <a:solidFill>
                            <a:schemeClr val="tx1"/>
                          </a:solidFill>
                          <a:latin typeface="+mn-lt"/>
                        </a:rPr>
                      </a:br>
                      <a:r>
                        <a:rPr lang="en-US" sz="1400" b="0" kern="100">
                          <a:solidFill>
                            <a:schemeClr val="tx1"/>
                          </a:solidFill>
                          <a:latin typeface="+mn-lt"/>
                        </a:rPr>
                        <a:t>CLOSED</a:t>
                      </a:r>
                      <a:endParaRPr lang="en-US" sz="1400" b="0">
                        <a:solidFill>
                          <a:schemeClr val="tx1"/>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2920262"/>
                  </a:ext>
                </a:extLst>
              </a:tr>
              <a:tr h="3708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chemeClr val="tx1"/>
                          </a:solidFill>
                          <a:latin typeface="+mn-lt"/>
                          <a:ea typeface="+mn-ea"/>
                          <a:cs typeface="+mn-cs"/>
                        </a:rPr>
                        <a:t>CLOSED - C West Project</a:t>
                      </a:r>
                      <a:br>
                        <a:rPr lang="en-US" sz="1400" b="0" kern="1200">
                          <a:solidFill>
                            <a:schemeClr val="tx1"/>
                          </a:solidFill>
                          <a:latin typeface="+mn-lt"/>
                          <a:ea typeface="+mn-ea"/>
                          <a:cs typeface="+mn-cs"/>
                        </a:rPr>
                      </a:br>
                      <a:r>
                        <a:rPr lang="en-US" sz="1400" b="0" kern="1200">
                          <a:solidFill>
                            <a:schemeClr val="tx1"/>
                          </a:solidFill>
                          <a:latin typeface="+mn-lt"/>
                          <a:ea typeface="Calibri Light"/>
                          <a:cs typeface="Calibri Light"/>
                        </a:rPr>
                        <a:t>CLOSED</a:t>
                      </a:r>
                      <a:endParaRPr lang="da-DK" sz="1400" b="0" kern="1200">
                        <a:solidFill>
                          <a:schemeClr val="tx1"/>
                        </a:solidFill>
                        <a:latin typeface="+mn-lt"/>
                        <a:ea typeface="+mn-ea"/>
                        <a:cs typeface="+mn-cs"/>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tx1"/>
                          </a:solidFill>
                          <a:latin typeface="+mn-lt"/>
                          <a:ea typeface="Calibri Light"/>
                          <a:cs typeface="Calibri Light"/>
                        </a:rPr>
                        <a:t>General Services- Purchasing Division</a:t>
                      </a:r>
                      <a:br>
                        <a:rPr lang="en-US" sz="1400" b="0">
                          <a:solidFill>
                            <a:schemeClr val="tx1"/>
                          </a:solidFill>
                          <a:latin typeface="+mn-lt"/>
                          <a:ea typeface="Calibri Light"/>
                          <a:cs typeface="Calibri Light"/>
                        </a:rPr>
                      </a:br>
                      <a:r>
                        <a:rPr lang="en-US" sz="1400" b="0">
                          <a:solidFill>
                            <a:schemeClr val="tx1"/>
                          </a:solidFill>
                          <a:latin typeface="+mn-lt"/>
                        </a:rPr>
                        <a:t>CLOSED</a:t>
                      </a:r>
                      <a:endParaRPr lang="en-US" sz="1400" b="0">
                        <a:solidFill>
                          <a:schemeClr val="tx1"/>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6967398"/>
                  </a:ext>
                </a:extLst>
              </a:tr>
              <a:tr h="373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a:solidFill>
                            <a:schemeClr val="tx1"/>
                          </a:solidFill>
                          <a:latin typeface="+mn-lt"/>
                        </a:rPr>
                        <a:t>BCON Xcel Transformer Relocation Project</a:t>
                      </a:r>
                      <a:br>
                        <a:rPr lang="en-US" sz="1400" b="0">
                          <a:solidFill>
                            <a:schemeClr val="tx1"/>
                          </a:solidFill>
                          <a:latin typeface="+mn-lt"/>
                          <a:ea typeface="+mn-ea"/>
                          <a:cs typeface="+mn-cs"/>
                        </a:rPr>
                      </a:br>
                      <a:r>
                        <a:rPr kumimoji="0" lang="en-US" sz="1400" b="0" i="0" u="none" strike="noStrike" kern="1200" cap="none" spc="0" normalizeH="0" baseline="0" noProof="0">
                          <a:ln>
                            <a:noFill/>
                          </a:ln>
                          <a:solidFill>
                            <a:schemeClr val="tx1"/>
                          </a:solidFill>
                          <a:effectLst/>
                          <a:uLnTx/>
                          <a:uFillTx/>
                          <a:latin typeface="+mn-lt"/>
                          <a:ea typeface="+mn-ea"/>
                          <a:cs typeface="+mn-cs"/>
                        </a:rPr>
                        <a:t>CLOSED</a:t>
                      </a:r>
                      <a:endParaRPr lang="en-US" sz="1400" b="0">
                        <a:solidFill>
                          <a:schemeClr val="tx1"/>
                        </a:solidFill>
                        <a:latin typeface="+mn-lt"/>
                        <a:ea typeface="Calibri"/>
                        <a:cs typeface="Calibri"/>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400" b="0">
                          <a:solidFill>
                            <a:schemeClr val="tx1"/>
                          </a:solidFill>
                          <a:latin typeface="+mn-lt"/>
                          <a:ea typeface="Calibri Light"/>
                          <a:cs typeface="Calibri Light"/>
                        </a:rPr>
                        <a:t>Workforce Development</a:t>
                      </a:r>
                      <a:br>
                        <a:rPr lang="en-US" sz="1400" b="0">
                          <a:solidFill>
                            <a:schemeClr val="tx1"/>
                          </a:solidFill>
                          <a:latin typeface="+mn-lt"/>
                          <a:ea typeface="Calibri Light"/>
                          <a:cs typeface="Calibri Light"/>
                        </a:rPr>
                      </a:br>
                      <a:r>
                        <a:rPr lang="en-US" sz="1400" b="0" kern="100">
                          <a:solidFill>
                            <a:schemeClr val="tx1"/>
                          </a:solidFill>
                          <a:latin typeface="+mn-lt"/>
                        </a:rPr>
                        <a:t>CLOSED</a:t>
                      </a:r>
                      <a:endParaRPr lang="en-US" sz="1400" b="0">
                        <a:solidFill>
                          <a:schemeClr val="tx1"/>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4717765"/>
                  </a:ext>
                </a:extLst>
              </a:tr>
              <a:tr h="3708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tx1"/>
                          </a:solidFill>
                          <a:latin typeface="+mn-lt"/>
                        </a:rPr>
                        <a:t>BHS Upgrades – Design Build</a:t>
                      </a:r>
                      <a:br>
                        <a:rPr lang="en-US" sz="1400" b="0">
                          <a:solidFill>
                            <a:schemeClr val="tx1"/>
                          </a:solidFill>
                          <a:latin typeface="+mn-lt"/>
                          <a:ea typeface="+mn-ea"/>
                          <a:cs typeface="+mn-cs"/>
                        </a:rPr>
                      </a:br>
                      <a:r>
                        <a:rPr kumimoji="0" lang="en-US" sz="1400" b="0" i="0" u="none" strike="noStrike" kern="1200" cap="none" spc="0" normalizeH="0" baseline="0" noProof="0">
                          <a:ln>
                            <a:noFill/>
                          </a:ln>
                          <a:solidFill>
                            <a:schemeClr val="tx1"/>
                          </a:solidFill>
                          <a:effectLst/>
                          <a:uLnTx/>
                          <a:uFillTx/>
                          <a:latin typeface="+mn-lt"/>
                          <a:ea typeface="+mn-ea"/>
                          <a:cs typeface="+mn-cs"/>
                        </a:rPr>
                        <a:t>CLOSED</a:t>
                      </a:r>
                      <a:endParaRPr lang="en-US" sz="1400" b="0">
                        <a:solidFill>
                          <a:schemeClr val="tx1"/>
                        </a:solidFill>
                        <a:latin typeface="+mn-lt"/>
                        <a:ea typeface="Calibri"/>
                        <a:cs typeface="Calibri"/>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0491205"/>
                  </a:ext>
                </a:extLst>
              </a:tr>
              <a:tr h="3708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chemeClr val="tx1"/>
                          </a:solidFill>
                          <a:latin typeface="+mn-lt"/>
                          <a:ea typeface="+mn-ea"/>
                          <a:cs typeface="+mn-cs"/>
                        </a:rPr>
                        <a:t>Multiple Maintenance Opportunities</a:t>
                      </a:r>
                      <a:br>
                        <a:rPr lang="en-US" sz="1400" b="0" kern="1200">
                          <a:solidFill>
                            <a:schemeClr val="tx1"/>
                          </a:solidFill>
                          <a:latin typeface="+mn-lt"/>
                          <a:ea typeface="+mn-ea"/>
                          <a:cs typeface="+mn-cs"/>
                        </a:rPr>
                      </a:br>
                      <a:r>
                        <a:rPr lang="en-US" sz="1400" b="0" kern="1200">
                          <a:solidFill>
                            <a:schemeClr val="tx1"/>
                          </a:solidFill>
                          <a:latin typeface="+mn-lt"/>
                          <a:ea typeface="+mn-ea"/>
                          <a:cs typeface="+mn-cs"/>
                        </a:rPr>
                        <a:t>CLOSED </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kern="1200" dirty="0">
                        <a:solidFill>
                          <a:schemeClr val="tx1"/>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21243998"/>
                  </a:ext>
                </a:extLst>
              </a:tr>
            </a:tbl>
          </a:graphicData>
        </a:graphic>
      </p:graphicFrame>
      <p:sp>
        <p:nvSpPr>
          <p:cNvPr id="4" name="TextBox 3">
            <a:extLst>
              <a:ext uri="{FF2B5EF4-FFF2-40B4-BE49-F238E27FC236}">
                <a16:creationId xmlns:a16="http://schemas.microsoft.com/office/drawing/2014/main" id="{7DEAB7F6-193F-6EED-982F-6AB505847C1E}"/>
              </a:ext>
            </a:extLst>
          </p:cNvPr>
          <p:cNvSpPr txBox="1"/>
          <p:nvPr/>
        </p:nvSpPr>
        <p:spPr>
          <a:xfrm>
            <a:off x="429843" y="4942596"/>
            <a:ext cx="8467269" cy="1077218"/>
          </a:xfrm>
          <a:prstGeom prst="rect">
            <a:avLst/>
          </a:prstGeom>
          <a:noFill/>
        </p:spPr>
        <p:txBody>
          <a:bodyPr wrap="square" lIns="91440" tIns="45720" rIns="91440" bIns="45720" rtlCol="0" anchor="t">
            <a:spAutoFit/>
          </a:bodyPr>
          <a:lstStyle/>
          <a:p>
            <a:pPr lvl="0">
              <a:defRPr/>
            </a:pPr>
            <a:r>
              <a:rPr kumimoji="0" lang="en-US" sz="1600" b="1" i="1" u="none" strike="noStrike" kern="1200" cap="none" spc="0" normalizeH="0" baseline="0" noProof="0" dirty="0">
                <a:ln>
                  <a:noFill/>
                </a:ln>
                <a:solidFill>
                  <a:srgbClr val="440099"/>
                </a:solidFill>
                <a:effectLst/>
                <a:uLnTx/>
                <a:uFillTx/>
                <a:latin typeface="Calibri" panose="020F0502020204030204"/>
                <a:ea typeface="+mn-ea"/>
                <a:cs typeface="+mn-cs"/>
              </a:rPr>
              <a:t>Once you have completed networking, please scan the QR codes and feel free to log off. </a:t>
            </a:r>
            <a:br>
              <a:rPr kumimoji="0" lang="en-US" sz="1600" b="1" i="1" u="none" strike="noStrike" kern="1200" cap="none" spc="0" normalizeH="0" baseline="0" noProof="0" dirty="0">
                <a:ln>
                  <a:noFill/>
                </a:ln>
                <a:solidFill>
                  <a:srgbClr val="440099"/>
                </a:solidFill>
                <a:effectLst/>
                <a:uLnTx/>
                <a:uFillTx/>
                <a:latin typeface="Calibri" panose="020F0502020204030204"/>
                <a:ea typeface="+mn-ea"/>
                <a:cs typeface="+mn-cs"/>
              </a:rPr>
            </a:br>
            <a:br>
              <a:rPr kumimoji="0" lang="en-US" sz="1600" b="1" i="1" u="none" strike="noStrike" kern="1200" cap="none" spc="0" normalizeH="0" baseline="0" noProof="0" dirty="0">
                <a:ln>
                  <a:noFill/>
                </a:ln>
                <a:solidFill>
                  <a:srgbClr val="440099"/>
                </a:solidFill>
                <a:effectLst/>
                <a:uLnTx/>
                <a:uFillTx/>
                <a:latin typeface="Calibri" panose="020F0502020204030204"/>
                <a:ea typeface="+mn-ea"/>
                <a:cs typeface="+mn-cs"/>
              </a:rPr>
            </a:br>
            <a:r>
              <a:rPr kumimoji="0" lang="en-US" sz="1600" b="1" i="1" u="none" strike="noStrike" kern="1200" cap="none" spc="0" normalizeH="0" baseline="0" noProof="0" dirty="0">
                <a:ln>
                  <a:noFill/>
                </a:ln>
                <a:solidFill>
                  <a:srgbClr val="440099"/>
                </a:solidFill>
                <a:effectLst/>
                <a:uLnTx/>
                <a:uFillTx/>
                <a:latin typeface="Calibri" panose="020F0502020204030204"/>
                <a:ea typeface="+mn-ea"/>
                <a:cs typeface="+mn-cs"/>
              </a:rPr>
              <a:t>Presentation and roster will be sent within 3 business days via email </a:t>
            </a:r>
            <a:r>
              <a:rPr lang="en-US" sz="1600" b="1" i="1" dirty="0">
                <a:solidFill>
                  <a:srgbClr val="440099"/>
                </a:solidFill>
              </a:rPr>
              <a:t>and website </a:t>
            </a:r>
            <a:r>
              <a:rPr lang="en-US" sz="1600" b="1" i="1" dirty="0">
                <a:solidFill>
                  <a:srgbClr val="E35B2A"/>
                </a:solidFill>
                <a:hlinkClick r:id="rId4">
                  <a:extLst>
                    <a:ext uri="{A12FA001-AC4F-418D-AE19-62706E023703}">
                      <ahyp:hlinkClr xmlns:ahyp="http://schemas.microsoft.com/office/drawing/2018/hyperlinkcolor" val="tx"/>
                    </a:ext>
                  </a:extLst>
                </a:hlinkClick>
              </a:rPr>
              <a:t>https://www.flydenver.com/business-and-community/outreach-and-engagement/</a:t>
            </a:r>
            <a:r>
              <a:rPr lang="en-US" sz="1600" b="1" i="1" dirty="0">
                <a:solidFill>
                  <a:srgbClr val="E35B2A"/>
                </a:solidFill>
              </a:rPr>
              <a:t>.  </a:t>
            </a:r>
            <a:endParaRPr kumimoji="0" lang="en-US" sz="1600" b="1" i="1" u="none" strike="noStrike" kern="1200" cap="none" spc="0" normalizeH="0" baseline="0" noProof="0" dirty="0">
              <a:ln>
                <a:noFill/>
              </a:ln>
              <a:solidFill>
                <a:srgbClr val="E35B2A"/>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033860"/>
      </p:ext>
    </p:extLst>
  </p:cSld>
  <p:clrMapOvr>
    <a:masterClrMapping/>
  </p:clrMapOvr>
</p:sld>
</file>

<file path=ppt/theme/theme1.xml><?xml version="1.0" encoding="utf-8"?>
<a:theme xmlns:a="http://schemas.openxmlformats.org/drawingml/2006/main" name="Titl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2 - ORAN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Titl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tent 1 - ORAN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N PowerPoint Widescreen Template 16_9 ratio" id="{208BDD4F-90B2-4C68-94EF-065F9A02F4AD}" vid="{5C5EAEF9-4FCC-4A17-AF4F-2E0F4FDC3162}"/>
    </a:ext>
  </a:extLst>
</a:theme>
</file>

<file path=ppt/theme/theme8.xml><?xml version="1.0" encoding="utf-8"?>
<a:theme xmlns:a="http://schemas.openxmlformats.org/drawingml/2006/main" name="1_Content 2 - GREE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eSent xmlns="bbc1b1f8-0e71-4cbd-b262-3052aba238a9" xsi:nil="true"/>
    <lcf76f155ced4ddcb4097134ff3c332f xmlns="bbc1b1f8-0e71-4cbd-b262-3052aba238a9">
      <Terms xmlns="http://schemas.microsoft.com/office/infopath/2007/PartnerControls"/>
    </lcf76f155ced4ddcb4097134ff3c332f>
    <TaxCatchAll xmlns="87e7f7ab-f283-48b6-a11d-5b6afdf240ea" xsi:nil="true"/>
    <BusinessDirectoryType xmlns="bbc1b1f8-0e71-4cbd-b262-3052aba238a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0B4CBFD58AEB54B9523C229AC8968F6" ma:contentTypeVersion="21" ma:contentTypeDescription="Create a new document." ma:contentTypeScope="" ma:versionID="d99ad74c3b8a25c61b8ddba13f7aab43">
  <xsd:schema xmlns:xsd="http://www.w3.org/2001/XMLSchema" xmlns:xs="http://www.w3.org/2001/XMLSchema" xmlns:p="http://schemas.microsoft.com/office/2006/metadata/properties" xmlns:ns2="bbc1b1f8-0e71-4cbd-b262-3052aba238a9" xmlns:ns3="fd3bd635-9bff-483f-aa30-f8bfae0bbf17" xmlns:ns4="87e7f7ab-f283-48b6-a11d-5b6afdf240ea" targetNamespace="http://schemas.microsoft.com/office/2006/metadata/properties" ma:root="true" ma:fieldsID="fedf67c3f5412d1b64b693c95ba1e2b1" ns2:_="" ns3:_="" ns4:_="">
    <xsd:import namespace="bbc1b1f8-0e71-4cbd-b262-3052aba238a9"/>
    <xsd:import namespace="fd3bd635-9bff-483f-aa30-f8bfae0bbf17"/>
    <xsd:import namespace="87e7f7ab-f283-48b6-a11d-5b6afdf240e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CR" minOccurs="0"/>
                <xsd:element ref="ns2:MediaLengthInSeconds" minOccurs="0"/>
                <xsd:element ref="ns2:BusinessDirectoryType" minOccurs="0"/>
                <xsd:element ref="ns2:DateSent"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c1b1f8-0e71-4cbd-b262-3052aba238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BusinessDirectoryType" ma:index="20" nillable="true" ma:displayName="Business Directory Type" ma:format="Dropdown" ma:internalName="BusinessDirectoryType">
      <xsd:simpleType>
        <xsd:restriction base="dms:Choice">
          <xsd:enumeration value="General Contracts"/>
          <xsd:enumeration value="ACDBE"/>
          <xsd:enumeration value="Both"/>
        </xsd:restriction>
      </xsd:simpleType>
    </xsd:element>
    <xsd:element name="DateSent" ma:index="21" nillable="true" ma:displayName="Date Sent" ma:format="DateOnly" ma:internalName="DateSent">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8707e54-6713-4257-8868-1e4840a70eb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Location" ma:index="27" nillable="true" ma:displayName="Location" ma:indexed="true" ma:internalName="MediaServiceLocation" ma:readOnly="true">
      <xsd:simpleType>
        <xsd:restriction base="dms:Text"/>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3bd635-9bff-483f-aa30-f8bfae0bbf1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7e7f7ab-f283-48b6-a11d-5b6afdf240ea"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f78edeec-2c53-48c2-9d7f-9f98b72b39d4}" ma:internalName="TaxCatchAll" ma:showField="CatchAllData" ma:web="fd3bd635-9bff-483f-aa30-f8bfae0bbf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F2FE49-1C05-4EF5-9360-51D70AD37214}">
  <ds:schemaRefs>
    <ds:schemaRef ds:uri="87e7f7ab-f283-48b6-a11d-5b6afdf240ea"/>
    <ds:schemaRef ds:uri="bbc1b1f8-0e71-4cbd-b262-3052aba238a9"/>
    <ds:schemaRef ds:uri="fd3bd635-9bff-483f-aa30-f8bfae0bbf1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674DDDF-AB4D-446A-A19F-F62E53DF806A}">
  <ds:schemaRefs>
    <ds:schemaRef ds:uri="http://schemas.microsoft.com/sharepoint/v3/contenttype/forms"/>
  </ds:schemaRefs>
</ds:datastoreItem>
</file>

<file path=customXml/itemProps3.xml><?xml version="1.0" encoding="utf-8"?>
<ds:datastoreItem xmlns:ds="http://schemas.openxmlformats.org/officeDocument/2006/customXml" ds:itemID="{958AD259-C84E-4652-BFDA-AE578DC16E01}">
  <ds:schemaRefs>
    <ds:schemaRef ds:uri="87e7f7ab-f283-48b6-a11d-5b6afdf240ea"/>
    <ds:schemaRef ds:uri="bbc1b1f8-0e71-4cbd-b262-3052aba238a9"/>
    <ds:schemaRef ds:uri="fd3bd635-9bff-483f-aa30-f8bfae0bbf1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9c62162-b85e-4b0e-a863-ebe7817ad70d}" enabled="0" method="" siteId="{79c62162-b85e-4b0e-a863-ebe7817ad70d}" removed="1"/>
</clbl:labelList>
</file>

<file path=docProps/app.xml><?xml version="1.0" encoding="utf-8"?>
<Properties xmlns="http://schemas.openxmlformats.org/officeDocument/2006/extended-properties" xmlns:vt="http://schemas.openxmlformats.org/officeDocument/2006/docPropsVTypes">
  <TotalTime>18</TotalTime>
  <Words>5969</Words>
  <Application>Microsoft Office PowerPoint</Application>
  <PresentationFormat>Widescreen</PresentationFormat>
  <Paragraphs>668</Paragraphs>
  <Slides>55</Slides>
  <Notes>38</Notes>
  <HiddenSlides>0</HiddenSlides>
  <MMClips>0</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55</vt:i4>
      </vt:variant>
    </vt:vector>
  </HeadingPairs>
  <TitlesOfParts>
    <vt:vector size="75" baseType="lpstr">
      <vt:lpstr>Aptos</vt:lpstr>
      <vt:lpstr>Aptos Narrow</vt:lpstr>
      <vt:lpstr>Arial</vt:lpstr>
      <vt:lpstr>Calibri</vt:lpstr>
      <vt:lpstr>Calibri Light</vt:lpstr>
      <vt:lpstr>Franklin Gothic Book</vt:lpstr>
      <vt:lpstr>Franklin Gothic Medium</vt:lpstr>
      <vt:lpstr>Inter</vt:lpstr>
      <vt:lpstr>Segoe UI</vt:lpstr>
      <vt:lpstr>Symbol</vt:lpstr>
      <vt:lpstr>Wingdings</vt:lpstr>
      <vt:lpstr>Wingdings,Sans-Serif</vt:lpstr>
      <vt:lpstr>Title 1</vt:lpstr>
      <vt:lpstr>Title 3</vt:lpstr>
      <vt:lpstr>Content 2 - ORANGE</vt:lpstr>
      <vt:lpstr>Office Theme</vt:lpstr>
      <vt:lpstr>1_Title 1</vt:lpstr>
      <vt:lpstr>Content 1 - ORANGE</vt:lpstr>
      <vt:lpstr>2_Office Theme</vt:lpstr>
      <vt:lpstr>1_Content 2 - GREEN</vt:lpstr>
      <vt:lpstr>Taking Flight at DEN</vt:lpstr>
      <vt:lpstr>Agenda</vt:lpstr>
      <vt:lpstr>Housekeeping</vt:lpstr>
      <vt:lpstr>Project Interest Form</vt:lpstr>
      <vt:lpstr>Click to edit Master title style</vt:lpstr>
      <vt:lpstr>Taking Flight at DEN </vt:lpstr>
      <vt:lpstr>Meet the Primes</vt:lpstr>
      <vt:lpstr>Missed the IFR Submission Date?</vt:lpstr>
      <vt:lpstr>Navigating the ACDBE Series: Pathways to Concessions</vt:lpstr>
      <vt:lpstr>Small Business Certification Workshops</vt:lpstr>
      <vt:lpstr>Do Business at DEN Interest Form </vt:lpstr>
      <vt:lpstr>Community Panelist Program </vt:lpstr>
      <vt:lpstr>Business Development Training Academy</vt:lpstr>
      <vt:lpstr>STAY CONNECTED WITH DEN</vt:lpstr>
      <vt:lpstr>Legal Disclaimer​</vt:lpstr>
      <vt:lpstr>Upcoming Opportunities – Updated Webpage</vt:lpstr>
      <vt:lpstr>DEN Routes World Booth Design and Buildout Breakout Room # 1  </vt:lpstr>
      <vt:lpstr>DEN Routes World Booth Design and Buildout  </vt:lpstr>
      <vt:lpstr>DEN Routes World Booth Design and Buildout Continued  </vt:lpstr>
      <vt:lpstr>DEN Routes World Booth Design and Buildout Cont.   </vt:lpstr>
      <vt:lpstr>DEN TV Programming and Content Services Breakout Room #3  </vt:lpstr>
      <vt:lpstr>DEN TV Programming and Content Services  </vt:lpstr>
      <vt:lpstr>DEN TV Programming and Content Services Cont.   </vt:lpstr>
      <vt:lpstr>Three Proposed Services Models  </vt:lpstr>
      <vt:lpstr>Model 1&amp;2: Programming &amp; Infrastructure Requirements  </vt:lpstr>
      <vt:lpstr>Model 3: IPTV Capabilities &amp; Integration</vt:lpstr>
      <vt:lpstr>Proposal Requirements &amp; Next Steps</vt:lpstr>
      <vt:lpstr>CEEA Café Pilot Program  </vt:lpstr>
      <vt:lpstr>CEEA Café Pilot Program</vt:lpstr>
      <vt:lpstr>Concourse C West Expansion Project - Design  </vt:lpstr>
      <vt:lpstr>DEN Concourse C West Expansion - Design</vt:lpstr>
      <vt:lpstr>BCON Xcel Transformer Relocation Project  </vt:lpstr>
      <vt:lpstr>BCON Xcel Transformer Relocation Project</vt:lpstr>
      <vt:lpstr>BHS Upgrades – Design Build  </vt:lpstr>
      <vt:lpstr>BHS Upgrades – Design Build</vt:lpstr>
      <vt:lpstr>Multiple Maintenance Opportunities    </vt:lpstr>
      <vt:lpstr> Electrical Services</vt:lpstr>
      <vt:lpstr>Pole Barn Replacement</vt:lpstr>
      <vt:lpstr>Building Services </vt:lpstr>
      <vt:lpstr>Plumbing Services </vt:lpstr>
      <vt:lpstr>Environmental On-Call Contract   </vt:lpstr>
      <vt:lpstr>Sustainability and Environmental Consulting On-Call Contract</vt:lpstr>
      <vt:lpstr>Environmental On-Call Contract</vt:lpstr>
      <vt:lpstr>DEN Procurement     </vt:lpstr>
      <vt:lpstr>DEN Procurement  </vt:lpstr>
      <vt:lpstr>DEN Procurement – Contract Lifecycle</vt:lpstr>
      <vt:lpstr>Small Business Concessions Programs (ACDBE/SBEC) Airport Access &amp; Business Opportunity    </vt:lpstr>
      <vt:lpstr>DEN'S Federal Small Business Programs are PAUSED...</vt:lpstr>
      <vt:lpstr>General Services- Purchasing Division   </vt:lpstr>
      <vt:lpstr>General Services- Purchasing Division</vt:lpstr>
      <vt:lpstr>Workforce Development   </vt:lpstr>
      <vt:lpstr>Denver Construction Careers Program (DCCP) Overview </vt:lpstr>
      <vt:lpstr>Event Follow Up </vt:lpstr>
      <vt:lpstr>Do Business With DEN</vt:lpstr>
      <vt:lpstr>Breakout Room Assignments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Bricker, Lauren - DEN</dc:creator>
  <cp:lastModifiedBy>Rodriguez, Nicole - DEN</cp:lastModifiedBy>
  <cp:revision>2</cp:revision>
  <cp:lastPrinted>2026-01-05T23:17:33Z</cp:lastPrinted>
  <dcterms:created xsi:type="dcterms:W3CDTF">2024-03-24T01:57:37Z</dcterms:created>
  <dcterms:modified xsi:type="dcterms:W3CDTF">2026-09-14T17:12:36Z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0x01010020B4CBFD58AEB54B9523C229AC8968F6</vt:lpwstr>
  </property>
  <property fmtid="{D5CDD505-2E9C-101B-9397-08002B2CF9AE}" pid="3" name="MediaServiceImageTags">
    <vt:lpwstr/>
  </property>
</Properties>
</file>