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9B55_A3D03109.xml" ContentType="application/vnd.ms-powerpoint.comment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8" r:id="rId5"/>
    <p:sldMasterId id="2147483651" r:id="rId6"/>
    <p:sldMasterId id="2147483722" r:id="rId7"/>
    <p:sldMasterId id="2147483731" r:id="rId8"/>
  </p:sldMasterIdLst>
  <p:notesMasterIdLst>
    <p:notesMasterId r:id="rId48"/>
  </p:notesMasterIdLst>
  <p:sldIdLst>
    <p:sldId id="105036" r:id="rId9"/>
    <p:sldId id="11112" r:id="rId10"/>
    <p:sldId id="105012" r:id="rId11"/>
    <p:sldId id="105299" r:id="rId12"/>
    <p:sldId id="105300" r:id="rId13"/>
    <p:sldId id="11137" r:id="rId14"/>
    <p:sldId id="105301" r:id="rId15"/>
    <p:sldId id="265" r:id="rId16"/>
    <p:sldId id="105305" r:id="rId17"/>
    <p:sldId id="10730" r:id="rId18"/>
    <p:sldId id="11161" r:id="rId19"/>
    <p:sldId id="260" r:id="rId20"/>
    <p:sldId id="105383" r:id="rId21"/>
    <p:sldId id="105363" r:id="rId22"/>
    <p:sldId id="105380" r:id="rId23"/>
    <p:sldId id="105090" r:id="rId24"/>
    <p:sldId id="105356" r:id="rId25"/>
    <p:sldId id="105358" r:id="rId26"/>
    <p:sldId id="105376" r:id="rId27"/>
    <p:sldId id="105359" r:id="rId28"/>
    <p:sldId id="105385" r:id="rId29"/>
    <p:sldId id="105386" r:id="rId30"/>
    <p:sldId id="105387" r:id="rId31"/>
    <p:sldId id="105388" r:id="rId32"/>
    <p:sldId id="105364" r:id="rId33"/>
    <p:sldId id="105377" r:id="rId34"/>
    <p:sldId id="105375" r:id="rId35"/>
    <p:sldId id="105378" r:id="rId36"/>
    <p:sldId id="105368" r:id="rId37"/>
    <p:sldId id="105371" r:id="rId38"/>
    <p:sldId id="105373" r:id="rId39"/>
    <p:sldId id="105372" r:id="rId40"/>
    <p:sldId id="105374" r:id="rId41"/>
    <p:sldId id="105381" r:id="rId42"/>
    <p:sldId id="105361" r:id="rId43"/>
    <p:sldId id="105370" r:id="rId44"/>
    <p:sldId id="105369" r:id="rId45"/>
    <p:sldId id="105084" r:id="rId46"/>
    <p:sldId id="11110"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C7EA5067-D3E1-BF66-B839-4B8C350490FA}" name="Anderson, Mica - DEN" initials="AD" userId="S::mica.anderson@flydenver.com::168b2239-34db-49f4-af92-62840d2f6e43" providerId="AD"/>
  <p188:author id="{A5F69BB7-EA34-1A2D-5688-43B0292A9F46}" name="Anderson, Mica - DEN" initials="MA" userId="S::Mica.Anderson@flydenver.com::168b2239-34db-49f4-af92-62840d2f6e43" providerId="AD"/>
  <p188:author id="{DD59B8BD-7F18-EB50-851B-F635371CB727}" name="Anderson, Sara - DEN" initials="SA" userId="S::Sara.Anderson@flydenver.com::e3f8ecb3-2193-4665-ba34-5827b1a98428" providerId="AD"/>
  <p188:author id="{303A1AD4-DBCE-2645-4CFA-6420BB1ED429}" name="Rodriguez, Nicole - DEN" initials="NR" userId="S::Nicole.Rodriguez@flydenver.com::edce7eb7-41d3-4b21-8d93-85b303938bc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DC582A"/>
    <a:srgbClr val="60A500"/>
    <a:srgbClr val="440099"/>
    <a:srgbClr val="8E9F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626358-887E-4640-9256-79E492BFDE7D}" v="258" dt="2026-09-25T21:13:08.86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67" autoAdjust="0"/>
    <p:restoredTop sz="86441" autoAdjust="0"/>
  </p:normalViewPr>
  <p:slideViewPr>
    <p:cSldViewPr snapToGrid="0">
      <p:cViewPr varScale="1">
        <p:scale>
          <a:sx n="94" d="100"/>
          <a:sy n="94" d="100"/>
        </p:scale>
        <p:origin x="108" y="120"/>
      </p:cViewPr>
      <p:guideLst/>
    </p:cSldViewPr>
  </p:slideViewPr>
  <p:outlineViewPr>
    <p:cViewPr>
      <p:scale>
        <a:sx n="33" d="100"/>
        <a:sy n="33" d="100"/>
      </p:scale>
      <p:origin x="0" y="-876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microsoft.com/office/2016/11/relationships/changesInfo" Target="changesInfos/changesInfo1.xml"/><Relationship Id="rId5" Type="http://schemas.openxmlformats.org/officeDocument/2006/relationships/slideMaster" Target="slideMasters/slideMaster2.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driguez, Nicole - DEN" userId="edce7eb7-41d3-4b21-8d93-85b303938bcd" providerId="ADAL" clId="{B53800F5-5A40-456F-B28E-49B2E7614C20}"/>
    <pc:docChg chg="undo custSel addSld delSld modSld delMainMaster">
      <pc:chgData name="Rodriguez, Nicole - DEN" userId="edce7eb7-41d3-4b21-8d93-85b303938bcd" providerId="ADAL" clId="{B53800F5-5A40-456F-B28E-49B2E7614C20}" dt="2026-09-25T21:12:13.425" v="345" actId="962"/>
      <pc:docMkLst>
        <pc:docMk/>
      </pc:docMkLst>
      <pc:sldChg chg="del">
        <pc:chgData name="Rodriguez, Nicole - DEN" userId="edce7eb7-41d3-4b21-8d93-85b303938bcd" providerId="ADAL" clId="{B53800F5-5A40-456F-B28E-49B2E7614C20}" dt="2026-09-25T20:46:01.874" v="90" actId="2696"/>
        <pc:sldMkLst>
          <pc:docMk/>
          <pc:sldMk cId="3246745798" sldId="359"/>
        </pc:sldMkLst>
      </pc:sldChg>
      <pc:sldChg chg="modSp mod">
        <pc:chgData name="Rodriguez, Nicole - DEN" userId="edce7eb7-41d3-4b21-8d93-85b303938bcd" providerId="ADAL" clId="{B53800F5-5A40-456F-B28E-49B2E7614C20}" dt="2026-09-25T20:45:24.721" v="85" actId="20577"/>
        <pc:sldMkLst>
          <pc:docMk/>
          <pc:sldMk cId="3368436173" sldId="105300"/>
        </pc:sldMkLst>
        <pc:spChg chg="mod">
          <ac:chgData name="Rodriguez, Nicole - DEN" userId="edce7eb7-41d3-4b21-8d93-85b303938bcd" providerId="ADAL" clId="{B53800F5-5A40-456F-B28E-49B2E7614C20}" dt="2026-09-25T20:45:24.721" v="85" actId="20577"/>
          <ac:spMkLst>
            <pc:docMk/>
            <pc:sldMk cId="3368436173" sldId="105300"/>
            <ac:spMk id="9" creationId="{EB8D038C-63A8-A3ED-E784-1A678FE3EFC1}"/>
          </ac:spMkLst>
        </pc:spChg>
      </pc:sldChg>
      <pc:sldChg chg="modSp">
        <pc:chgData name="Rodriguez, Nicole - DEN" userId="edce7eb7-41d3-4b21-8d93-85b303938bcd" providerId="ADAL" clId="{B53800F5-5A40-456F-B28E-49B2E7614C20}" dt="2026-09-25T20:55:41.692" v="218" actId="962"/>
        <pc:sldMkLst>
          <pc:docMk/>
          <pc:sldMk cId="418225613" sldId="105358"/>
        </pc:sldMkLst>
        <pc:graphicFrameChg chg="mod">
          <ac:chgData name="Rodriguez, Nicole - DEN" userId="edce7eb7-41d3-4b21-8d93-85b303938bcd" providerId="ADAL" clId="{B53800F5-5A40-456F-B28E-49B2E7614C20}" dt="2026-09-25T20:55:41.692" v="218" actId="962"/>
          <ac:graphicFrameMkLst>
            <pc:docMk/>
            <pc:sldMk cId="418225613" sldId="105358"/>
            <ac:graphicFrameMk id="3" creationId="{D2F20447-9D26-FC15-0411-D575F9B5E76C}"/>
          </ac:graphicFrameMkLst>
        </pc:graphicFrameChg>
      </pc:sldChg>
      <pc:sldChg chg="delSp modSp">
        <pc:chgData name="Rodriguez, Nicole - DEN" userId="edce7eb7-41d3-4b21-8d93-85b303938bcd" providerId="ADAL" clId="{B53800F5-5A40-456F-B28E-49B2E7614C20}" dt="2026-09-25T20:56:51.622" v="230" actId="962"/>
        <pc:sldMkLst>
          <pc:docMk/>
          <pc:sldMk cId="1005826369" sldId="105359"/>
        </pc:sldMkLst>
        <pc:spChg chg="mod">
          <ac:chgData name="Rodriguez, Nicole - DEN" userId="edce7eb7-41d3-4b21-8d93-85b303938bcd" providerId="ADAL" clId="{B53800F5-5A40-456F-B28E-49B2E7614C20}" dt="2026-09-25T20:56:50.499" v="229" actId="962"/>
          <ac:spMkLst>
            <pc:docMk/>
            <pc:sldMk cId="1005826369" sldId="105359"/>
            <ac:spMk id="4" creationId="{F41E2CB0-85A3-9B99-2EA2-603FB04DB167}"/>
          </ac:spMkLst>
        </pc:spChg>
        <pc:spChg chg="mod">
          <ac:chgData name="Rodriguez, Nicole - DEN" userId="edce7eb7-41d3-4b21-8d93-85b303938bcd" providerId="ADAL" clId="{B53800F5-5A40-456F-B28E-49B2E7614C20}" dt="2026-09-25T20:56:51.622" v="230" actId="962"/>
          <ac:spMkLst>
            <pc:docMk/>
            <pc:sldMk cId="1005826369" sldId="105359"/>
            <ac:spMk id="5" creationId="{A014E42C-06B4-759D-81DF-D2136F966DD8}"/>
          </ac:spMkLst>
        </pc:spChg>
        <pc:spChg chg="del mod">
          <ac:chgData name="Rodriguez, Nicole - DEN" userId="edce7eb7-41d3-4b21-8d93-85b303938bcd" providerId="ADAL" clId="{B53800F5-5A40-456F-B28E-49B2E7614C20}" dt="2026-09-25T20:55:58.215" v="224" actId="478"/>
          <ac:spMkLst>
            <pc:docMk/>
            <pc:sldMk cId="1005826369" sldId="105359"/>
            <ac:spMk id="6" creationId="{12F911E7-3662-7098-E32C-59CEEC986D72}"/>
          </ac:spMkLst>
        </pc:spChg>
        <pc:picChg chg="mod">
          <ac:chgData name="Rodriguez, Nicole - DEN" userId="edce7eb7-41d3-4b21-8d93-85b303938bcd" providerId="ADAL" clId="{B53800F5-5A40-456F-B28E-49B2E7614C20}" dt="2026-09-25T20:56:48.066" v="228" actId="962"/>
          <ac:picMkLst>
            <pc:docMk/>
            <pc:sldMk cId="1005826369" sldId="105359"/>
            <ac:picMk id="3" creationId="{D51B7C63-8CE6-FD45-59EE-B7D42B6583BB}"/>
          </ac:picMkLst>
        </pc:picChg>
      </pc:sldChg>
      <pc:sldChg chg="del">
        <pc:chgData name="Rodriguez, Nicole - DEN" userId="edce7eb7-41d3-4b21-8d93-85b303938bcd" providerId="ADAL" clId="{B53800F5-5A40-456F-B28E-49B2E7614C20}" dt="2026-09-25T20:46:27.016" v="93" actId="2696"/>
        <pc:sldMkLst>
          <pc:docMk/>
          <pc:sldMk cId="412578478" sldId="105360"/>
        </pc:sldMkLst>
      </pc:sldChg>
      <pc:sldChg chg="delSp">
        <pc:chgData name="Rodriguez, Nicole - DEN" userId="edce7eb7-41d3-4b21-8d93-85b303938bcd" providerId="ADAL" clId="{B53800F5-5A40-456F-B28E-49B2E7614C20}" dt="2026-09-25T20:49:12.608" v="110" actId="478"/>
        <pc:sldMkLst>
          <pc:docMk/>
          <pc:sldMk cId="433179723" sldId="105361"/>
        </pc:sldMkLst>
        <pc:spChg chg="del">
          <ac:chgData name="Rodriguez, Nicole - DEN" userId="edce7eb7-41d3-4b21-8d93-85b303938bcd" providerId="ADAL" clId="{B53800F5-5A40-456F-B28E-49B2E7614C20}" dt="2026-09-25T20:49:12.608" v="110" actId="478"/>
          <ac:spMkLst>
            <pc:docMk/>
            <pc:sldMk cId="433179723" sldId="105361"/>
            <ac:spMk id="6" creationId="{89D3AE62-4979-FDB3-FC54-A26E54218351}"/>
          </ac:spMkLst>
        </pc:spChg>
      </pc:sldChg>
      <pc:sldChg chg="delSp modSp">
        <pc:chgData name="Rodriguez, Nicole - DEN" userId="edce7eb7-41d3-4b21-8d93-85b303938bcd" providerId="ADAL" clId="{B53800F5-5A40-456F-B28E-49B2E7614C20}" dt="2026-09-25T20:52:26.648" v="214" actId="962"/>
        <pc:sldMkLst>
          <pc:docMk/>
          <pc:sldMk cId="4245919371" sldId="105363"/>
        </pc:sldMkLst>
        <pc:spChg chg="mod">
          <ac:chgData name="Rodriguez, Nicole - DEN" userId="edce7eb7-41d3-4b21-8d93-85b303938bcd" providerId="ADAL" clId="{B53800F5-5A40-456F-B28E-49B2E7614C20}" dt="2026-09-25T20:47:50.602" v="98" actId="13244"/>
          <ac:spMkLst>
            <pc:docMk/>
            <pc:sldMk cId="4245919371" sldId="105363"/>
            <ac:spMk id="9" creationId="{90D11A9F-1850-081E-6911-84DA67BC9BDE}"/>
          </ac:spMkLst>
        </pc:spChg>
        <pc:spChg chg="del">
          <ac:chgData name="Rodriguez, Nicole - DEN" userId="edce7eb7-41d3-4b21-8d93-85b303938bcd" providerId="ADAL" clId="{B53800F5-5A40-456F-B28E-49B2E7614C20}" dt="2026-09-25T20:47:40.706" v="96" actId="478"/>
          <ac:spMkLst>
            <pc:docMk/>
            <pc:sldMk cId="4245919371" sldId="105363"/>
            <ac:spMk id="11" creationId="{634AD4CB-9256-378D-A849-CBB059F99F6A}"/>
          </ac:spMkLst>
        </pc:spChg>
        <pc:picChg chg="mod">
          <ac:chgData name="Rodriguez, Nicole - DEN" userId="edce7eb7-41d3-4b21-8d93-85b303938bcd" providerId="ADAL" clId="{B53800F5-5A40-456F-B28E-49B2E7614C20}" dt="2026-09-25T20:52:26.648" v="214" actId="962"/>
          <ac:picMkLst>
            <pc:docMk/>
            <pc:sldMk cId="4245919371" sldId="105363"/>
            <ac:picMk id="4" creationId="{4B24A066-36CC-481B-DC85-F9FC743D4F3D}"/>
          </ac:picMkLst>
        </pc:picChg>
        <pc:picChg chg="mod">
          <ac:chgData name="Rodriguez, Nicole - DEN" userId="edce7eb7-41d3-4b21-8d93-85b303938bcd" providerId="ADAL" clId="{B53800F5-5A40-456F-B28E-49B2E7614C20}" dt="2026-09-25T20:52:10.262" v="210" actId="962"/>
          <ac:picMkLst>
            <pc:docMk/>
            <pc:sldMk cId="4245919371" sldId="105363"/>
            <ac:picMk id="19" creationId="{1B83290A-A324-A7A4-ABCD-D5FB68D680A8}"/>
          </ac:picMkLst>
        </pc:picChg>
      </pc:sldChg>
      <pc:sldChg chg="delSp modSp">
        <pc:chgData name="Rodriguez, Nicole - DEN" userId="edce7eb7-41d3-4b21-8d93-85b303938bcd" providerId="ADAL" clId="{B53800F5-5A40-456F-B28E-49B2E7614C20}" dt="2026-09-25T21:02:59.045" v="270" actId="962"/>
        <pc:sldMkLst>
          <pc:docMk/>
          <pc:sldMk cId="33468463" sldId="105364"/>
        </pc:sldMkLst>
        <pc:spChg chg="del mod">
          <ac:chgData name="Rodriguez, Nicole - DEN" userId="edce7eb7-41d3-4b21-8d93-85b303938bcd" providerId="ADAL" clId="{B53800F5-5A40-456F-B28E-49B2E7614C20}" dt="2026-09-25T21:00:19.500" v="262" actId="478"/>
          <ac:spMkLst>
            <pc:docMk/>
            <pc:sldMk cId="33468463" sldId="105364"/>
            <ac:spMk id="6" creationId="{C78DF19D-36D6-1995-08A7-3A85109175C7}"/>
          </ac:spMkLst>
        </pc:spChg>
        <pc:picChg chg="mod">
          <ac:chgData name="Rodriguez, Nicole - DEN" userId="edce7eb7-41d3-4b21-8d93-85b303938bcd" providerId="ADAL" clId="{B53800F5-5A40-456F-B28E-49B2E7614C20}" dt="2026-09-25T21:00:52.724" v="266" actId="962"/>
          <ac:picMkLst>
            <pc:docMk/>
            <pc:sldMk cId="33468463" sldId="105364"/>
            <ac:picMk id="9" creationId="{2D7C22E7-4723-DA78-8F91-02BFB50C389C}"/>
          </ac:picMkLst>
        </pc:picChg>
        <pc:picChg chg="mod">
          <ac:chgData name="Rodriguez, Nicole - DEN" userId="edce7eb7-41d3-4b21-8d93-85b303938bcd" providerId="ADAL" clId="{B53800F5-5A40-456F-B28E-49B2E7614C20}" dt="2026-09-25T21:02:59.045" v="270" actId="962"/>
          <ac:picMkLst>
            <pc:docMk/>
            <pc:sldMk cId="33468463" sldId="105364"/>
            <ac:picMk id="11" creationId="{B69BB682-BD56-4BF7-0971-C737CEC09329}"/>
          </ac:picMkLst>
        </pc:picChg>
      </pc:sldChg>
      <pc:sldChg chg="del">
        <pc:chgData name="Rodriguez, Nicole - DEN" userId="edce7eb7-41d3-4b21-8d93-85b303938bcd" providerId="ADAL" clId="{B53800F5-5A40-456F-B28E-49B2E7614C20}" dt="2026-09-25T20:46:27.016" v="93" actId="2696"/>
        <pc:sldMkLst>
          <pc:docMk/>
          <pc:sldMk cId="1677928776" sldId="105367"/>
        </pc:sldMkLst>
      </pc:sldChg>
      <pc:sldChg chg="modSp">
        <pc:chgData name="Rodriguez, Nicole - DEN" userId="edce7eb7-41d3-4b21-8d93-85b303938bcd" providerId="ADAL" clId="{B53800F5-5A40-456F-B28E-49B2E7614C20}" dt="2026-09-25T21:04:37.551" v="291" actId="962"/>
        <pc:sldMkLst>
          <pc:docMk/>
          <pc:sldMk cId="750848847" sldId="105368"/>
        </pc:sldMkLst>
        <pc:picChg chg="mod">
          <ac:chgData name="Rodriguez, Nicole - DEN" userId="edce7eb7-41d3-4b21-8d93-85b303938bcd" providerId="ADAL" clId="{B53800F5-5A40-456F-B28E-49B2E7614C20}" dt="2026-09-25T21:04:21.640" v="287" actId="962"/>
          <ac:picMkLst>
            <pc:docMk/>
            <pc:sldMk cId="750848847" sldId="105368"/>
            <ac:picMk id="4" creationId="{6C336F57-47B3-E137-D4EB-6F507FC36003}"/>
          </ac:picMkLst>
        </pc:picChg>
        <pc:picChg chg="mod">
          <ac:chgData name="Rodriguez, Nicole - DEN" userId="edce7eb7-41d3-4b21-8d93-85b303938bcd" providerId="ADAL" clId="{B53800F5-5A40-456F-B28E-49B2E7614C20}" dt="2026-09-25T21:04:37.551" v="291" actId="962"/>
          <ac:picMkLst>
            <pc:docMk/>
            <pc:sldMk cId="750848847" sldId="105368"/>
            <ac:picMk id="9" creationId="{349F5A4A-6122-4A26-C1EF-6A85BD9AF186}"/>
          </ac:picMkLst>
        </pc:picChg>
      </pc:sldChg>
      <pc:sldChg chg="delSp modSp">
        <pc:chgData name="Rodriguez, Nicole - DEN" userId="edce7eb7-41d3-4b21-8d93-85b303938bcd" providerId="ADAL" clId="{B53800F5-5A40-456F-B28E-49B2E7614C20}" dt="2026-09-25T21:12:13.425" v="345" actId="962"/>
        <pc:sldMkLst>
          <pc:docMk/>
          <pc:sldMk cId="2132948972" sldId="105369"/>
        </pc:sldMkLst>
        <pc:spChg chg="mod">
          <ac:chgData name="Rodriguez, Nicole - DEN" userId="edce7eb7-41d3-4b21-8d93-85b303938bcd" providerId="ADAL" clId="{B53800F5-5A40-456F-B28E-49B2E7614C20}" dt="2026-09-25T20:51:35.025" v="204" actId="20577"/>
          <ac:spMkLst>
            <pc:docMk/>
            <pc:sldMk cId="2132948972" sldId="105369"/>
            <ac:spMk id="2" creationId="{C9C92B25-E4F4-D7DB-6202-037B791396F2}"/>
          </ac:spMkLst>
        </pc:spChg>
        <pc:spChg chg="del mod">
          <ac:chgData name="Rodriguez, Nicole - DEN" userId="edce7eb7-41d3-4b21-8d93-85b303938bcd" providerId="ADAL" clId="{B53800F5-5A40-456F-B28E-49B2E7614C20}" dt="2026-09-25T21:10:48.810" v="337" actId="478"/>
          <ac:spMkLst>
            <pc:docMk/>
            <pc:sldMk cId="2132948972" sldId="105369"/>
            <ac:spMk id="3" creationId="{8BA2048F-A87A-C327-68B7-83D875833C61}"/>
          </ac:spMkLst>
        </pc:spChg>
        <pc:picChg chg="mod">
          <ac:chgData name="Rodriguez, Nicole - DEN" userId="edce7eb7-41d3-4b21-8d93-85b303938bcd" providerId="ADAL" clId="{B53800F5-5A40-456F-B28E-49B2E7614C20}" dt="2026-09-25T21:11:27.247" v="341" actId="962"/>
          <ac:picMkLst>
            <pc:docMk/>
            <pc:sldMk cId="2132948972" sldId="105369"/>
            <ac:picMk id="6" creationId="{A39213FB-FE0A-2663-B240-42D849679A51}"/>
          </ac:picMkLst>
        </pc:picChg>
        <pc:picChg chg="mod">
          <ac:chgData name="Rodriguez, Nicole - DEN" userId="edce7eb7-41d3-4b21-8d93-85b303938bcd" providerId="ADAL" clId="{B53800F5-5A40-456F-B28E-49B2E7614C20}" dt="2026-09-25T21:12:13.425" v="345" actId="962"/>
          <ac:picMkLst>
            <pc:docMk/>
            <pc:sldMk cId="2132948972" sldId="105369"/>
            <ac:picMk id="10" creationId="{C1571D31-5A89-46D9-87A5-488A67BBFD4B}"/>
          </ac:picMkLst>
        </pc:picChg>
      </pc:sldChg>
      <pc:sldChg chg="delSp">
        <pc:chgData name="Rodriguez, Nicole - DEN" userId="edce7eb7-41d3-4b21-8d93-85b303938bcd" providerId="ADAL" clId="{B53800F5-5A40-456F-B28E-49B2E7614C20}" dt="2026-09-25T20:49:35.095" v="112" actId="478"/>
        <pc:sldMkLst>
          <pc:docMk/>
          <pc:sldMk cId="3777425220" sldId="105370"/>
        </pc:sldMkLst>
        <pc:spChg chg="del">
          <ac:chgData name="Rodriguez, Nicole - DEN" userId="edce7eb7-41d3-4b21-8d93-85b303938bcd" providerId="ADAL" clId="{B53800F5-5A40-456F-B28E-49B2E7614C20}" dt="2026-09-25T20:49:35.095" v="112" actId="478"/>
          <ac:spMkLst>
            <pc:docMk/>
            <pc:sldMk cId="3777425220" sldId="105370"/>
            <ac:spMk id="3" creationId="{0F1CB68A-9EC1-46F7-E419-D33F53F1ABAF}"/>
          </ac:spMkLst>
        </pc:spChg>
        <pc:spChg chg="del">
          <ac:chgData name="Rodriguez, Nicole - DEN" userId="edce7eb7-41d3-4b21-8d93-85b303938bcd" providerId="ADAL" clId="{B53800F5-5A40-456F-B28E-49B2E7614C20}" dt="2026-09-25T20:49:28.769" v="111" actId="478"/>
          <ac:spMkLst>
            <pc:docMk/>
            <pc:sldMk cId="3777425220" sldId="105370"/>
            <ac:spMk id="4" creationId="{F741BA66-04CA-6A30-6041-F4303B54D491}"/>
          </ac:spMkLst>
        </pc:spChg>
      </pc:sldChg>
      <pc:sldChg chg="modSp">
        <pc:chgData name="Rodriguez, Nicole - DEN" userId="edce7eb7-41d3-4b21-8d93-85b303938bcd" providerId="ADAL" clId="{B53800F5-5A40-456F-B28E-49B2E7614C20}" dt="2026-09-25T21:08:13.745" v="315" actId="962"/>
        <pc:sldMkLst>
          <pc:docMk/>
          <pc:sldMk cId="2487613685" sldId="105372"/>
        </pc:sldMkLst>
        <pc:spChg chg="mod">
          <ac:chgData name="Rodriguez, Nicole - DEN" userId="edce7eb7-41d3-4b21-8d93-85b303938bcd" providerId="ADAL" clId="{B53800F5-5A40-456F-B28E-49B2E7614C20}" dt="2026-09-25T20:48:52.513" v="108" actId="13244"/>
          <ac:spMkLst>
            <pc:docMk/>
            <pc:sldMk cId="2487613685" sldId="105372"/>
            <ac:spMk id="10" creationId="{B3B143E3-58E2-FFD8-A7EA-E24A9370E624}"/>
          </ac:spMkLst>
        </pc:spChg>
        <pc:picChg chg="mod">
          <ac:chgData name="Rodriguez, Nicole - DEN" userId="edce7eb7-41d3-4b21-8d93-85b303938bcd" providerId="ADAL" clId="{B53800F5-5A40-456F-B28E-49B2E7614C20}" dt="2026-09-25T21:07:10.865" v="311" actId="962"/>
          <ac:picMkLst>
            <pc:docMk/>
            <pc:sldMk cId="2487613685" sldId="105372"/>
            <ac:picMk id="4" creationId="{EF49B935-1593-FC00-01A3-FD21317771B2}"/>
          </ac:picMkLst>
        </pc:picChg>
        <pc:picChg chg="mod">
          <ac:chgData name="Rodriguez, Nicole - DEN" userId="edce7eb7-41d3-4b21-8d93-85b303938bcd" providerId="ADAL" clId="{B53800F5-5A40-456F-B28E-49B2E7614C20}" dt="2026-09-25T21:08:13.745" v="315" actId="962"/>
          <ac:picMkLst>
            <pc:docMk/>
            <pc:sldMk cId="2487613685" sldId="105372"/>
            <ac:picMk id="8" creationId="{34FC3C1D-FBB7-3999-74FA-7BE214432525}"/>
          </ac:picMkLst>
        </pc:picChg>
      </pc:sldChg>
      <pc:sldChg chg="modSp">
        <pc:chgData name="Rodriguez, Nicole - DEN" userId="edce7eb7-41d3-4b21-8d93-85b303938bcd" providerId="ADAL" clId="{B53800F5-5A40-456F-B28E-49B2E7614C20}" dt="2026-09-25T21:06:36.897" v="307" actId="962"/>
        <pc:sldMkLst>
          <pc:docMk/>
          <pc:sldMk cId="4126977282" sldId="105373"/>
        </pc:sldMkLst>
        <pc:picChg chg="mod">
          <ac:chgData name="Rodriguez, Nicole - DEN" userId="edce7eb7-41d3-4b21-8d93-85b303938bcd" providerId="ADAL" clId="{B53800F5-5A40-456F-B28E-49B2E7614C20}" dt="2026-09-25T21:04:51.091" v="295" actId="962"/>
          <ac:picMkLst>
            <pc:docMk/>
            <pc:sldMk cId="4126977282" sldId="105373"/>
            <ac:picMk id="4" creationId="{84DFD924-E212-26F7-BCD5-932D50B22CC2}"/>
          </ac:picMkLst>
        </pc:picChg>
        <pc:picChg chg="mod">
          <ac:chgData name="Rodriguez, Nicole - DEN" userId="edce7eb7-41d3-4b21-8d93-85b303938bcd" providerId="ADAL" clId="{B53800F5-5A40-456F-B28E-49B2E7614C20}" dt="2026-09-25T21:05:33.948" v="303" actId="962"/>
          <ac:picMkLst>
            <pc:docMk/>
            <pc:sldMk cId="4126977282" sldId="105373"/>
            <ac:picMk id="5" creationId="{3DEA582E-DB2B-6B77-F2F8-0BF40CAFDAB4}"/>
          </ac:picMkLst>
        </pc:picChg>
        <pc:picChg chg="mod">
          <ac:chgData name="Rodriguez, Nicole - DEN" userId="edce7eb7-41d3-4b21-8d93-85b303938bcd" providerId="ADAL" clId="{B53800F5-5A40-456F-B28E-49B2E7614C20}" dt="2026-09-25T21:05:17.346" v="299" actId="962"/>
          <ac:picMkLst>
            <pc:docMk/>
            <pc:sldMk cId="4126977282" sldId="105373"/>
            <ac:picMk id="7" creationId="{B3AD0EDE-B0CA-36A3-03BA-EB91553B1B01}"/>
          </ac:picMkLst>
        </pc:picChg>
        <pc:picChg chg="mod">
          <ac:chgData name="Rodriguez, Nicole - DEN" userId="edce7eb7-41d3-4b21-8d93-85b303938bcd" providerId="ADAL" clId="{B53800F5-5A40-456F-B28E-49B2E7614C20}" dt="2026-09-25T21:06:36.897" v="307" actId="962"/>
          <ac:picMkLst>
            <pc:docMk/>
            <pc:sldMk cId="4126977282" sldId="105373"/>
            <ac:picMk id="9" creationId="{A1DD318F-905D-A1DB-DA88-36F5601F3A8A}"/>
          </ac:picMkLst>
        </pc:picChg>
      </pc:sldChg>
      <pc:sldChg chg="modSp">
        <pc:chgData name="Rodriguez, Nicole - DEN" userId="edce7eb7-41d3-4b21-8d93-85b303938bcd" providerId="ADAL" clId="{B53800F5-5A40-456F-B28E-49B2E7614C20}" dt="2026-09-25T21:09:24.039" v="327" actId="962"/>
        <pc:sldMkLst>
          <pc:docMk/>
          <pc:sldMk cId="4109144774" sldId="105374"/>
        </pc:sldMkLst>
        <pc:picChg chg="mod">
          <ac:chgData name="Rodriguez, Nicole - DEN" userId="edce7eb7-41d3-4b21-8d93-85b303938bcd" providerId="ADAL" clId="{B53800F5-5A40-456F-B28E-49B2E7614C20}" dt="2026-09-25T21:08:38.739" v="319" actId="962"/>
          <ac:picMkLst>
            <pc:docMk/>
            <pc:sldMk cId="4109144774" sldId="105374"/>
            <ac:picMk id="4" creationId="{2FE6C633-19B1-6FA7-1B68-9D07B1286E40}"/>
          </ac:picMkLst>
        </pc:picChg>
        <pc:picChg chg="mod">
          <ac:chgData name="Rodriguez, Nicole - DEN" userId="edce7eb7-41d3-4b21-8d93-85b303938bcd" providerId="ADAL" clId="{B53800F5-5A40-456F-B28E-49B2E7614C20}" dt="2026-09-25T21:09:24.039" v="327" actId="962"/>
          <ac:picMkLst>
            <pc:docMk/>
            <pc:sldMk cId="4109144774" sldId="105374"/>
            <ac:picMk id="14" creationId="{3559BB4A-B106-3DA1-F88F-0A18C3447806}"/>
          </ac:picMkLst>
        </pc:picChg>
        <pc:picChg chg="mod">
          <ac:chgData name="Rodriguez, Nicole - DEN" userId="edce7eb7-41d3-4b21-8d93-85b303938bcd" providerId="ADAL" clId="{B53800F5-5A40-456F-B28E-49B2E7614C20}" dt="2026-09-25T21:09:00.749" v="323" actId="962"/>
          <ac:picMkLst>
            <pc:docMk/>
            <pc:sldMk cId="4109144774" sldId="105374"/>
            <ac:picMk id="16" creationId="{938CE946-2DE6-C891-5261-510BD1D09EC1}"/>
          </ac:picMkLst>
        </pc:picChg>
      </pc:sldChg>
      <pc:sldChg chg="modSp mod modShow">
        <pc:chgData name="Rodriguez, Nicole - DEN" userId="edce7eb7-41d3-4b21-8d93-85b303938bcd" providerId="ADAL" clId="{B53800F5-5A40-456F-B28E-49B2E7614C20}" dt="2026-09-25T20:48:08.539" v="100" actId="13244"/>
        <pc:sldMkLst>
          <pc:docMk/>
          <pc:sldMk cId="1609280366" sldId="105375"/>
        </pc:sldMkLst>
        <pc:picChg chg="mod">
          <ac:chgData name="Rodriguez, Nicole - DEN" userId="edce7eb7-41d3-4b21-8d93-85b303938bcd" providerId="ADAL" clId="{B53800F5-5A40-456F-B28E-49B2E7614C20}" dt="2026-09-25T20:48:08.539" v="100" actId="13244"/>
          <ac:picMkLst>
            <pc:docMk/>
            <pc:sldMk cId="1609280366" sldId="105375"/>
            <ac:picMk id="10" creationId="{CDE0D08F-F7CE-C1B8-3674-952F4EA165CD}"/>
          </ac:picMkLst>
        </pc:picChg>
      </pc:sldChg>
      <pc:sldChg chg="modSp">
        <pc:chgData name="Rodriguez, Nicole - DEN" userId="edce7eb7-41d3-4b21-8d93-85b303938bcd" providerId="ADAL" clId="{B53800F5-5A40-456F-B28E-49B2E7614C20}" dt="2026-09-25T20:50:57.902" v="195" actId="20577"/>
        <pc:sldMkLst>
          <pc:docMk/>
          <pc:sldMk cId="4212129237" sldId="105377"/>
        </pc:sldMkLst>
        <pc:spChg chg="mod">
          <ac:chgData name="Rodriguez, Nicole - DEN" userId="edce7eb7-41d3-4b21-8d93-85b303938bcd" providerId="ADAL" clId="{B53800F5-5A40-456F-B28E-49B2E7614C20}" dt="2026-09-25T20:50:57.902" v="195" actId="20577"/>
          <ac:spMkLst>
            <pc:docMk/>
            <pc:sldMk cId="4212129237" sldId="105377"/>
            <ac:spMk id="2" creationId="{BF80FB80-47C2-F307-6A8B-6952291CBFD8}"/>
          </ac:spMkLst>
        </pc:spChg>
      </pc:sldChg>
      <pc:sldChg chg="delSp modSp">
        <pc:chgData name="Rodriguez, Nicole - DEN" userId="edce7eb7-41d3-4b21-8d93-85b303938bcd" providerId="ADAL" clId="{B53800F5-5A40-456F-B28E-49B2E7614C20}" dt="2026-09-25T21:03:53.514" v="283" actId="962"/>
        <pc:sldMkLst>
          <pc:docMk/>
          <pc:sldMk cId="4219861180" sldId="105378"/>
        </pc:sldMkLst>
        <pc:spChg chg="mod">
          <ac:chgData name="Rodriguez, Nicole - DEN" userId="edce7eb7-41d3-4b21-8d93-85b303938bcd" providerId="ADAL" clId="{B53800F5-5A40-456F-B28E-49B2E7614C20}" dt="2026-09-25T20:51:21.442" v="197" actId="207"/>
          <ac:spMkLst>
            <pc:docMk/>
            <pc:sldMk cId="4219861180" sldId="105378"/>
            <ac:spMk id="2" creationId="{CAE14EBE-5A0E-0D51-5A3E-7ED61733D07F}"/>
          </ac:spMkLst>
        </pc:spChg>
        <pc:spChg chg="mod">
          <ac:chgData name="Rodriguez, Nicole - DEN" userId="edce7eb7-41d3-4b21-8d93-85b303938bcd" providerId="ADAL" clId="{B53800F5-5A40-456F-B28E-49B2E7614C20}" dt="2026-09-25T20:48:27.173" v="104" actId="13244"/>
          <ac:spMkLst>
            <pc:docMk/>
            <pc:sldMk cId="4219861180" sldId="105378"/>
            <ac:spMk id="5" creationId="{ADA17F3E-84A3-DE91-0C6D-4BF499583837}"/>
          </ac:spMkLst>
        </pc:spChg>
        <pc:spChg chg="del mod">
          <ac:chgData name="Rodriguez, Nicole - DEN" userId="edce7eb7-41d3-4b21-8d93-85b303938bcd" providerId="ADAL" clId="{B53800F5-5A40-456F-B28E-49B2E7614C20}" dt="2026-09-25T20:51:23.272" v="198" actId="478"/>
          <ac:spMkLst>
            <pc:docMk/>
            <pc:sldMk cId="4219861180" sldId="105378"/>
            <ac:spMk id="6" creationId="{14496AD8-827C-60CF-2E20-49D11A816E62}"/>
          </ac:spMkLst>
        </pc:spChg>
        <pc:spChg chg="mod">
          <ac:chgData name="Rodriguez, Nicole - DEN" userId="edce7eb7-41d3-4b21-8d93-85b303938bcd" providerId="ADAL" clId="{B53800F5-5A40-456F-B28E-49B2E7614C20}" dt="2026-09-25T21:03:22.252" v="275" actId="962"/>
          <ac:spMkLst>
            <pc:docMk/>
            <pc:sldMk cId="4219861180" sldId="105378"/>
            <ac:spMk id="10" creationId="{080F9CF9-5F3E-4EF9-180D-804117B66B1D}"/>
          </ac:spMkLst>
        </pc:spChg>
        <pc:picChg chg="mod">
          <ac:chgData name="Rodriguez, Nicole - DEN" userId="edce7eb7-41d3-4b21-8d93-85b303938bcd" providerId="ADAL" clId="{B53800F5-5A40-456F-B28E-49B2E7614C20}" dt="2026-09-25T21:03:53.514" v="283" actId="962"/>
          <ac:picMkLst>
            <pc:docMk/>
            <pc:sldMk cId="4219861180" sldId="105378"/>
            <ac:picMk id="4" creationId="{2F9674A8-6B42-86AE-F3C7-A2832B71F9DE}"/>
          </ac:picMkLst>
        </pc:picChg>
        <pc:picChg chg="mod">
          <ac:chgData name="Rodriguez, Nicole - DEN" userId="edce7eb7-41d3-4b21-8d93-85b303938bcd" providerId="ADAL" clId="{B53800F5-5A40-456F-B28E-49B2E7614C20}" dt="2026-09-25T21:03:20.859" v="274" actId="962"/>
          <ac:picMkLst>
            <pc:docMk/>
            <pc:sldMk cId="4219861180" sldId="105378"/>
            <ac:picMk id="7" creationId="{E9858B69-B7D8-0B85-921C-AB9661A637B9}"/>
          </ac:picMkLst>
        </pc:picChg>
        <pc:picChg chg="mod">
          <ac:chgData name="Rodriguez, Nicole - DEN" userId="edce7eb7-41d3-4b21-8d93-85b303938bcd" providerId="ADAL" clId="{B53800F5-5A40-456F-B28E-49B2E7614C20}" dt="2026-09-25T21:03:36.633" v="279" actId="962"/>
          <ac:picMkLst>
            <pc:docMk/>
            <pc:sldMk cId="4219861180" sldId="105378"/>
            <ac:picMk id="9" creationId="{74FCC7D7-104A-36CC-0D45-16ABB68C6C02}"/>
          </ac:picMkLst>
        </pc:picChg>
      </pc:sldChg>
      <pc:sldChg chg="mod modShow">
        <pc:chgData name="Rodriguez, Nicole - DEN" userId="edce7eb7-41d3-4b21-8d93-85b303938bcd" providerId="ADAL" clId="{B53800F5-5A40-456F-B28E-49B2E7614C20}" dt="2026-09-25T20:45:47.973" v="87" actId="34476"/>
        <pc:sldMkLst>
          <pc:docMk/>
          <pc:sldMk cId="1151277204" sldId="105380"/>
        </pc:sldMkLst>
      </pc:sldChg>
      <pc:sldChg chg="modSp">
        <pc:chgData name="Rodriguez, Nicole - DEN" userId="edce7eb7-41d3-4b21-8d93-85b303938bcd" providerId="ADAL" clId="{B53800F5-5A40-456F-B28E-49B2E7614C20}" dt="2026-09-25T21:10:41.806" v="335" actId="962"/>
        <pc:sldMkLst>
          <pc:docMk/>
          <pc:sldMk cId="3107629462" sldId="105381"/>
        </pc:sldMkLst>
        <pc:picChg chg="mod">
          <ac:chgData name="Rodriguez, Nicole - DEN" userId="edce7eb7-41d3-4b21-8d93-85b303938bcd" providerId="ADAL" clId="{B53800F5-5A40-456F-B28E-49B2E7614C20}" dt="2026-09-25T21:10:41.806" v="335" actId="962"/>
          <ac:picMkLst>
            <pc:docMk/>
            <pc:sldMk cId="3107629462" sldId="105381"/>
            <ac:picMk id="6" creationId="{D65741EC-0678-D15E-2F11-E6C82BA94E42}"/>
          </ac:picMkLst>
        </pc:picChg>
        <pc:picChg chg="mod">
          <ac:chgData name="Rodriguez, Nicole - DEN" userId="edce7eb7-41d3-4b21-8d93-85b303938bcd" providerId="ADAL" clId="{B53800F5-5A40-456F-B28E-49B2E7614C20}" dt="2026-09-25T21:09:45.836" v="331" actId="962"/>
          <ac:picMkLst>
            <pc:docMk/>
            <pc:sldMk cId="3107629462" sldId="105381"/>
            <ac:picMk id="8" creationId="{8981AA1E-6D70-A7FE-AB8C-BCE086556AC1}"/>
          </ac:picMkLst>
        </pc:picChg>
      </pc:sldChg>
      <pc:sldChg chg="del">
        <pc:chgData name="Rodriguez, Nicole - DEN" userId="edce7eb7-41d3-4b21-8d93-85b303938bcd" providerId="ADAL" clId="{B53800F5-5A40-456F-B28E-49B2E7614C20}" dt="2026-09-25T20:46:27.016" v="93" actId="2696"/>
        <pc:sldMkLst>
          <pc:docMk/>
          <pc:sldMk cId="2026758210" sldId="105382"/>
        </pc:sldMkLst>
      </pc:sldChg>
      <pc:sldChg chg="modSp mod">
        <pc:chgData name="Rodriguez, Nicole - DEN" userId="edce7eb7-41d3-4b21-8d93-85b303938bcd" providerId="ADAL" clId="{B53800F5-5A40-456F-B28E-49B2E7614C20}" dt="2026-09-25T20:47:25.765" v="95" actId="13244"/>
        <pc:sldMkLst>
          <pc:docMk/>
          <pc:sldMk cId="2295462668" sldId="105383"/>
        </pc:sldMkLst>
        <pc:spChg chg="mod">
          <ac:chgData name="Rodriguez, Nicole - DEN" userId="edce7eb7-41d3-4b21-8d93-85b303938bcd" providerId="ADAL" clId="{B53800F5-5A40-456F-B28E-49B2E7614C20}" dt="2026-09-25T20:47:25.765" v="95" actId="13244"/>
          <ac:spMkLst>
            <pc:docMk/>
            <pc:sldMk cId="2295462668" sldId="105383"/>
            <ac:spMk id="4" creationId="{2DBFDC6F-DC0C-40BC-C1CC-B25B596E19F4}"/>
          </ac:spMkLst>
        </pc:spChg>
      </pc:sldChg>
      <pc:sldChg chg="delSp modSp">
        <pc:chgData name="Rodriguez, Nicole - DEN" userId="edce7eb7-41d3-4b21-8d93-85b303938bcd" providerId="ADAL" clId="{B53800F5-5A40-456F-B28E-49B2E7614C20}" dt="2026-09-25T20:57:28.937" v="236" actId="962"/>
        <pc:sldMkLst>
          <pc:docMk/>
          <pc:sldMk cId="2192409611" sldId="105385"/>
        </pc:sldMkLst>
        <pc:spChg chg="mod">
          <ac:chgData name="Rodriguez, Nicole - DEN" userId="edce7eb7-41d3-4b21-8d93-85b303938bcd" providerId="ADAL" clId="{B53800F5-5A40-456F-B28E-49B2E7614C20}" dt="2026-09-25T20:50:11.289" v="136" actId="313"/>
          <ac:spMkLst>
            <pc:docMk/>
            <pc:sldMk cId="2192409611" sldId="105385"/>
            <ac:spMk id="2" creationId="{BFBD2BF6-640C-B6C7-ADCE-C94464BEB0AA}"/>
          </ac:spMkLst>
        </pc:spChg>
        <pc:spChg chg="del mod">
          <ac:chgData name="Rodriguez, Nicole - DEN" userId="edce7eb7-41d3-4b21-8d93-85b303938bcd" providerId="ADAL" clId="{B53800F5-5A40-456F-B28E-49B2E7614C20}" dt="2026-09-25T20:56:54.720" v="232" actId="478"/>
          <ac:spMkLst>
            <pc:docMk/>
            <pc:sldMk cId="2192409611" sldId="105385"/>
            <ac:spMk id="6" creationId="{60628558-99B4-FC94-480E-48BC24042342}"/>
          </ac:spMkLst>
        </pc:spChg>
        <pc:picChg chg="mod">
          <ac:chgData name="Rodriguez, Nicole - DEN" userId="edce7eb7-41d3-4b21-8d93-85b303938bcd" providerId="ADAL" clId="{B53800F5-5A40-456F-B28E-49B2E7614C20}" dt="2026-09-25T20:57:28.937" v="236" actId="962"/>
          <ac:picMkLst>
            <pc:docMk/>
            <pc:sldMk cId="2192409611" sldId="105385"/>
            <ac:picMk id="7" creationId="{171FA006-290B-F281-D4A8-89C567DF522E}"/>
          </ac:picMkLst>
        </pc:picChg>
      </pc:sldChg>
      <pc:sldChg chg="delSp modSp">
        <pc:chgData name="Rodriguez, Nicole - DEN" userId="edce7eb7-41d3-4b21-8d93-85b303938bcd" providerId="ADAL" clId="{B53800F5-5A40-456F-B28E-49B2E7614C20}" dt="2026-09-25T20:57:54.361" v="242" actId="962"/>
        <pc:sldMkLst>
          <pc:docMk/>
          <pc:sldMk cId="4065067169" sldId="105386"/>
        </pc:sldMkLst>
        <pc:spChg chg="mod">
          <ac:chgData name="Rodriguez, Nicole - DEN" userId="edce7eb7-41d3-4b21-8d93-85b303938bcd" providerId="ADAL" clId="{B53800F5-5A40-456F-B28E-49B2E7614C20}" dt="2026-09-25T20:50:17.913" v="147" actId="20577"/>
          <ac:spMkLst>
            <pc:docMk/>
            <pc:sldMk cId="4065067169" sldId="105386"/>
            <ac:spMk id="2" creationId="{44310146-2E27-767D-672C-0F71F8D14C58}"/>
          </ac:spMkLst>
        </pc:spChg>
        <pc:spChg chg="del mod">
          <ac:chgData name="Rodriguez, Nicole - DEN" userId="edce7eb7-41d3-4b21-8d93-85b303938bcd" providerId="ADAL" clId="{B53800F5-5A40-456F-B28E-49B2E7614C20}" dt="2026-09-25T20:57:33.198" v="238" actId="478"/>
          <ac:spMkLst>
            <pc:docMk/>
            <pc:sldMk cId="4065067169" sldId="105386"/>
            <ac:spMk id="6" creationId="{48F83E49-C686-F9A4-611A-E888B71EE1A7}"/>
          </ac:spMkLst>
        </pc:spChg>
        <pc:picChg chg="mod">
          <ac:chgData name="Rodriguez, Nicole - DEN" userId="edce7eb7-41d3-4b21-8d93-85b303938bcd" providerId="ADAL" clId="{B53800F5-5A40-456F-B28E-49B2E7614C20}" dt="2026-09-25T20:57:54.361" v="242" actId="962"/>
          <ac:picMkLst>
            <pc:docMk/>
            <pc:sldMk cId="4065067169" sldId="105386"/>
            <ac:picMk id="3" creationId="{52B96446-B9F7-7F76-2713-46EC6E7F377A}"/>
          </ac:picMkLst>
        </pc:picChg>
      </pc:sldChg>
      <pc:sldChg chg="delSp modSp">
        <pc:chgData name="Rodriguez, Nicole - DEN" userId="edce7eb7-41d3-4b21-8d93-85b303938bcd" providerId="ADAL" clId="{B53800F5-5A40-456F-B28E-49B2E7614C20}" dt="2026-09-25T20:58:57.287" v="248" actId="962"/>
        <pc:sldMkLst>
          <pc:docMk/>
          <pc:sldMk cId="2880242442" sldId="105387"/>
        </pc:sldMkLst>
        <pc:spChg chg="mod">
          <ac:chgData name="Rodriguez, Nicole - DEN" userId="edce7eb7-41d3-4b21-8d93-85b303938bcd" providerId="ADAL" clId="{B53800F5-5A40-456F-B28E-49B2E7614C20}" dt="2026-09-25T20:50:32.517" v="167" actId="20577"/>
          <ac:spMkLst>
            <pc:docMk/>
            <pc:sldMk cId="2880242442" sldId="105387"/>
            <ac:spMk id="2" creationId="{30A91B37-9B30-6AE6-CAFD-53769F6A4061}"/>
          </ac:spMkLst>
        </pc:spChg>
        <pc:spChg chg="del mod">
          <ac:chgData name="Rodriguez, Nicole - DEN" userId="edce7eb7-41d3-4b21-8d93-85b303938bcd" providerId="ADAL" clId="{B53800F5-5A40-456F-B28E-49B2E7614C20}" dt="2026-09-25T20:57:57.452" v="244" actId="478"/>
          <ac:spMkLst>
            <pc:docMk/>
            <pc:sldMk cId="2880242442" sldId="105387"/>
            <ac:spMk id="6" creationId="{764AB289-8CFA-D00F-C797-429B9586DCCF}"/>
          </ac:spMkLst>
        </pc:spChg>
        <pc:picChg chg="mod">
          <ac:chgData name="Rodriguez, Nicole - DEN" userId="edce7eb7-41d3-4b21-8d93-85b303938bcd" providerId="ADAL" clId="{B53800F5-5A40-456F-B28E-49B2E7614C20}" dt="2026-09-25T20:58:57.287" v="248" actId="962"/>
          <ac:picMkLst>
            <pc:docMk/>
            <pc:sldMk cId="2880242442" sldId="105387"/>
            <ac:picMk id="4" creationId="{736C150C-E60F-8914-6210-1A2680C556CC}"/>
          </ac:picMkLst>
        </pc:picChg>
      </pc:sldChg>
      <pc:sldChg chg="delSp modSp">
        <pc:chgData name="Rodriguez, Nicole - DEN" userId="edce7eb7-41d3-4b21-8d93-85b303938bcd" providerId="ADAL" clId="{B53800F5-5A40-456F-B28E-49B2E7614C20}" dt="2026-09-25T20:59:49.280" v="254" actId="962"/>
        <pc:sldMkLst>
          <pc:docMk/>
          <pc:sldMk cId="695251339" sldId="105388"/>
        </pc:sldMkLst>
        <pc:spChg chg="mod">
          <ac:chgData name="Rodriguez, Nicole - DEN" userId="edce7eb7-41d3-4b21-8d93-85b303938bcd" providerId="ADAL" clId="{B53800F5-5A40-456F-B28E-49B2E7614C20}" dt="2026-09-25T20:50:44.807" v="189" actId="20577"/>
          <ac:spMkLst>
            <pc:docMk/>
            <pc:sldMk cId="695251339" sldId="105388"/>
            <ac:spMk id="2" creationId="{13E41996-5AC9-7CD8-D535-C1FEC87E8A32}"/>
          </ac:spMkLst>
        </pc:spChg>
        <pc:spChg chg="del mod">
          <ac:chgData name="Rodriguez, Nicole - DEN" userId="edce7eb7-41d3-4b21-8d93-85b303938bcd" providerId="ADAL" clId="{B53800F5-5A40-456F-B28E-49B2E7614C20}" dt="2026-09-25T20:59:00.332" v="250" actId="478"/>
          <ac:spMkLst>
            <pc:docMk/>
            <pc:sldMk cId="695251339" sldId="105388"/>
            <ac:spMk id="6" creationId="{89230ADD-E820-BD3A-F46F-263BCCABE400}"/>
          </ac:spMkLst>
        </pc:spChg>
        <pc:picChg chg="mod">
          <ac:chgData name="Rodriguez, Nicole - DEN" userId="edce7eb7-41d3-4b21-8d93-85b303938bcd" providerId="ADAL" clId="{B53800F5-5A40-456F-B28E-49B2E7614C20}" dt="2026-09-25T20:59:49.280" v="254" actId="962"/>
          <ac:picMkLst>
            <pc:docMk/>
            <pc:sldMk cId="695251339" sldId="105388"/>
            <ac:picMk id="3" creationId="{1988A685-B709-4862-3A9D-D00563AAB705}"/>
          </ac:picMkLst>
        </pc:picChg>
      </pc:sldChg>
      <pc:sldChg chg="add del">
        <pc:chgData name="Rodriguez, Nicole - DEN" userId="edce7eb7-41d3-4b21-8d93-85b303938bcd" providerId="ADAL" clId="{B53800F5-5A40-456F-B28E-49B2E7614C20}" dt="2026-09-25T20:46:27.016" v="93" actId="2696"/>
        <pc:sldMkLst>
          <pc:docMk/>
          <pc:sldMk cId="1744794394" sldId="105389"/>
        </pc:sldMkLst>
      </pc:sldChg>
      <pc:sldChg chg="del">
        <pc:chgData name="Rodriguez, Nicole - DEN" userId="edce7eb7-41d3-4b21-8d93-85b303938bcd" providerId="ADAL" clId="{B53800F5-5A40-456F-B28E-49B2E7614C20}" dt="2026-09-25T20:46:27.016" v="93" actId="2696"/>
        <pc:sldMkLst>
          <pc:docMk/>
          <pc:sldMk cId="3599921304" sldId="105390"/>
        </pc:sldMkLst>
      </pc:sldChg>
      <pc:sldChg chg="del">
        <pc:chgData name="Rodriguez, Nicole - DEN" userId="edce7eb7-41d3-4b21-8d93-85b303938bcd" providerId="ADAL" clId="{B53800F5-5A40-456F-B28E-49B2E7614C20}" dt="2026-09-25T20:45:45.470" v="86" actId="2696"/>
        <pc:sldMkLst>
          <pc:docMk/>
          <pc:sldMk cId="1018537018" sldId="105391"/>
        </pc:sldMkLst>
      </pc:sldChg>
      <pc:sldChg chg="del">
        <pc:chgData name="Rodriguez, Nicole - DEN" userId="edce7eb7-41d3-4b21-8d93-85b303938bcd" providerId="ADAL" clId="{B53800F5-5A40-456F-B28E-49B2E7614C20}" dt="2026-09-25T20:45:55.646" v="89" actId="2696"/>
        <pc:sldMkLst>
          <pc:docMk/>
          <pc:sldMk cId="3248512456" sldId="105392"/>
        </pc:sldMkLst>
      </pc:sldChg>
      <pc:sldMasterChg chg="del delSldLayout">
        <pc:chgData name="Rodriguez, Nicole - DEN" userId="edce7eb7-41d3-4b21-8d93-85b303938bcd" providerId="ADAL" clId="{B53800F5-5A40-456F-B28E-49B2E7614C20}" dt="2026-09-25T20:46:01.874" v="90" actId="2696"/>
        <pc:sldMasterMkLst>
          <pc:docMk/>
          <pc:sldMasterMk cId="1017218262" sldId="2147483734"/>
        </pc:sldMasterMkLst>
        <pc:sldLayoutChg chg="del">
          <pc:chgData name="Rodriguez, Nicole - DEN" userId="edce7eb7-41d3-4b21-8d93-85b303938bcd" providerId="ADAL" clId="{B53800F5-5A40-456F-B28E-49B2E7614C20}" dt="2026-09-25T20:46:01.874" v="90" actId="2696"/>
          <pc:sldLayoutMkLst>
            <pc:docMk/>
            <pc:sldMasterMk cId="1017218262" sldId="2147483734"/>
            <pc:sldLayoutMk cId="141493502" sldId="2147483735"/>
          </pc:sldLayoutMkLst>
        </pc:sldLayoutChg>
        <pc:sldLayoutChg chg="del">
          <pc:chgData name="Rodriguez, Nicole - DEN" userId="edce7eb7-41d3-4b21-8d93-85b303938bcd" providerId="ADAL" clId="{B53800F5-5A40-456F-B28E-49B2E7614C20}" dt="2026-09-25T20:46:01.874" v="90" actId="2696"/>
          <pc:sldLayoutMkLst>
            <pc:docMk/>
            <pc:sldMasterMk cId="1017218262" sldId="2147483734"/>
            <pc:sldLayoutMk cId="3818382871" sldId="2147483736"/>
          </pc:sldLayoutMkLst>
        </pc:sldLayoutChg>
        <pc:sldLayoutChg chg="del">
          <pc:chgData name="Rodriguez, Nicole - DEN" userId="edce7eb7-41d3-4b21-8d93-85b303938bcd" providerId="ADAL" clId="{B53800F5-5A40-456F-B28E-49B2E7614C20}" dt="2026-09-25T20:46:01.874" v="90" actId="2696"/>
          <pc:sldLayoutMkLst>
            <pc:docMk/>
            <pc:sldMasterMk cId="1017218262" sldId="2147483734"/>
            <pc:sldLayoutMk cId="3397029184" sldId="2147483737"/>
          </pc:sldLayoutMkLst>
        </pc:sldLayoutChg>
        <pc:sldLayoutChg chg="del">
          <pc:chgData name="Rodriguez, Nicole - DEN" userId="edce7eb7-41d3-4b21-8d93-85b303938bcd" providerId="ADAL" clId="{B53800F5-5A40-456F-B28E-49B2E7614C20}" dt="2026-09-25T20:46:01.874" v="90" actId="2696"/>
          <pc:sldLayoutMkLst>
            <pc:docMk/>
            <pc:sldMasterMk cId="1017218262" sldId="2147483734"/>
            <pc:sldLayoutMk cId="958153789" sldId="2147483738"/>
          </pc:sldLayoutMkLst>
        </pc:sldLayoutChg>
        <pc:sldLayoutChg chg="del">
          <pc:chgData name="Rodriguez, Nicole - DEN" userId="edce7eb7-41d3-4b21-8d93-85b303938bcd" providerId="ADAL" clId="{B53800F5-5A40-456F-B28E-49B2E7614C20}" dt="2026-09-25T20:46:01.874" v="90" actId="2696"/>
          <pc:sldLayoutMkLst>
            <pc:docMk/>
            <pc:sldMasterMk cId="1017218262" sldId="2147483734"/>
            <pc:sldLayoutMk cId="2195865778" sldId="2147483739"/>
          </pc:sldLayoutMkLst>
        </pc:sldLayoutChg>
      </pc:sldMasterChg>
    </pc:docChg>
  </pc:docChgLst>
</pc:chgInfo>
</file>

<file path=ppt/comments/modernComment_19B55_A3D03109.xml><?xml version="1.0" encoding="utf-8"?>
<p188:cmLst xmlns:a="http://schemas.openxmlformats.org/drawingml/2006/main" xmlns:r="http://schemas.openxmlformats.org/officeDocument/2006/relationships" xmlns:p188="http://schemas.microsoft.com/office/powerpoint/2018/8/main">
  <p188:cm id="{F8D82179-A40B-421C-8762-8BF8295FA91C}" authorId="{DD59B8BD-7F18-EB50-851B-F635371CB727}" status="resolved" created="2026-08-13T17:31:39.981" complete="100000">
    <ac:txMkLst xmlns:ac="http://schemas.microsoft.com/office/drawing/2013/main/command">
      <pc:docMk xmlns:pc="http://schemas.microsoft.com/office/powerpoint/2013/main/command"/>
      <pc:sldMk xmlns:pc="http://schemas.microsoft.com/office/powerpoint/2013/main/command" cId="2748330249" sldId="105301"/>
      <ac:spMk id="9" creationId="{C4EA999A-9D4B-AB13-B024-A256FA7A9C6B}"/>
      <ac:txMk cp="141" len="1">
        <ac:context len="196" hash="1011375916"/>
      </ac:txMk>
    </ac:txMkLst>
    <p188:pos x="2228443" y="2382305"/>
    <p188:txBody>
      <a:bodyPr/>
      <a:lstStyle/>
      <a:p>
        <a:r>
          <a:rPr lang="en-US"/>
          <a:t>Do we have a location yet?</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509E4F1-4391-4BF9-B41A-6564217CEB3D}" type="doc">
      <dgm:prSet loTypeId="urn:microsoft.com/office/officeart/2024/layout/NumberedTitleList" loCatId="list" qsTypeId="urn:microsoft.com/office/officeart/2005/8/quickstyle/simple1#1" qsCatId="simple" csTypeId="urn:microsoft.com/office/officeart/2005/8/colors/accent1_2#1" csCatId="accent1" phldr="1"/>
      <dgm:spPr/>
      <dgm:t>
        <a:bodyPr/>
        <a:lstStyle/>
        <a:p>
          <a:endParaRPr lang="en-US"/>
        </a:p>
      </dgm:t>
    </dgm:pt>
    <dgm:pt modelId="{D5D0F701-7B3F-4AB2-A0A0-A862ED42D430}">
      <dgm:prSet/>
      <dgm:spPr>
        <a:solidFill>
          <a:srgbClr val="8E9FBC"/>
        </a:solidFill>
        <a:ln>
          <a:solidFill>
            <a:srgbClr val="8E9FBC"/>
          </a:solidFill>
        </a:ln>
      </dgm:spPr>
      <dgm:t>
        <a:bodyPr/>
        <a:lstStyle/>
        <a:p>
          <a:r>
            <a:rPr lang="en-US" b="0" i="0">
              <a:solidFill>
                <a:schemeClr val="tx1"/>
              </a:solidFill>
            </a:rPr>
            <a:t>Identify Scope of Concession Opportunity</a:t>
          </a:r>
          <a:endParaRPr lang="en-US">
            <a:solidFill>
              <a:schemeClr val="tx1"/>
            </a:solidFill>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6FEC12CD-5800-42EB-B102-750E07718BD3}" type="parTrans" cxnId="{016192D3-FEAF-4EE9-A8B8-CE1581D5ABCF}">
      <dgm:prSet/>
      <dgm:spPr/>
      <dgm:t>
        <a:bodyPr/>
        <a:lstStyle/>
        <a:p>
          <a:endParaRPr lang="en-US">
            <a:solidFill>
              <a:srgbClr val="DC582A"/>
            </a:solidFill>
          </a:endParaRPr>
        </a:p>
      </dgm:t>
    </dgm:pt>
    <dgm:pt modelId="{5A37CB18-01E1-41C2-91C9-D6B9D2393F72}" type="sibTrans" cxnId="{016192D3-FEAF-4EE9-A8B8-CE1581D5ABCF}">
      <dgm:prSet phldrT="1" phldr="0"/>
      <dgm:spPr>
        <a:solidFill>
          <a:schemeClr val="bg1"/>
        </a:solidFill>
        <a:ln>
          <a:solidFill>
            <a:schemeClr val="tx1"/>
          </a:solidFill>
        </a:ln>
      </dgm:spPr>
      <dgm:t>
        <a:bodyPr/>
        <a:lstStyle/>
        <a:p>
          <a:r>
            <a:rPr lang="en-US">
              <a:solidFill>
                <a:srgbClr val="DC582A"/>
              </a:solidFill>
            </a:rPr>
            <a:t>1</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99B487B3-7CD2-48C0-BB1C-BAAA1CBAA56A}">
      <dgm:prSet/>
      <dgm:spPr>
        <a:solidFill>
          <a:srgbClr val="8E9FBC"/>
        </a:solidFill>
        <a:ln>
          <a:solidFill>
            <a:srgbClr val="8E9FBC"/>
          </a:solidFill>
        </a:ln>
      </dgm:spPr>
      <dgm:t>
        <a:bodyPr/>
        <a:lstStyle/>
        <a:p>
          <a:r>
            <a:rPr lang="en-US">
              <a:solidFill>
                <a:schemeClr val="tx1"/>
              </a:solidFill>
            </a:rPr>
            <a:t>Determine Availability</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DD785EE7-54CE-412E-B2C8-C5EA7CD8DBAF}" type="parTrans" cxnId="{35CDC8A4-268A-489E-A649-4ABE7EB71B56}">
      <dgm:prSet/>
      <dgm:spPr/>
      <dgm:t>
        <a:bodyPr/>
        <a:lstStyle/>
        <a:p>
          <a:endParaRPr lang="en-US">
            <a:solidFill>
              <a:srgbClr val="DC582A"/>
            </a:solidFill>
          </a:endParaRPr>
        </a:p>
      </dgm:t>
    </dgm:pt>
    <dgm:pt modelId="{6029EC24-C93E-4B5B-925D-804B03F18299}" type="sibTrans" cxnId="{35CDC8A4-268A-489E-A649-4ABE7EB71B56}">
      <dgm:prSet phldrT="2" phldr="0"/>
      <dgm:spPr>
        <a:solidFill>
          <a:schemeClr val="bg1"/>
        </a:solidFill>
        <a:ln>
          <a:solidFill>
            <a:schemeClr val="tx1"/>
          </a:solidFill>
        </a:ln>
      </dgm:spPr>
      <dgm:t>
        <a:bodyPr/>
        <a:lstStyle/>
        <a:p>
          <a:r>
            <a:rPr lang="en-US">
              <a:solidFill>
                <a:srgbClr val="DC582A"/>
              </a:solidFill>
            </a:rPr>
            <a:t>2</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E06707A9-53B1-4A0F-8C76-C3E9983BF3FF}">
      <dgm:prSet/>
      <dgm:spPr>
        <a:solidFill>
          <a:srgbClr val="8E9FBC"/>
        </a:solidFill>
        <a:ln>
          <a:solidFill>
            <a:srgbClr val="8E9FBC"/>
          </a:solidFill>
        </a:ln>
      </dgm:spPr>
      <dgm:t>
        <a:bodyPr/>
        <a:lstStyle/>
        <a:p>
          <a:r>
            <a:rPr lang="en-US">
              <a:solidFill>
                <a:schemeClr val="tx1"/>
              </a:solidFill>
            </a:rPr>
            <a:t>Establish Concession-specific Goal</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081BFE25-9203-4E9B-A2EA-5CA01544122A}" type="parTrans" cxnId="{8F6E9627-CB23-4EC9-BF5A-E8E8F9305C62}">
      <dgm:prSet/>
      <dgm:spPr/>
      <dgm:t>
        <a:bodyPr/>
        <a:lstStyle/>
        <a:p>
          <a:endParaRPr lang="en-US">
            <a:solidFill>
              <a:srgbClr val="DC582A"/>
            </a:solidFill>
          </a:endParaRPr>
        </a:p>
      </dgm:t>
    </dgm:pt>
    <dgm:pt modelId="{C1125CE4-12C9-4320-B937-9F6B0D300C10}" type="sibTrans" cxnId="{8F6E9627-CB23-4EC9-BF5A-E8E8F9305C62}">
      <dgm:prSet phldrT="4" phldr="0"/>
      <dgm:spPr>
        <a:solidFill>
          <a:schemeClr val="bg1"/>
        </a:solidFill>
        <a:ln>
          <a:solidFill>
            <a:schemeClr val="tx1"/>
          </a:solidFill>
        </a:ln>
      </dgm:spPr>
      <dgm:t>
        <a:bodyPr/>
        <a:lstStyle/>
        <a:p>
          <a:r>
            <a:rPr lang="en-US">
              <a:solidFill>
                <a:srgbClr val="DC582A"/>
              </a:solidFill>
            </a:rPr>
            <a:t>4</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8D13E54D-06E9-4E30-A31B-524AE955B16E}">
      <dgm:prSet/>
      <dgm:spPr>
        <a:solidFill>
          <a:srgbClr val="8E9FBC"/>
        </a:solidFill>
        <a:ln>
          <a:solidFill>
            <a:srgbClr val="8E9FBC"/>
          </a:solidFill>
        </a:ln>
      </dgm:spPr>
      <dgm:t>
        <a:bodyPr/>
        <a:lstStyle/>
        <a:p>
          <a:r>
            <a:rPr lang="en-US" b="0" i="0">
              <a:solidFill>
                <a:schemeClr val="tx1"/>
              </a:solidFill>
            </a:rPr>
            <a:t>Analyze Participation Opportunities</a:t>
          </a:r>
          <a:endParaRPr lang="en-US">
            <a:solidFill>
              <a:schemeClr val="tx1"/>
            </a:solidFill>
          </a:endParaRP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10463429-F3E2-48F4-9AA8-57A3A42F21E6}" type="parTrans" cxnId="{DF7ACCF2-F4EE-4A31-B16C-25B875ADB723}">
      <dgm:prSet/>
      <dgm:spPr/>
      <dgm:t>
        <a:bodyPr/>
        <a:lstStyle/>
        <a:p>
          <a:endParaRPr lang="en-US">
            <a:solidFill>
              <a:srgbClr val="DC582A"/>
            </a:solidFill>
          </a:endParaRPr>
        </a:p>
      </dgm:t>
    </dgm:pt>
    <dgm:pt modelId="{9720E8FC-C01F-45EF-B468-A1764135BA44}" type="sibTrans" cxnId="{DF7ACCF2-F4EE-4A31-B16C-25B875ADB723}">
      <dgm:prSet phldrT="3" phldr="0"/>
      <dgm:spPr>
        <a:solidFill>
          <a:schemeClr val="bg1"/>
        </a:solidFill>
        <a:ln>
          <a:solidFill>
            <a:schemeClr val="tx1"/>
          </a:solidFill>
        </a:ln>
      </dgm:spPr>
      <dgm:t>
        <a:bodyPr/>
        <a:lstStyle/>
        <a:p>
          <a:r>
            <a:rPr lang="en-US">
              <a:solidFill>
                <a:srgbClr val="DC582A"/>
              </a:solidFill>
            </a:rPr>
            <a:t>3</a:t>
          </a:r>
        </a:p>
      </dgm:t>
      <dgm:extLst>
        <a:ext uri="{E40237B7-FDA0-4F09-8148-C483321AD2D9}">
          <dgm14:cNvPr xmlns:dgm14="http://schemas.microsoft.com/office/drawing/2010/diagram" id="0" name="">
            <a:extLst>
              <a:ext uri="{C183D7F6-B498-43B3-948B-1728B52AA6E4}">
                <adec:decorative xmlns:adec="http://schemas.microsoft.com/office/drawing/2017/decorative" val="1"/>
              </a:ext>
            </a:extLst>
          </dgm14:cNvPr>
        </a:ext>
      </dgm:extLst>
    </dgm:pt>
    <dgm:pt modelId="{19B8A6A3-875B-4E07-9DEC-E5E9058B3E1A}" type="pres">
      <dgm:prSet presAssocID="{B509E4F1-4391-4BF9-B41A-6564217CEB3D}" presName="Name0" presStyleCnt="0">
        <dgm:presLayoutVars>
          <dgm:dir/>
          <dgm:animLvl val="lvl"/>
          <dgm:resizeHandles val="exact"/>
        </dgm:presLayoutVars>
      </dgm:prSet>
      <dgm:spPr/>
    </dgm:pt>
    <dgm:pt modelId="{5BA45B14-4BF3-4995-99C1-1EBE78906C8F}" type="pres">
      <dgm:prSet presAssocID="{D5D0F701-7B3F-4AB2-A0A0-A862ED42D430}" presName="compositeNode" presStyleCnt="0">
        <dgm:presLayoutVars>
          <dgm:bulletEnabled val="1"/>
        </dgm:presLayoutVars>
      </dgm:prSet>
      <dgm:spPr/>
    </dgm:pt>
    <dgm:pt modelId="{69D6C782-5956-414E-A723-6D66B6379C37}" type="pres">
      <dgm:prSet presAssocID="{D5D0F701-7B3F-4AB2-A0A0-A862ED42D430}" presName="bgRect" presStyleLbl="fgAcc1" presStyleIdx="0" presStyleCnt="4" custLinFactNeighborX="-126"/>
      <dgm:spPr/>
    </dgm:pt>
    <dgm:pt modelId="{7E79BE28-1497-4BE5-94CB-D123D1C341A4}" type="pres">
      <dgm:prSet presAssocID="{5A37CB18-01E1-41C2-91C9-D6B9D2393F72}" presName="sibTransNodeCircle" presStyleLbl="alignNode1" presStyleIdx="0" presStyleCnt="4">
        <dgm:presLayoutVars>
          <dgm:chMax val="0"/>
          <dgm:bulletEnabled/>
        </dgm:presLayoutVars>
      </dgm:prSet>
      <dgm:spPr/>
    </dgm:pt>
    <dgm:pt modelId="{3432B58D-97BF-489A-85FE-246F9F1F6480}" type="pres">
      <dgm:prSet presAssocID="{D5D0F701-7B3F-4AB2-A0A0-A862ED42D430}" presName="nodeText" presStyleLbl="bgAccFollowNode1" presStyleIdx="0" presStyleCnt="0">
        <dgm:presLayoutVars>
          <dgm:bulletEnabled val="1"/>
        </dgm:presLayoutVars>
      </dgm:prSet>
      <dgm:spPr/>
    </dgm:pt>
    <dgm:pt modelId="{7FBB810C-10CE-488E-9755-EA57B3F4F3A9}" type="pres">
      <dgm:prSet presAssocID="{5A37CB18-01E1-41C2-91C9-D6B9D2393F72}" presName="sibTrans" presStyleCnt="0"/>
      <dgm:spPr/>
    </dgm:pt>
    <dgm:pt modelId="{AD53D892-94C4-4694-9C75-6F1EEF386827}" type="pres">
      <dgm:prSet presAssocID="{99B487B3-7CD2-48C0-BB1C-BAAA1CBAA56A}" presName="compositeNode" presStyleCnt="0">
        <dgm:presLayoutVars>
          <dgm:bulletEnabled val="1"/>
        </dgm:presLayoutVars>
      </dgm:prSet>
      <dgm:spPr/>
    </dgm:pt>
    <dgm:pt modelId="{8473D188-952D-4B91-ACA4-8CE3198FB17E}" type="pres">
      <dgm:prSet presAssocID="{99B487B3-7CD2-48C0-BB1C-BAAA1CBAA56A}" presName="bgRect" presStyleLbl="fgAcc1" presStyleIdx="1" presStyleCnt="4"/>
      <dgm:spPr/>
    </dgm:pt>
    <dgm:pt modelId="{A0390D80-9AD4-4C5A-B2F6-FCA5CFF784ED}" type="pres">
      <dgm:prSet presAssocID="{6029EC24-C93E-4B5B-925D-804B03F18299}" presName="sibTransNodeCircle" presStyleLbl="alignNode1" presStyleIdx="1" presStyleCnt="4">
        <dgm:presLayoutVars>
          <dgm:chMax val="0"/>
          <dgm:bulletEnabled/>
        </dgm:presLayoutVars>
      </dgm:prSet>
      <dgm:spPr/>
    </dgm:pt>
    <dgm:pt modelId="{E1D5AF04-D160-4D97-9E44-82A27F40D462}" type="pres">
      <dgm:prSet presAssocID="{99B487B3-7CD2-48C0-BB1C-BAAA1CBAA56A}" presName="nodeText" presStyleLbl="bgAccFollowNode1" presStyleIdx="0" presStyleCnt="0">
        <dgm:presLayoutVars>
          <dgm:bulletEnabled val="1"/>
        </dgm:presLayoutVars>
      </dgm:prSet>
      <dgm:spPr/>
    </dgm:pt>
    <dgm:pt modelId="{BD9A9573-032D-4341-A421-8A33FEDDEE76}" type="pres">
      <dgm:prSet presAssocID="{6029EC24-C93E-4B5B-925D-804B03F18299}" presName="sibTrans" presStyleCnt="0"/>
      <dgm:spPr/>
    </dgm:pt>
    <dgm:pt modelId="{C7A4BDB6-9DB7-4460-A1DE-F2FCFE63B075}" type="pres">
      <dgm:prSet presAssocID="{8D13E54D-06E9-4E30-A31B-524AE955B16E}" presName="compositeNode" presStyleCnt="0">
        <dgm:presLayoutVars>
          <dgm:bulletEnabled val="1"/>
        </dgm:presLayoutVars>
      </dgm:prSet>
      <dgm:spPr/>
    </dgm:pt>
    <dgm:pt modelId="{4DE7867C-2706-47BE-A83F-D2E0BB909AF3}" type="pres">
      <dgm:prSet presAssocID="{8D13E54D-06E9-4E30-A31B-524AE955B16E}" presName="bgRect" presStyleLbl="fgAcc1" presStyleIdx="2" presStyleCnt="4"/>
      <dgm:spPr/>
    </dgm:pt>
    <dgm:pt modelId="{C8E1945C-FB02-44C9-A367-CA9B24D009E3}" type="pres">
      <dgm:prSet presAssocID="{9720E8FC-C01F-45EF-B468-A1764135BA44}" presName="sibTransNodeCircle" presStyleLbl="alignNode1" presStyleIdx="2" presStyleCnt="4">
        <dgm:presLayoutVars>
          <dgm:chMax val="0"/>
          <dgm:bulletEnabled/>
        </dgm:presLayoutVars>
      </dgm:prSet>
      <dgm:spPr/>
    </dgm:pt>
    <dgm:pt modelId="{622BEBBE-7D1B-4F2E-AA1C-826E7ED607C0}" type="pres">
      <dgm:prSet presAssocID="{8D13E54D-06E9-4E30-A31B-524AE955B16E}" presName="nodeText" presStyleLbl="bgAccFollowNode1" presStyleIdx="0" presStyleCnt="0">
        <dgm:presLayoutVars>
          <dgm:bulletEnabled val="1"/>
        </dgm:presLayoutVars>
      </dgm:prSet>
      <dgm:spPr/>
    </dgm:pt>
    <dgm:pt modelId="{A0E4603B-4810-48C9-9A4F-445FE5A6647D}" type="pres">
      <dgm:prSet presAssocID="{9720E8FC-C01F-45EF-B468-A1764135BA44}" presName="sibTrans" presStyleCnt="0"/>
      <dgm:spPr/>
    </dgm:pt>
    <dgm:pt modelId="{AC709853-7F00-485F-A3CB-23E5A46BA289}" type="pres">
      <dgm:prSet presAssocID="{E06707A9-53B1-4A0F-8C76-C3E9983BF3FF}" presName="compositeNode" presStyleCnt="0">
        <dgm:presLayoutVars>
          <dgm:bulletEnabled val="1"/>
        </dgm:presLayoutVars>
      </dgm:prSet>
      <dgm:spPr/>
    </dgm:pt>
    <dgm:pt modelId="{A8F2D4D2-947F-42D0-94A4-D97E1405E82C}" type="pres">
      <dgm:prSet presAssocID="{E06707A9-53B1-4A0F-8C76-C3E9983BF3FF}" presName="bgRect" presStyleLbl="fgAcc1" presStyleIdx="3" presStyleCnt="4"/>
      <dgm:spPr/>
    </dgm:pt>
    <dgm:pt modelId="{47949514-868D-41D5-81E8-BE8795097352}" type="pres">
      <dgm:prSet presAssocID="{C1125CE4-12C9-4320-B937-9F6B0D300C10}" presName="sibTransNodeCircle" presStyleLbl="alignNode1" presStyleIdx="3" presStyleCnt="4">
        <dgm:presLayoutVars>
          <dgm:chMax val="0"/>
          <dgm:bulletEnabled/>
        </dgm:presLayoutVars>
      </dgm:prSet>
      <dgm:spPr/>
    </dgm:pt>
    <dgm:pt modelId="{3181C4F1-5161-4E04-8A19-08AF1157B8BC}" type="pres">
      <dgm:prSet presAssocID="{E06707A9-53B1-4A0F-8C76-C3E9983BF3FF}" presName="nodeText" presStyleLbl="bgAccFollowNode1" presStyleIdx="0" presStyleCnt="0">
        <dgm:presLayoutVars>
          <dgm:bulletEnabled val="1"/>
        </dgm:presLayoutVars>
      </dgm:prSet>
      <dgm:spPr/>
    </dgm:pt>
  </dgm:ptLst>
  <dgm:cxnLst>
    <dgm:cxn modelId="{08363208-1F2B-479E-9EF3-9889CDE20B55}" type="presOf" srcId="{8D13E54D-06E9-4E30-A31B-524AE955B16E}" destId="{4DE7867C-2706-47BE-A83F-D2E0BB909AF3}" srcOrd="0" destOrd="0" presId="urn:microsoft.com/office/officeart/2024/layout/NumberedTitleList"/>
    <dgm:cxn modelId="{FCC1CF08-3F1F-43BD-A596-D3A78EE9DD25}" type="presOf" srcId="{99B487B3-7CD2-48C0-BB1C-BAAA1CBAA56A}" destId="{E1D5AF04-D160-4D97-9E44-82A27F40D462}" srcOrd="1" destOrd="0" presId="urn:microsoft.com/office/officeart/2024/layout/NumberedTitleList"/>
    <dgm:cxn modelId="{BEF04709-1E75-4296-8C48-D76E5E7DE9D0}" type="presOf" srcId="{99B487B3-7CD2-48C0-BB1C-BAAA1CBAA56A}" destId="{8473D188-952D-4B91-ACA4-8CE3198FB17E}" srcOrd="0" destOrd="0" presId="urn:microsoft.com/office/officeart/2024/layout/NumberedTitleList"/>
    <dgm:cxn modelId="{86D32E1B-A074-48F4-963D-5DBD74B19D34}" type="presOf" srcId="{5A37CB18-01E1-41C2-91C9-D6B9D2393F72}" destId="{7E79BE28-1497-4BE5-94CB-D123D1C341A4}" srcOrd="0" destOrd="0" presId="urn:microsoft.com/office/officeart/2024/layout/NumberedTitleList"/>
    <dgm:cxn modelId="{8F6E9627-CB23-4EC9-BF5A-E8E8F9305C62}" srcId="{B509E4F1-4391-4BF9-B41A-6564217CEB3D}" destId="{E06707A9-53B1-4A0F-8C76-C3E9983BF3FF}" srcOrd="3" destOrd="0" parTransId="{081BFE25-9203-4E9B-A2EA-5CA01544122A}" sibTransId="{C1125CE4-12C9-4320-B937-9F6B0D300C10}"/>
    <dgm:cxn modelId="{CDCFD734-D863-46C5-A89E-BF4B386DCEAB}" type="presOf" srcId="{D5D0F701-7B3F-4AB2-A0A0-A862ED42D430}" destId="{3432B58D-97BF-489A-85FE-246F9F1F6480}" srcOrd="1" destOrd="0" presId="urn:microsoft.com/office/officeart/2024/layout/NumberedTitleList"/>
    <dgm:cxn modelId="{54AED542-CABE-47B3-B732-C3BDF961D590}" type="presOf" srcId="{C1125CE4-12C9-4320-B937-9F6B0D300C10}" destId="{47949514-868D-41D5-81E8-BE8795097352}" srcOrd="0" destOrd="0" presId="urn:microsoft.com/office/officeart/2024/layout/NumberedTitleList"/>
    <dgm:cxn modelId="{DEFA1E65-73CC-40D4-B318-833E388C8A02}" type="presOf" srcId="{9720E8FC-C01F-45EF-B468-A1764135BA44}" destId="{C8E1945C-FB02-44C9-A367-CA9B24D009E3}" srcOrd="0" destOrd="0" presId="urn:microsoft.com/office/officeart/2024/layout/NumberedTitleList"/>
    <dgm:cxn modelId="{D1722146-576F-4928-BCC5-CF93F0051D3D}" type="presOf" srcId="{8D13E54D-06E9-4E30-A31B-524AE955B16E}" destId="{622BEBBE-7D1B-4F2E-AA1C-826E7ED607C0}" srcOrd="1" destOrd="0" presId="urn:microsoft.com/office/officeart/2024/layout/NumberedTitleList"/>
    <dgm:cxn modelId="{6CBC308C-89F5-4656-8F8F-1E3B0DB65D76}" type="presOf" srcId="{6029EC24-C93E-4B5B-925D-804B03F18299}" destId="{A0390D80-9AD4-4C5A-B2F6-FCA5CFF784ED}" srcOrd="0" destOrd="0" presId="urn:microsoft.com/office/officeart/2024/layout/NumberedTitleList"/>
    <dgm:cxn modelId="{35CDC8A4-268A-489E-A649-4ABE7EB71B56}" srcId="{B509E4F1-4391-4BF9-B41A-6564217CEB3D}" destId="{99B487B3-7CD2-48C0-BB1C-BAAA1CBAA56A}" srcOrd="1" destOrd="0" parTransId="{DD785EE7-54CE-412E-B2C8-C5EA7CD8DBAF}" sibTransId="{6029EC24-C93E-4B5B-925D-804B03F18299}"/>
    <dgm:cxn modelId="{7EBCA6C4-9D6D-4BE0-B065-47A0123EA5AF}" type="presOf" srcId="{D5D0F701-7B3F-4AB2-A0A0-A862ED42D430}" destId="{69D6C782-5956-414E-A723-6D66B6379C37}" srcOrd="0" destOrd="0" presId="urn:microsoft.com/office/officeart/2024/layout/NumberedTitleList"/>
    <dgm:cxn modelId="{336E6EC5-1E0D-4E47-8754-BA26F4EF9168}" type="presOf" srcId="{E06707A9-53B1-4A0F-8C76-C3E9983BF3FF}" destId="{3181C4F1-5161-4E04-8A19-08AF1157B8BC}" srcOrd="1" destOrd="0" presId="urn:microsoft.com/office/officeart/2024/layout/NumberedTitleList"/>
    <dgm:cxn modelId="{077AAACC-1DB6-41F5-A7F6-FC379BBBFA5A}" type="presOf" srcId="{E06707A9-53B1-4A0F-8C76-C3E9983BF3FF}" destId="{A8F2D4D2-947F-42D0-94A4-D97E1405E82C}" srcOrd="0" destOrd="0" presId="urn:microsoft.com/office/officeart/2024/layout/NumberedTitleList"/>
    <dgm:cxn modelId="{016192D3-FEAF-4EE9-A8B8-CE1581D5ABCF}" srcId="{B509E4F1-4391-4BF9-B41A-6564217CEB3D}" destId="{D5D0F701-7B3F-4AB2-A0A0-A862ED42D430}" srcOrd="0" destOrd="0" parTransId="{6FEC12CD-5800-42EB-B102-750E07718BD3}" sibTransId="{5A37CB18-01E1-41C2-91C9-D6B9D2393F72}"/>
    <dgm:cxn modelId="{8B61BEDD-3938-4100-9E32-68F16D42EB58}" type="presOf" srcId="{B509E4F1-4391-4BF9-B41A-6564217CEB3D}" destId="{19B8A6A3-875B-4E07-9DEC-E5E9058B3E1A}" srcOrd="0" destOrd="0" presId="urn:microsoft.com/office/officeart/2024/layout/NumberedTitleList"/>
    <dgm:cxn modelId="{DF7ACCF2-F4EE-4A31-B16C-25B875ADB723}" srcId="{B509E4F1-4391-4BF9-B41A-6564217CEB3D}" destId="{8D13E54D-06E9-4E30-A31B-524AE955B16E}" srcOrd="2" destOrd="0" parTransId="{10463429-F3E2-48F4-9AA8-57A3A42F21E6}" sibTransId="{9720E8FC-C01F-45EF-B468-A1764135BA44}"/>
    <dgm:cxn modelId="{551D8FDD-2175-4356-A3A4-BDEF50C68F51}" type="presParOf" srcId="{19B8A6A3-875B-4E07-9DEC-E5E9058B3E1A}" destId="{5BA45B14-4BF3-4995-99C1-1EBE78906C8F}" srcOrd="0" destOrd="0" presId="urn:microsoft.com/office/officeart/2024/layout/NumberedTitleList"/>
    <dgm:cxn modelId="{7D8E3E1A-CA09-40E6-8C34-43D5D91DBB28}" type="presParOf" srcId="{5BA45B14-4BF3-4995-99C1-1EBE78906C8F}" destId="{69D6C782-5956-414E-A723-6D66B6379C37}" srcOrd="0" destOrd="0" presId="urn:microsoft.com/office/officeart/2024/layout/NumberedTitleList"/>
    <dgm:cxn modelId="{5030CA90-5E6A-4757-8B2A-695C8E429B89}" type="presParOf" srcId="{5BA45B14-4BF3-4995-99C1-1EBE78906C8F}" destId="{7E79BE28-1497-4BE5-94CB-D123D1C341A4}" srcOrd="1" destOrd="0" presId="urn:microsoft.com/office/officeart/2024/layout/NumberedTitleList"/>
    <dgm:cxn modelId="{EE5F9E43-1A30-497B-AFD4-2EA2DDFA2BCF}" type="presParOf" srcId="{5BA45B14-4BF3-4995-99C1-1EBE78906C8F}" destId="{3432B58D-97BF-489A-85FE-246F9F1F6480}" srcOrd="2" destOrd="0" presId="urn:microsoft.com/office/officeart/2024/layout/NumberedTitleList"/>
    <dgm:cxn modelId="{9585CA2F-9143-47B4-A6AE-F266EDA66B8F}" type="presParOf" srcId="{19B8A6A3-875B-4E07-9DEC-E5E9058B3E1A}" destId="{7FBB810C-10CE-488E-9755-EA57B3F4F3A9}" srcOrd="1" destOrd="0" presId="urn:microsoft.com/office/officeart/2024/layout/NumberedTitleList"/>
    <dgm:cxn modelId="{A3670F04-79EF-4852-A4D6-E6FC4D22F031}" type="presParOf" srcId="{19B8A6A3-875B-4E07-9DEC-E5E9058B3E1A}" destId="{AD53D892-94C4-4694-9C75-6F1EEF386827}" srcOrd="2" destOrd="0" presId="urn:microsoft.com/office/officeart/2024/layout/NumberedTitleList"/>
    <dgm:cxn modelId="{7BB899C0-BA86-4379-90BE-575674B86821}" type="presParOf" srcId="{AD53D892-94C4-4694-9C75-6F1EEF386827}" destId="{8473D188-952D-4B91-ACA4-8CE3198FB17E}" srcOrd="0" destOrd="0" presId="urn:microsoft.com/office/officeart/2024/layout/NumberedTitleList"/>
    <dgm:cxn modelId="{BCAEA46F-A6BC-404A-B87A-B3CDD09907FB}" type="presParOf" srcId="{AD53D892-94C4-4694-9C75-6F1EEF386827}" destId="{A0390D80-9AD4-4C5A-B2F6-FCA5CFF784ED}" srcOrd="1" destOrd="0" presId="urn:microsoft.com/office/officeart/2024/layout/NumberedTitleList"/>
    <dgm:cxn modelId="{26025ADF-7C9F-48D1-9654-7D33AF8F82BD}" type="presParOf" srcId="{AD53D892-94C4-4694-9C75-6F1EEF386827}" destId="{E1D5AF04-D160-4D97-9E44-82A27F40D462}" srcOrd="2" destOrd="0" presId="urn:microsoft.com/office/officeart/2024/layout/NumberedTitleList"/>
    <dgm:cxn modelId="{A647A27F-DA55-4717-9276-4CD748121993}" type="presParOf" srcId="{19B8A6A3-875B-4E07-9DEC-E5E9058B3E1A}" destId="{BD9A9573-032D-4341-A421-8A33FEDDEE76}" srcOrd="3" destOrd="0" presId="urn:microsoft.com/office/officeart/2024/layout/NumberedTitleList"/>
    <dgm:cxn modelId="{44E9F609-8BCF-4F3A-88F1-074E9C196593}" type="presParOf" srcId="{19B8A6A3-875B-4E07-9DEC-E5E9058B3E1A}" destId="{C7A4BDB6-9DB7-4460-A1DE-F2FCFE63B075}" srcOrd="4" destOrd="0" presId="urn:microsoft.com/office/officeart/2024/layout/NumberedTitleList"/>
    <dgm:cxn modelId="{B483C2AF-A373-46D1-B305-D19642238C57}" type="presParOf" srcId="{C7A4BDB6-9DB7-4460-A1DE-F2FCFE63B075}" destId="{4DE7867C-2706-47BE-A83F-D2E0BB909AF3}" srcOrd="0" destOrd="0" presId="urn:microsoft.com/office/officeart/2024/layout/NumberedTitleList"/>
    <dgm:cxn modelId="{FB12CD61-AFB6-499C-BB3D-E16EC9D6D1BA}" type="presParOf" srcId="{C7A4BDB6-9DB7-4460-A1DE-F2FCFE63B075}" destId="{C8E1945C-FB02-44C9-A367-CA9B24D009E3}" srcOrd="1" destOrd="0" presId="urn:microsoft.com/office/officeart/2024/layout/NumberedTitleList"/>
    <dgm:cxn modelId="{F176FDEB-14FC-4225-A213-0A15E934A560}" type="presParOf" srcId="{C7A4BDB6-9DB7-4460-A1DE-F2FCFE63B075}" destId="{622BEBBE-7D1B-4F2E-AA1C-826E7ED607C0}" srcOrd="2" destOrd="0" presId="urn:microsoft.com/office/officeart/2024/layout/NumberedTitleList"/>
    <dgm:cxn modelId="{D1569F03-6364-48BA-9C66-D199A4DADFEB}" type="presParOf" srcId="{19B8A6A3-875B-4E07-9DEC-E5E9058B3E1A}" destId="{A0E4603B-4810-48C9-9A4F-445FE5A6647D}" srcOrd="5" destOrd="0" presId="urn:microsoft.com/office/officeart/2024/layout/NumberedTitleList"/>
    <dgm:cxn modelId="{F42EFAF1-3F00-46BC-B6A3-B46158116F16}" type="presParOf" srcId="{19B8A6A3-875B-4E07-9DEC-E5E9058B3E1A}" destId="{AC709853-7F00-485F-A3CB-23E5A46BA289}" srcOrd="6" destOrd="0" presId="urn:microsoft.com/office/officeart/2024/layout/NumberedTitleList"/>
    <dgm:cxn modelId="{78124532-2418-4F7B-8C89-20EFA1FFC3AA}" type="presParOf" srcId="{AC709853-7F00-485F-A3CB-23E5A46BA289}" destId="{A8F2D4D2-947F-42D0-94A4-D97E1405E82C}" srcOrd="0" destOrd="0" presId="urn:microsoft.com/office/officeart/2024/layout/NumberedTitleList"/>
    <dgm:cxn modelId="{62E2C016-4AD5-49C5-BFFD-F92CC09C1AF1}" type="presParOf" srcId="{AC709853-7F00-485F-A3CB-23E5A46BA289}" destId="{47949514-868D-41D5-81E8-BE8795097352}" srcOrd="1" destOrd="0" presId="urn:microsoft.com/office/officeart/2024/layout/NumberedTitleList"/>
    <dgm:cxn modelId="{E4A62A88-7B87-4FE8-9B2C-57DCEC823E5B}" type="presParOf" srcId="{AC709853-7F00-485F-A3CB-23E5A46BA289}" destId="{3181C4F1-5161-4E04-8A19-08AF1157B8BC}" srcOrd="2" destOrd="0" presId="urn:microsoft.com/office/officeart/2024/layout/NumberedTit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C7F992-F827-434F-8891-30FE689D0093}" type="doc">
      <dgm:prSet loTypeId="urn:microsoft.com/office/officeart/2005/8/layout/cycle3" loCatId="cycle" qsTypeId="urn:microsoft.com/office/officeart/2005/8/quickstyle/simple1#2" qsCatId="simple" csTypeId="urn:microsoft.com/office/officeart/2005/8/colors/accent1_2#2" csCatId="accent1" phldr="1"/>
      <dgm:spPr/>
      <dgm:t>
        <a:bodyPr/>
        <a:lstStyle/>
        <a:p>
          <a:endParaRPr lang="en-US"/>
        </a:p>
      </dgm:t>
    </dgm:pt>
    <dgm:pt modelId="{1D99F2F9-1F6B-418C-B5A5-6DA564AF91C6}">
      <dgm:prSet phldrT="[Text]" phldr="0"/>
      <dgm:spPr/>
      <dgm:t>
        <a:bodyPr/>
        <a:lstStyle/>
        <a:p>
          <a:r>
            <a:rPr lang="en-US"/>
            <a:t>DEN Establishes</a:t>
          </a:r>
        </a:p>
        <a:p>
          <a:r>
            <a:rPr lang="en-US"/>
            <a:t>ACDBE/SBEC Goal</a:t>
          </a:r>
        </a:p>
      </dgm:t>
    </dgm:pt>
    <dgm:pt modelId="{92788BD9-1275-418A-AC08-740572C7121E}" type="parTrans" cxnId="{89565B87-7EBC-4B06-8CD4-8E3974EECFAF}">
      <dgm:prSet/>
      <dgm:spPr/>
      <dgm:t>
        <a:bodyPr/>
        <a:lstStyle/>
        <a:p>
          <a:endParaRPr lang="en-US"/>
        </a:p>
      </dgm:t>
    </dgm:pt>
    <dgm:pt modelId="{004BBD3A-2960-4F21-B505-B871FA34F56C}" type="sibTrans" cxnId="{89565B87-7EBC-4B06-8CD4-8E3974EECFAF}">
      <dgm:prSet/>
      <dgm:spPr/>
      <dgm:t>
        <a:bodyPr/>
        <a:lstStyle/>
        <a:p>
          <a:endParaRPr lang="en-US"/>
        </a:p>
      </dgm:t>
    </dgm:pt>
    <dgm:pt modelId="{3E55DFDE-E715-43B2-A291-F9EE8F8BDF8D}">
      <dgm:prSet phldrT="[Text]" phldr="0"/>
      <dgm:spPr/>
      <dgm:t>
        <a:bodyPr/>
        <a:lstStyle/>
        <a:p>
          <a:r>
            <a:rPr lang="en-US"/>
            <a:t>RFP Goes out for Solicitation</a:t>
          </a:r>
        </a:p>
      </dgm:t>
    </dgm:pt>
    <dgm:pt modelId="{3349396F-92D6-4EB4-97E0-B901F33FB87F}" type="parTrans" cxnId="{F27C43D0-941A-4B67-8B0F-0452805F0FD0}">
      <dgm:prSet/>
      <dgm:spPr/>
      <dgm:t>
        <a:bodyPr/>
        <a:lstStyle/>
        <a:p>
          <a:endParaRPr lang="en-US"/>
        </a:p>
      </dgm:t>
    </dgm:pt>
    <dgm:pt modelId="{CD0E1340-6304-4A3D-AED3-2B11C55FAC7E}" type="sibTrans" cxnId="{F27C43D0-941A-4B67-8B0F-0452805F0FD0}">
      <dgm:prSet/>
      <dgm:spPr/>
      <dgm:t>
        <a:bodyPr/>
        <a:lstStyle/>
        <a:p>
          <a:endParaRPr lang="en-US"/>
        </a:p>
      </dgm:t>
    </dgm:pt>
    <dgm:pt modelId="{723AD2B8-D10F-4B45-9300-3EE16AB67102}">
      <dgm:prSet phldrT="[Text]" phldr="0"/>
      <dgm:spPr/>
      <dgm:t>
        <a:bodyPr/>
        <a:lstStyle/>
        <a:p>
          <a:r>
            <a:rPr lang="en-US" dirty="0"/>
            <a:t>Concessionaire Must Commit to Meeting the G&amp;S Participation</a:t>
          </a:r>
        </a:p>
      </dgm:t>
    </dgm:pt>
    <dgm:pt modelId="{1CC34A52-2E02-4A3C-95D7-875417589EF1}" type="parTrans" cxnId="{21FAA1B5-3A3A-4F85-A8C7-6BE0382B9E63}">
      <dgm:prSet/>
      <dgm:spPr/>
      <dgm:t>
        <a:bodyPr/>
        <a:lstStyle/>
        <a:p>
          <a:endParaRPr lang="en-US"/>
        </a:p>
      </dgm:t>
    </dgm:pt>
    <dgm:pt modelId="{D0DE79CC-E2EB-4064-8C94-28864BE49485}" type="sibTrans" cxnId="{21FAA1B5-3A3A-4F85-A8C7-6BE0382B9E63}">
      <dgm:prSet/>
      <dgm:spPr/>
      <dgm:t>
        <a:bodyPr/>
        <a:lstStyle/>
        <a:p>
          <a:endParaRPr lang="en-US"/>
        </a:p>
      </dgm:t>
    </dgm:pt>
    <dgm:pt modelId="{457D20D3-A59F-4B7F-A1B7-DC8A07D93F5C}">
      <dgm:prSet phldrT="[Text]" phldr="0"/>
      <dgm:spPr/>
      <dgm:t>
        <a:bodyPr/>
        <a:lstStyle/>
        <a:p>
          <a:r>
            <a:rPr lang="en-US"/>
            <a:t>Concessionaire Must Attain G&amp;S Participation</a:t>
          </a:r>
        </a:p>
      </dgm:t>
    </dgm:pt>
    <dgm:pt modelId="{D1331DA0-36B4-40A1-B235-802FE91FA322}" type="parTrans" cxnId="{EED16AF3-9992-4D49-9865-D0C83DFD88C6}">
      <dgm:prSet/>
      <dgm:spPr/>
      <dgm:t>
        <a:bodyPr/>
        <a:lstStyle/>
        <a:p>
          <a:endParaRPr lang="en-US"/>
        </a:p>
      </dgm:t>
    </dgm:pt>
    <dgm:pt modelId="{2D06AFB9-CD72-4935-974B-AC15CD2228F0}" type="sibTrans" cxnId="{EED16AF3-9992-4D49-9865-D0C83DFD88C6}">
      <dgm:prSet/>
      <dgm:spPr/>
      <dgm:t>
        <a:bodyPr/>
        <a:lstStyle/>
        <a:p>
          <a:endParaRPr lang="en-US"/>
        </a:p>
      </dgm:t>
    </dgm:pt>
    <dgm:pt modelId="{16C10176-D9BB-4404-A905-FC7F42FC6154}">
      <dgm:prSet phldrT="[Text]" phldr="0"/>
      <dgm:spPr/>
      <dgm:t>
        <a:bodyPr/>
        <a:lstStyle/>
        <a:p>
          <a:r>
            <a:rPr lang="en-US"/>
            <a:t>Contract is monitored for compliance for the duration of agreement</a:t>
          </a:r>
        </a:p>
      </dgm:t>
    </dgm:pt>
    <dgm:pt modelId="{7F07F6AB-3DA9-4763-B181-0F824CE4EBA8}" type="parTrans" cxnId="{30040C8D-EDE0-416B-83C5-2530DA0F64B3}">
      <dgm:prSet/>
      <dgm:spPr/>
      <dgm:t>
        <a:bodyPr/>
        <a:lstStyle/>
        <a:p>
          <a:endParaRPr lang="en-US"/>
        </a:p>
      </dgm:t>
    </dgm:pt>
    <dgm:pt modelId="{D163551F-EA08-4287-BC44-0A1B9D077B3D}" type="sibTrans" cxnId="{30040C8D-EDE0-416B-83C5-2530DA0F64B3}">
      <dgm:prSet/>
      <dgm:spPr/>
      <dgm:t>
        <a:bodyPr/>
        <a:lstStyle/>
        <a:p>
          <a:endParaRPr lang="en-US"/>
        </a:p>
      </dgm:t>
    </dgm:pt>
    <dgm:pt modelId="{D67A9DAB-6F7B-4CE7-9B46-0E6BB8310662}">
      <dgm:prSet phldrT="[Text]" phldr="0"/>
      <dgm:spPr/>
      <dgm:t>
        <a:bodyPr/>
        <a:lstStyle/>
        <a:p>
          <a:r>
            <a:rPr lang="en-US"/>
            <a:t>Contract Awarded to Concessionaire</a:t>
          </a:r>
        </a:p>
      </dgm:t>
    </dgm:pt>
    <dgm:pt modelId="{B11D0AF0-46E8-4C1C-91C0-ACCB868A8E9C}" type="parTrans" cxnId="{444CEEDE-3DF1-4C6B-AD36-F94C70E13ECC}">
      <dgm:prSet/>
      <dgm:spPr/>
      <dgm:t>
        <a:bodyPr/>
        <a:lstStyle/>
        <a:p>
          <a:endParaRPr lang="en-US"/>
        </a:p>
      </dgm:t>
    </dgm:pt>
    <dgm:pt modelId="{E6945CA4-EA4E-452D-A69E-F3049C243D88}" type="sibTrans" cxnId="{444CEEDE-3DF1-4C6B-AD36-F94C70E13ECC}">
      <dgm:prSet/>
      <dgm:spPr/>
      <dgm:t>
        <a:bodyPr/>
        <a:lstStyle/>
        <a:p>
          <a:endParaRPr lang="en-US"/>
        </a:p>
      </dgm:t>
    </dgm:pt>
    <dgm:pt modelId="{EB894D05-F20C-4DFB-BD6A-FB5479B45AF2}" type="pres">
      <dgm:prSet presAssocID="{52C7F992-F827-434F-8891-30FE689D0093}" presName="Name0" presStyleCnt="0">
        <dgm:presLayoutVars>
          <dgm:dir/>
          <dgm:resizeHandles val="exact"/>
        </dgm:presLayoutVars>
      </dgm:prSet>
      <dgm:spPr/>
    </dgm:pt>
    <dgm:pt modelId="{A1F7804E-2427-4FC1-BA46-718E3601A854}" type="pres">
      <dgm:prSet presAssocID="{52C7F992-F827-434F-8891-30FE689D0093}" presName="cycle" presStyleCnt="0"/>
      <dgm:spPr/>
    </dgm:pt>
    <dgm:pt modelId="{7D36CA22-E6DC-488E-A626-8A585D449F76}" type="pres">
      <dgm:prSet presAssocID="{1D99F2F9-1F6B-418C-B5A5-6DA564AF91C6}" presName="nodeFirstNode" presStyleLbl="node1" presStyleIdx="0" presStyleCnt="6">
        <dgm:presLayoutVars>
          <dgm:bulletEnabled val="1"/>
        </dgm:presLayoutVars>
      </dgm:prSet>
      <dgm:spPr/>
    </dgm:pt>
    <dgm:pt modelId="{7674C20D-E90A-4194-AE9D-283437A25390}" type="pres">
      <dgm:prSet presAssocID="{004BBD3A-2960-4F21-B505-B871FA34F56C}" presName="sibTransFirstNode" presStyleLbl="bgShp" presStyleIdx="0" presStyleCnt="1"/>
      <dgm:spPr/>
    </dgm:pt>
    <dgm:pt modelId="{5B919CC2-40AE-4D3E-9236-5B3860C0C3CE}" type="pres">
      <dgm:prSet presAssocID="{3E55DFDE-E715-43B2-A291-F9EE8F8BDF8D}" presName="nodeFollowingNodes" presStyleLbl="node1" presStyleIdx="1" presStyleCnt="6">
        <dgm:presLayoutVars>
          <dgm:bulletEnabled val="1"/>
        </dgm:presLayoutVars>
      </dgm:prSet>
      <dgm:spPr/>
    </dgm:pt>
    <dgm:pt modelId="{6E9FB393-39A7-4E4A-A120-74D65A56662C}" type="pres">
      <dgm:prSet presAssocID="{723AD2B8-D10F-4B45-9300-3EE16AB67102}" presName="nodeFollowingNodes" presStyleLbl="node1" presStyleIdx="2" presStyleCnt="6" custRadScaleRad="111230" custRadScaleInc="-19731">
        <dgm:presLayoutVars>
          <dgm:bulletEnabled val="1"/>
        </dgm:presLayoutVars>
      </dgm:prSet>
      <dgm:spPr/>
    </dgm:pt>
    <dgm:pt modelId="{6B9A5C43-1F36-4829-8ACA-BAA15264A601}" type="pres">
      <dgm:prSet presAssocID="{D67A9DAB-6F7B-4CE7-9B46-0E6BB8310662}" presName="nodeFollowingNodes" presStyleLbl="node1" presStyleIdx="3" presStyleCnt="6">
        <dgm:presLayoutVars>
          <dgm:bulletEnabled val="1"/>
        </dgm:presLayoutVars>
      </dgm:prSet>
      <dgm:spPr/>
    </dgm:pt>
    <dgm:pt modelId="{735D668A-0693-4A63-80FF-B1E67A54BABD}" type="pres">
      <dgm:prSet presAssocID="{457D20D3-A59F-4B7F-A1B7-DC8A07D93F5C}" presName="nodeFollowingNodes" presStyleLbl="node1" presStyleIdx="4" presStyleCnt="6" custRadScaleRad="107005" custRadScaleInc="18138">
        <dgm:presLayoutVars>
          <dgm:bulletEnabled val="1"/>
        </dgm:presLayoutVars>
      </dgm:prSet>
      <dgm:spPr/>
    </dgm:pt>
    <dgm:pt modelId="{02DBBD3A-17F0-4891-9AF0-15E9D9B96B8A}" type="pres">
      <dgm:prSet presAssocID="{16C10176-D9BB-4404-A905-FC7F42FC6154}" presName="nodeFollowingNodes" presStyleLbl="node1" presStyleIdx="5" presStyleCnt="6">
        <dgm:presLayoutVars>
          <dgm:bulletEnabled val="1"/>
        </dgm:presLayoutVars>
      </dgm:prSet>
      <dgm:spPr/>
    </dgm:pt>
  </dgm:ptLst>
  <dgm:cxnLst>
    <dgm:cxn modelId="{DF6E4A20-3003-4C23-B13A-9C938C09149A}" type="presOf" srcId="{16C10176-D9BB-4404-A905-FC7F42FC6154}" destId="{02DBBD3A-17F0-4891-9AF0-15E9D9B96B8A}" srcOrd="0" destOrd="0" presId="urn:microsoft.com/office/officeart/2005/8/layout/cycle3"/>
    <dgm:cxn modelId="{EA11C133-2B7B-455F-ADA7-06F87C9069FF}" type="presOf" srcId="{457D20D3-A59F-4B7F-A1B7-DC8A07D93F5C}" destId="{735D668A-0693-4A63-80FF-B1E67A54BABD}" srcOrd="0" destOrd="0" presId="urn:microsoft.com/office/officeart/2005/8/layout/cycle3"/>
    <dgm:cxn modelId="{D44BD63E-70A0-41CB-9977-46A86EA4B01B}" type="presOf" srcId="{52C7F992-F827-434F-8891-30FE689D0093}" destId="{EB894D05-F20C-4DFB-BD6A-FB5479B45AF2}" srcOrd="0" destOrd="0" presId="urn:microsoft.com/office/officeart/2005/8/layout/cycle3"/>
    <dgm:cxn modelId="{CBAAA684-45C0-463E-892E-CC2FEF49F3D4}" type="presOf" srcId="{D67A9DAB-6F7B-4CE7-9B46-0E6BB8310662}" destId="{6B9A5C43-1F36-4829-8ACA-BAA15264A601}" srcOrd="0" destOrd="0" presId="urn:microsoft.com/office/officeart/2005/8/layout/cycle3"/>
    <dgm:cxn modelId="{89565B87-7EBC-4B06-8CD4-8E3974EECFAF}" srcId="{52C7F992-F827-434F-8891-30FE689D0093}" destId="{1D99F2F9-1F6B-418C-B5A5-6DA564AF91C6}" srcOrd="0" destOrd="0" parTransId="{92788BD9-1275-418A-AC08-740572C7121E}" sibTransId="{004BBD3A-2960-4F21-B505-B871FA34F56C}"/>
    <dgm:cxn modelId="{30040C8D-EDE0-416B-83C5-2530DA0F64B3}" srcId="{52C7F992-F827-434F-8891-30FE689D0093}" destId="{16C10176-D9BB-4404-A905-FC7F42FC6154}" srcOrd="5" destOrd="0" parTransId="{7F07F6AB-3DA9-4763-B181-0F824CE4EBA8}" sibTransId="{D163551F-EA08-4287-BC44-0A1B9D077B3D}"/>
    <dgm:cxn modelId="{1E06DB94-FD3A-4683-9A5D-E9081BEF1500}" type="presOf" srcId="{3E55DFDE-E715-43B2-A291-F9EE8F8BDF8D}" destId="{5B919CC2-40AE-4D3E-9236-5B3860C0C3CE}" srcOrd="0" destOrd="0" presId="urn:microsoft.com/office/officeart/2005/8/layout/cycle3"/>
    <dgm:cxn modelId="{A4870FAA-46EC-4A5A-88B2-BEFF5779DBBB}" type="presOf" srcId="{004BBD3A-2960-4F21-B505-B871FA34F56C}" destId="{7674C20D-E90A-4194-AE9D-283437A25390}" srcOrd="0" destOrd="0" presId="urn:microsoft.com/office/officeart/2005/8/layout/cycle3"/>
    <dgm:cxn modelId="{86946DAD-9494-4170-BADD-6C6CD3B472C1}" type="presOf" srcId="{1D99F2F9-1F6B-418C-B5A5-6DA564AF91C6}" destId="{7D36CA22-E6DC-488E-A626-8A585D449F76}" srcOrd="0" destOrd="0" presId="urn:microsoft.com/office/officeart/2005/8/layout/cycle3"/>
    <dgm:cxn modelId="{21FAA1B5-3A3A-4F85-A8C7-6BE0382B9E63}" srcId="{52C7F992-F827-434F-8891-30FE689D0093}" destId="{723AD2B8-D10F-4B45-9300-3EE16AB67102}" srcOrd="2" destOrd="0" parTransId="{1CC34A52-2E02-4A3C-95D7-875417589EF1}" sibTransId="{D0DE79CC-E2EB-4064-8C94-28864BE49485}"/>
    <dgm:cxn modelId="{F27C43D0-941A-4B67-8B0F-0452805F0FD0}" srcId="{52C7F992-F827-434F-8891-30FE689D0093}" destId="{3E55DFDE-E715-43B2-A291-F9EE8F8BDF8D}" srcOrd="1" destOrd="0" parTransId="{3349396F-92D6-4EB4-97E0-B901F33FB87F}" sibTransId="{CD0E1340-6304-4A3D-AED3-2B11C55FAC7E}"/>
    <dgm:cxn modelId="{444CEEDE-3DF1-4C6B-AD36-F94C70E13ECC}" srcId="{52C7F992-F827-434F-8891-30FE689D0093}" destId="{D67A9DAB-6F7B-4CE7-9B46-0E6BB8310662}" srcOrd="3" destOrd="0" parTransId="{B11D0AF0-46E8-4C1C-91C0-ACCB868A8E9C}" sibTransId="{E6945CA4-EA4E-452D-A69E-F3049C243D88}"/>
    <dgm:cxn modelId="{1480A8E9-E200-42CC-B953-CC7956BF707A}" type="presOf" srcId="{723AD2B8-D10F-4B45-9300-3EE16AB67102}" destId="{6E9FB393-39A7-4E4A-A120-74D65A56662C}" srcOrd="0" destOrd="0" presId="urn:microsoft.com/office/officeart/2005/8/layout/cycle3"/>
    <dgm:cxn modelId="{EED16AF3-9992-4D49-9865-D0C83DFD88C6}" srcId="{52C7F992-F827-434F-8891-30FE689D0093}" destId="{457D20D3-A59F-4B7F-A1B7-DC8A07D93F5C}" srcOrd="4" destOrd="0" parTransId="{D1331DA0-36B4-40A1-B235-802FE91FA322}" sibTransId="{2D06AFB9-CD72-4935-974B-AC15CD2228F0}"/>
    <dgm:cxn modelId="{450A7DED-4C79-4A92-8AA8-259B10058603}" type="presParOf" srcId="{EB894D05-F20C-4DFB-BD6A-FB5479B45AF2}" destId="{A1F7804E-2427-4FC1-BA46-718E3601A854}" srcOrd="0" destOrd="0" presId="urn:microsoft.com/office/officeart/2005/8/layout/cycle3"/>
    <dgm:cxn modelId="{65F62485-412F-4BF9-BD1B-507175647C01}" type="presParOf" srcId="{A1F7804E-2427-4FC1-BA46-718E3601A854}" destId="{7D36CA22-E6DC-488E-A626-8A585D449F76}" srcOrd="0" destOrd="0" presId="urn:microsoft.com/office/officeart/2005/8/layout/cycle3"/>
    <dgm:cxn modelId="{27164897-557C-4706-98DA-5E7857825B0F}" type="presParOf" srcId="{A1F7804E-2427-4FC1-BA46-718E3601A854}" destId="{7674C20D-E90A-4194-AE9D-283437A25390}" srcOrd="1" destOrd="0" presId="urn:microsoft.com/office/officeart/2005/8/layout/cycle3"/>
    <dgm:cxn modelId="{B4503029-0AEF-4B62-BADA-8E226A0F36BC}" type="presParOf" srcId="{A1F7804E-2427-4FC1-BA46-718E3601A854}" destId="{5B919CC2-40AE-4D3E-9236-5B3860C0C3CE}" srcOrd="2" destOrd="0" presId="urn:microsoft.com/office/officeart/2005/8/layout/cycle3"/>
    <dgm:cxn modelId="{37577CC5-56A4-46E5-B7B3-11D2F21CF677}" type="presParOf" srcId="{A1F7804E-2427-4FC1-BA46-718E3601A854}" destId="{6E9FB393-39A7-4E4A-A120-74D65A56662C}" srcOrd="3" destOrd="0" presId="urn:microsoft.com/office/officeart/2005/8/layout/cycle3"/>
    <dgm:cxn modelId="{D65B656C-4D24-43BA-915F-2D8727C17F64}" type="presParOf" srcId="{A1F7804E-2427-4FC1-BA46-718E3601A854}" destId="{6B9A5C43-1F36-4829-8ACA-BAA15264A601}" srcOrd="4" destOrd="0" presId="urn:microsoft.com/office/officeart/2005/8/layout/cycle3"/>
    <dgm:cxn modelId="{B03A8CE7-86C5-4DC0-9B07-8F783349E3B0}" type="presParOf" srcId="{A1F7804E-2427-4FC1-BA46-718E3601A854}" destId="{735D668A-0693-4A63-80FF-B1E67A54BABD}" srcOrd="5" destOrd="0" presId="urn:microsoft.com/office/officeart/2005/8/layout/cycle3"/>
    <dgm:cxn modelId="{7C92B0DE-9047-4E60-8FC6-BCCA7A99110E}" type="presParOf" srcId="{A1F7804E-2427-4FC1-BA46-718E3601A854}" destId="{02DBBD3A-17F0-4891-9AF0-15E9D9B96B8A}"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D6C782-5956-414E-A723-6D66B6379C37}">
      <dsp:nvSpPr>
        <dsp:cNvPr id="0" name=""/>
        <dsp:cNvSpPr/>
      </dsp:nvSpPr>
      <dsp:spPr>
        <a:xfrm>
          <a:off x="1" y="464825"/>
          <a:ext cx="2166249" cy="3032749"/>
        </a:xfrm>
        <a:prstGeom prst="roundRect">
          <a:avLst>
            <a:gd name="adj" fmla="val 10000"/>
          </a:avLst>
        </a:prstGeom>
        <a:solidFill>
          <a:srgbClr val="8E9FBC"/>
        </a:solidFill>
        <a:ln w="12700" cap="flat" cmpd="sng" algn="ctr">
          <a:solidFill>
            <a:srgbClr val="8E9FB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631" tIns="330200" rIns="114631" bIns="330200" numCol="1" spcCol="1270" anchor="ctr" anchorCtr="0">
          <a:noAutofit/>
        </a:bodyPr>
        <a:lstStyle/>
        <a:p>
          <a:pPr marL="0" lvl="0" indent="0" algn="ctr" defTabSz="933450">
            <a:lnSpc>
              <a:spcPct val="90000"/>
            </a:lnSpc>
            <a:spcBef>
              <a:spcPct val="0"/>
            </a:spcBef>
            <a:spcAft>
              <a:spcPct val="35000"/>
            </a:spcAft>
            <a:buNone/>
          </a:pPr>
          <a:r>
            <a:rPr lang="en-US" sz="2100" b="0" i="0" kern="1200">
              <a:solidFill>
                <a:schemeClr val="tx1"/>
              </a:solidFill>
            </a:rPr>
            <a:t>Identify Scope of Concession Opportunity</a:t>
          </a:r>
          <a:endParaRPr lang="en-US" sz="2100" kern="1200">
            <a:solidFill>
              <a:schemeClr val="tx1"/>
            </a:solidFill>
          </a:endParaRPr>
        </a:p>
      </dsp:txBody>
      <dsp:txXfrm>
        <a:off x="1" y="1920545"/>
        <a:ext cx="2166249" cy="1577029"/>
      </dsp:txXfrm>
    </dsp:sp>
    <dsp:sp modelId="{7E79BE28-1497-4BE5-94CB-D123D1C341A4}">
      <dsp:nvSpPr>
        <dsp:cNvPr id="0" name=""/>
        <dsp:cNvSpPr/>
      </dsp:nvSpPr>
      <dsp:spPr>
        <a:xfrm>
          <a:off x="479305" y="692281"/>
          <a:ext cx="1213099" cy="1213099"/>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93" tIns="12700" rIns="64193" bIns="12700" numCol="1" spcCol="1270" anchor="ctr" anchorCtr="0">
          <a:noAutofit/>
        </a:bodyPr>
        <a:lstStyle/>
        <a:p>
          <a:pPr marL="0" lvl="0" indent="0" algn="ctr" defTabSz="2133600">
            <a:lnSpc>
              <a:spcPct val="90000"/>
            </a:lnSpc>
            <a:spcBef>
              <a:spcPct val="0"/>
            </a:spcBef>
            <a:spcAft>
              <a:spcPct val="35000"/>
            </a:spcAft>
            <a:buNone/>
          </a:pPr>
          <a:r>
            <a:rPr lang="en-US" sz="4800" kern="1200">
              <a:solidFill>
                <a:srgbClr val="DC582A"/>
              </a:solidFill>
            </a:rPr>
            <a:t>1</a:t>
          </a:r>
        </a:p>
      </dsp:txBody>
      <dsp:txXfrm>
        <a:off x="656959" y="869935"/>
        <a:ext cx="857791" cy="857791"/>
      </dsp:txXfrm>
    </dsp:sp>
    <dsp:sp modelId="{8473D188-952D-4B91-ACA4-8CE3198FB17E}">
      <dsp:nvSpPr>
        <dsp:cNvPr id="0" name=""/>
        <dsp:cNvSpPr/>
      </dsp:nvSpPr>
      <dsp:spPr>
        <a:xfrm>
          <a:off x="2385605" y="464825"/>
          <a:ext cx="2166249" cy="3032749"/>
        </a:xfrm>
        <a:prstGeom prst="roundRect">
          <a:avLst>
            <a:gd name="adj" fmla="val 10000"/>
          </a:avLst>
        </a:prstGeom>
        <a:solidFill>
          <a:srgbClr val="8E9FBC"/>
        </a:solidFill>
        <a:ln w="12700" cap="flat" cmpd="sng" algn="ctr">
          <a:solidFill>
            <a:srgbClr val="8E9FB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631" tIns="330200" rIns="114631" bIns="33020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Determine Availability</a:t>
          </a:r>
        </a:p>
      </dsp:txBody>
      <dsp:txXfrm>
        <a:off x="2385605" y="1920545"/>
        <a:ext cx="2166249" cy="1577029"/>
      </dsp:txXfrm>
    </dsp:sp>
    <dsp:sp modelId="{A0390D80-9AD4-4C5A-B2F6-FCA5CFF784ED}">
      <dsp:nvSpPr>
        <dsp:cNvPr id="0" name=""/>
        <dsp:cNvSpPr/>
      </dsp:nvSpPr>
      <dsp:spPr>
        <a:xfrm>
          <a:off x="2862179" y="692281"/>
          <a:ext cx="1213099" cy="1213099"/>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93" tIns="12700" rIns="64193" bIns="12700" numCol="1" spcCol="1270" anchor="ctr" anchorCtr="0">
          <a:noAutofit/>
        </a:bodyPr>
        <a:lstStyle/>
        <a:p>
          <a:pPr marL="0" lvl="0" indent="0" algn="ctr" defTabSz="2133600">
            <a:lnSpc>
              <a:spcPct val="90000"/>
            </a:lnSpc>
            <a:spcBef>
              <a:spcPct val="0"/>
            </a:spcBef>
            <a:spcAft>
              <a:spcPct val="35000"/>
            </a:spcAft>
            <a:buNone/>
          </a:pPr>
          <a:r>
            <a:rPr lang="en-US" sz="4800" kern="1200">
              <a:solidFill>
                <a:srgbClr val="DC582A"/>
              </a:solidFill>
            </a:rPr>
            <a:t>2</a:t>
          </a:r>
        </a:p>
      </dsp:txBody>
      <dsp:txXfrm>
        <a:off x="3039833" y="869935"/>
        <a:ext cx="857791" cy="857791"/>
      </dsp:txXfrm>
    </dsp:sp>
    <dsp:sp modelId="{4DE7867C-2706-47BE-A83F-D2E0BB909AF3}">
      <dsp:nvSpPr>
        <dsp:cNvPr id="0" name=""/>
        <dsp:cNvSpPr/>
      </dsp:nvSpPr>
      <dsp:spPr>
        <a:xfrm>
          <a:off x="4768479" y="464825"/>
          <a:ext cx="2166249" cy="3032749"/>
        </a:xfrm>
        <a:prstGeom prst="roundRect">
          <a:avLst>
            <a:gd name="adj" fmla="val 10000"/>
          </a:avLst>
        </a:prstGeom>
        <a:solidFill>
          <a:srgbClr val="8E9FBC"/>
        </a:solidFill>
        <a:ln w="12700" cap="flat" cmpd="sng" algn="ctr">
          <a:solidFill>
            <a:srgbClr val="8E9FB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631" tIns="330200" rIns="114631" bIns="330200" numCol="1" spcCol="1270" anchor="ctr" anchorCtr="0">
          <a:noAutofit/>
        </a:bodyPr>
        <a:lstStyle/>
        <a:p>
          <a:pPr marL="0" lvl="0" indent="0" algn="ctr" defTabSz="933450">
            <a:lnSpc>
              <a:spcPct val="90000"/>
            </a:lnSpc>
            <a:spcBef>
              <a:spcPct val="0"/>
            </a:spcBef>
            <a:spcAft>
              <a:spcPct val="35000"/>
            </a:spcAft>
            <a:buNone/>
          </a:pPr>
          <a:r>
            <a:rPr lang="en-US" sz="2100" b="0" i="0" kern="1200">
              <a:solidFill>
                <a:schemeClr val="tx1"/>
              </a:solidFill>
            </a:rPr>
            <a:t>Analyze Participation Opportunities</a:t>
          </a:r>
          <a:endParaRPr lang="en-US" sz="2100" kern="1200">
            <a:solidFill>
              <a:schemeClr val="tx1"/>
            </a:solidFill>
          </a:endParaRPr>
        </a:p>
      </dsp:txBody>
      <dsp:txXfrm>
        <a:off x="4768479" y="1920545"/>
        <a:ext cx="2166249" cy="1577029"/>
      </dsp:txXfrm>
    </dsp:sp>
    <dsp:sp modelId="{C8E1945C-FB02-44C9-A367-CA9B24D009E3}">
      <dsp:nvSpPr>
        <dsp:cNvPr id="0" name=""/>
        <dsp:cNvSpPr/>
      </dsp:nvSpPr>
      <dsp:spPr>
        <a:xfrm>
          <a:off x="5245054" y="692281"/>
          <a:ext cx="1213099" cy="1213099"/>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93" tIns="12700" rIns="64193" bIns="12700" numCol="1" spcCol="1270" anchor="ctr" anchorCtr="0">
          <a:noAutofit/>
        </a:bodyPr>
        <a:lstStyle/>
        <a:p>
          <a:pPr marL="0" lvl="0" indent="0" algn="ctr" defTabSz="2133600">
            <a:lnSpc>
              <a:spcPct val="90000"/>
            </a:lnSpc>
            <a:spcBef>
              <a:spcPct val="0"/>
            </a:spcBef>
            <a:spcAft>
              <a:spcPct val="35000"/>
            </a:spcAft>
            <a:buNone/>
          </a:pPr>
          <a:r>
            <a:rPr lang="en-US" sz="4800" kern="1200">
              <a:solidFill>
                <a:srgbClr val="DC582A"/>
              </a:solidFill>
            </a:rPr>
            <a:t>3</a:t>
          </a:r>
        </a:p>
      </dsp:txBody>
      <dsp:txXfrm>
        <a:off x="5422708" y="869935"/>
        <a:ext cx="857791" cy="857791"/>
      </dsp:txXfrm>
    </dsp:sp>
    <dsp:sp modelId="{A8F2D4D2-947F-42D0-94A4-D97E1405E82C}">
      <dsp:nvSpPr>
        <dsp:cNvPr id="0" name=""/>
        <dsp:cNvSpPr/>
      </dsp:nvSpPr>
      <dsp:spPr>
        <a:xfrm>
          <a:off x="7151353" y="464825"/>
          <a:ext cx="2166249" cy="3032749"/>
        </a:xfrm>
        <a:prstGeom prst="roundRect">
          <a:avLst>
            <a:gd name="adj" fmla="val 10000"/>
          </a:avLst>
        </a:prstGeom>
        <a:solidFill>
          <a:srgbClr val="8E9FBC"/>
        </a:solidFill>
        <a:ln w="12700" cap="flat" cmpd="sng" algn="ctr">
          <a:solidFill>
            <a:srgbClr val="8E9FBC"/>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631" tIns="330200" rIns="114631" bIns="330200" numCol="1" spcCol="1270" anchor="ctr" anchorCtr="0">
          <a:noAutofit/>
        </a:bodyPr>
        <a:lstStyle/>
        <a:p>
          <a:pPr marL="0" lvl="0" indent="0" algn="ctr" defTabSz="933450">
            <a:lnSpc>
              <a:spcPct val="90000"/>
            </a:lnSpc>
            <a:spcBef>
              <a:spcPct val="0"/>
            </a:spcBef>
            <a:spcAft>
              <a:spcPct val="35000"/>
            </a:spcAft>
            <a:buNone/>
          </a:pPr>
          <a:r>
            <a:rPr lang="en-US" sz="2100" kern="1200">
              <a:solidFill>
                <a:schemeClr val="tx1"/>
              </a:solidFill>
            </a:rPr>
            <a:t>Establish Concession-specific Goal</a:t>
          </a:r>
        </a:p>
      </dsp:txBody>
      <dsp:txXfrm>
        <a:off x="7151353" y="1920545"/>
        <a:ext cx="2166249" cy="1577029"/>
      </dsp:txXfrm>
    </dsp:sp>
    <dsp:sp modelId="{47949514-868D-41D5-81E8-BE8795097352}">
      <dsp:nvSpPr>
        <dsp:cNvPr id="0" name=""/>
        <dsp:cNvSpPr/>
      </dsp:nvSpPr>
      <dsp:spPr>
        <a:xfrm>
          <a:off x="7627928" y="692281"/>
          <a:ext cx="1213099" cy="1213099"/>
        </a:xfrm>
        <a:prstGeom prst="ellipse">
          <a:avLst/>
        </a:prstGeom>
        <a:solidFill>
          <a:schemeClr val="bg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193" tIns="12700" rIns="64193" bIns="12700" numCol="1" spcCol="1270" anchor="ctr" anchorCtr="0">
          <a:noAutofit/>
        </a:bodyPr>
        <a:lstStyle/>
        <a:p>
          <a:pPr marL="0" lvl="0" indent="0" algn="ctr" defTabSz="2133600">
            <a:lnSpc>
              <a:spcPct val="90000"/>
            </a:lnSpc>
            <a:spcBef>
              <a:spcPct val="0"/>
            </a:spcBef>
            <a:spcAft>
              <a:spcPct val="35000"/>
            </a:spcAft>
            <a:buNone/>
          </a:pPr>
          <a:r>
            <a:rPr lang="en-US" sz="4800" kern="1200">
              <a:solidFill>
                <a:srgbClr val="DC582A"/>
              </a:solidFill>
            </a:rPr>
            <a:t>4</a:t>
          </a:r>
        </a:p>
      </dsp:txBody>
      <dsp:txXfrm>
        <a:off x="7805582" y="869935"/>
        <a:ext cx="857791" cy="8577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74C20D-E90A-4194-AE9D-283437A25390}">
      <dsp:nvSpPr>
        <dsp:cNvPr id="0" name=""/>
        <dsp:cNvSpPr/>
      </dsp:nvSpPr>
      <dsp:spPr>
        <a:xfrm>
          <a:off x="2324947" y="-4494"/>
          <a:ext cx="4670435" cy="4670435"/>
        </a:xfrm>
        <a:prstGeom prst="circularArrow">
          <a:avLst>
            <a:gd name="adj1" fmla="val 5274"/>
            <a:gd name="adj2" fmla="val 312630"/>
            <a:gd name="adj3" fmla="val 14215342"/>
            <a:gd name="adj4" fmla="val 17134506"/>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D36CA22-E6DC-488E-A626-8A585D449F76}">
      <dsp:nvSpPr>
        <dsp:cNvPr id="0" name=""/>
        <dsp:cNvSpPr/>
      </dsp:nvSpPr>
      <dsp:spPr>
        <a:xfrm>
          <a:off x="3765905" y="1025"/>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DEN Establishes</a:t>
          </a:r>
        </a:p>
        <a:p>
          <a:pPr marL="0" lvl="0" indent="0" algn="ctr" defTabSz="577850">
            <a:lnSpc>
              <a:spcPct val="90000"/>
            </a:lnSpc>
            <a:spcBef>
              <a:spcPct val="0"/>
            </a:spcBef>
            <a:spcAft>
              <a:spcPct val="35000"/>
            </a:spcAft>
            <a:buNone/>
          </a:pPr>
          <a:r>
            <a:rPr lang="en-US" sz="1300" kern="1200"/>
            <a:t>ACDBE/SBEC Goal</a:t>
          </a:r>
        </a:p>
      </dsp:txBody>
      <dsp:txXfrm>
        <a:off x="3809559" y="44679"/>
        <a:ext cx="1701212" cy="806952"/>
      </dsp:txXfrm>
    </dsp:sp>
    <dsp:sp modelId="{5B919CC2-40AE-4D3E-9236-5B3860C0C3CE}">
      <dsp:nvSpPr>
        <dsp:cNvPr id="0" name=""/>
        <dsp:cNvSpPr/>
      </dsp:nvSpPr>
      <dsp:spPr>
        <a:xfrm>
          <a:off x="5406763" y="948375"/>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RFP Goes out for Solicitation</a:t>
          </a:r>
        </a:p>
      </dsp:txBody>
      <dsp:txXfrm>
        <a:off x="5450417" y="992029"/>
        <a:ext cx="1701212" cy="806952"/>
      </dsp:txXfrm>
    </dsp:sp>
    <dsp:sp modelId="{6E9FB393-39A7-4E4A-A120-74D65A56662C}">
      <dsp:nvSpPr>
        <dsp:cNvPr id="0" name=""/>
        <dsp:cNvSpPr/>
      </dsp:nvSpPr>
      <dsp:spPr>
        <a:xfrm>
          <a:off x="5748131" y="2611428"/>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dirty="0"/>
            <a:t>Concessionaire Must Commit to Meeting the G&amp;S Participation</a:t>
          </a:r>
        </a:p>
      </dsp:txBody>
      <dsp:txXfrm>
        <a:off x="5791785" y="2655082"/>
        <a:ext cx="1701212" cy="806952"/>
      </dsp:txXfrm>
    </dsp:sp>
    <dsp:sp modelId="{6B9A5C43-1F36-4829-8ACA-BAA15264A601}">
      <dsp:nvSpPr>
        <dsp:cNvPr id="0" name=""/>
        <dsp:cNvSpPr/>
      </dsp:nvSpPr>
      <dsp:spPr>
        <a:xfrm>
          <a:off x="3765905" y="3790425"/>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Contract Awarded to Concessionaire</a:t>
          </a:r>
        </a:p>
      </dsp:txBody>
      <dsp:txXfrm>
        <a:off x="3809559" y="3834079"/>
        <a:ext cx="1701212" cy="806952"/>
      </dsp:txXfrm>
    </dsp:sp>
    <dsp:sp modelId="{735D668A-0693-4A63-80FF-B1E67A54BABD}">
      <dsp:nvSpPr>
        <dsp:cNvPr id="0" name=""/>
        <dsp:cNvSpPr/>
      </dsp:nvSpPr>
      <dsp:spPr>
        <a:xfrm>
          <a:off x="1869012" y="2611437"/>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Concessionaire Must Attain G&amp;S Participation</a:t>
          </a:r>
        </a:p>
      </dsp:txBody>
      <dsp:txXfrm>
        <a:off x="1912666" y="2655091"/>
        <a:ext cx="1701212" cy="806952"/>
      </dsp:txXfrm>
    </dsp:sp>
    <dsp:sp modelId="{02DBBD3A-17F0-4891-9AF0-15E9D9B96B8A}">
      <dsp:nvSpPr>
        <dsp:cNvPr id="0" name=""/>
        <dsp:cNvSpPr/>
      </dsp:nvSpPr>
      <dsp:spPr>
        <a:xfrm>
          <a:off x="2125046" y="948375"/>
          <a:ext cx="1788520" cy="8942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t>Contract is monitored for compliance for the duration of agreement</a:t>
          </a:r>
        </a:p>
      </dsp:txBody>
      <dsp:txXfrm>
        <a:off x="2168700" y="992029"/>
        <a:ext cx="1701212" cy="806952"/>
      </dsp:txXfrm>
    </dsp:sp>
  </dsp:spTree>
</dsp:drawing>
</file>

<file path=ppt/diagrams/layout1.xml><?xml version="1.0" encoding="utf-8"?>
<dgm:layoutDef xmlns:dgm="http://schemas.openxmlformats.org/drawingml/2006/diagram" xmlns:a="http://schemas.openxmlformats.org/drawingml/2006/main" uniqueId="urn:microsoft.com/office/officeart/2024/layout/NumberedTitleList">
  <dgm:title val=""/>
  <dgm:desc val=""/>
  <dgm:catLst>
    <dgm:cat type="textcard" pri="202"/>
  </dgm:catLst>
  <dgm:sampData>
    <dgm:dataModel>
      <dgm:ptLst>
        <dgm:pt modelId="0" type="doc"/>
        <dgm:pt modelId="1">
          <dgm:prSet phldr="1"/>
        </dgm:pt>
        <dgm:pt modelId="2">
          <dgm:prSet phldr="1"/>
        </dgm:pt>
        <dgm:pt modelId="3">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43" srcId="4" destId="41" srcOrd="0" destOrd="0"/>
      </dgm:cxnLst>
      <dgm:bg/>
      <dgm:whole/>
    </dgm:dataModel>
  </dgm:clrData>
  <dgm:layoutNode name="Name0">
    <dgm:varLst>
      <dgm:dir/>
      <dgm:animLvl val="lvl"/>
      <dgm:resizeHandles val="exact"/>
    </dgm:varLst>
    <dgm:choose name="dirChoose">
      <dgm:if name="dirNorm" func="var" arg="dir" op="equ" val="norm">
        <dgm:alg type="lin">
          <dgm:param type="linDir" val="fromL"/>
          <dgm:param type="nodeVertAlign" val="t"/>
        </dgm:alg>
      </dgm:if>
      <dgm:else name="dirRev">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4"/>
          <dgm:constr type="w" for="ch" forName="sibTransNodeCircle" refType="h" refFor="ch" refForName="sibTransNodeCircle"/>
          <dgm:constr type="ctrX" for="ch" forName="sibTransNodeCircle" refType="w" fact="0.5"/>
          <dgm:constr type="ctrY" for="ch" forName="sibTransNodeCircle" refType="h" fact="0.275"/>
          <dgm:constr type="r" for="ch" forName="nodeText" refType="r" refFor="ch" refForName="bgRect"/>
          <dgm:constr type="h" for="ch" forName="nodeText" refType="h" refFor="ch" refForName="bgRect" fact="0.52"/>
          <dgm:constr type="t" for="ch" forName="nodeText" refType="h" refFor="ch" refForName="bgRect" fact="0.48"/>
        </dgm:constrLst>
        <dgm:ruleLst/>
        <dgm:layoutNode name="bgRect" styleLbl="fgAcc1">
          <dgm:alg type="sp"/>
          <dgm:shape xmlns:r="http://schemas.openxmlformats.org/officeDocument/2006/relationships" type="roundRect" r:blip="">
            <dgm:adjLst>
              <dgm:adj idx="1" val="0.1"/>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15"/>
              <dgm:constr type="rMarg" refType="w" fact="0.15"/>
              <dgm:constr type="bMarg" val="1"/>
            </dgm:constrLst>
            <dgm:ruleLst>
              <dgm:rule type="primFontSz" val="14" fact="NaN" max="NaN"/>
            </dgm:ruleLst>
          </dgm:layoutNode>
        </dgm:forEach>
        <dgm:layoutNode name="nodeText" styleLbl="bgAccFollowNode1" moveWith="bgRect">
          <dgm:varLst>
            <dgm:bulletEnabled val="1"/>
          </dgm:varLst>
          <dgm:alg type="tx">
            <dgm:param type="parTxLTRAlign" val="ctr"/>
            <dgm:param type="parTxRTLAlign" val="r"/>
            <dgm:param type="txAnchorVert" val="mid"/>
          </dgm:alg>
          <dgm:shape xmlns:r="http://schemas.openxmlformats.org/officeDocument/2006/relationships" type="rect" r:blip="" zOrderOff="-1" hideGeom="1">
            <dgm:adjLst/>
          </dgm:shape>
          <dgm:presOf axis="desOrSelf" ptType="node"/>
          <dgm:constrLst>
            <dgm:constr type="primFontSz" val="32"/>
            <dgm:constr type="tMarg" val="26"/>
            <dgm:constr type="lMarg" refType="w" fact="0.15"/>
            <dgm:constr type="rMarg" refType="w" fact="0.15"/>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2.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345DC3-2A81-4B83-8768-DA59B41C8829}" type="datetimeFigureOut">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0B325C-EE94-471B-A568-203EA165E1EC}" type="slidenum">
              <a:t>‹#›</a:t>
            </a:fld>
            <a:endParaRPr lang="en-US"/>
          </a:p>
        </p:txBody>
      </p:sp>
    </p:spTree>
    <p:extLst>
      <p:ext uri="{BB962C8B-B14F-4D97-AF65-F5344CB8AC3E}">
        <p14:creationId xmlns:p14="http://schemas.microsoft.com/office/powerpoint/2010/main" val="3334425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mailto:DEN-ACDBE@flydenver.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Good afternoon.</a:t>
            </a:r>
          </a:p>
          <a:p>
            <a:r>
              <a:rPr lang="en-US"/>
              <a:t>Thank you for joining</a:t>
            </a:r>
          </a:p>
          <a:p>
            <a:endParaRPr lang="en-US"/>
          </a:p>
          <a:p>
            <a:r>
              <a:rPr lang="en-US"/>
              <a:t>As you enter, please mute yourself and turn off your camera.</a:t>
            </a:r>
          </a:p>
          <a:p>
            <a:endParaRPr lang="en-US"/>
          </a:p>
          <a:p>
            <a:r>
              <a:rPr lang="en-US"/>
              <a:t>Well get started shortly.</a:t>
            </a:r>
          </a:p>
          <a:p>
            <a:endParaRPr lang="en-US"/>
          </a:p>
          <a:p>
            <a:r>
              <a:rPr lang="en-US"/>
              <a:t>Again…</a:t>
            </a:r>
          </a:p>
          <a:p>
            <a:endParaRPr lang="en-US"/>
          </a:p>
          <a:p>
            <a:r>
              <a:rPr lang="en-US"/>
              <a:t>Welcome.</a:t>
            </a:r>
          </a:p>
        </p:txBody>
      </p:sp>
      <p:sp>
        <p:nvSpPr>
          <p:cNvPr id="4" name="Slide Number Placeholder 3"/>
          <p:cNvSpPr>
            <a:spLocks noGrp="1"/>
          </p:cNvSpPr>
          <p:nvPr>
            <p:ph type="sldNum" sz="quarter" idx="5"/>
          </p:nvPr>
        </p:nvSpPr>
        <p:spPr/>
        <p:txBody>
          <a:bodyPr/>
          <a:lstStyle/>
          <a:p>
            <a:fld id="{650B325C-EE94-471B-A568-203EA165E1EC}" type="slidenum">
              <a:rPr lang="en-US" smtClean="0"/>
              <a:t>1</a:t>
            </a:fld>
            <a:endParaRPr lang="en-US"/>
          </a:p>
        </p:txBody>
      </p:sp>
    </p:spTree>
    <p:extLst>
      <p:ext uri="{BB962C8B-B14F-4D97-AF65-F5344CB8AC3E}">
        <p14:creationId xmlns:p14="http://schemas.microsoft.com/office/powerpoint/2010/main" val="1558338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buFont typeface="Wingdings" panose="05000000000000000000" pitchFamily="2" charset="2"/>
              <a:defRPr/>
            </a:pPr>
            <a:r>
              <a:rPr lang="en-US">
                <a:latin typeface="+mn-lt"/>
                <a:ea typeface="Calibri"/>
                <a:cs typeface="Calibri"/>
              </a:rPr>
              <a:t>A</a:t>
            </a:r>
            <a:r>
              <a:rPr lang="en-US" sz="1200">
                <a:latin typeface="+mn-lt"/>
                <a:ea typeface="Calibri"/>
                <a:cs typeface="Calibri"/>
              </a:rPr>
              <a:t> few housekeeping items</a:t>
            </a:r>
            <a:r>
              <a:rPr lang="en-US">
                <a:latin typeface="+mn-lt"/>
                <a:ea typeface="Calibri"/>
                <a:cs typeface="Calibri"/>
              </a:rPr>
              <a:t>:</a:t>
            </a:r>
            <a:endParaRPr lang="en-US" sz="1200" b="1">
              <a:latin typeface="+mn-lt"/>
              <a:ea typeface="Calibri"/>
              <a:cs typeface="Calibri"/>
            </a:endParaRPr>
          </a:p>
          <a:p>
            <a:pPr marL="285750" indent="-285750">
              <a:buFont typeface="Arial"/>
              <a:buChar char="•"/>
              <a:defRPr/>
            </a:pPr>
            <a:r>
              <a:rPr lang="en-US"/>
              <a:t>Please Keep your cameras off and mics muted during the presentation.</a:t>
            </a:r>
            <a:endParaRPr lang="en-US">
              <a:ea typeface="Calibri"/>
              <a:cs typeface="Calibri"/>
            </a:endParaRPr>
          </a:p>
          <a:p>
            <a:pPr marL="285750" indent="-285750">
              <a:buFont typeface="Arial"/>
              <a:buChar char="•"/>
              <a:defRPr/>
            </a:pPr>
            <a:r>
              <a:rPr lang="en-US">
                <a:ea typeface="Calibri"/>
                <a:cs typeface="Calibri"/>
              </a:rPr>
              <a:t>This session is being recorded, and the slide deck will be made available on our website at flydenver.com within 3 to 5 business days.</a:t>
            </a:r>
          </a:p>
          <a:p>
            <a:pPr marL="285750" indent="-285750">
              <a:buFont typeface="Arial"/>
              <a:buChar char="•"/>
              <a:defRPr/>
            </a:pPr>
            <a:r>
              <a:rPr lang="en-US">
                <a:ea typeface="Calibri"/>
                <a:cs typeface="Calibri"/>
              </a:rPr>
              <a:t>Questions will be addressed at the end of the session.</a:t>
            </a:r>
          </a:p>
          <a:p>
            <a:pPr marL="285750" indent="-285750">
              <a:buFont typeface="Arial"/>
              <a:buChar char="•"/>
              <a:defRPr/>
            </a:pPr>
            <a:endParaRPr lang="en-US" b="1">
              <a:ea typeface="Calibri"/>
              <a:cs typeface="Calibri"/>
            </a:endParaRPr>
          </a:p>
          <a:p>
            <a:pPr>
              <a:defRPr/>
            </a:pPr>
            <a:r>
              <a:rPr lang="en-US">
                <a:ea typeface="Calibri"/>
                <a:cs typeface="Calibri"/>
              </a:rPr>
              <a:t>I would</a:t>
            </a:r>
            <a:r>
              <a:rPr lang="en-US" sz="1200">
                <a:latin typeface="+mn-lt"/>
                <a:ea typeface="Calibri"/>
                <a:cs typeface="Calibri"/>
              </a:rPr>
              <a:t> </a:t>
            </a:r>
            <a:r>
              <a:rPr lang="en-US">
                <a:latin typeface="+mn-lt"/>
                <a:ea typeface="Calibri"/>
                <a:cs typeface="Calibri"/>
              </a:rPr>
              <a:t>love to get an idea of who</a:t>
            </a:r>
            <a:r>
              <a:rPr lang="en-US" sz="1200">
                <a:latin typeface="+mn-lt"/>
                <a:ea typeface="Calibri"/>
                <a:cs typeface="Calibri"/>
              </a:rPr>
              <a:t> is in the audience today. </a:t>
            </a:r>
            <a:endParaRPr lang="en-US">
              <a:ea typeface="Calibri"/>
              <a:cs typeface="Calibri"/>
            </a:endParaRPr>
          </a:p>
          <a:p>
            <a:pPr>
              <a:defRPr/>
            </a:pPr>
            <a:r>
              <a:rPr lang="en-US">
                <a:ea typeface="Calibri"/>
                <a:cs typeface="Calibri"/>
              </a:rPr>
              <a:t>Drop</a:t>
            </a:r>
            <a:r>
              <a:rPr lang="en-US" sz="1200">
                <a:latin typeface="+mn-lt"/>
                <a:ea typeface="Calibri"/>
                <a:cs typeface="Calibri"/>
              </a:rPr>
              <a:t> your name, company, and title into the chat box</a:t>
            </a:r>
            <a:r>
              <a:rPr lang="en-US">
                <a:ea typeface="Calibri"/>
                <a:cs typeface="Calibri"/>
              </a:rPr>
              <a:t> to share with today's group.</a:t>
            </a:r>
            <a:endParaRPr lang="en-US"/>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a:latin typeface="+mn-lt"/>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200">
              <a:latin typeface="Calibri"/>
              <a:ea typeface="Calibri"/>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3211BD4-1591-396A-14B8-AD54C7AA8713}"/>
              </a:ext>
            </a:extLst>
          </p:cNvPr>
          <p:cNvSpPr txBox="1"/>
          <p:nvPr/>
        </p:nvSpPr>
        <p:spPr>
          <a:xfrm>
            <a:off x="685800" y="4864608"/>
            <a:ext cx="5486400" cy="39703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Before we begin I'll briefly go over a few housekeeping items:</a:t>
            </a:r>
            <a:endParaRPr kumimoji="0" lang="en-US" sz="1800" b="1" i="0" u="none" strike="noStrike" kern="1200" cap="none" spc="0" normalizeH="0" baseline="0" noProof="0">
              <a:ln>
                <a:noFill/>
              </a:ln>
              <a:solidFill>
                <a:prstClr val="black"/>
              </a:solidFill>
              <a:effectLst/>
              <a:uLnTx/>
              <a:uFillTx/>
              <a:latin typeface="Calibri" panose="020F0502020204030204"/>
              <a:ea typeface="Calibri"/>
              <a:cs typeface="Calibri"/>
            </a:endParaRP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I’d love to get an idea of who is in the audience today. Please feel free to drop your name, company, and title into the chat box. </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Today’s informational session will be an overview of the ACDBE Review Process, Personal Net Worth (PNW), and Other tax documents required for ACDBE certification</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rPr>
              <a:t>Please hold your questions until the end, as we’ll conclude with a Q&amp;A session.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2996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Vision 100 focuses on preparing the airport to serve 100 million annual passengers while continuing to invest in our people, our infrastructure, and the customer experience.</a:t>
            </a:r>
          </a:p>
          <a:p>
            <a:pPr fontAlgn="t"/>
            <a:endParaRPr lang="en-US" sz="1200" b="0" i="0" kern="1200">
              <a:solidFill>
                <a:schemeClr val="tx1"/>
              </a:solidFill>
              <a:effectLst/>
              <a:latin typeface="+mn-lt"/>
              <a:ea typeface="+mn-ea"/>
              <a:cs typeface="+mn-cs"/>
            </a:endParaRPr>
          </a:p>
          <a:p>
            <a:pPr fontAlgn="t">
              <a:defRPr/>
            </a:pPr>
            <a:r>
              <a:rPr lang="en-US"/>
              <a:t>Now, let’s</a:t>
            </a:r>
            <a:r>
              <a:rPr lang="en-US" sz="1200" b="0" i="0" kern="1200">
                <a:solidFill>
                  <a:schemeClr val="tx1"/>
                </a:solidFill>
                <a:effectLst/>
                <a:latin typeface="+mn-lt"/>
                <a:ea typeface="+mn-ea"/>
                <a:cs typeface="+mn-cs"/>
              </a:rPr>
              <a:t> take a look at one of the ways we help the business community stay connected</a:t>
            </a:r>
            <a:r>
              <a:rPr lang="en-US"/>
              <a:t> through the</a:t>
            </a:r>
            <a:r>
              <a:rPr lang="en-US" sz="1200" b="0" i="0" kern="1200">
                <a:solidFill>
                  <a:schemeClr val="tx1"/>
                </a:solidFill>
                <a:effectLst/>
                <a:latin typeface="+mn-lt"/>
                <a:ea typeface="+mn-ea"/>
                <a:cs typeface="+mn-cs"/>
              </a:rPr>
              <a:t> Taking Flight at DEN events. &lt;&lt;Next Slide&gt;&gt;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7660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Taking Flight at DEN is </a:t>
            </a:r>
            <a:r>
              <a:rPr lang="en-US"/>
              <a:t>a monthly</a:t>
            </a:r>
            <a:r>
              <a:rPr lang="en-US" sz="1200" b="0" i="0" kern="1200">
                <a:solidFill>
                  <a:schemeClr val="tx1"/>
                </a:solidFill>
                <a:effectLst/>
                <a:latin typeface="+mn-lt"/>
                <a:ea typeface="+mn-ea"/>
                <a:cs typeface="+mn-cs"/>
              </a:rPr>
              <a:t> opportunity for businesses to connect directly with DEN teams and hear about upcoming procurement opportunities. </a:t>
            </a:r>
            <a:endParaRPr lang="en-US"/>
          </a:p>
          <a:p>
            <a:r>
              <a:rPr lang="en-US"/>
              <a:t>It's</a:t>
            </a:r>
            <a:r>
              <a:rPr lang="en-US" sz="1200" b="0" i="0" kern="1200">
                <a:solidFill>
                  <a:schemeClr val="tx1"/>
                </a:solidFill>
                <a:effectLst/>
                <a:latin typeface="+mn-lt"/>
                <a:ea typeface="+mn-ea"/>
                <a:cs typeface="+mn-cs"/>
              </a:rPr>
              <a:t> </a:t>
            </a:r>
            <a:r>
              <a:rPr lang="en-US"/>
              <a:t>hosted</a:t>
            </a:r>
            <a:r>
              <a:rPr lang="en-US" sz="1200" b="0" i="0" kern="1200">
                <a:solidFill>
                  <a:schemeClr val="tx1"/>
                </a:solidFill>
                <a:effectLst/>
                <a:latin typeface="+mn-lt"/>
                <a:ea typeface="+mn-ea"/>
                <a:cs typeface="+mn-cs"/>
              </a:rPr>
              <a:t> on the second Thursday of each month at 1 </a:t>
            </a:r>
            <a:r>
              <a:rPr lang="en-US" sz="1200" b="0" i="0" kern="1200" err="1">
                <a:solidFill>
                  <a:schemeClr val="tx1"/>
                </a:solidFill>
                <a:effectLst/>
                <a:latin typeface="+mn-lt"/>
                <a:ea typeface="+mn-ea"/>
                <a:cs typeface="+mn-cs"/>
              </a:rPr>
              <a:t>p.m</a:t>
            </a:r>
            <a:endParaRPr lang="en-US" sz="1200" b="0" i="0" kern="1200" err="1">
              <a:solidFill>
                <a:schemeClr val="tx1"/>
              </a:solidFill>
              <a:effectLst/>
              <a:latin typeface="+mn-lt"/>
              <a:ea typeface="Calibri"/>
              <a:cs typeface="Calibri"/>
            </a:endParaRPr>
          </a:p>
          <a:p>
            <a:pPr defTabSz="685800">
              <a:defRPr/>
            </a:pPr>
            <a:endParaRPr lang="en-US" b="0" i="0">
              <a:solidFill>
                <a:srgbClr val="8C9EBC"/>
              </a:solidFill>
              <a:effectLst/>
              <a:latin typeface="Inter"/>
            </a:endParaRPr>
          </a:p>
          <a:p>
            <a:pPr marL="0" marR="0" lvl="0" indent="0" algn="l" defTabSz="6858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 addition to monthly outreach, we also host targeted sessions to help firms connect with the right partners. </a:t>
            </a:r>
            <a:endParaRPr lang="en-US" sz="1200" b="0" i="0" kern="1200">
              <a:solidFill>
                <a:schemeClr val="tx1"/>
              </a:solidFill>
              <a:effectLst/>
              <a:latin typeface="+mn-lt"/>
              <a:ea typeface="Calibri"/>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defTabSz="685800">
              <a:defRPr/>
            </a:pPr>
            <a:endParaRPr lang="en-US" b="0" i="0">
              <a:solidFill>
                <a:srgbClr val="8C9EBC"/>
              </a:solidFill>
              <a:effectLst/>
              <a:latin typeface="Inter"/>
            </a:endParaRPr>
          </a:p>
          <a:p>
            <a:pPr defTabSz="685800">
              <a:defRPr/>
            </a:pPr>
            <a:endParaRPr lang="en-US" b="0" i="0">
              <a:solidFill>
                <a:srgbClr val="8C9EBC"/>
              </a:solidFill>
              <a:effectLst/>
              <a:latin typeface="Inter"/>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910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FC51C-101F-EC88-FFA6-FC734B8853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15A79C-1CB7-BC0B-C748-8531E7277D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505146-3BF5-643E-6E7B-3A7F84AF20F8}"/>
              </a:ext>
            </a:extLst>
          </p:cNvPr>
          <p:cNvSpPr>
            <a:spLocks noGrp="1"/>
          </p:cNvSpPr>
          <p:nvPr>
            <p:ph type="body" idx="1"/>
          </p:nvPr>
        </p:nvSpPr>
        <p:spPr/>
        <p:txBody>
          <a:bodyPr/>
          <a:lstStyle/>
          <a:p>
            <a:pPr defTabSz="685800" fontAlgn="t">
              <a:tabLst>
                <a:tab pos="1428750" algn="l"/>
              </a:tabLst>
              <a:defRPr/>
            </a:pPr>
            <a:r>
              <a:rPr lang="en-US">
                <a:solidFill>
                  <a:srgbClr val="1C1C1C"/>
                </a:solidFill>
              </a:rPr>
              <a:t>At Meet the Primes, </a:t>
            </a:r>
            <a:r>
              <a:rPr lang="en-US" b="1">
                <a:solidFill>
                  <a:srgbClr val="1C1C1C"/>
                </a:solidFill>
              </a:rPr>
              <a:t>DEN </a:t>
            </a:r>
            <a:r>
              <a:rPr lang="en-US">
                <a:solidFill>
                  <a:srgbClr val="1C1C1C"/>
                </a:solidFill>
              </a:rPr>
              <a:t> hosts networking events that connect small, local, and certified businesses with major prime contractors, concessionaires, airlines, rental car companies, and professional services firms that do business at the airport.</a:t>
            </a:r>
            <a:endParaRPr lang="en-US">
              <a:ea typeface="Calibri"/>
              <a:cs typeface="Calibri"/>
            </a:endParaRPr>
          </a:p>
          <a:p>
            <a:pPr marL="0" marR="0" lvl="0" indent="0" algn="l" defTabSz="685800">
              <a:lnSpc>
                <a:spcPct val="114999"/>
              </a:lnSpc>
              <a:spcBef>
                <a:spcPts val="0"/>
              </a:spcBef>
              <a:spcAft>
                <a:spcPts val="0"/>
              </a:spcAft>
              <a:buClrTx/>
              <a:buSzTx/>
              <a:buFont typeface="Symbol" panose="05050102010706020507" pitchFamily="18" charset="2"/>
              <a:buNone/>
              <a:tabLst>
                <a:tab pos="1428750" algn="l"/>
              </a:tabLst>
              <a:defRPr/>
            </a:pPr>
            <a:endParaRPr lang="en-US" sz="3600" b="0" i="0">
              <a:solidFill>
                <a:srgbClr val="1C1C1C"/>
              </a:solidFill>
              <a:effectLst/>
              <a:latin typeface="Inter"/>
              <a:ea typeface="Calibri" panose="020F0502020204030204" pitchFamily="34" charset="0"/>
              <a:cs typeface="Times New Roman" panose="02020603050405020304" pitchFamily="18" charset="0"/>
            </a:endParaRPr>
          </a:p>
          <a:p>
            <a:pPr defTabSz="685800">
              <a:lnSpc>
                <a:spcPct val="114999"/>
              </a:lnSpc>
              <a:tabLst>
                <a:tab pos="1428750" algn="l"/>
              </a:tabLst>
              <a:defRPr/>
            </a:pPr>
            <a:r>
              <a:rPr lang="en-US">
                <a:solidFill>
                  <a:srgbClr val="000000"/>
                </a:solidFill>
              </a:rPr>
              <a:t>Meet the Primes is held every other month, make sure you scan the QR code to sign up for the  upcoming October 15 event.</a:t>
            </a:r>
            <a:endParaRPr lang="en-US"/>
          </a:p>
        </p:txBody>
      </p:sp>
      <p:sp>
        <p:nvSpPr>
          <p:cNvPr id="4" name="Slide Number Placeholder 3">
            <a:extLst>
              <a:ext uri="{FF2B5EF4-FFF2-40B4-BE49-F238E27FC236}">
                <a16:creationId xmlns:a16="http://schemas.microsoft.com/office/drawing/2014/main" id="{FC43966B-43A4-DE01-144E-1068262887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14450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fontAlgn="t"/>
            <a:r>
              <a:rPr lang="en-US" sz="1200" b="0" i="0" kern="1200">
                <a:solidFill>
                  <a:schemeClr val="tx1"/>
                </a:solidFill>
                <a:effectLst/>
                <a:latin typeface="+mn-lt"/>
                <a:ea typeface="+mn-ea"/>
                <a:cs typeface="+mn-cs"/>
              </a:rPr>
              <a:t>The Navigating the ACDBE Series is held every other month and is designed to help ACDBE concession businesses understand how to do business at DEN. </a:t>
            </a:r>
            <a:endParaRPr lang="en-US"/>
          </a:p>
          <a:p>
            <a:pPr>
              <a:defRPr/>
            </a:pPr>
            <a:endParaRPr lang="en-US">
              <a:ea typeface="Calibri"/>
              <a:cs typeface="Calibri"/>
            </a:endParaRPr>
          </a:p>
          <a:p>
            <a:pPr>
              <a:defRPr/>
            </a:pPr>
            <a:r>
              <a:rPr lang="en-US"/>
              <a:t>Our sessions are one of the primary educational touchpoints where businesses receive guidance on:</a:t>
            </a:r>
            <a:endParaRPr lang="en-US">
              <a:ea typeface="Calibri"/>
              <a:cs typeface="Calibri"/>
            </a:endParaRPr>
          </a:p>
          <a:p>
            <a:pPr marL="285750" indent="-285750">
              <a:buFont typeface="Arial"/>
              <a:buChar char="•"/>
              <a:defRPr/>
            </a:pPr>
            <a:endParaRPr lang="en-US"/>
          </a:p>
          <a:p>
            <a:pPr marL="285750" indent="-285750">
              <a:buFont typeface="Arial"/>
              <a:buChar char="•"/>
              <a:defRPr/>
            </a:pPr>
            <a:r>
              <a:rPr lang="en-US"/>
              <a:t>Certification eligibility</a:t>
            </a:r>
            <a:endParaRPr lang="en-US">
              <a:ea typeface="Calibri"/>
              <a:cs typeface="Calibri"/>
            </a:endParaRPr>
          </a:p>
          <a:p>
            <a:pPr marL="285750" indent="-285750">
              <a:buFont typeface="Arial"/>
              <a:buChar char="•"/>
              <a:defRPr/>
            </a:pPr>
            <a:r>
              <a:rPr lang="en-US"/>
              <a:t>Personal Net Worth (PNW) requirements</a:t>
            </a:r>
            <a:endParaRPr lang="en-US">
              <a:ea typeface="Calibri"/>
              <a:cs typeface="Calibri"/>
            </a:endParaRPr>
          </a:p>
          <a:p>
            <a:pPr marL="285750" indent="-285750">
              <a:buFont typeface="Arial"/>
              <a:buChar char="•"/>
              <a:defRPr/>
            </a:pPr>
            <a:r>
              <a:rPr lang="en-US"/>
              <a:t>Joint ventures</a:t>
            </a:r>
            <a:endParaRPr lang="en-US">
              <a:ea typeface="Calibri"/>
              <a:cs typeface="Calibri"/>
            </a:endParaRPr>
          </a:p>
          <a:p>
            <a:pPr marL="285750" indent="-285750">
              <a:buFont typeface="Arial"/>
              <a:buChar char="•"/>
              <a:defRPr/>
            </a:pPr>
            <a:r>
              <a:rPr lang="en-US"/>
              <a:t>Annual updates and compliance</a:t>
            </a:r>
            <a:endParaRPr lang="en-US">
              <a:ea typeface="Calibri"/>
              <a:cs typeface="Calibri"/>
            </a:endParaRPr>
          </a:p>
          <a:p>
            <a:pPr marL="285750" indent="-285750">
              <a:buFont typeface="Arial"/>
              <a:buChar char="•"/>
              <a:defRPr/>
            </a:pPr>
            <a:r>
              <a:rPr lang="en-US"/>
              <a:t>New federal ACDBE rule changes and their impact on certification status</a:t>
            </a:r>
            <a:endParaRPr lang="en-US">
              <a:ea typeface="Calibri"/>
              <a:cs typeface="Calibri"/>
            </a:endParaRPr>
          </a:p>
          <a:p>
            <a:pPr>
              <a:defRPr/>
            </a:pPr>
            <a:endParaRPr lang="en-US">
              <a:ea typeface="Calibri"/>
              <a:cs typeface="Calibri"/>
            </a:endParaRPr>
          </a:p>
          <a:p>
            <a:pPr fontAlgn="t">
              <a:defRPr/>
            </a:pPr>
            <a:r>
              <a:rPr lang="en-US">
                <a:ea typeface="Calibri"/>
                <a:cs typeface="Calibri"/>
              </a:rPr>
              <a:t>Make sure you join us at our next session in November.</a:t>
            </a:r>
            <a:endParaRPr lang="en-US"/>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defTabSz="685800" fontAlgn="t">
              <a:tabLst>
                <a:tab pos="1428750" algn="l"/>
              </a:tabLst>
              <a:defRPr/>
            </a:pPr>
            <a:endParaRPr lang="en-US">
              <a:ea typeface="Calibri" panose="020F0502020204030204"/>
              <a:cs typeface="Calibri" panose="020F0502020204030204"/>
            </a:endParaRPr>
          </a:p>
          <a:p>
            <a:pPr defTabSz="685800">
              <a:lnSpc>
                <a:spcPct val="115000"/>
              </a:lnSpc>
              <a:tabLst>
                <a:tab pos="1428750" algn="l"/>
              </a:tabLst>
              <a:defRPr/>
            </a:pP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14535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83E392-5C54-AD8D-5935-5F58AD6AF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5CF5EB-B81E-2C51-F915-304E324E86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4C349A3-5352-E902-F4DE-F54BAF94C9A3}"/>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Our ACDBE team and Division of Small Business Opportunity have partnered on the Small Business Certification Workshops held throughout the year to support firms that are early in the process or looking to get certified. </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These in‑person sessions help businesses understand requirements and get set up for success.</a:t>
            </a:r>
            <a:endParaRPr lang="en-US" sz="1200" b="0" i="0" kern="1200">
              <a:solidFill>
                <a:schemeClr val="tx1"/>
              </a:solidFill>
              <a:effectLst/>
              <a:latin typeface="+mn-lt"/>
              <a:ea typeface="Calibri"/>
              <a:cs typeface="Calibri"/>
            </a:endParaRPr>
          </a:p>
          <a:p>
            <a:endParaRPr lang="en-US" sz="1200" b="0" i="0" kern="1200">
              <a:solidFill>
                <a:schemeClr val="tx1"/>
              </a:solidFill>
              <a:effectLst/>
              <a:latin typeface="+mn-lt"/>
              <a:ea typeface="Calibri"/>
              <a:cs typeface="Calibri"/>
            </a:endParaRPr>
          </a:p>
          <a:p>
            <a:pPr>
              <a:defRPr/>
            </a:pPr>
            <a:r>
              <a:rPr lang="en-US">
                <a:ea typeface="Calibri" panose="020F0502020204030204"/>
                <a:cs typeface="Calibri" panose="020F0502020204030204"/>
              </a:rPr>
              <a:t>Join us for our October session.</a:t>
            </a:r>
          </a:p>
          <a:p>
            <a:pPr fontAlgn="t">
              <a:defRPr/>
            </a:pPr>
            <a:endParaRPr lang="en-US"/>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&lt;&lt;Next Slide&gt;&gt;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AEE2162C-D640-4283-A589-36A8D7D320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7786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A446D-740F-01CC-20CA-EDE7EBE27B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0253D4-D986-C905-61BD-75622D08D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4AB2C0-509C-8A37-386B-C39BB21C21FD}"/>
              </a:ext>
            </a:extLst>
          </p:cNvPr>
          <p:cNvSpPr>
            <a:spLocks noGrp="1"/>
          </p:cNvSpPr>
          <p:nvPr>
            <p:ph type="body" idx="1"/>
          </p:nvPr>
        </p:nvSpPr>
        <p:spPr/>
        <p:txBody>
          <a:bodyPr/>
          <a:lstStyle/>
          <a:p>
            <a:r>
              <a:rPr lang="en-US" sz="1200"/>
              <a:t>Think your business belongs at </a:t>
            </a:r>
            <a:r>
              <a:rPr lang="en-US"/>
              <a:t>DEN</a:t>
            </a:r>
            <a:r>
              <a:rPr lang="en-US" sz="1200"/>
              <a:t>?</a:t>
            </a:r>
          </a:p>
          <a:p>
            <a:endParaRPr lang="en-US" sz="1200"/>
          </a:p>
          <a:p>
            <a:r>
              <a:rPr lang="en-US" sz="1200"/>
              <a:t>DEN is looking for businesses interested in providing everything from catering and food trucks to entertainment, retail, wellness, transportation, and more. There are lots of ways to </a:t>
            </a:r>
            <a:r>
              <a:rPr lang="en-US" sz="1200" b="1"/>
              <a:t>Do Business with DEN!</a:t>
            </a:r>
            <a:endParaRPr lang="en-US" sz="1200"/>
          </a:p>
          <a:p>
            <a:endParaRPr lang="en-US" sz="1200"/>
          </a:p>
          <a:p>
            <a:r>
              <a:rPr lang="en-US" sz="1200"/>
              <a:t>Interested in bringing your products or services to DEN? Fill out our quick interest form and tell us about your business.</a:t>
            </a:r>
            <a:endParaRPr lang="en-US" sz="1200">
              <a:ea typeface="Calibri"/>
              <a:cs typeface="Calibri"/>
            </a:endParaRPr>
          </a:p>
          <a:p>
            <a:endParaRPr lang="en-US" sz="1200" b="0" i="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E0C2FE6D-7C2B-CD2B-ED37-2E655C25F447}"/>
              </a:ext>
            </a:extLst>
          </p:cNvPr>
          <p:cNvSpPr>
            <a:spLocks noGrp="1"/>
          </p:cNvSpPr>
          <p:nvPr>
            <p:ph type="sldNum" sz="quarter" idx="5"/>
          </p:nvPr>
        </p:nvSpPr>
        <p:spPr/>
        <p:txBody>
          <a:bodyPr/>
          <a:lstStyle/>
          <a:p>
            <a:fld id="{A399344F-1846-964E-A23F-F797EB56DD37}" type="slidenum">
              <a:rPr lang="en-US" smtClean="0"/>
              <a:t>8</a:t>
            </a:fld>
            <a:endParaRPr lang="en-US"/>
          </a:p>
        </p:txBody>
      </p:sp>
    </p:spTree>
    <p:extLst>
      <p:ext uri="{BB962C8B-B14F-4D97-AF65-F5344CB8AC3E}">
        <p14:creationId xmlns:p14="http://schemas.microsoft.com/office/powerpoint/2010/main" val="39716519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a:extLst>
              <a:ext uri="{FF2B5EF4-FFF2-40B4-BE49-F238E27FC236}">
                <a16:creationId xmlns:a16="http://schemas.microsoft.com/office/drawing/2014/main" id="{FD4B18ED-E1DF-48BA-B4C4-EEB0560DADA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3" name="Notes Placeholder 2">
            <a:extLst>
              <a:ext uri="{FF2B5EF4-FFF2-40B4-BE49-F238E27FC236}">
                <a16:creationId xmlns:a16="http://schemas.microsoft.com/office/drawing/2014/main" id="{2B60A4F6-A9E4-4B64-AF1E-1B166DF505B0}"/>
              </a:ext>
            </a:extLst>
          </p:cNvPr>
          <p:cNvSpPr>
            <a:spLocks noGrp="1"/>
          </p:cNvSpPr>
          <p:nvPr>
            <p:ph type="body" idx="1"/>
          </p:nvPr>
        </p:nvSpPr>
        <p:spPr/>
        <p:txBody>
          <a:bodyPr/>
          <a:lstStyle/>
          <a:p>
            <a:pPr fontAlgn="t"/>
            <a:r>
              <a:rPr lang="en-US" sz="1200" b="0" i="0" kern="1200">
                <a:solidFill>
                  <a:schemeClr val="tx1"/>
                </a:solidFill>
                <a:effectLst/>
                <a:latin typeface="+mn-lt"/>
                <a:ea typeface="+mn-ea"/>
                <a:cs typeface="+mn-cs"/>
              </a:rPr>
              <a:t>Alongside our outreach and networking events, we also offer a way for community members to get directly involved in the procurement process. </a:t>
            </a:r>
            <a:endParaRPr lang="en-US"/>
          </a:p>
          <a:p>
            <a:r>
              <a:rPr lang="en-US" sz="1200" b="0" i="0" kern="1200">
                <a:solidFill>
                  <a:schemeClr val="tx1"/>
                </a:solidFill>
                <a:effectLst/>
                <a:latin typeface="+mn-lt"/>
                <a:ea typeface="+mn-ea"/>
                <a:cs typeface="+mn-cs"/>
              </a:rPr>
              <a:t>One of the best ways to do that is through our Community Panelist Program.</a:t>
            </a:r>
            <a:endParaRPr lang="en-US">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Scan the QR code if you’d like to volunteer and to learn more. </a:t>
            </a:r>
            <a:endParaRPr lang="en-US" sz="1200" b="0" i="0" kern="1200">
              <a:solidFill>
                <a:schemeClr val="tx1"/>
              </a:solidFill>
              <a:effectLst/>
              <a:latin typeface="+mn-lt"/>
              <a:ea typeface="Calibri"/>
              <a:cs typeface="Calibri"/>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lang="en-US" sz="1200">
              <a:effectLst/>
              <a:latin typeface="+mn-lt"/>
              <a:ea typeface="Times New Roman" panose="02020603050405020304" pitchFamily="18" charset="0"/>
              <a:cs typeface="Times New Roman" panose="02020603050405020304"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The BDTA program helps small businesses gain the knowledge, skills, and connections needed to compete for and win work at DEN</a:t>
            </a:r>
          </a:p>
          <a:p>
            <a:r>
              <a:rPr lang="en-US"/>
              <a:t>Applications for the 2027 Cohort open the end of 2026</a:t>
            </a:r>
            <a:endParaRPr lang="en-US">
              <a:ea typeface="Calibri"/>
              <a:cs typeface="Calibri"/>
            </a:endParaRPr>
          </a:p>
          <a:p>
            <a:endParaRPr lang="en-US"/>
          </a:p>
          <a:p>
            <a:r>
              <a:rPr lang="en-US"/>
              <a:t>Please</a:t>
            </a:r>
            <a:r>
              <a:rPr lang="en-US" sz="1200" b="0" i="0" kern="1200">
                <a:solidFill>
                  <a:schemeClr val="tx1"/>
                </a:solidFill>
                <a:effectLst/>
                <a:latin typeface="+mn-lt"/>
                <a:ea typeface="+mn-ea"/>
                <a:cs typeface="+mn-cs"/>
              </a:rPr>
              <a:t> scan the QR code to learn more about </a:t>
            </a:r>
            <a:r>
              <a:rPr lang="en-US"/>
              <a:t>this amazing </a:t>
            </a:r>
            <a:r>
              <a:rPr lang="en-US" sz="1200" b="0" i="0" kern="1200">
                <a:solidFill>
                  <a:schemeClr val="tx1"/>
                </a:solidFill>
                <a:effectLst/>
                <a:latin typeface="+mn-lt"/>
                <a:ea typeface="+mn-ea"/>
                <a:cs typeface="+mn-cs"/>
              </a:rPr>
              <a:t>Training Academy </a:t>
            </a:r>
            <a:endParaRPr lang="en-US">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6122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9138" y="207963"/>
            <a:ext cx="5584825" cy="3141662"/>
          </a:xfrm>
        </p:spPr>
        <p:txBody>
          <a:bodyPr/>
          <a:lstStyle/>
          <a:p>
            <a:endParaRPr lang="en-US"/>
          </a:p>
        </p:txBody>
      </p:sp>
      <p:sp>
        <p:nvSpPr>
          <p:cNvPr id="3" name="Notes Placeholder 2"/>
          <p:cNvSpPr>
            <a:spLocks noGrp="1"/>
          </p:cNvSpPr>
          <p:nvPr>
            <p:ph type="body" idx="1"/>
          </p:nvPr>
        </p:nvSpPr>
        <p:spPr>
          <a:xfrm>
            <a:off x="702310" y="3508817"/>
            <a:ext cx="5618480" cy="4636647"/>
          </a:xfrm>
        </p:spPr>
        <p:txBody>
          <a:bodyPr/>
          <a:lstStyle/>
          <a:p>
            <a:pPr fontAlgn="base"/>
            <a:r>
              <a:rPr lang="en-US" sz="1200" b="1" i="0" u="none" strike="noStrike" kern="1200">
                <a:solidFill>
                  <a:schemeClr val="tx1"/>
                </a:solidFill>
                <a:effectLst/>
                <a:latin typeface="+mn-lt"/>
                <a:ea typeface="+mn-ea"/>
                <a:cs typeface="+mn-cs"/>
              </a:rPr>
              <a:t>Stay Connected with DEN</a:t>
            </a:r>
            <a:r>
              <a:rPr lang="en-US" sz="1200" b="0" i="0" kern="1200">
                <a:solidFill>
                  <a:schemeClr val="tx1"/>
                </a:solidFill>
                <a:effectLst/>
                <a:latin typeface="+mn-lt"/>
                <a:ea typeface="+mn-ea"/>
                <a:cs typeface="+mn-cs"/>
              </a:rPr>
              <a:t>​</a:t>
            </a:r>
            <a:endParaRPr lang="en-US"/>
          </a:p>
          <a:p>
            <a:endParaRPr lang="en-US">
              <a:cs typeface="+mn-lt"/>
            </a:endParaRPr>
          </a:p>
          <a:p>
            <a:r>
              <a:rPr lang="en-US">
                <a:highlight>
                  <a:srgbClr val="F5F5F5"/>
                </a:highlight>
              </a:rPr>
              <a:t>DEN is committed to equitable engagement, providing year-round access to resources and events.</a:t>
            </a:r>
            <a:endParaRPr lang="en-US"/>
          </a:p>
          <a:p>
            <a:br>
              <a:rPr lang="en-US" sz="1200" b="0" i="0" kern="1200">
                <a:effectLst/>
                <a:cs typeface="+mn-lt"/>
              </a:rPr>
            </a:br>
            <a:r>
              <a:rPr lang="en-US" sz="1200" b="0" i="0" u="none" strike="noStrike" kern="1200">
                <a:solidFill>
                  <a:schemeClr val="tx1"/>
                </a:solidFill>
                <a:effectLst/>
                <a:latin typeface="+mn-lt"/>
                <a:ea typeface="+mn-ea"/>
                <a:cs typeface="+mn-cs"/>
              </a:rPr>
              <a:t>Follow </a:t>
            </a:r>
            <a:r>
              <a:rPr lang="en-US"/>
              <a:t>us on</a:t>
            </a:r>
            <a:r>
              <a:rPr lang="en-US" sz="1200" b="0" i="0" u="none" strike="noStrike" kern="1200">
                <a:solidFill>
                  <a:schemeClr val="tx1"/>
                </a:solidFill>
                <a:effectLst/>
                <a:latin typeface="+mn-lt"/>
                <a:ea typeface="+mn-ea"/>
                <a:cs typeface="+mn-cs"/>
              </a:rPr>
              <a:t> social media for updates, news, and opportunities.</a:t>
            </a:r>
            <a:r>
              <a:rPr lang="en-US" sz="1200" b="0" i="0" kern="1200">
                <a:solidFill>
                  <a:schemeClr val="tx1"/>
                </a:solidFill>
                <a:effectLst/>
                <a:latin typeface="+mn-lt"/>
                <a:ea typeface="+mn-ea"/>
                <a:cs typeface="+mn-cs"/>
              </a:rPr>
              <a:t>​</a:t>
            </a:r>
            <a:br>
              <a:rPr lang="en-US" sz="1200" b="0" i="0" kern="1200">
                <a:effectLst/>
                <a:cs typeface="+mn-lt"/>
              </a:rPr>
            </a:br>
            <a:r>
              <a:rPr lang="en-US" sz="1200" b="0" i="0" u="none" strike="noStrike" kern="1200">
                <a:solidFill>
                  <a:schemeClr val="tx1"/>
                </a:solidFill>
                <a:effectLst/>
                <a:latin typeface="+mn-lt"/>
                <a:ea typeface="+mn-ea"/>
                <a:cs typeface="+mn-cs"/>
              </a:rPr>
              <a:t>Sign up for DEN’s weekly newsletter for info on:</a:t>
            </a:r>
            <a:r>
              <a:rPr lang="en-US" sz="1200" b="0" i="0" kern="1200">
                <a:solidFill>
                  <a:schemeClr val="tx1"/>
                </a:solidFill>
                <a:effectLst/>
                <a:latin typeface="+mn-lt"/>
                <a:ea typeface="+mn-ea"/>
                <a:cs typeface="+mn-cs"/>
              </a:rPr>
              <a:t>​</a:t>
            </a:r>
            <a:endParaRPr lang="en-US">
              <a:ea typeface="Calibri"/>
              <a:cs typeface="Calibri"/>
            </a:endParaRPr>
          </a:p>
          <a:p>
            <a:pPr rtl="0" fontAlgn="base"/>
            <a:r>
              <a:rPr lang="en-US" sz="1200" b="0" i="0" u="none" strike="noStrike" kern="1200">
                <a:solidFill>
                  <a:schemeClr val="tx1"/>
                </a:solidFill>
                <a:effectLst/>
                <a:latin typeface="+mn-lt"/>
                <a:ea typeface="+mn-ea"/>
                <a:cs typeface="+mn-cs"/>
              </a:rPr>
              <a:t>Upcoming events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Bid opportunities</a:t>
            </a:r>
            <a:r>
              <a:rPr lang="en-US" sz="1200" b="0" i="0" kern="1200">
                <a:solidFill>
                  <a:schemeClr val="tx1"/>
                </a:solidFill>
                <a:effectLst/>
                <a:latin typeface="+mn-lt"/>
                <a:ea typeface="+mn-ea"/>
                <a:cs typeface="+mn-cs"/>
              </a:rPr>
              <a:t>​</a:t>
            </a:r>
          </a:p>
          <a:p>
            <a:pPr rtl="0" fontAlgn="base"/>
            <a:r>
              <a:rPr lang="en-US" sz="1200" b="0" i="0" u="none" strike="noStrike" kern="1200">
                <a:solidFill>
                  <a:schemeClr val="tx1"/>
                </a:solidFill>
                <a:effectLst/>
                <a:latin typeface="+mn-lt"/>
                <a:ea typeface="+mn-ea"/>
                <a:cs typeface="+mn-cs"/>
              </a:rPr>
              <a:t>Business resources</a:t>
            </a:r>
            <a:r>
              <a:rPr lang="en-US" sz="1200" b="0" i="0" kern="1200">
                <a:solidFill>
                  <a:schemeClr val="tx1"/>
                </a:solidFill>
                <a:effectLst/>
                <a:latin typeface="+mn-lt"/>
                <a:ea typeface="+mn-ea"/>
                <a:cs typeface="+mn-cs"/>
              </a:rPr>
              <a:t>​</a:t>
            </a:r>
          </a:p>
          <a:p>
            <a:pPr rtl="0" fontAlgn="base"/>
            <a:endParaRPr lang="en-US"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721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ea typeface="Calibri" panose="020F0502020204030204"/>
              <a:cs typeface="Calibri" panose="020F0502020204030204"/>
            </a:endParaRPr>
          </a:p>
          <a:p>
            <a:r>
              <a:rPr lang="en-US">
                <a:ea typeface="Calibri" panose="020F0502020204030204"/>
                <a:cs typeface="Calibri" panose="020F0502020204030204"/>
              </a:rPr>
              <a:t>Today's agenda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706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FD743-E15F-649F-D6BC-5C1BCA9FE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AF6B31-40D0-FD67-8DD3-106C86C898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D1B42F3-6333-496B-2349-A98C3D64183C}"/>
              </a:ext>
            </a:extLst>
          </p:cNvPr>
          <p:cNvSpPr>
            <a:spLocks noGrp="1"/>
          </p:cNvSpPr>
          <p:nvPr>
            <p:ph type="body" idx="1"/>
          </p:nvPr>
        </p:nvSpPr>
        <p:spPr/>
        <p:txBody>
          <a:bodyPr/>
          <a:lstStyle/>
          <a:p>
            <a:r>
              <a:rPr lang="en-US"/>
              <a:t>DEN's ACDBE Program, required under FAA regulation 49 CFR Part 23, helps ensure small businesses have equitable opportunities to participate in airport concessions. </a:t>
            </a:r>
          </a:p>
          <a:p>
            <a:r>
              <a:rPr lang="en-US"/>
              <a:t>Participation can occur through concession ownership, joint ventures, or as certified goods and services provider.</a:t>
            </a:r>
            <a:endParaRPr lang="en-US">
              <a:ea typeface="Calibri"/>
              <a:cs typeface="Calibri"/>
            </a:endParaRPr>
          </a:p>
          <a:p>
            <a:endParaRPr lang="en-US"/>
          </a:p>
          <a:p>
            <a:r>
              <a:rPr lang="en-US"/>
              <a:t>DEN's role is to establish goals, monitor compliance, and expand meaningful business opportunities while maintaining a fair and competitive marketplace</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3A049CBF-2C35-290A-15FB-6B8413586E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8649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34E19-D7C1-45C0-D6E1-3CEED7BEF6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5B46E9-FB2F-0DE5-260E-0BAADFB319F4}"/>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29164076-C60E-40BC-A409-041E05A3D457}"/>
              </a:ext>
            </a:extLst>
          </p:cNvPr>
          <p:cNvSpPr>
            <a:spLocks noGrp="1"/>
          </p:cNvSpPr>
          <p:nvPr>
            <p:ph type="body" idx="1"/>
          </p:nvPr>
        </p:nvSpPr>
        <p:spPr>
          <a:xfrm>
            <a:off x="685800" y="4400549"/>
            <a:ext cx="5486400" cy="3600451"/>
          </a:xfrm>
          <a:prstGeom prst="rect">
            <a:avLst/>
          </a:prstGeom>
        </p:spPr>
        <p:txBody>
          <a:bodyPr/>
          <a:lstStyle/>
          <a:p>
            <a:pPr fontAlgn="t"/>
            <a:r>
              <a:rPr lang="en-US" sz="1200" b="0" i="0" kern="1200">
                <a:solidFill>
                  <a:schemeClr val="tx1"/>
                </a:solidFill>
                <a:effectLst/>
                <a:latin typeface="+mn-lt"/>
                <a:ea typeface="+mn-ea"/>
                <a:cs typeface="+mn-cs"/>
              </a:rPr>
              <a:t>Effective October 3, 2025, goal setting and goal credit toward participation </a:t>
            </a:r>
            <a:r>
              <a:rPr lang="en-US"/>
              <a:t>for ACDBE</a:t>
            </a:r>
            <a:r>
              <a:rPr lang="en-US" sz="1200" b="0" i="0" kern="1200">
                <a:solidFill>
                  <a:schemeClr val="tx1"/>
                </a:solidFill>
                <a:effectLst/>
                <a:latin typeface="+mn-lt"/>
                <a:ea typeface="+mn-ea"/>
                <a:cs typeface="+mn-cs"/>
              </a:rPr>
              <a:t> (Airport Concession Disadvantaged Business Enterprise) programs at DEN have been temporarily paused.</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This pause does not represent a permanent elimination of </a:t>
            </a:r>
            <a:r>
              <a:rPr lang="en-US"/>
              <a:t>the program</a:t>
            </a:r>
            <a:r>
              <a:rPr lang="en-US" sz="1200" b="0" i="0" kern="1200">
                <a:solidFill>
                  <a:schemeClr val="tx1"/>
                </a:solidFill>
                <a:effectLst/>
                <a:latin typeface="+mn-lt"/>
                <a:ea typeface="+mn-ea"/>
                <a:cs typeface="+mn-cs"/>
              </a:rPr>
              <a:t>. Rather, it is a temporary measure while individual firms are reevaluated under new federal requirements that removed the presumption of social and economic disadvantage for certain groups</a:t>
            </a:r>
            <a:r>
              <a:rPr lang="en-US"/>
              <a:t>.</a:t>
            </a:r>
            <a:endParaRPr lang="en-US" sz="1200" b="0" i="0" kern="1200">
              <a:solidFill>
                <a:schemeClr val="tx1"/>
              </a:solidFill>
              <a:effectLst/>
              <a:latin typeface="+mn-lt"/>
              <a:ea typeface="Calibri"/>
              <a:cs typeface="Calibri"/>
            </a:endParaRPr>
          </a:p>
          <a:p>
            <a:endParaRPr lang="en-US">
              <a:ea typeface="Calibri"/>
              <a:cs typeface="Calibri"/>
            </a:endParaRPr>
          </a:p>
          <a:p>
            <a:r>
              <a:rPr lang="en-US">
                <a:ea typeface="Calibri"/>
                <a:cs typeface="Calibri"/>
              </a:rPr>
              <a:t>DEN's ACDBE Team, has completed our reevaluations, submitted our Program plan to the FAA for approval and are working on revising goal methodology</a:t>
            </a:r>
            <a:r>
              <a:rPr lang="en-US" sz="1200" b="0" i="0" kern="1200">
                <a:solidFill>
                  <a:schemeClr val="tx1"/>
                </a:solidFill>
                <a:effectLst/>
                <a:latin typeface="+mn-lt"/>
                <a:ea typeface="+mn-ea"/>
                <a:cs typeface="+mn-cs"/>
              </a:rPr>
              <a:t> as quickly as possible. </a:t>
            </a:r>
            <a:endParaRPr lang="en-US" sz="1200" b="0" i="0" kern="1200">
              <a:solidFill>
                <a:schemeClr val="tx1"/>
              </a:solidFill>
              <a:effectLst/>
              <a:latin typeface="+mn-lt"/>
              <a:ea typeface="Calibri" panose="020F0502020204030204"/>
              <a:cs typeface="Calibri" panose="020F0502020204030204"/>
            </a:endParaRPr>
          </a:p>
          <a:p>
            <a:endParaRPr lang="en-US" sz="1200" b="0" i="0" kern="1200">
              <a:solidFill>
                <a:schemeClr val="tx1"/>
              </a:solidFill>
              <a:effectLst/>
              <a:latin typeface="+mn-lt"/>
              <a:ea typeface="Calibri" panose="020F0502020204030204"/>
              <a:cs typeface="Calibri" panose="020F0502020204030204"/>
            </a:endParaRPr>
          </a:p>
          <a:p>
            <a:pPr fontAlgn="t"/>
            <a:r>
              <a:rPr lang="en-US" sz="1200" b="0" i="0" kern="1200">
                <a:solidFill>
                  <a:schemeClr val="tx1"/>
                </a:solidFill>
                <a:effectLst/>
                <a:latin typeface="+mn-lt"/>
                <a:ea typeface="+mn-ea"/>
                <a:cs typeface="+mn-cs"/>
              </a:rPr>
              <a:t>Now, </a:t>
            </a:r>
            <a:r>
              <a:rPr lang="en-US"/>
              <a:t>let's take a quick poll before we </a:t>
            </a:r>
            <a:r>
              <a:rPr lang="en-US" sz="1200" b="0" i="0" kern="1200">
                <a:solidFill>
                  <a:schemeClr val="tx1"/>
                </a:solidFill>
                <a:effectLst/>
                <a:latin typeface="+mn-lt"/>
                <a:ea typeface="+mn-ea"/>
                <a:cs typeface="+mn-cs"/>
              </a:rPr>
              <a:t>jump into all things Goods &amp; Service.</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6498083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77272-8DB0-8031-0A2A-6A6638C583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0C38E4-AD3A-334A-4ADF-8F468F3A1928}"/>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33F61C1C-F646-6303-F727-FCCDC14440A1}"/>
              </a:ext>
            </a:extLst>
          </p:cNvPr>
          <p:cNvSpPr>
            <a:spLocks noGrp="1"/>
          </p:cNvSpPr>
          <p:nvPr>
            <p:ph type="body" idx="1"/>
          </p:nvPr>
        </p:nvSpPr>
        <p:spPr>
          <a:xfrm>
            <a:off x="685800" y="4400549"/>
            <a:ext cx="5486400" cy="3600451"/>
          </a:xfrm>
          <a:prstGeom prst="rect">
            <a:avLst/>
          </a:prstGeom>
        </p:spPr>
        <p:txBody>
          <a:bodyPr/>
          <a:lstStyle/>
          <a:p>
            <a:pPr>
              <a:defRPr/>
            </a:pPr>
            <a:r>
              <a:rPr lang="en-US" b="1">
                <a:ea typeface="Calibri"/>
                <a:cs typeface="Calibri"/>
              </a:rPr>
              <a:t>Quick Poll:</a:t>
            </a:r>
            <a:endParaRPr lang="en-US" b="1"/>
          </a:p>
          <a:p>
            <a:pPr>
              <a:defRPr/>
            </a:pPr>
            <a:endParaRPr lang="en-US" b="1"/>
          </a:p>
          <a:p>
            <a:pPr>
              <a:defRPr/>
            </a:pPr>
            <a:r>
              <a:rPr lang="en-US" b="1">
                <a:ea typeface="Calibri"/>
                <a:cs typeface="Calibri"/>
              </a:rPr>
              <a:t>Share with us the status of your firms ACDBE re-evaluation application?</a:t>
            </a:r>
            <a:endParaRPr lang="en-US" b="1"/>
          </a:p>
          <a:p>
            <a:pPr>
              <a:defRPr/>
            </a:pPr>
            <a:endParaRPr lang="en-US"/>
          </a:p>
          <a:p>
            <a:pPr>
              <a:defRPr/>
            </a:pPr>
            <a:r>
              <a:rPr lang="en-US">
                <a:ea typeface="Calibri"/>
                <a:cs typeface="Calibri"/>
              </a:rPr>
              <a:t>Is it:</a:t>
            </a:r>
            <a:endParaRPr lang="en-US"/>
          </a:p>
          <a:p>
            <a:pPr marL="285750" indent="-285750">
              <a:buFont typeface="Arial,Sans-Serif"/>
              <a:buChar char="•"/>
              <a:defRPr/>
            </a:pPr>
            <a:r>
              <a:rPr lang="en-US"/>
              <a:t>submitted and approved</a:t>
            </a:r>
            <a:endParaRPr lang="en-US">
              <a:ea typeface="Calibri"/>
              <a:cs typeface="Calibri"/>
            </a:endParaRPr>
          </a:p>
          <a:p>
            <a:pPr marL="285750" indent="-285750">
              <a:buFont typeface="Arial,Sans-Serif"/>
              <a:buChar char="•"/>
              <a:defRPr/>
            </a:pPr>
            <a:r>
              <a:rPr lang="en-US"/>
              <a:t>submitted and currently under review</a:t>
            </a:r>
            <a:endParaRPr lang="en-US">
              <a:ea typeface="Calibri" panose="020F0502020204030204"/>
              <a:cs typeface="Calibri" panose="020F0502020204030204"/>
            </a:endParaRPr>
          </a:p>
          <a:p>
            <a:pPr marL="285750" indent="-285750">
              <a:buFont typeface="Arial,Sans-Serif"/>
              <a:buChar char="•"/>
              <a:defRPr/>
            </a:pPr>
            <a:r>
              <a:rPr lang="en-US"/>
              <a:t>Not yet, but you plan to submit </a:t>
            </a:r>
            <a:endParaRPr lang="en-US">
              <a:ea typeface="Calibri"/>
              <a:cs typeface="Calibri"/>
            </a:endParaRPr>
          </a:p>
          <a:p>
            <a:pPr marL="285750" indent="-285750">
              <a:buFont typeface="Arial,Sans-Serif"/>
              <a:buChar char="•"/>
              <a:defRPr/>
            </a:pPr>
            <a:r>
              <a:rPr lang="en-US"/>
              <a:t>No, you have not submitted your application</a:t>
            </a:r>
            <a:endParaRPr lang="en-US">
              <a:ea typeface="Calibri" panose="020F0502020204030204"/>
              <a:cs typeface="Calibri" panose="020F0502020204030204"/>
            </a:endParaRPr>
          </a:p>
          <a:p>
            <a:pPr marL="285750" indent="-285750">
              <a:buFont typeface="Arial,Sans-Serif"/>
              <a:buChar char="•"/>
              <a:defRPr/>
            </a:pPr>
            <a:r>
              <a:rPr lang="en-US"/>
              <a:t>Your unsure of your firm's re-evaluation status</a:t>
            </a:r>
            <a:endParaRPr lang="en-US">
              <a:ea typeface="Calibri" panose="020F0502020204030204"/>
              <a:cs typeface="Calibri" panose="020F0502020204030204"/>
            </a:endParaRPr>
          </a:p>
          <a:p>
            <a:pPr marL="0" marR="0" lvl="0" indent="0" algn="l" defTabSz="914400">
              <a:lnSpc>
                <a:spcPct val="100000"/>
              </a:lnSpc>
              <a:spcBef>
                <a:spcPts val="0"/>
              </a:spcBef>
              <a:spcAft>
                <a:spcPts val="0"/>
              </a:spcAft>
              <a:buClrTx/>
              <a:buSzTx/>
              <a:buFontTx/>
              <a:buNone/>
              <a:tabLst/>
              <a:defRPr/>
            </a:pPr>
            <a:endParaRPr lang="en-US" sz="1200" b="0" i="0" kern="1200">
              <a:solidFill>
                <a:schemeClr val="tx1"/>
              </a:solidFill>
              <a:effectLst/>
              <a:latin typeface="+mn-lt"/>
              <a:ea typeface="Calibri"/>
              <a:cs typeface="Calibri"/>
            </a:endParaRPr>
          </a:p>
          <a:p>
            <a:pPr>
              <a:defRPr/>
            </a:pPr>
            <a:r>
              <a:rPr lang="en-US">
                <a:ea typeface="Calibri"/>
                <a:cs typeface="Calibri"/>
              </a:rPr>
              <a:t>Thank you to those who have submitted their applications.  If your unsure contact our team at for assistance at </a:t>
            </a:r>
            <a:r>
              <a:rPr lang="en-US">
                <a:ea typeface="Calibri"/>
                <a:cs typeface="Calibri"/>
                <a:hlinkClick r:id="rId3"/>
              </a:rPr>
              <a:t>DEN-ACDBE@flydenver.com</a:t>
            </a:r>
            <a:r>
              <a:rPr lang="en-US">
                <a:ea typeface="Calibri"/>
                <a:cs typeface="Calibri"/>
              </a:rPr>
              <a:t>.</a:t>
            </a:r>
          </a:p>
          <a:p>
            <a:pPr>
              <a:defRPr/>
            </a:pPr>
            <a:endParaRPr lang="en-US">
              <a:ea typeface="Calibri"/>
              <a:cs typeface="Calibri"/>
            </a:endParaRPr>
          </a:p>
          <a:p>
            <a:pPr>
              <a:defRPr/>
            </a:pPr>
            <a:endParaRPr lang="en-US">
              <a:ea typeface="Calibri"/>
              <a:cs typeface="Calibri"/>
            </a:endParaRPr>
          </a:p>
        </p:txBody>
      </p:sp>
    </p:spTree>
    <p:extLst>
      <p:ext uri="{BB962C8B-B14F-4D97-AF65-F5344CB8AC3E}">
        <p14:creationId xmlns:p14="http://schemas.microsoft.com/office/powerpoint/2010/main" val="31223058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8A02D-CD3C-8AEB-83CE-BEE6DED327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74CF8B-E301-7551-4EA8-A936D6ABDE0E}"/>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F240762C-DC98-2984-275A-461AC9D446F4}"/>
              </a:ext>
            </a:extLst>
          </p:cNvPr>
          <p:cNvSpPr>
            <a:spLocks noGrp="1"/>
          </p:cNvSpPr>
          <p:nvPr>
            <p:ph type="body" idx="1"/>
          </p:nvPr>
        </p:nvSpPr>
        <p:spPr>
          <a:xfrm>
            <a:off x="685800" y="4400549"/>
            <a:ext cx="5486400" cy="3600451"/>
          </a:xfrm>
          <a:prstGeom prst="rect">
            <a:avLst/>
          </a:prstGeom>
        </p:spPr>
        <p:txBody>
          <a:bodyPr/>
          <a:lstStyle/>
          <a:p>
            <a:pPr defTabSz="897301">
              <a:defRPr/>
            </a:pPr>
            <a:r>
              <a:rPr lang="en-US"/>
              <a:t>Beyond Food &amp; Beverage:</a:t>
            </a:r>
          </a:p>
          <a:p>
            <a:pPr defTabSz="897301">
              <a:defRPr/>
            </a:pPr>
            <a:r>
              <a:rPr lang="en-US"/>
              <a:t>One of the biggest misconceptions about ACDBE participation is that it is limited to food and beverage or traditional retail concessions. </a:t>
            </a:r>
            <a:endParaRPr lang="en-US">
              <a:ea typeface="Calibri"/>
              <a:cs typeface="Calibri"/>
            </a:endParaRPr>
          </a:p>
          <a:p>
            <a:pPr defTabSz="897301">
              <a:defRPr/>
            </a:pPr>
            <a:r>
              <a:rPr lang="en-US" b="0" i="0" kern="1200">
                <a:solidFill>
                  <a:schemeClr val="tx1"/>
                </a:solidFill>
                <a:effectLst/>
              </a:rPr>
              <a:t>In reality, many certified firms </a:t>
            </a:r>
            <a:r>
              <a:rPr lang="en-US"/>
              <a:t>are </a:t>
            </a:r>
            <a:r>
              <a:rPr lang="en-US" b="0" i="0" kern="1200">
                <a:solidFill>
                  <a:schemeClr val="tx1"/>
                </a:solidFill>
                <a:effectLst/>
              </a:rPr>
              <a:t>already </a:t>
            </a:r>
            <a:r>
              <a:rPr lang="en-US"/>
              <a:t>providing </a:t>
            </a:r>
            <a:r>
              <a:rPr lang="en-US" b="0" i="0" kern="1200">
                <a:solidFill>
                  <a:schemeClr val="tx1"/>
                </a:solidFill>
                <a:effectLst/>
              </a:rPr>
              <a:t>products and services that support airport concessions </a:t>
            </a:r>
            <a:r>
              <a:rPr lang="en-US"/>
              <a:t>today. </a:t>
            </a:r>
            <a:endParaRPr lang="en-US">
              <a:ea typeface="Calibri"/>
              <a:cs typeface="Calibri"/>
            </a:endParaRPr>
          </a:p>
          <a:p>
            <a:pPr defTabSz="897301">
              <a:defRPr/>
            </a:pPr>
            <a:r>
              <a:rPr lang="en-US"/>
              <a:t>They simply may not recognize that their work qualifies </a:t>
            </a:r>
            <a:r>
              <a:rPr lang="en-US" b="0" i="0" kern="1200">
                <a:solidFill>
                  <a:schemeClr val="tx1"/>
                </a:solidFill>
                <a:effectLst/>
              </a:rPr>
              <a:t>for ACDBE opportunities.</a:t>
            </a:r>
            <a:endParaRPr lang="en-US">
              <a:ea typeface="Calibri" panose="020F0502020204030204"/>
              <a:cs typeface="Calibri" panose="020F0502020204030204"/>
            </a:endParaRPr>
          </a:p>
          <a:p>
            <a:pPr marL="0" marR="0" lvl="0" indent="0" algn="l" defTabSz="897301">
              <a:lnSpc>
                <a:spcPct val="100000"/>
              </a:lnSpc>
              <a:spcBef>
                <a:spcPts val="1000"/>
              </a:spcBef>
              <a:spcAft>
                <a:spcPts val="0"/>
              </a:spcAft>
              <a:buClrTx/>
              <a:buSzTx/>
              <a:buFont typeface="Arial,Sans-Serif"/>
              <a:buNone/>
              <a:tabLst/>
              <a:defRPr/>
            </a:pPr>
            <a:endParaRPr lang="en-US" sz="1200" b="0" i="0" kern="1200">
              <a:solidFill>
                <a:schemeClr val="tx1"/>
              </a:solidFill>
              <a:effectLst/>
              <a:latin typeface="+mn-lt"/>
              <a:ea typeface="Calibri"/>
              <a:cs typeface="Calibri"/>
            </a:endParaRPr>
          </a:p>
          <a:p>
            <a:pPr defTabSz="897301">
              <a:defRPr/>
            </a:pPr>
            <a:r>
              <a:rPr lang="en-US"/>
              <a:t>This includes businesses involved in rental cars, convenience stores, banking services, ATM operations, Airport Mailing Service, airport lounges, advertising and media, hospitality services, and cleaning or operational support. </a:t>
            </a:r>
            <a:endParaRPr lang="en-US">
              <a:ea typeface="Calibri"/>
              <a:cs typeface="Calibri"/>
            </a:endParaRPr>
          </a:p>
          <a:p>
            <a:pPr defTabSz="897301">
              <a:defRPr/>
            </a:pPr>
            <a:endParaRPr lang="en-US"/>
          </a:p>
          <a:p>
            <a:pPr defTabSz="897301">
              <a:defRPr/>
            </a:pPr>
            <a:r>
              <a:rPr lang="en-US"/>
              <a:t>These are all important components of the airport concession environment and contribute to the overall passenger experience.</a:t>
            </a:r>
            <a:endParaRPr lang="en-US">
              <a:ea typeface="Calibri"/>
              <a:cs typeface="Calibri"/>
            </a:endParaRPr>
          </a:p>
          <a:p>
            <a:pPr marL="0" marR="0" lvl="0" indent="0" algn="l" defTabSz="897301">
              <a:spcAft>
                <a:spcPts val="0"/>
              </a:spcAft>
              <a:buClrTx/>
              <a:buSzTx/>
              <a:buFontTx/>
              <a:buNone/>
              <a:tabLst/>
              <a:defRPr/>
            </a:pPr>
            <a:endParaRPr lang="en-US">
              <a:latin typeface="Calibri" panose="020F0502020204030204"/>
              <a:ea typeface="Calibri"/>
              <a:cs typeface="Calibri"/>
            </a:endParaRPr>
          </a:p>
          <a:p>
            <a:pPr defTabSz="897301">
              <a:defRPr/>
            </a:pPr>
            <a:r>
              <a:rPr lang="en-US"/>
              <a:t>Our Team is hear to help certified firms see how their existing capabilities align with concession activities. By increasing awareness, we can connect more firms to ACDBE opportunities, expand participation, and support business growth without requiring firms to develop entirely new lines of business.</a:t>
            </a:r>
            <a:endParaRPr lang="en-US">
              <a:ea typeface="Calibri"/>
              <a:cs typeface="Calibri"/>
            </a:endParaRPr>
          </a:p>
          <a:p>
            <a:pPr marL="0" marR="0" lvl="0" indent="0" algn="l" defTabSz="897301">
              <a:spcAft>
                <a:spcPts val="0"/>
              </a:spcAft>
              <a:buClrTx/>
              <a:buSzTx/>
              <a:buFontTx/>
              <a:buNone/>
              <a:tabLst/>
              <a:defRPr/>
            </a:pPr>
            <a:endParaRPr lang="en-US">
              <a:latin typeface="Calibri" panose="020F0502020204030204"/>
              <a:ea typeface="Calibri"/>
              <a:cs typeface="Calibri"/>
            </a:endParaRPr>
          </a:p>
          <a:p>
            <a:pPr defTabSz="897301">
              <a:defRPr/>
            </a:pPr>
            <a:r>
              <a:rPr lang="en-US">
                <a:latin typeface="Calibri" panose="020F0502020204030204"/>
                <a:ea typeface="Calibri"/>
                <a:cs typeface="Calibri"/>
              </a:rPr>
              <a:t>We will take a look at some of these successful concessions later in the presentation.</a:t>
            </a:r>
          </a:p>
          <a:p>
            <a:pPr defTabSz="897301">
              <a:defRPr/>
            </a:pPr>
            <a:endParaRPr lang="en-US">
              <a:latin typeface="Calibri" panose="020F0502020204030204"/>
              <a:ea typeface="Calibri"/>
              <a:cs typeface="Calibri"/>
            </a:endParaRPr>
          </a:p>
          <a:p>
            <a:pPr defTabSz="897301">
              <a:lnSpc>
                <a:spcPct val="90000"/>
              </a:lnSpc>
              <a:spcBef>
                <a:spcPts val="1000"/>
              </a:spcBef>
              <a:buFont typeface="Arial,Sans-Serif"/>
              <a:defRPr/>
            </a:pPr>
            <a:endParaRPr lang="en-US">
              <a:latin typeface="Aptos" panose="020B0004020202020204" pitchFamily="34" charset="0"/>
              <a:ea typeface="Calibri"/>
              <a:cs typeface="Calibri"/>
            </a:endParaRPr>
          </a:p>
          <a:p>
            <a:pPr defTabSz="897301">
              <a:lnSpc>
                <a:spcPct val="90000"/>
              </a:lnSpc>
              <a:spcBef>
                <a:spcPts val="1000"/>
              </a:spcBef>
              <a:defRPr/>
            </a:pPr>
            <a:endParaRPr lang="en-US">
              <a:latin typeface="Aptos" panose="020B0004020202020204" pitchFamily="34" charset="0"/>
              <a:ea typeface="Calibri"/>
              <a:cs typeface="Calibri"/>
            </a:endParaRPr>
          </a:p>
          <a:p>
            <a:pPr marL="285750" indent="-285750" defTabSz="897301">
              <a:lnSpc>
                <a:spcPct val="90000"/>
              </a:lnSpc>
              <a:spcBef>
                <a:spcPts val="1000"/>
              </a:spcBef>
              <a:buFont typeface="Arial,Sans-Serif"/>
              <a:buChar char="•"/>
              <a:defRPr/>
            </a:pPr>
            <a:endParaRPr lang="en-US">
              <a:ea typeface="Calibri"/>
              <a:cs typeface="Calibri"/>
            </a:endParaRPr>
          </a:p>
        </p:txBody>
      </p:sp>
    </p:spTree>
    <p:extLst>
      <p:ext uri="{BB962C8B-B14F-4D97-AF65-F5344CB8AC3E}">
        <p14:creationId xmlns:p14="http://schemas.microsoft.com/office/powerpoint/2010/main" val="29709433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437B5E-A973-BF35-5317-5038961F3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60B37-CB78-EC7F-3D4D-C0CD46144480}"/>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B5D91B94-34C8-68A8-5EDD-8FA872083570}"/>
              </a:ext>
            </a:extLst>
          </p:cNvPr>
          <p:cNvSpPr>
            <a:spLocks noGrp="1"/>
          </p:cNvSpPr>
          <p:nvPr>
            <p:ph type="body" idx="1"/>
          </p:nvPr>
        </p:nvSpPr>
        <p:spPr>
          <a:xfrm>
            <a:off x="685800" y="4400549"/>
            <a:ext cx="5486400" cy="3600451"/>
          </a:xfrm>
          <a:prstGeom prst="rect">
            <a:avLst/>
          </a:prstGeom>
        </p:spPr>
        <p:txBody>
          <a:bodyPr/>
          <a:lstStyle/>
          <a:p>
            <a:pPr fontAlgn="t"/>
            <a:r>
              <a:rPr lang="en-US"/>
              <a:t>Goal Setting:</a:t>
            </a:r>
          </a:p>
          <a:p>
            <a:endParaRPr lang="en-US"/>
          </a:p>
          <a:p>
            <a:r>
              <a:rPr lang="en-US"/>
              <a:t>DEN</a:t>
            </a:r>
            <a:r>
              <a:rPr lang="en-US" sz="1200" b="0" i="0" kern="1200">
                <a:solidFill>
                  <a:schemeClr val="tx1"/>
                </a:solidFill>
                <a:effectLst/>
                <a:latin typeface="+mn-lt"/>
                <a:ea typeface="+mn-ea"/>
                <a:cs typeface="+mn-cs"/>
              </a:rPr>
              <a:t> establishes concession-specific ACDBE goals using an </a:t>
            </a:r>
            <a:r>
              <a:rPr lang="en-US" sz="1200" i="0" kern="1200">
                <a:solidFill>
                  <a:schemeClr val="tx1"/>
                </a:solidFill>
                <a:effectLst/>
                <a:latin typeface="+mn-lt"/>
                <a:ea typeface="+mn-ea"/>
                <a:cs typeface="+mn-cs"/>
              </a:rPr>
              <a:t>opportunity-based analysis</a:t>
            </a:r>
            <a:r>
              <a:rPr lang="en-US" sz="1200" b="0" i="0" kern="1200">
                <a:solidFill>
                  <a:schemeClr val="tx1"/>
                </a:solidFill>
                <a:effectLst/>
                <a:latin typeface="+mn-lt"/>
                <a:ea typeface="+mn-ea"/>
                <a:cs typeface="+mn-cs"/>
              </a:rPr>
              <a:t>, rather than simply applying the airport's overall ACDBE goal percentage to every concession opportunity.</a:t>
            </a:r>
            <a:endParaRPr lang="en-US">
              <a:ea typeface="Calibri" panose="020F0502020204030204"/>
              <a:cs typeface="Calibri" panose="020F0502020204030204"/>
            </a:endParaRPr>
          </a:p>
          <a:p>
            <a:pPr fontAlgn="t"/>
            <a:r>
              <a:rPr lang="en-US" sz="1200" b="0" i="0" kern="1200">
                <a:solidFill>
                  <a:schemeClr val="tx1"/>
                </a:solidFill>
                <a:effectLst/>
                <a:latin typeface="+mn-lt"/>
                <a:ea typeface="+mn-ea"/>
                <a:cs typeface="+mn-cs"/>
              </a:rPr>
              <a:t>When developing a concession-specific goal, </a:t>
            </a:r>
            <a:r>
              <a:rPr lang="en-US"/>
              <a:t>these steps are followed</a:t>
            </a:r>
            <a:endParaRPr lang="en-US" sz="1200" b="0" i="0" kern="1200">
              <a:solidFill>
                <a:schemeClr val="tx1"/>
              </a:solidFill>
              <a:effectLst/>
              <a:latin typeface="+mn-lt"/>
              <a:ea typeface="Calibri" panose="020F0502020204030204"/>
              <a:cs typeface="Calibri" panose="020F0502020204030204"/>
            </a:endParaRPr>
          </a:p>
          <a:p>
            <a:endParaRPr lang="en-US"/>
          </a:p>
          <a:p>
            <a:pPr fontAlgn="t"/>
            <a:r>
              <a:rPr lang="en-US" sz="1200" b="1" i="0" kern="1200">
                <a:solidFill>
                  <a:schemeClr val="tx1"/>
                </a:solidFill>
                <a:effectLst/>
                <a:latin typeface="+mn-lt"/>
                <a:ea typeface="+mn-ea"/>
                <a:cs typeface="+mn-cs"/>
              </a:rPr>
              <a:t>1. Identify the Scope of the Concession Opportunity</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DEN first evaluates the specific concession opportunity, including:</a:t>
            </a:r>
            <a:endParaRPr lang="en-US" sz="1200" b="0" i="0" kern="1200">
              <a:solidFill>
                <a:schemeClr val="tx1"/>
              </a:solidFill>
              <a:effectLst/>
              <a:latin typeface="+mn-lt"/>
              <a:ea typeface="Calibri"/>
              <a:cs typeface="Calibri"/>
            </a:endParaRPr>
          </a:p>
          <a:p>
            <a:pPr lvl="0" fontAlgn="t"/>
            <a:r>
              <a:rPr lang="en-US" sz="1200" b="0" i="0" kern="1200">
                <a:solidFill>
                  <a:schemeClr val="tx1"/>
                </a:solidFill>
                <a:effectLst/>
                <a:latin typeface="+mn-lt"/>
                <a:ea typeface="+mn-ea"/>
                <a:cs typeface="+mn-cs"/>
              </a:rPr>
              <a:t>The products or services that will be provided</a:t>
            </a:r>
            <a:endParaRPr lang="en-US" sz="1200" b="0" i="0" kern="1200">
              <a:solidFill>
                <a:schemeClr val="tx1"/>
              </a:solidFill>
              <a:effectLst/>
              <a:latin typeface="+mn-lt"/>
              <a:ea typeface="Calibri"/>
              <a:cs typeface="Calibri"/>
            </a:endParaRPr>
          </a:p>
          <a:p>
            <a:pPr lvl="0" fontAlgn="t"/>
            <a:r>
              <a:rPr lang="en-US" sz="1200" b="0" i="0" kern="1200">
                <a:solidFill>
                  <a:schemeClr val="tx1"/>
                </a:solidFill>
                <a:effectLst/>
                <a:latin typeface="+mn-lt"/>
                <a:ea typeface="+mn-ea"/>
                <a:cs typeface="+mn-cs"/>
              </a:rPr>
              <a:t>Potential </a:t>
            </a:r>
            <a:r>
              <a:rPr lang="en-US"/>
              <a:t>supplier</a:t>
            </a:r>
            <a:r>
              <a:rPr lang="en-US" sz="1200" b="0" i="0" kern="1200">
                <a:solidFill>
                  <a:schemeClr val="tx1"/>
                </a:solidFill>
                <a:effectLst/>
                <a:latin typeface="+mn-lt"/>
                <a:ea typeface="+mn-ea"/>
                <a:cs typeface="+mn-cs"/>
              </a:rPr>
              <a:t>, or service opportunities within the concession</a:t>
            </a:r>
            <a:endParaRPr lang="en-US" sz="1200" b="0" i="0" kern="1200">
              <a:solidFill>
                <a:schemeClr val="tx1"/>
              </a:solidFill>
              <a:effectLst/>
              <a:latin typeface="+mn-lt"/>
              <a:ea typeface="Calibri"/>
              <a:cs typeface="Calibri"/>
            </a:endParaRPr>
          </a:p>
          <a:p>
            <a:pPr fontAlgn="t"/>
            <a:r>
              <a:rPr lang="en-US" sz="1200" b="0" i="1" kern="1200">
                <a:solidFill>
                  <a:schemeClr val="tx1"/>
                </a:solidFill>
                <a:effectLst/>
                <a:latin typeface="+mn-lt"/>
                <a:ea typeface="+mn-ea"/>
                <a:cs typeface="+mn-cs"/>
              </a:rPr>
              <a:t>Example: For an advertising concession, DEN would assess the various services and business functions that could potentially be performed by ACDBE firms.</a:t>
            </a:r>
            <a:endParaRPr lang="en-US" sz="1200" b="0" i="1"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2. Determine ACDBE Availability</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DEN identifies the number of certified ACDBE firms that are available and capable of performing work related to the concession opportunity.</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Availability data is obtained from the </a:t>
            </a:r>
            <a:r>
              <a:rPr lang="en-US" sz="1200" b="1" i="0" kern="1200">
                <a:solidFill>
                  <a:schemeClr val="tx1"/>
                </a:solidFill>
                <a:effectLst/>
                <a:latin typeface="+mn-lt"/>
                <a:ea typeface="+mn-ea"/>
                <a:cs typeface="+mn-cs"/>
              </a:rPr>
              <a:t>Business-to-Government (B2G) database</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The analysis focuses on firms certified to provide the specific goods or services required.</a:t>
            </a:r>
            <a:endParaRPr lang="en-US" sz="1200" b="0" i="0" kern="1200">
              <a:solidFill>
                <a:schemeClr val="tx1"/>
              </a:solidFill>
              <a:effectLst/>
              <a:latin typeface="+mn-lt"/>
              <a:ea typeface="Calibri"/>
              <a:cs typeface="Calibri"/>
            </a:endParaRPr>
          </a:p>
          <a:p>
            <a:pPr lvl="0" fontAlgn="t"/>
            <a:endParaRPr lang="en-US" sz="1200" b="0" i="0" kern="1200">
              <a:solidFill>
                <a:schemeClr val="tx1"/>
              </a:solidFill>
              <a:effectLst/>
              <a:latin typeface="+mn-lt"/>
              <a:ea typeface="+mn-ea"/>
              <a:cs typeface="+mn-cs"/>
            </a:endParaRPr>
          </a:p>
          <a:p>
            <a:pPr fontAlgn="t"/>
            <a:r>
              <a:rPr lang="en-US" sz="1200" b="1" i="0" kern="1200">
                <a:solidFill>
                  <a:schemeClr val="tx1"/>
                </a:solidFill>
                <a:effectLst/>
                <a:latin typeface="+mn-lt"/>
                <a:ea typeface="+mn-ea"/>
                <a:cs typeface="+mn-cs"/>
              </a:rPr>
              <a:t>3. Analyze Participation Opportunities</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DEN reviews:</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pPr>
            <a:r>
              <a:rPr lang="en-US"/>
              <a:t>Proforma data </a:t>
            </a:r>
            <a:endParaRPr lang="en-US">
              <a:ea typeface="Calibri"/>
              <a:cs typeface="Calibri"/>
            </a:endParaRPr>
          </a:p>
          <a:p>
            <a:pPr marL="171450" indent="-171450">
              <a:buFont typeface="Arial" panose="020B0604020202020204" pitchFamily="34" charset="0"/>
              <a:buChar char="•"/>
            </a:pPr>
            <a:r>
              <a:rPr lang="en-US">
                <a:ea typeface="Calibri"/>
                <a:cs typeface="Calibri"/>
              </a:rPr>
              <a:t>Census Data</a:t>
            </a:r>
          </a:p>
          <a:p>
            <a:pPr marL="171450" indent="-171450">
              <a:buFont typeface="Arial" panose="020B0604020202020204" pitchFamily="34" charset="0"/>
              <a:buChar char="•"/>
            </a:pPr>
            <a:endParaRPr lang="en-US"/>
          </a:p>
          <a:p>
            <a:pPr fontAlgn="t"/>
            <a:r>
              <a:rPr lang="en-US" sz="1200" b="1" i="0" kern="1200">
                <a:solidFill>
                  <a:schemeClr val="tx1"/>
                </a:solidFill>
                <a:effectLst/>
                <a:latin typeface="+mn-lt"/>
                <a:ea typeface="+mn-ea"/>
                <a:cs typeface="+mn-cs"/>
              </a:rPr>
              <a:t>4. Establish the Concession-Specific Goal</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Using the information gathered, DEN estimates the percentage of the concession's gross receipts that can</a:t>
            </a:r>
            <a:r>
              <a:rPr lang="en-US"/>
              <a:t> </a:t>
            </a:r>
            <a:r>
              <a:rPr lang="en-US" sz="1200" b="0" i="0" kern="1200">
                <a:solidFill>
                  <a:schemeClr val="tx1"/>
                </a:solidFill>
                <a:effectLst/>
                <a:latin typeface="+mn-lt"/>
                <a:ea typeface="+mn-ea"/>
                <a:cs typeface="+mn-cs"/>
              </a:rPr>
              <a:t> be </a:t>
            </a:r>
            <a:r>
              <a:rPr lang="en-US"/>
              <a:t>provided by</a:t>
            </a:r>
            <a:r>
              <a:rPr lang="en-US" sz="1200" b="0" i="0" kern="1200">
                <a:solidFill>
                  <a:schemeClr val="tx1"/>
                </a:solidFill>
                <a:effectLst/>
                <a:latin typeface="+mn-lt"/>
                <a:ea typeface="+mn-ea"/>
                <a:cs typeface="+mn-cs"/>
              </a:rPr>
              <a:t> ACDBE firms.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 resulting percentage becomes the </a:t>
            </a:r>
            <a:r>
              <a:rPr lang="en-US" sz="1200" i="0" kern="1200">
                <a:solidFill>
                  <a:schemeClr val="tx1"/>
                </a:solidFill>
                <a:effectLst/>
                <a:latin typeface="+mn-lt"/>
                <a:ea typeface="+mn-ea"/>
                <a:cs typeface="+mn-cs"/>
              </a:rPr>
              <a:t>concession-specific ACDBE participation goal</a:t>
            </a:r>
            <a:r>
              <a:rPr lang="en-US" sz="1200" b="0" i="0" kern="1200">
                <a:solidFill>
                  <a:schemeClr val="tx1"/>
                </a:solidFill>
                <a:effectLst/>
                <a:latin typeface="+mn-lt"/>
                <a:ea typeface="+mn-ea"/>
                <a:cs typeface="+mn-cs"/>
              </a:rPr>
              <a:t> for that opportunity.</a:t>
            </a:r>
            <a:endParaRPr lang="en-US" sz="1200" b="0" i="0" kern="1200">
              <a:solidFill>
                <a:schemeClr val="tx1"/>
              </a:solidFill>
              <a:effectLst/>
              <a:latin typeface="+mn-lt"/>
              <a:ea typeface="Calibri"/>
              <a:cs typeface="Calibri"/>
            </a:endParaRPr>
          </a:p>
          <a:p>
            <a:pPr defTabSz="897301">
              <a:defRPr/>
            </a:pPr>
            <a:endParaRPr lang="en-US"/>
          </a:p>
          <a:p>
            <a:pPr defTabSz="897301">
              <a:defRPr/>
            </a:pPr>
            <a:r>
              <a:rPr lang="en-US"/>
              <a:t>For contracts with a goods and services ACDBE goal, the required ACDBE participation is achieved by purchasing at least the minimum required percentage of goods and supplies from certified ACDBE firms</a:t>
            </a:r>
            <a:endParaRPr lang="en-US">
              <a:ea typeface="Calibri"/>
              <a:cs typeface="Calibri"/>
            </a:endParaRPr>
          </a:p>
          <a:p>
            <a:pPr defTabSz="897301">
              <a:defRPr/>
            </a:pPr>
            <a:endParaRPr lang="en-US">
              <a:ea typeface="Calibri"/>
              <a:cs typeface="Calibri"/>
            </a:endParaRPr>
          </a:p>
          <a:p>
            <a:pPr defTabSz="897301">
              <a:lnSpc>
                <a:spcPct val="90000"/>
              </a:lnSpc>
              <a:spcBef>
                <a:spcPts val="1000"/>
              </a:spcBef>
              <a:defRPr/>
            </a:pPr>
            <a:endParaRPr lang="en-US">
              <a:ea typeface="Calibri"/>
              <a:cs typeface="Calibri"/>
            </a:endParaRPr>
          </a:p>
        </p:txBody>
      </p:sp>
    </p:spTree>
    <p:extLst>
      <p:ext uri="{BB962C8B-B14F-4D97-AF65-F5344CB8AC3E}">
        <p14:creationId xmlns:p14="http://schemas.microsoft.com/office/powerpoint/2010/main" val="16492030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03F4D9-4DAF-92FD-AAAC-57F73D3DDF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5D7408-97B5-E3DA-8563-BE5F37DB2A7E}"/>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8D53B40D-68E1-BEAD-D38E-9DCCB3043403}"/>
              </a:ext>
            </a:extLst>
          </p:cNvPr>
          <p:cNvSpPr>
            <a:spLocks noGrp="1"/>
          </p:cNvSpPr>
          <p:nvPr>
            <p:ph type="body" idx="1"/>
          </p:nvPr>
        </p:nvSpPr>
        <p:spPr>
          <a:xfrm>
            <a:off x="685800" y="4400549"/>
            <a:ext cx="5486400" cy="3600451"/>
          </a:xfrm>
          <a:prstGeom prst="rect">
            <a:avLst/>
          </a:prstGeom>
        </p:spPr>
        <p:txBody>
          <a:bodyPr/>
          <a:lstStyle/>
          <a:p>
            <a:pPr fontAlgn="t">
              <a:defRPr/>
            </a:pPr>
            <a:r>
              <a:rPr lang="en-US"/>
              <a:t>Understanding the concessions life cycle</a:t>
            </a:r>
          </a:p>
          <a:p>
            <a:pPr>
              <a:defRPr/>
            </a:pPr>
            <a:endParaRPr lang="en-US"/>
          </a:p>
          <a:p>
            <a:pPr>
              <a:defRPr/>
            </a:pPr>
            <a:r>
              <a:rPr lang="en-US"/>
              <a:t>G</a:t>
            </a:r>
            <a:r>
              <a:rPr lang="en-US" sz="1200" b="0" i="0" kern="1200">
                <a:solidFill>
                  <a:schemeClr val="tx1"/>
                </a:solidFill>
                <a:effectLst/>
                <a:latin typeface="+mn-lt"/>
                <a:ea typeface="+mn-ea"/>
                <a:cs typeface="+mn-cs"/>
              </a:rPr>
              <a:t>&amp;S participation is not a one-time requirement. It is integrated throughout the entire concession procurement and contract management lifecycle, from the initial opportunity assessment through contract monitoring and compliance</a:t>
            </a:r>
            <a:endParaRPr lang="en-US">
              <a:ea typeface="Calibri" panose="020F0502020204030204"/>
              <a:cs typeface="Calibri" panose="020F0502020204030204"/>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Let’s walk through the concession lifecycle.</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DEN establishes the G&amp;S goal</a:t>
            </a:r>
            <a:r>
              <a:rPr lang="en-US" sz="1200" b="0" i="0" kern="1200">
                <a:solidFill>
                  <a:schemeClr val="tx1"/>
                </a:solidFill>
                <a:effectLst/>
                <a:latin typeface="+mn-lt"/>
                <a:ea typeface="+mn-ea"/>
                <a:cs typeface="+mn-cs"/>
              </a:rPr>
              <a:t>: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Our office evaluates every major concession opportunity on airport property that is expected to generate revenue.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Calibri"/>
              <a:cs typeface="Calibri"/>
            </a:endParaRPr>
          </a:p>
          <a:p>
            <a:pPr fontAlgn="t"/>
            <a:r>
              <a:rPr lang="en-US"/>
              <a:t>As we just covered, DEN</a:t>
            </a:r>
            <a:r>
              <a:rPr lang="en-US" sz="1200" b="0" i="0" kern="1200">
                <a:solidFill>
                  <a:schemeClr val="tx1"/>
                </a:solidFill>
                <a:effectLst/>
                <a:latin typeface="+mn-lt"/>
                <a:ea typeface="+mn-ea"/>
                <a:cs typeface="+mn-cs"/>
              </a:rPr>
              <a:t> assesses </a:t>
            </a:r>
            <a:r>
              <a:rPr lang="en-US"/>
              <a:t>the goal by</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US" err="1"/>
              <a:t>Identifing</a:t>
            </a:r>
            <a:r>
              <a:rPr lang="en-US"/>
              <a:t> the  scope of Concession Opportunity</a:t>
            </a:r>
            <a:endParaRPr lang="en-US">
              <a:ea typeface="Calibri"/>
              <a:cs typeface="Calibri"/>
            </a:endParaRPr>
          </a:p>
          <a:p>
            <a:pPr marL="171450" indent="-171450">
              <a:buFont typeface="Arial" panose="020B0604020202020204" pitchFamily="34" charset="0"/>
              <a:buChar char="•"/>
            </a:pPr>
            <a:r>
              <a:rPr lang="en-US"/>
              <a:t>Determine ACDBE Availability</a:t>
            </a:r>
            <a:endParaRPr lang="en-US">
              <a:ea typeface="Calibri"/>
              <a:cs typeface="Calibri"/>
            </a:endParaRPr>
          </a:p>
          <a:p>
            <a:pPr marL="171450" indent="-171450">
              <a:buFont typeface="Arial" panose="020B0604020202020204" pitchFamily="34" charset="0"/>
              <a:buChar char="•"/>
            </a:pPr>
            <a:r>
              <a:rPr lang="en-US"/>
              <a:t>Analyze Participation Opportunity</a:t>
            </a:r>
            <a:endParaRPr lang="en-US">
              <a:ea typeface="Calibri"/>
              <a:cs typeface="Calibri"/>
            </a:endParaRPr>
          </a:p>
          <a:p>
            <a:pPr marL="171450" indent="-171450">
              <a:buFont typeface="Arial" panose="020B0604020202020204" pitchFamily="34" charset="0"/>
              <a:buChar char="•"/>
            </a:pPr>
            <a:r>
              <a:rPr lang="en-US">
                <a:ea typeface="Calibri"/>
                <a:cs typeface="Calibri"/>
              </a:rPr>
              <a:t>Establish the Concession Specific Goal</a:t>
            </a:r>
            <a:endParaRPr lang="en-US" sz="1200" b="0" i="0" kern="1200">
              <a:solidFill>
                <a:schemeClr val="tx1"/>
              </a:solidFill>
              <a:effectLst/>
              <a:latin typeface="+mn-lt"/>
              <a:ea typeface="Calibri"/>
              <a:cs typeface="Calibri"/>
            </a:endParaRPr>
          </a:p>
          <a:p>
            <a:pPr fontAlgn="t">
              <a:buFont typeface="Arial" panose="020B0604020202020204" pitchFamily="34" charset="0"/>
            </a:pPr>
            <a:endParaRPr lang="en-US"/>
          </a:p>
          <a:p>
            <a:pPr fontAlgn="t">
              <a:defRPr/>
            </a:pPr>
            <a:r>
              <a:rPr lang="en-US" b="1"/>
              <a:t>RFP Goes out for</a:t>
            </a:r>
            <a:r>
              <a:rPr lang="en-US" sz="1200" b="1" i="0" kern="1200">
                <a:solidFill>
                  <a:schemeClr val="tx1"/>
                </a:solidFill>
                <a:effectLst/>
                <a:latin typeface="+mn-lt"/>
                <a:ea typeface="+mn-ea"/>
                <a:cs typeface="+mn-cs"/>
              </a:rPr>
              <a:t> Solicitation:</a:t>
            </a:r>
            <a:endParaRPr lang="en-US" sz="1200" b="1" i="0" kern="1200">
              <a:solidFill>
                <a:schemeClr val="tx1"/>
              </a:solidFill>
              <a:effectLst/>
              <a:latin typeface="+mn-lt"/>
              <a:ea typeface="Calibri"/>
              <a:cs typeface="Calibri"/>
            </a:endParaRPr>
          </a:p>
          <a:p>
            <a:pPr lvl="0" fontAlgn="t"/>
            <a:r>
              <a:rPr lang="en-US" sz="1200" b="0" i="0" kern="1200">
                <a:solidFill>
                  <a:schemeClr val="tx1"/>
                </a:solidFill>
                <a:effectLst/>
                <a:latin typeface="+mn-lt"/>
                <a:ea typeface="+mn-ea"/>
                <a:cs typeface="+mn-cs"/>
              </a:rPr>
              <a:t>Once the participation goal is established, the Request For Proposal is issued through Bid-Net.  The Solicitation clearly identifies the applicable G&amp;S </a:t>
            </a:r>
            <a:r>
              <a:rPr lang="en-US"/>
              <a:t>requirements</a:t>
            </a:r>
            <a:r>
              <a:rPr lang="en-US" sz="1200" b="0" i="0" kern="1200">
                <a:solidFill>
                  <a:schemeClr val="tx1"/>
                </a:solidFill>
                <a:effectLst/>
                <a:latin typeface="+mn-lt"/>
                <a:ea typeface="+mn-ea"/>
                <a:cs typeface="+mn-cs"/>
              </a:rPr>
              <a:t> so proposers understand expectations from the beginning of the process. </a:t>
            </a:r>
            <a:endParaRPr lang="en-US" sz="1200" b="0" i="0" kern="1200">
              <a:solidFill>
                <a:schemeClr val="tx1"/>
              </a:solidFill>
              <a:effectLst/>
              <a:latin typeface="+mn-lt"/>
              <a:ea typeface="Calibri"/>
              <a:cs typeface="Calibri"/>
            </a:endParaRPr>
          </a:p>
          <a:p>
            <a:pPr>
              <a:defRPr/>
            </a:pPr>
            <a:r>
              <a:rPr lang="en-US" sz="1200" b="0" i="0" kern="1200">
                <a:solidFill>
                  <a:schemeClr val="tx1"/>
                </a:solidFill>
                <a:effectLst/>
                <a:latin typeface="+mn-lt"/>
                <a:ea typeface="+mn-ea"/>
                <a:cs typeface="+mn-cs"/>
              </a:rPr>
              <a:t>Tip for small businesses</a:t>
            </a:r>
            <a:r>
              <a:rPr lang="en-US"/>
              <a:t> is to read</a:t>
            </a:r>
            <a:r>
              <a:rPr lang="en-US" sz="1200" b="0" i="0" kern="1200">
                <a:solidFill>
                  <a:schemeClr val="tx1"/>
                </a:solidFill>
                <a:effectLst/>
                <a:latin typeface="+mn-lt"/>
                <a:ea typeface="+mn-ea"/>
                <a:cs typeface="+mn-cs"/>
              </a:rPr>
              <a:t> the entire solicitation carefully to understand both the prime contractor's obligations and any requirements that may apply to your company as a potential supplier or service provider.</a:t>
            </a:r>
            <a:endParaRPr lang="en-US" sz="1200" b="0" i="0" kern="1200">
              <a:solidFill>
                <a:schemeClr val="tx1"/>
              </a:solidFill>
              <a:effectLst/>
              <a:latin typeface="+mn-lt"/>
              <a:ea typeface="Calibri" panose="020F0502020204030204"/>
              <a:cs typeface="Calibri" panose="020F0502020204030204"/>
            </a:endParaRPr>
          </a:p>
          <a:p>
            <a:pPr lvl="0" fontAlgn="t"/>
            <a:endParaRPr lang="en-US" sz="1200" b="1" i="0" kern="1200">
              <a:solidFill>
                <a:schemeClr val="tx1"/>
              </a:solidFill>
              <a:effectLst/>
              <a:latin typeface="+mn-lt"/>
              <a:ea typeface="+mn-ea"/>
              <a:cs typeface="+mn-cs"/>
            </a:endParaRPr>
          </a:p>
          <a:p>
            <a:pPr fontAlgn="t"/>
            <a:r>
              <a:rPr lang="en-US" b="1"/>
              <a:t>Concessionaire must commit to Meeting</a:t>
            </a:r>
            <a:r>
              <a:rPr lang="en-US" sz="1200" b="1" i="0" kern="1200">
                <a:solidFill>
                  <a:schemeClr val="tx1"/>
                </a:solidFill>
                <a:effectLst/>
                <a:latin typeface="+mn-lt"/>
                <a:ea typeface="+mn-ea"/>
                <a:cs typeface="+mn-cs"/>
              </a:rPr>
              <a:t> the Goal:</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As part of its proposal submission, the proposer must provide documentation demonstrating how it intends to meet or exceed the established G&amp;S goal.</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This includes submitting an executed </a:t>
            </a:r>
            <a:r>
              <a:rPr lang="en-US" sz="1200" i="0" kern="1200">
                <a:solidFill>
                  <a:schemeClr val="tx1"/>
                </a:solidFill>
                <a:effectLst/>
                <a:latin typeface="+mn-lt"/>
                <a:ea typeface="+mn-ea"/>
                <a:cs typeface="+mn-cs"/>
              </a:rPr>
              <a:t>Letter of Intent (LOI)</a:t>
            </a:r>
            <a:r>
              <a:rPr lang="en-US" sz="1200" b="0" i="0" kern="1200">
                <a:solidFill>
                  <a:schemeClr val="tx1"/>
                </a:solidFill>
                <a:effectLst/>
                <a:latin typeface="+mn-lt"/>
                <a:ea typeface="+mn-ea"/>
                <a:cs typeface="+mn-cs"/>
              </a:rPr>
              <a:t> for each ACDBE-certified firm the proposer plans to utilize.</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These commitments become part of the proposal evaluation process.</a:t>
            </a:r>
            <a:endParaRPr lang="en-US" sz="1200" b="0" i="0" kern="1200">
              <a:solidFill>
                <a:schemeClr val="tx1"/>
              </a:solidFill>
              <a:effectLst/>
              <a:latin typeface="+mn-lt"/>
              <a:ea typeface="Calibri" panose="020F0502020204030204"/>
              <a:cs typeface="Calibri" panose="020F0502020204030204"/>
            </a:endParaRPr>
          </a:p>
          <a:p>
            <a:r>
              <a:rPr lang="en-US">
                <a:ea typeface="Calibri"/>
                <a:cs typeface="Calibri"/>
              </a:rPr>
              <a:t>Well discuss the LOI later in the presentation</a:t>
            </a:r>
            <a:endParaRPr lang="en-US" sz="1200" b="0" i="0" kern="1200">
              <a:solidFill>
                <a:schemeClr val="tx1"/>
              </a:solidFill>
              <a:effectLst/>
              <a:latin typeface="+mn-lt"/>
              <a:ea typeface="Calibri"/>
              <a:cs typeface="Calibri"/>
            </a:endParaRPr>
          </a:p>
          <a:p>
            <a:pPr fontAlgn="t">
              <a:buFont typeface="Arial" panose="020B0604020202020204" pitchFamily="34" charset="0"/>
            </a:pPr>
            <a:endParaRPr lang="en-US"/>
          </a:p>
          <a:p>
            <a:pPr fontAlgn="t"/>
            <a:r>
              <a:rPr lang="en-US" sz="1200" b="1" i="0" kern="1200">
                <a:solidFill>
                  <a:schemeClr val="tx1"/>
                </a:solidFill>
                <a:effectLst/>
                <a:latin typeface="+mn-lt"/>
                <a:ea typeface="+mn-ea"/>
                <a:cs typeface="+mn-cs"/>
              </a:rPr>
              <a:t>Contract </a:t>
            </a:r>
            <a:r>
              <a:rPr lang="en-US" b="1"/>
              <a:t>Awarded to Concessionaire</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Once a firm is selected, the contract is awarded with the agreed-upon ACDBE participation commitments incorporated into the concession agreement.</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 commitments outlined in the proposal and supporting documents become contractual obligations.</a:t>
            </a:r>
            <a:endParaRPr lang="en-US" sz="1200" b="0" i="0" kern="1200">
              <a:solidFill>
                <a:schemeClr val="tx1"/>
              </a:solidFill>
              <a:effectLst/>
              <a:latin typeface="+mn-lt"/>
              <a:ea typeface="Calibri"/>
              <a:cs typeface="Calibri"/>
            </a:endParaRPr>
          </a:p>
          <a:p>
            <a:pPr marL="0" lvl="0" indent="0" fontAlgn="t">
              <a:buFont typeface="Arial" panose="020B0604020202020204" pitchFamily="34" charset="0"/>
              <a:buNone/>
            </a:pPr>
            <a:endParaRPr lang="en-US" sz="1200" b="0" i="0" kern="1200">
              <a:solidFill>
                <a:schemeClr val="tx1"/>
              </a:solidFill>
              <a:effectLst/>
              <a:latin typeface="+mn-lt"/>
              <a:ea typeface="+mn-ea"/>
              <a:cs typeface="+mn-cs"/>
            </a:endParaRPr>
          </a:p>
          <a:p>
            <a:pPr fontAlgn="t"/>
            <a:r>
              <a:rPr lang="en-US" b="1"/>
              <a:t>Concessionaire must attain G&amp;S Participation</a:t>
            </a:r>
            <a:r>
              <a:rPr lang="en-US" sz="1200" b="1" i="0" kern="1200">
                <a:solidFill>
                  <a:schemeClr val="tx1"/>
                </a:solidFill>
                <a:effectLst/>
                <a:latin typeface="+mn-lt"/>
                <a:ea typeface="+mn-ea"/>
                <a:cs typeface="+mn-cs"/>
              </a:rPr>
              <a:t> </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After the concession begins operations, the concessionaire must actively work toward meeting the established participation goal by purchasing goods and services from the approved certified firms identified in its proposal.</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Participation is documented through monthly reporting in the </a:t>
            </a:r>
            <a:r>
              <a:rPr lang="en-US" sz="1200" i="0" kern="1200">
                <a:solidFill>
                  <a:schemeClr val="tx1"/>
                </a:solidFill>
                <a:effectLst/>
                <a:latin typeface="+mn-lt"/>
                <a:ea typeface="+mn-ea"/>
                <a:cs typeface="+mn-cs"/>
              </a:rPr>
              <a:t>B2G</a:t>
            </a:r>
            <a:r>
              <a:rPr lang="en-US" sz="1200" b="0" i="0" kern="1200">
                <a:solidFill>
                  <a:schemeClr val="tx1"/>
                </a:solidFill>
                <a:effectLst/>
                <a:latin typeface="+mn-lt"/>
                <a:ea typeface="+mn-ea"/>
                <a:cs typeface="+mn-cs"/>
              </a:rPr>
              <a:t> system.</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To receive participation credit:</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The concessionaire reports payments made to each certified firm.</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The certified firm verifies and confirms those payments.</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Verified payments are counted toward attainment of the established G&amp;S goal.</a:t>
            </a:r>
            <a:endParaRPr lang="en-US" sz="1200" b="0" i="0" kern="1200">
              <a:solidFill>
                <a:schemeClr val="tx1"/>
              </a:solidFill>
              <a:effectLst/>
              <a:latin typeface="+mn-lt"/>
              <a:ea typeface="Calibri"/>
              <a:cs typeface="Calibri"/>
            </a:endParaRPr>
          </a:p>
          <a:p>
            <a:pPr marL="0" lvl="0" indent="0" fontAlgn="t">
              <a:buFont typeface="Arial" panose="020B0604020202020204" pitchFamily="34" charset="0"/>
              <a:buNone/>
            </a:pPr>
            <a:endParaRPr lang="en-US" sz="1200" b="0" i="0" kern="1200">
              <a:solidFill>
                <a:schemeClr val="tx1"/>
              </a:solidFill>
              <a:effectLst/>
              <a:latin typeface="+mn-lt"/>
              <a:ea typeface="+mn-ea"/>
              <a:cs typeface="+mn-cs"/>
            </a:endParaRPr>
          </a:p>
          <a:p>
            <a:pPr fontAlgn="t"/>
            <a:r>
              <a:rPr lang="en-US" b="1"/>
              <a:t>Contract is monitored for compliance for duration of agreement</a:t>
            </a:r>
            <a:endParaRPr lang="en-US" sz="1200" b="1"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G&amp;S participation continues to be monitored throughout the life of the contract.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DEN's compliance team will:</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Review participation and utilization reports</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Track progress toward established </a:t>
            </a:r>
            <a:r>
              <a:rPr lang="en-US"/>
              <a:t>goal</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Conduct site visits</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Verify commercial usefulness and participation activity</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Work with concessionaires to address any participation gaps</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Ensure ongoing compliance with contract requirements</a:t>
            </a:r>
            <a:endParaRPr lang="en-US" sz="1200" b="0" i="0" kern="1200">
              <a:solidFill>
                <a:schemeClr val="tx1"/>
              </a:solidFill>
              <a:effectLst/>
              <a:latin typeface="+mn-lt"/>
              <a:ea typeface="Calibri"/>
              <a:cs typeface="Calibri"/>
            </a:endParaRPr>
          </a:p>
          <a:p>
            <a:pPr lvl="0" fontAlgn="t"/>
            <a:endParaRPr lang="en-US" sz="1200" b="0" i="0" kern="1200">
              <a:solidFill>
                <a:schemeClr val="tx1"/>
              </a:solidFill>
              <a:effectLst/>
              <a:latin typeface="+mn-lt"/>
              <a:ea typeface="+mn-ea"/>
              <a:cs typeface="+mn-cs"/>
            </a:endParaRPr>
          </a:p>
          <a:p>
            <a:pPr lvl="0"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1197353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95A5A-1506-50C8-3C56-85B7A4F159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83C1F7-5FEC-32DA-AB1D-F0E4771C8D15}"/>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7A9E9A0B-5657-CFB6-5262-39DD481A9BCB}"/>
              </a:ext>
            </a:extLst>
          </p:cNvPr>
          <p:cNvSpPr>
            <a:spLocks noGrp="1"/>
          </p:cNvSpPr>
          <p:nvPr>
            <p:ph type="body" idx="1"/>
          </p:nvPr>
        </p:nvSpPr>
        <p:spPr>
          <a:xfrm>
            <a:off x="685800" y="4400549"/>
            <a:ext cx="5486400" cy="3600451"/>
          </a:xfrm>
          <a:prstGeom prst="rect">
            <a:avLst/>
          </a:prstGeom>
        </p:spPr>
        <p:txBody>
          <a:bodyPr/>
          <a:lstStyle/>
          <a:p>
            <a:pPr fontAlgn="t">
              <a:defRPr/>
            </a:pPr>
            <a:r>
              <a:rPr lang="en-US" sz="1200" b="0" i="0" kern="1200">
                <a:solidFill>
                  <a:schemeClr val="tx1"/>
                </a:solidFill>
                <a:effectLst/>
                <a:latin typeface="+mn-lt"/>
                <a:ea typeface="+mn-ea"/>
                <a:cs typeface="+mn-cs"/>
              </a:rPr>
              <a:t>An ACDBE supplier contributes to ACDBE goal attainment by providing goods and services to the concession, </a:t>
            </a:r>
            <a:endParaRPr lang="en-US"/>
          </a:p>
          <a:p>
            <a:pPr marL="0" marR="0" lvl="0" indent="0" algn="l" defTabSz="914400">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but does not have an ownership or operational role in the business. </a:t>
            </a:r>
            <a:endParaRPr lang="en-US">
              <a:ea typeface="Calibri"/>
              <a:cs typeface="Calibri"/>
            </a:endParaRPr>
          </a:p>
          <a:p>
            <a:pPr>
              <a:defRPr/>
            </a:pPr>
            <a:endParaRPr lang="en-US"/>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Instead, the supplier provides products, inventory, equipment, or services that support the concession's operations</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Examples may include food and beverage products, retail merchandise, specialty goods, maintenance services, or other approved goods and services identified within the procurement</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Again, the key consideration is that the RFP solicitation determines the available goods and services opportunities. Proposers then identify how certified ACDBE firms will participate within those opportunities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A key takeaway is that the RFP Solicitation drives the opportunity; the proposer determines how ACDBEs </a:t>
            </a:r>
            <a:r>
              <a:rPr lang="en-US"/>
              <a:t>will participate</a:t>
            </a:r>
            <a:r>
              <a:rPr lang="en-US" sz="1200" b="0" i="0" kern="1200">
                <a:solidFill>
                  <a:schemeClr val="tx1"/>
                </a:solidFill>
                <a:effectLst/>
                <a:latin typeface="+mn-lt"/>
                <a:ea typeface="+mn-ea"/>
                <a:cs typeface="+mn-cs"/>
              </a:rPr>
              <a:t> in that </a:t>
            </a:r>
            <a:r>
              <a:rPr lang="en-US"/>
              <a:t>opportunity</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39169260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DFF20-DBFB-4C02-6B76-78C43E1D2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2FC59C-03FB-5A6E-EBCB-8052A78ADE88}"/>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416BBDAE-306A-A62E-79F8-A6EA6C048FAF}"/>
              </a:ext>
            </a:extLst>
          </p:cNvPr>
          <p:cNvSpPr>
            <a:spLocks noGrp="1"/>
          </p:cNvSpPr>
          <p:nvPr>
            <p:ph type="body" idx="1"/>
          </p:nvPr>
        </p:nvSpPr>
        <p:spPr>
          <a:xfrm>
            <a:off x="685800" y="4400549"/>
            <a:ext cx="5486400" cy="3600451"/>
          </a:xfrm>
          <a:prstGeom prst="rect">
            <a:avLst/>
          </a:prstGeom>
        </p:spPr>
        <p:txBody>
          <a:bodyPr/>
          <a:lstStyle/>
          <a:p>
            <a:r>
              <a:rPr lang="en-US"/>
              <a:t>Let's review the RFP solicitation for the </a:t>
            </a:r>
            <a:r>
              <a:rPr lang="en-US" b="1"/>
              <a:t>Airport-Wide Advertising Project</a:t>
            </a:r>
            <a:r>
              <a:rPr lang="en-US"/>
              <a:t>, which was released on </a:t>
            </a:r>
            <a:r>
              <a:rPr lang="en-US" b="1"/>
              <a:t>April 2025</a:t>
            </a:r>
            <a:r>
              <a:rPr lang="en-US"/>
              <a:t>.  ***Hit Next***</a:t>
            </a:r>
          </a:p>
          <a:p>
            <a:endParaRPr lang="en-US"/>
          </a:p>
          <a:p>
            <a:r>
              <a:rPr lang="en-US"/>
              <a:t>In summary, the scope of work includes the management, operation, and maintenance of all existing internal and external advertising assets across the airport. </a:t>
            </a:r>
            <a:endParaRPr lang="en-US">
              <a:ea typeface="Calibri"/>
              <a:cs typeface="Calibri"/>
            </a:endParaRPr>
          </a:p>
          <a:p>
            <a:r>
              <a:rPr lang="en-US"/>
              <a:t>The contract term is </a:t>
            </a:r>
            <a:r>
              <a:rPr lang="en-US" b="1"/>
              <a:t>10 years</a:t>
            </a:r>
            <a:r>
              <a:rPr lang="en-US"/>
              <a:t> and includes a </a:t>
            </a:r>
            <a:r>
              <a:rPr lang="en-US" b="1"/>
              <a:t>2% ACDBE participation goal</a:t>
            </a:r>
            <a:r>
              <a:rPr lang="en-US"/>
              <a:t>.</a:t>
            </a:r>
            <a:endParaRPr lang="en-US">
              <a:ea typeface="Calibri"/>
              <a:cs typeface="Calibri"/>
            </a:endParaRPr>
          </a:p>
          <a:p>
            <a:endParaRPr lang="en-US"/>
          </a:p>
          <a:p>
            <a:r>
              <a:rPr lang="en-US"/>
              <a:t>If you are a small business interested in participating as a supplier, it is important to ensure that your services align with the project's scope of work. </a:t>
            </a:r>
            <a:endParaRPr lang="en-US">
              <a:ea typeface="Calibri"/>
              <a:cs typeface="Calibri"/>
            </a:endParaRPr>
          </a:p>
          <a:p>
            <a:r>
              <a:rPr lang="en-US"/>
              <a:t>Potential areas of opportunity may include:</a:t>
            </a:r>
            <a:endParaRPr lang="en-US">
              <a:ea typeface="Calibri"/>
              <a:cs typeface="Calibri"/>
            </a:endParaRPr>
          </a:p>
          <a:p>
            <a:pPr marL="171450" indent="-171450">
              <a:buFont typeface="Arial"/>
              <a:buChar char="•"/>
            </a:pPr>
            <a:r>
              <a:rPr lang="en-US"/>
              <a:t>Installation and asset maintenance</a:t>
            </a:r>
            <a:endParaRPr lang="en-US">
              <a:ea typeface="Calibri"/>
              <a:cs typeface="Calibri"/>
            </a:endParaRPr>
          </a:p>
          <a:p>
            <a:pPr marL="171450" indent="-171450">
              <a:buFont typeface="Arial"/>
              <a:buChar char="•"/>
            </a:pPr>
            <a:r>
              <a:rPr lang="en-US"/>
              <a:t>Printing and production services</a:t>
            </a:r>
            <a:endParaRPr lang="en-US">
              <a:ea typeface="Calibri"/>
              <a:cs typeface="Calibri"/>
            </a:endParaRPr>
          </a:p>
          <a:p>
            <a:pPr marL="171450" indent="-171450">
              <a:buFont typeface="Arial"/>
              <a:buChar char="•"/>
            </a:pPr>
            <a:r>
              <a:rPr lang="en-US"/>
              <a:t>Technical and electrical field services</a:t>
            </a:r>
            <a:endParaRPr lang="en-US">
              <a:ea typeface="Calibri"/>
              <a:cs typeface="Calibri"/>
            </a:endParaRPr>
          </a:p>
          <a:p>
            <a:pPr marL="171450" indent="-171450">
              <a:buFont typeface="Arial"/>
              <a:buChar char="•"/>
            </a:pPr>
            <a:r>
              <a:rPr lang="en-US"/>
              <a:t>Other advertising asset support services</a:t>
            </a:r>
            <a:endParaRPr lang="en-US">
              <a:ea typeface="Calibri"/>
              <a:cs typeface="Calibri"/>
            </a:endParaRPr>
          </a:p>
          <a:p>
            <a:endParaRPr lang="en-US"/>
          </a:p>
          <a:p>
            <a:r>
              <a:rPr lang="en-US">
                <a:ea typeface="Calibri" panose="020F0502020204030204"/>
                <a:cs typeface="Calibri" panose="020F0502020204030204"/>
              </a:rPr>
              <a:t>***Hit Next***</a:t>
            </a:r>
            <a:endParaRPr lang="en-US"/>
          </a:p>
          <a:p>
            <a:r>
              <a:rPr lang="en-US"/>
              <a:t>Another important consideration is the length of the contract. With a </a:t>
            </a:r>
            <a:r>
              <a:rPr lang="en-US" b="1"/>
              <a:t>10-year term</a:t>
            </a:r>
            <a:r>
              <a:rPr lang="en-US"/>
              <a:t>, firms should evaluate whether they have the operational capacity, financial stability, and long-term business plans necessary to support a commitment of this duration.</a:t>
            </a:r>
            <a:endParaRPr lang="en-US">
              <a:ea typeface="Calibri"/>
              <a:cs typeface="Calibri"/>
            </a:endParaRPr>
          </a:p>
          <a:p>
            <a:endParaRPr lang="en-US"/>
          </a:p>
          <a:p>
            <a:r>
              <a:rPr lang="en-US"/>
              <a:t>By assessing both your service offerings and your ability to sustain long-term participation, you can better determine whether this opportunity is a good fit for your business.</a:t>
            </a:r>
            <a:endParaRPr lang="en-US">
              <a:ea typeface="Calibri"/>
              <a:cs typeface="Calibri"/>
            </a:endParaRPr>
          </a:p>
          <a:p>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454455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1A494-85AF-201F-D7FA-FEF19CAB9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30A07-0A0E-0404-5161-31D6D24BE225}"/>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E36FAE81-4C2B-FB65-0DB3-FC5ECF6178FD}"/>
              </a:ext>
            </a:extLst>
          </p:cNvPr>
          <p:cNvSpPr>
            <a:spLocks noGrp="1"/>
          </p:cNvSpPr>
          <p:nvPr>
            <p:ph type="body" idx="1"/>
          </p:nvPr>
        </p:nvSpPr>
        <p:spPr>
          <a:xfrm>
            <a:off x="685800" y="4400549"/>
            <a:ext cx="5486400" cy="3600451"/>
          </a:xfrm>
          <a:prstGeom prst="rect">
            <a:avLst/>
          </a:prstGeom>
        </p:spPr>
        <p:txBody>
          <a:bodyPr/>
          <a:lstStyle/>
          <a:p>
            <a:pPr fontAlgn="t"/>
            <a:r>
              <a:rPr lang="en-US">
                <a:ea typeface="Calibri"/>
                <a:cs typeface="Calibri"/>
              </a:rPr>
              <a:t>Also, keep in mind the Minimum Qualifications and Financial Capability of the Proposers.</a:t>
            </a:r>
          </a:p>
          <a:p>
            <a:endParaRPr lang="en-US">
              <a:ea typeface="Calibri"/>
              <a:cs typeface="Calibri"/>
            </a:endParaRPr>
          </a:p>
          <a:p>
            <a:r>
              <a:rPr lang="en-US">
                <a:ea typeface="Calibri"/>
                <a:cs typeface="Calibri"/>
              </a:rPr>
              <a:t>If the proposing entity fails to meet the minimum qualifications or goal the proposal may be found non-responsive.</a:t>
            </a:r>
          </a:p>
        </p:txBody>
      </p:sp>
    </p:spTree>
    <p:extLst>
      <p:ext uri="{BB962C8B-B14F-4D97-AF65-F5344CB8AC3E}">
        <p14:creationId xmlns:p14="http://schemas.microsoft.com/office/powerpoint/2010/main" val="293612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37413-8D33-877A-4679-5578155331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7C324-D829-9EDC-9045-AC229FFAD7A1}"/>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27333756-CEBB-F90E-0D44-36289E85ECBC}"/>
              </a:ext>
            </a:extLst>
          </p:cNvPr>
          <p:cNvSpPr>
            <a:spLocks noGrp="1"/>
          </p:cNvSpPr>
          <p:nvPr>
            <p:ph type="body" idx="1"/>
          </p:nvPr>
        </p:nvSpPr>
        <p:spPr>
          <a:xfrm>
            <a:off x="685800" y="4400549"/>
            <a:ext cx="5486400" cy="3600451"/>
          </a:xfrm>
          <a:prstGeom prst="rect">
            <a:avLst/>
          </a:prstGeom>
        </p:spPr>
        <p:txBody>
          <a:bodyPr/>
          <a:lstStyle/>
          <a:p>
            <a:r>
              <a:rPr lang="en-US"/>
              <a:t>Suppliers should also be aware of the our Team's (ACDBE) requirements associated with this solicitation.</a:t>
            </a:r>
            <a:endParaRPr lang="en-US">
              <a:ea typeface="Calibri"/>
              <a:cs typeface="Calibri"/>
            </a:endParaRPr>
          </a:p>
          <a:p>
            <a:endParaRPr lang="en-US">
              <a:ea typeface="Calibri"/>
              <a:cs typeface="Calibri"/>
            </a:endParaRPr>
          </a:p>
          <a:p>
            <a:r>
              <a:rPr lang="en-US"/>
              <a:t>As stated, there is a 2% ACDBE participation goal. </a:t>
            </a:r>
            <a:endParaRPr lang="en-US">
              <a:ea typeface="Calibri"/>
              <a:cs typeface="Calibri"/>
            </a:endParaRPr>
          </a:p>
          <a:p>
            <a:r>
              <a:rPr lang="en-US"/>
              <a:t>Proposers are expected to make good faith efforts to meet this goal through the purchase of goods and services from certified ACDBE firms.</a:t>
            </a:r>
            <a:endParaRPr lang="en-US">
              <a:ea typeface="Calibri" panose="020F0502020204030204"/>
              <a:cs typeface="Calibri" panose="020F0502020204030204"/>
            </a:endParaRP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22411936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4A080D-B050-DB49-ECBA-41829380C5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7B1468-7791-0290-4576-1F6D775A2DC2}"/>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D60938F7-A36D-A374-8050-D5B5CD2C1656}"/>
              </a:ext>
            </a:extLst>
          </p:cNvPr>
          <p:cNvSpPr>
            <a:spLocks noGrp="1"/>
          </p:cNvSpPr>
          <p:nvPr>
            <p:ph type="body" idx="1"/>
          </p:nvPr>
        </p:nvSpPr>
        <p:spPr>
          <a:xfrm>
            <a:off x="685800" y="4400549"/>
            <a:ext cx="5486400" cy="3600451"/>
          </a:xfrm>
          <a:prstGeom prst="rect">
            <a:avLst/>
          </a:prstGeom>
        </p:spPr>
        <p:txBody>
          <a:bodyPr/>
          <a:lstStyle/>
          <a:p>
            <a:r>
              <a:rPr lang="en-US"/>
              <a:t>The solicitation includes a link to the </a:t>
            </a:r>
            <a:r>
              <a:rPr lang="en-US" b="1"/>
              <a:t>Colorado Unified Certification Program (CUCP) Directory</a:t>
            </a:r>
            <a:r>
              <a:rPr lang="en-US"/>
              <a:t>, which proposers can use to identify and contact certified firms.</a:t>
            </a:r>
          </a:p>
          <a:p>
            <a:endParaRPr lang="en-US"/>
          </a:p>
          <a:p>
            <a:r>
              <a:rPr lang="en-US"/>
              <a:t>If your firm holds a current certification with the City and County of Denver, your business will be listed in the directory and may be identified by proposers </a:t>
            </a:r>
          </a:p>
          <a:p>
            <a:r>
              <a:rPr lang="en-US"/>
              <a:t>as a potential partner or supplier if your services align with their project needs.</a:t>
            </a:r>
          </a:p>
          <a:p>
            <a:endParaRPr lang="en-US">
              <a:ea typeface="Calibri" panose="020F0502020204030204"/>
              <a:cs typeface="Calibri" panose="020F0502020204030204"/>
            </a:endParaRPr>
          </a:p>
          <a:p>
            <a:r>
              <a:rPr lang="en-US"/>
              <a:t>Our team will monitor ACDBE participation throughout the duration of the contract to ensure compliance with the final ACDBE commitments incorporated into the executed contract</a:t>
            </a:r>
          </a:p>
          <a:p>
            <a:endParaRPr lang="en-US">
              <a:ea typeface="Calibri" panose="020F0502020204030204"/>
              <a:cs typeface="Calibri" panose="020F0502020204030204"/>
            </a:endParaRPr>
          </a:p>
        </p:txBody>
      </p:sp>
    </p:spTree>
    <p:extLst>
      <p:ext uri="{BB962C8B-B14F-4D97-AF65-F5344CB8AC3E}">
        <p14:creationId xmlns:p14="http://schemas.microsoft.com/office/powerpoint/2010/main" val="36075344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640A8-3277-F7F9-119E-04E9F16E21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E0755A-397E-E1FF-4EB7-ABA851449654}"/>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86FE085E-9D39-0FA6-BAC8-88B83A2462D3}"/>
              </a:ext>
            </a:extLst>
          </p:cNvPr>
          <p:cNvSpPr>
            <a:spLocks noGrp="1"/>
          </p:cNvSpPr>
          <p:nvPr>
            <p:ph type="body" idx="1"/>
          </p:nvPr>
        </p:nvSpPr>
        <p:spPr>
          <a:xfrm>
            <a:off x="685800" y="4400549"/>
            <a:ext cx="5486400" cy="3600451"/>
          </a:xfrm>
          <a:prstGeom prst="rect">
            <a:avLst/>
          </a:prstGeom>
        </p:spPr>
        <p:txBody>
          <a:bodyPr/>
          <a:lstStyle/>
          <a:p>
            <a:r>
              <a:rPr lang="en-US"/>
              <a:t>The Letter of Intent (LOI) is an important document for suppliers participating in the solicitation process.</a:t>
            </a:r>
            <a:endParaRPr lang="en-US">
              <a:ea typeface="Calibri"/>
              <a:cs typeface="Calibri"/>
            </a:endParaRPr>
          </a:p>
          <a:p>
            <a:endParaRPr lang="en-US"/>
          </a:p>
          <a:p>
            <a:r>
              <a:rPr lang="en-US"/>
              <a:t>The LOI must be completed and signed by both the supplier and the proposer to document the intended ACDBE participation and commitment.</a:t>
            </a:r>
            <a:endParaRPr lang="en-US">
              <a:ea typeface="Calibri"/>
              <a:cs typeface="Calibri"/>
            </a:endParaRPr>
          </a:p>
          <a:p>
            <a:endParaRPr lang="en-US"/>
          </a:p>
          <a:p>
            <a:r>
              <a:rPr lang="en-US"/>
              <a:t>Our team will review all ACDBE-related documentation to verify that the solicitation requirements have been met, and that the proposed participation is properly documented for the opportunity.</a:t>
            </a:r>
            <a:endParaRPr lang="en-US">
              <a:ea typeface="Calibri"/>
              <a:cs typeface="Calibri"/>
            </a:endParaRPr>
          </a:p>
          <a:p>
            <a:endParaRPr lang="en-US">
              <a:ea typeface="Calibri"/>
              <a:cs typeface="Calibri"/>
            </a:endParaRPr>
          </a:p>
        </p:txBody>
      </p:sp>
    </p:spTree>
    <p:extLst>
      <p:ext uri="{BB962C8B-B14F-4D97-AF65-F5344CB8AC3E}">
        <p14:creationId xmlns:p14="http://schemas.microsoft.com/office/powerpoint/2010/main" val="1280347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26F04-EF8B-3F78-A880-C2B26FAEAA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29B9B7-E9A4-A6D8-0B4D-29C84BE299C6}"/>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685EB606-7E9B-DA09-BF53-7BB4D46A42B6}"/>
              </a:ext>
            </a:extLst>
          </p:cNvPr>
          <p:cNvSpPr>
            <a:spLocks noGrp="1"/>
          </p:cNvSpPr>
          <p:nvPr>
            <p:ph type="body" idx="1"/>
          </p:nvPr>
        </p:nvSpPr>
        <p:spPr>
          <a:xfrm>
            <a:off x="685800" y="4400549"/>
            <a:ext cx="5486400" cy="3600451"/>
          </a:xfrm>
          <a:prstGeom prst="rect">
            <a:avLst/>
          </a:prstGeom>
        </p:spPr>
        <p:txBody>
          <a:bodyPr/>
          <a:lstStyle/>
          <a:p>
            <a:pPr fontAlgn="t"/>
            <a:r>
              <a:rPr lang="en-US" sz="1200" b="0" i="0" kern="1200">
                <a:solidFill>
                  <a:schemeClr val="tx1"/>
                </a:solidFill>
                <a:effectLst/>
                <a:latin typeface="+mn-lt"/>
                <a:ea typeface="+mn-ea"/>
                <a:cs typeface="+mn-cs"/>
              </a:rPr>
              <a:t>Letter of Intent</a:t>
            </a:r>
            <a:r>
              <a:rPr lang="en-US"/>
              <a:t> Example</a:t>
            </a:r>
            <a:endParaRPr lang="en-US" sz="1200" b="0"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As an ACDBE partner you should </a:t>
            </a:r>
            <a:r>
              <a:rPr lang="en-US"/>
              <a:t>know exactly</a:t>
            </a:r>
            <a:r>
              <a:rPr lang="en-US" sz="1200" b="0" i="0" kern="1200">
                <a:solidFill>
                  <a:schemeClr val="tx1"/>
                </a:solidFill>
                <a:effectLst/>
                <a:latin typeface="+mn-lt"/>
                <a:ea typeface="+mn-ea"/>
                <a:cs typeface="+mn-cs"/>
              </a:rPr>
              <a:t> what this form means and how it affects your </a:t>
            </a:r>
            <a:r>
              <a:rPr lang="en-US"/>
              <a:t>company</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As </a:t>
            </a:r>
            <a:r>
              <a:rPr lang="en-US"/>
              <a:t>certified</a:t>
            </a:r>
            <a:r>
              <a:rPr lang="en-US" sz="1200" b="0" i="0" kern="1200">
                <a:solidFill>
                  <a:schemeClr val="tx1"/>
                </a:solidFill>
                <a:effectLst/>
                <a:latin typeface="+mn-lt"/>
                <a:ea typeface="+mn-ea"/>
                <a:cs typeface="+mn-cs"/>
              </a:rPr>
              <a:t> firm, signing an LOI is effectively saying:</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You have reviewed this opportunity</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you agree to participate in the manner described, and </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You intend to perform the identified work or concession activity if the contract is awarded.</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a:ea typeface="Calibri" panose="020F0502020204030204"/>
                <a:cs typeface="Calibri" panose="020F0502020204030204"/>
              </a:rPr>
              <a:t>And ensure the LOI has been signed by both the Concessionaire and certified firm.</a:t>
            </a:r>
            <a:endParaRPr lang="en-US" sz="1200" b="0" i="0" kern="1200">
              <a:solidFill>
                <a:schemeClr val="tx1"/>
              </a:solidFill>
              <a:effectLst/>
              <a:latin typeface="+mn-lt"/>
              <a:ea typeface="+mn-ea"/>
              <a:cs typeface="+mn-cs"/>
            </a:endParaRPr>
          </a:p>
          <a:p>
            <a:endParaRPr lang="en-US"/>
          </a:p>
          <a:p>
            <a:pPr fontAlgn="t"/>
            <a:r>
              <a:rPr lang="en-US" sz="1200" b="0" i="0" kern="1200">
                <a:solidFill>
                  <a:schemeClr val="tx1"/>
                </a:solidFill>
                <a:effectLst/>
                <a:latin typeface="+mn-lt"/>
                <a:ea typeface="+mn-ea"/>
                <a:cs typeface="+mn-cs"/>
              </a:rPr>
              <a:t>Our goal is to safeguard ACDBE firms.  The LOI is an executed letter of protection that documents the commitment between parties and may not be materially reduced, </a:t>
            </a:r>
            <a:endParaRPr lang="en-US" sz="1200" b="0" i="0" kern="1200">
              <a:solidFill>
                <a:schemeClr val="tx1"/>
              </a:solidFill>
              <a:effectLst/>
              <a:latin typeface="+mn-lt"/>
              <a:ea typeface="Calibri" panose="020F0502020204030204"/>
              <a:cs typeface="Calibri" panose="020F0502020204030204"/>
            </a:endParaRPr>
          </a:p>
          <a:p>
            <a:pPr fontAlgn="t"/>
            <a:r>
              <a:rPr lang="en-US" sz="1200" b="0" i="0" kern="1200">
                <a:solidFill>
                  <a:schemeClr val="tx1"/>
                </a:solidFill>
                <a:effectLst/>
                <a:latin typeface="+mn-lt"/>
                <a:ea typeface="+mn-ea"/>
                <a:cs typeface="+mn-cs"/>
              </a:rPr>
              <a:t>substituted, or terminated without prior written notification and review by DEN.  </a:t>
            </a:r>
            <a:endParaRPr lang="en-US" sz="1200" b="0" i="0" kern="1200">
              <a:solidFill>
                <a:schemeClr val="tx1"/>
              </a:solidFill>
              <a:effectLst/>
              <a:latin typeface="+mn-lt"/>
              <a:ea typeface="Calibri" panose="020F0502020204030204"/>
              <a:cs typeface="Calibri" panose="020F0502020204030204"/>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If you do not have a fully executed LOI on a concession agreement</a:t>
            </a:r>
            <a:r>
              <a:rPr lang="en-US"/>
              <a:t>,</a:t>
            </a:r>
            <a:r>
              <a:rPr lang="en-US" sz="1200" b="0" i="0" kern="1200">
                <a:solidFill>
                  <a:schemeClr val="tx1"/>
                </a:solidFill>
                <a:effectLst/>
                <a:latin typeface="+mn-lt"/>
                <a:ea typeface="+mn-ea"/>
                <a:cs typeface="+mn-cs"/>
              </a:rPr>
              <a:t> our ability to assist you a limited.</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endParaRPr lang="en-US">
              <a:ea typeface="Calibri"/>
              <a:cs typeface="Calibri"/>
            </a:endParaRPr>
          </a:p>
        </p:txBody>
      </p:sp>
    </p:spTree>
    <p:extLst>
      <p:ext uri="{BB962C8B-B14F-4D97-AF65-F5344CB8AC3E}">
        <p14:creationId xmlns:p14="http://schemas.microsoft.com/office/powerpoint/2010/main" val="19318015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F3CB8-F9DC-823B-B6A4-94F3D71D4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D3FF2A-ED1E-6B33-1F27-525963981BC1}"/>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9C9691EA-6101-6BC4-75E3-B908C4594E0E}"/>
              </a:ext>
            </a:extLst>
          </p:cNvPr>
          <p:cNvSpPr>
            <a:spLocks noGrp="1"/>
          </p:cNvSpPr>
          <p:nvPr>
            <p:ph type="body" idx="1"/>
          </p:nvPr>
        </p:nvSpPr>
        <p:spPr>
          <a:xfrm>
            <a:off x="685800" y="4400549"/>
            <a:ext cx="5486400" cy="3600451"/>
          </a:xfrm>
          <a:prstGeom prst="rect">
            <a:avLst/>
          </a:prstGeom>
        </p:spPr>
        <p:txBody>
          <a:bodyPr/>
          <a:lstStyle/>
          <a:p>
            <a:pPr fontAlgn="t">
              <a:defRPr/>
            </a:pPr>
            <a:r>
              <a:rPr lang="en-US"/>
              <a:t>Earlier we talked the alignment of your NAICS Code to the opportunity.</a:t>
            </a:r>
          </a:p>
          <a:p>
            <a:pPr>
              <a:defRPr/>
            </a:pPr>
            <a:endParaRPr lang="en-US"/>
          </a:p>
          <a:p>
            <a:pPr>
              <a:defRPr/>
            </a:pPr>
            <a:r>
              <a:rPr lang="en-US"/>
              <a:t>The</a:t>
            </a:r>
            <a:r>
              <a:rPr lang="en-US" sz="1200" b="0" i="0" kern="1200">
                <a:solidFill>
                  <a:schemeClr val="tx1"/>
                </a:solidFill>
                <a:effectLst/>
                <a:latin typeface="+mn-lt"/>
                <a:ea typeface="+mn-ea"/>
                <a:cs typeface="+mn-cs"/>
              </a:rPr>
              <a:t> North American Industry Classification System (</a:t>
            </a:r>
            <a:r>
              <a:rPr lang="en-US" sz="1200" b="1" i="0" kern="1200">
                <a:solidFill>
                  <a:schemeClr val="tx1"/>
                </a:solidFill>
                <a:effectLst/>
                <a:latin typeface="+mn-lt"/>
                <a:ea typeface="+mn-ea"/>
                <a:cs typeface="+mn-cs"/>
              </a:rPr>
              <a:t>NAICS) </a:t>
            </a:r>
            <a:r>
              <a:rPr lang="en-US" sz="1200" b="0" i="0" kern="1200">
                <a:solidFill>
                  <a:schemeClr val="tx1"/>
                </a:solidFill>
                <a:effectLst/>
                <a:latin typeface="+mn-lt"/>
                <a:ea typeface="+mn-ea"/>
                <a:cs typeface="+mn-cs"/>
              </a:rPr>
              <a:t>code is a 2- to 6-digit classification code that identifies the industry in which a business operates. </a:t>
            </a:r>
            <a:endParaRPr lang="en-US">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For ACDBE certification, the certifying agency assigns NAICS codes that match the firm's products or services.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A firm can have multiple NAICS codes if it performs multiple types of work.</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Your NAICS codes are how opportunities find your business.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NAICS codes do more than classify your business. They directly impact certification eligibility, opportunities, and visibility.</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 codes on your </a:t>
            </a:r>
            <a:r>
              <a:rPr lang="en-US"/>
              <a:t>B2G </a:t>
            </a:r>
            <a:r>
              <a:rPr lang="en-US" sz="1200" b="0" i="0" kern="1200">
                <a:solidFill>
                  <a:schemeClr val="tx1"/>
                </a:solidFill>
                <a:effectLst/>
                <a:latin typeface="+mn-lt"/>
                <a:ea typeface="+mn-ea"/>
                <a:cs typeface="+mn-cs"/>
              </a:rPr>
              <a:t>profile help determine which contracting and concession opportunities you may be matched with. </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They are also used in availability and disparity studies, which influence future program goal calculations.</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Concessionaires often search by NAICS code, so accurate codes help ensure your business can be found in the </a:t>
            </a:r>
            <a:r>
              <a:rPr lang="en-US"/>
              <a:t>database</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r>
              <a:rPr lang="en-US">
                <a:highlight>
                  <a:srgbClr val="F5F5F5"/>
                </a:highlight>
              </a:rPr>
              <a:t>As your business grows, your NAICS codes should grow with it. </a:t>
            </a:r>
            <a:endParaRPr lang="en-US"/>
          </a:p>
          <a:p>
            <a:endParaRPr lang="en-US">
              <a:highlight>
                <a:srgbClr val="F5F5F5"/>
              </a:highlight>
              <a:ea typeface="Calibri"/>
              <a:cs typeface="Calibri"/>
            </a:endParaRPr>
          </a:p>
          <a:p>
            <a:r>
              <a:rPr lang="en-US">
                <a:ea typeface="Calibri"/>
                <a:cs typeface="Calibri"/>
              </a:rPr>
              <a:t>***Hit next****</a:t>
            </a:r>
            <a:endParaRPr lang="en-US"/>
          </a:p>
          <a:p>
            <a:endParaRPr lang="en-US"/>
          </a:p>
          <a:p>
            <a:pPr fontAlgn="t"/>
            <a:r>
              <a:rPr lang="en-US" sz="1200" b="0" i="0" kern="1200">
                <a:solidFill>
                  <a:schemeClr val="tx1"/>
                </a:solidFill>
                <a:effectLst/>
                <a:latin typeface="+mn-lt"/>
                <a:ea typeface="+mn-ea"/>
                <a:cs typeface="+mn-cs"/>
              </a:rPr>
              <a:t>Ask yourself: Do my current codes accurately reflect the work I perform today?</a:t>
            </a: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***Hit next***</a:t>
            </a:r>
          </a:p>
          <a:p>
            <a:pPr fontAlgn="t"/>
            <a:endParaRPr lang="en-US" sz="1200" b="0" i="0" kern="1200">
              <a:solidFill>
                <a:schemeClr val="tx1"/>
              </a:solidFill>
              <a:effectLst/>
              <a:latin typeface="+mn-lt"/>
              <a:ea typeface="Calibri" panose="020F0502020204030204"/>
              <a:cs typeface="Calibri" panose="020F0502020204030204"/>
            </a:endParaRP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Have I added new products or services since certification that should be reflected in my profile?</a:t>
            </a:r>
          </a:p>
          <a:p>
            <a:pPr marL="0" indent="0" fontAlgn="t">
              <a:buFont typeface="Arial" panose="020B0604020202020204" pitchFamily="34" charset="0"/>
              <a:buNone/>
            </a:pPr>
            <a:endParaRPr lang="en-US" sz="1200" b="0" i="0" kern="1200">
              <a:solidFill>
                <a:schemeClr val="tx1"/>
              </a:solidFill>
              <a:effectLst/>
              <a:latin typeface="+mn-lt"/>
              <a:ea typeface="+mn-ea"/>
              <a:cs typeface="+mn-cs"/>
            </a:endParaRPr>
          </a:p>
          <a:p>
            <a:pPr marL="0" indent="0" fontAlgn="t">
              <a:buFont typeface="Arial" panose="020B0604020202020204" pitchFamily="34" charset="0"/>
              <a:buNone/>
            </a:pPr>
            <a:r>
              <a:rPr lang="en-US" sz="1200" b="0" i="0" kern="1200">
                <a:solidFill>
                  <a:schemeClr val="tx1"/>
                </a:solidFill>
                <a:effectLst/>
                <a:latin typeface="+mn-lt"/>
                <a:ea typeface="+mn-ea"/>
                <a:cs typeface="+mn-cs"/>
              </a:rPr>
              <a:t>***Hit next***</a:t>
            </a:r>
          </a:p>
          <a:p>
            <a:pPr marL="0" indent="0" fontAlgn="t">
              <a:buFont typeface="Arial" panose="020B0604020202020204" pitchFamily="34" charset="0"/>
              <a:buNone/>
            </a:pPr>
            <a:endParaRPr lang="en-US" sz="1200" b="0" i="0" kern="1200">
              <a:solidFill>
                <a:schemeClr val="tx1"/>
              </a:solidFill>
              <a:effectLst/>
              <a:latin typeface="+mn-lt"/>
              <a:ea typeface="Calibri"/>
              <a:cs typeface="Calibri"/>
            </a:endParaRPr>
          </a:p>
          <a:p>
            <a:pPr marL="171450" indent="-171450">
              <a:buFont typeface="Arial" panose="020B0604020202020204" pitchFamily="34" charset="0"/>
              <a:buChar char="•"/>
            </a:pPr>
            <a:r>
              <a:rPr lang="en-US"/>
              <a:t>Would a potential client be able to find my business when searching for products/services I offer</a:t>
            </a:r>
            <a:endParaRPr lang="en-US">
              <a:ea typeface="Calibri"/>
              <a:cs typeface="Calibri"/>
            </a:endParaRPr>
          </a:p>
          <a:p>
            <a:pPr marL="171450" indent="-171450" fontAlgn="t">
              <a:buFont typeface="Arial" panose="020B0604020202020204" pitchFamily="34" charset="0"/>
              <a:buChar char="•"/>
            </a:pPr>
            <a:endParaRPr lang="en-US" sz="1200" b="0" i="0" kern="1200">
              <a:solidFill>
                <a:schemeClr val="tx1"/>
              </a:solidFill>
              <a:effectLst/>
              <a:latin typeface="+mn-lt"/>
              <a:ea typeface="+mn-ea"/>
              <a:cs typeface="+mn-cs"/>
            </a:endParaRPr>
          </a:p>
          <a:p>
            <a:pPr fontAlgn="t"/>
            <a:r>
              <a:rPr lang="en-US"/>
              <a:t>Regular review</a:t>
            </a:r>
            <a:r>
              <a:rPr lang="en-US" sz="1200" b="0" i="0" kern="1200">
                <a:solidFill>
                  <a:schemeClr val="tx1"/>
                </a:solidFill>
                <a:effectLst/>
                <a:latin typeface="+mn-lt"/>
                <a:ea typeface="+mn-ea"/>
                <a:cs typeface="+mn-cs"/>
              </a:rPr>
              <a:t> and updating </a:t>
            </a:r>
            <a:r>
              <a:rPr lang="en-US"/>
              <a:t>of your</a:t>
            </a:r>
            <a:r>
              <a:rPr lang="en-US" sz="1200" b="0" i="0" kern="1200">
                <a:solidFill>
                  <a:schemeClr val="tx1"/>
                </a:solidFill>
                <a:effectLst/>
                <a:latin typeface="+mn-lt"/>
                <a:ea typeface="+mn-ea"/>
                <a:cs typeface="+mn-cs"/>
              </a:rPr>
              <a:t> NAICS codes helps maximize your visibility and access to opportunities.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So, when was the last time you reviewed your NAICS codes?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40281444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5017D-18AD-5A4C-E7A4-D3018D095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3367EB-7354-F7AC-3477-16F0E85371CF}"/>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071674AD-8695-5596-B0F1-F945C2683B61}"/>
              </a:ext>
            </a:extLst>
          </p:cNvPr>
          <p:cNvSpPr>
            <a:spLocks noGrp="1"/>
          </p:cNvSpPr>
          <p:nvPr>
            <p:ph type="body" idx="1"/>
          </p:nvPr>
        </p:nvSpPr>
        <p:spPr>
          <a:xfrm>
            <a:off x="685800" y="4400549"/>
            <a:ext cx="5486400" cy="3600451"/>
          </a:xfrm>
          <a:prstGeom prst="rect">
            <a:avLst/>
          </a:prstGeom>
        </p:spPr>
        <p:txBody>
          <a:bodyPr/>
          <a:lstStyle/>
          <a:p>
            <a:pPr fontAlgn="t"/>
            <a:r>
              <a:rPr lang="en-US" b="1"/>
              <a:t>Quick Poll:</a:t>
            </a:r>
            <a:endParaRPr lang="en-US" b="1">
              <a:ea typeface="Calibri"/>
              <a:cs typeface="Calibri"/>
            </a:endParaRPr>
          </a:p>
          <a:p>
            <a:endParaRPr lang="en-US"/>
          </a:p>
          <a:p>
            <a:r>
              <a:rPr lang="en-US" b="1"/>
              <a:t> When was the last time your firm reviewed its NAICS Codes to ensure they accurately reflect current business capabilities?</a:t>
            </a:r>
            <a:endParaRPr lang="en-US" b="1">
              <a:ea typeface="Calibri" panose="020F0502020204030204"/>
              <a:cs typeface="Calibri" panose="020F0502020204030204"/>
            </a:endParaRPr>
          </a:p>
          <a:p>
            <a:pPr fontAlgn="t">
              <a:lnSpc>
                <a:spcPct val="100000"/>
              </a:lnSpc>
              <a:buNone/>
            </a:pPr>
            <a:endParaRPr lang="en-US"/>
          </a:p>
          <a:p>
            <a:pPr marL="342900" lvl="0" indent="-342900" fontAlgn="t">
              <a:lnSpc>
                <a:spcPct val="100000"/>
              </a:lnSpc>
              <a:buFont typeface="Arial" panose="020B0604020202020204" pitchFamily="34" charset="0"/>
              <a:buChar char="•"/>
            </a:pPr>
            <a:r>
              <a:rPr lang="en-US"/>
              <a:t>Within the last 6 months</a:t>
            </a:r>
          </a:p>
          <a:p>
            <a:pPr marL="342900" lvl="0" indent="-342900" fontAlgn="t">
              <a:lnSpc>
                <a:spcPct val="100000"/>
              </a:lnSpc>
              <a:buFont typeface="Arial" panose="020B0604020202020204" pitchFamily="34" charset="0"/>
              <a:buChar char="•"/>
            </a:pPr>
            <a:r>
              <a:rPr lang="en-US"/>
              <a:t>6 to 12 months ago</a:t>
            </a:r>
          </a:p>
          <a:p>
            <a:pPr marL="342900" lvl="0" indent="-342900" fontAlgn="t">
              <a:lnSpc>
                <a:spcPct val="100000"/>
              </a:lnSpc>
              <a:buFont typeface="Arial" panose="020B0604020202020204" pitchFamily="34" charset="0"/>
              <a:buChar char="•"/>
            </a:pPr>
            <a:r>
              <a:rPr lang="en-US"/>
              <a:t>1 to 2 years ago</a:t>
            </a:r>
          </a:p>
          <a:p>
            <a:pPr marL="342900" lvl="0" indent="-342900" fontAlgn="t">
              <a:lnSpc>
                <a:spcPct val="100000"/>
              </a:lnSpc>
              <a:buFont typeface="Arial" panose="020B0604020202020204" pitchFamily="34" charset="0"/>
              <a:buChar char="•"/>
            </a:pPr>
            <a:r>
              <a:rPr lang="en-US"/>
              <a:t>More than 2 years ago</a:t>
            </a:r>
          </a:p>
          <a:p>
            <a:pPr marL="342900" lvl="0" indent="-342900" fontAlgn="t">
              <a:lnSpc>
                <a:spcPct val="100000"/>
              </a:lnSpc>
              <a:buFont typeface="Arial" panose="020B0604020202020204" pitchFamily="34" charset="0"/>
              <a:buChar char="•"/>
            </a:pPr>
            <a:r>
              <a:rPr lang="en-US"/>
              <a:t>Never reviewed or updated</a:t>
            </a:r>
          </a:p>
          <a:p>
            <a:pPr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38221834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6E452-2709-36A6-5987-91EACE6A1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9C890F-F055-B356-644A-16C9304A3E23}"/>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75C735C2-BF83-A9FF-7815-67855A0530E9}"/>
              </a:ext>
            </a:extLst>
          </p:cNvPr>
          <p:cNvSpPr>
            <a:spLocks noGrp="1"/>
          </p:cNvSpPr>
          <p:nvPr>
            <p:ph type="body" idx="1"/>
          </p:nvPr>
        </p:nvSpPr>
        <p:spPr>
          <a:xfrm>
            <a:off x="685800" y="4400549"/>
            <a:ext cx="5486400" cy="3600451"/>
          </a:xfrm>
          <a:prstGeom prst="rect">
            <a:avLst/>
          </a:prstGeom>
        </p:spPr>
        <p:txBody>
          <a:bodyPr/>
          <a:lstStyle/>
          <a:p>
            <a:pPr fontAlgn="t"/>
            <a:r>
              <a:rPr lang="en-US" sz="1200" b="0" i="0" kern="1200">
                <a:solidFill>
                  <a:schemeClr val="tx1"/>
                </a:solidFill>
                <a:effectLst/>
                <a:latin typeface="+mn-lt"/>
                <a:ea typeface="+mn-ea"/>
                <a:cs typeface="+mn-cs"/>
              </a:rPr>
              <a:t>Great question, Kristy</a:t>
            </a:r>
            <a:r>
              <a:rPr lang="en-US"/>
              <a:t>, you say.</a:t>
            </a:r>
          </a:p>
          <a:p>
            <a:r>
              <a:rPr lang="en-US"/>
              <a:t>How do we update our codes, asking for a friend?</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Go to the </a:t>
            </a:r>
            <a:r>
              <a:rPr lang="en-US" sz="1200" b="1" i="0" kern="1200">
                <a:solidFill>
                  <a:schemeClr val="tx1"/>
                </a:solidFill>
                <a:effectLst/>
                <a:latin typeface="+mn-lt"/>
                <a:ea typeface="+mn-ea"/>
                <a:cs typeface="+mn-cs"/>
              </a:rPr>
              <a:t>flydenver.com</a:t>
            </a:r>
            <a:r>
              <a:rPr lang="en-US" sz="1200" b="0" i="0" kern="1200">
                <a:solidFill>
                  <a:schemeClr val="tx1"/>
                </a:solidFill>
                <a:effectLst/>
                <a:latin typeface="+mn-lt"/>
                <a:ea typeface="+mn-ea"/>
                <a:cs typeface="+mn-cs"/>
              </a:rPr>
              <a:t> website.</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Navigate to </a:t>
            </a:r>
            <a:r>
              <a:rPr lang="en-US" sz="1200" b="1" i="0" kern="1200">
                <a:solidFill>
                  <a:schemeClr val="tx1"/>
                </a:solidFill>
                <a:effectLst/>
                <a:latin typeface="+mn-lt"/>
                <a:ea typeface="+mn-ea"/>
                <a:cs typeface="+mn-cs"/>
              </a:rPr>
              <a:t>Business at DEN</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Select </a:t>
            </a:r>
            <a:r>
              <a:rPr lang="en-US" sz="1200" b="1" i="0" kern="1200">
                <a:solidFill>
                  <a:schemeClr val="tx1"/>
                </a:solidFill>
                <a:effectLst/>
                <a:latin typeface="+mn-lt"/>
                <a:ea typeface="+mn-ea"/>
                <a:cs typeface="+mn-cs"/>
              </a:rPr>
              <a:t>Airport Concessions Disadvantaged Business Enterprise (ACDBE)</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Scroll to the </a:t>
            </a:r>
            <a:r>
              <a:rPr lang="en-US" sz="1200" b="1" i="0" kern="1200">
                <a:solidFill>
                  <a:schemeClr val="tx1"/>
                </a:solidFill>
                <a:effectLst/>
                <a:latin typeface="+mn-lt"/>
                <a:ea typeface="+mn-ea"/>
                <a:cs typeface="+mn-cs"/>
              </a:rPr>
              <a:t>ACDBE Forms and Documents</a:t>
            </a:r>
            <a:r>
              <a:rPr lang="en-US" sz="1200" b="0" i="0" kern="1200">
                <a:solidFill>
                  <a:schemeClr val="tx1"/>
                </a:solidFill>
                <a:effectLst/>
                <a:latin typeface="+mn-lt"/>
                <a:ea typeface="+mn-ea"/>
                <a:cs typeface="+mn-cs"/>
              </a:rPr>
              <a:t> section.</a:t>
            </a:r>
            <a:endParaRPr lang="en-US" sz="1200" b="0" i="0" kern="1200">
              <a:solidFill>
                <a:schemeClr val="tx1"/>
              </a:solidFill>
              <a:effectLst/>
              <a:latin typeface="+mn-lt"/>
              <a:ea typeface="Calibri"/>
              <a:cs typeface="Calibri"/>
            </a:endParaRPr>
          </a:p>
          <a:p>
            <a:pPr marL="171450" lvl="0" indent="-171450" fontAlgn="t">
              <a:buFont typeface="Arial" panose="020B0604020202020204" pitchFamily="34" charset="0"/>
              <a:buChar char="•"/>
            </a:pPr>
            <a:r>
              <a:rPr lang="en-US" sz="1200" b="0" i="0" kern="1200">
                <a:solidFill>
                  <a:schemeClr val="tx1"/>
                </a:solidFill>
                <a:effectLst/>
                <a:latin typeface="+mn-lt"/>
                <a:ea typeface="+mn-ea"/>
                <a:cs typeface="+mn-cs"/>
              </a:rPr>
              <a:t>Locate and open the </a:t>
            </a:r>
            <a:r>
              <a:rPr lang="en-US" sz="1200" b="1" i="0" kern="1200">
                <a:solidFill>
                  <a:schemeClr val="tx1"/>
                </a:solidFill>
                <a:effectLst/>
                <a:latin typeface="+mn-lt"/>
                <a:ea typeface="+mn-ea"/>
                <a:cs typeface="+mn-cs"/>
              </a:rPr>
              <a:t>DEN NAICS Code Guidance</a:t>
            </a:r>
            <a:r>
              <a:rPr lang="en-US" sz="1200" b="0" i="0" kern="1200">
                <a:solidFill>
                  <a:schemeClr val="tx1"/>
                </a:solidFill>
                <a:effectLst/>
                <a:latin typeface="+mn-lt"/>
                <a:ea typeface="+mn-ea"/>
                <a:cs typeface="+mn-cs"/>
              </a:rPr>
              <a:t> document.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guidance explains how to select the most appropriate codes, what documentation is needed, and how to update certifications when a firm's services change</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You’ll thank me later.</a:t>
            </a:r>
            <a:endParaRPr lang="en-US" sz="1200" b="0" i="0" kern="1200">
              <a:solidFill>
                <a:schemeClr val="tx1"/>
              </a:solidFill>
              <a:effectLst/>
              <a:latin typeface="+mn-lt"/>
              <a:ea typeface="Calibri"/>
              <a:cs typeface="Calibri"/>
            </a:endParaRPr>
          </a:p>
          <a:p>
            <a:endParaRPr lang="en-US">
              <a:ea typeface="Calibri"/>
              <a:cs typeface="Calibri"/>
            </a:endParaRPr>
          </a:p>
          <a:p>
            <a:r>
              <a:rPr lang="en-US"/>
              <a:t>Now that we've covered NAICS codes and how they help identify the types of goods and services your business provides, let's look at where RFP opportunities turned into concessions and exist at DEN.</a:t>
            </a:r>
          </a:p>
          <a:p>
            <a:endParaRPr lang="en-US">
              <a:ea typeface="Calibri"/>
              <a:cs typeface="Calibri"/>
            </a:endParaRPr>
          </a:p>
        </p:txBody>
      </p:sp>
    </p:spTree>
    <p:extLst>
      <p:ext uri="{BB962C8B-B14F-4D97-AF65-F5344CB8AC3E}">
        <p14:creationId xmlns:p14="http://schemas.microsoft.com/office/powerpoint/2010/main" val="29907747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063F2-B4B3-8DBE-7F85-B9A7FA73B4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DDA1F-D970-159B-566B-57E0CF80EBA0}"/>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F9EBC3F0-146C-0D68-02EB-80DD03A2A610}"/>
              </a:ext>
            </a:extLst>
          </p:cNvPr>
          <p:cNvSpPr>
            <a:spLocks noGrp="1"/>
          </p:cNvSpPr>
          <p:nvPr>
            <p:ph type="body" idx="1"/>
          </p:nvPr>
        </p:nvSpPr>
        <p:spPr>
          <a:xfrm>
            <a:off x="685800" y="4400549"/>
            <a:ext cx="5486400" cy="3600451"/>
          </a:xfrm>
          <a:prstGeom prst="rect">
            <a:avLst/>
          </a:prstGeom>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JCDecaux North America was selected for a 10-year Advertising License contract at DEN</a:t>
            </a:r>
            <a:r>
              <a:rPr lang="en-US"/>
              <a:t>.</a:t>
            </a: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The contract includes modernization of DEN's advertising program, with </a:t>
            </a:r>
            <a:r>
              <a:rPr lang="en-US"/>
              <a:t>includes new</a:t>
            </a:r>
            <a:r>
              <a:rPr lang="en-US" sz="1200" b="0" i="0" kern="1200">
                <a:solidFill>
                  <a:schemeClr val="tx1"/>
                </a:solidFill>
                <a:effectLst/>
                <a:latin typeface="+mn-lt"/>
                <a:ea typeface="+mn-ea"/>
                <a:cs typeface="+mn-cs"/>
              </a:rPr>
              <a:t> digital advertising displays in the Great Hall and throughout the concourses.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defRPr/>
            </a:pPr>
            <a:r>
              <a:rPr lang="en-US"/>
              <a:t>JCDecaux partners with ACDBE Certified firm J. Perez Associates for installation and maintenance services.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r>
              <a:rPr lang="en-US" sz="1200" b="0" i="0" kern="1200">
                <a:solidFill>
                  <a:schemeClr val="tx1"/>
                </a:solidFill>
                <a:effectLst/>
                <a:latin typeface="+mn-lt"/>
                <a:ea typeface="+mn-ea"/>
                <a:cs typeface="+mn-cs"/>
              </a:rPr>
              <a:t>Companies and organizations interested in advertising within </a:t>
            </a:r>
            <a:r>
              <a:rPr lang="en-US"/>
              <a:t>DEN can </a:t>
            </a:r>
            <a:r>
              <a:rPr lang="en-US" sz="1200" b="0" i="0" kern="1200">
                <a:solidFill>
                  <a:schemeClr val="tx1"/>
                </a:solidFill>
                <a:effectLst/>
                <a:latin typeface="+mn-lt"/>
                <a:ea typeface="+mn-ea"/>
                <a:cs typeface="+mn-cs"/>
              </a:rPr>
              <a:t>contact JCDecaux North America</a:t>
            </a:r>
            <a:r>
              <a:rPr lang="en-US"/>
              <a:t> directly</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34869276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4C30C-279A-F202-A0B5-9F0B3BF270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37FE02-7FE9-B1E7-54E6-488845EA5316}"/>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0A104121-E384-D716-5495-4C5B072ED771}"/>
              </a:ext>
            </a:extLst>
          </p:cNvPr>
          <p:cNvSpPr>
            <a:spLocks noGrp="1"/>
          </p:cNvSpPr>
          <p:nvPr>
            <p:ph type="body" idx="1"/>
          </p:nvPr>
        </p:nvSpPr>
        <p:spPr>
          <a:xfrm>
            <a:off x="685800" y="4400549"/>
            <a:ext cx="5486400" cy="3600451"/>
          </a:xfrm>
          <a:prstGeom prst="rect">
            <a:avLst/>
          </a:prstGeom>
        </p:spPr>
        <p:txBody>
          <a:bodyPr/>
          <a:lstStyle/>
          <a:p>
            <a:pPr fontAlgn="t"/>
            <a:r>
              <a:rPr lang="en-US" sz="1200" b="0" i="0" kern="1200" err="1">
                <a:solidFill>
                  <a:schemeClr val="tx1"/>
                </a:solidFill>
                <a:effectLst/>
                <a:latin typeface="+mn-lt"/>
                <a:ea typeface="+mn-ea"/>
                <a:cs typeface="+mn-cs"/>
              </a:rPr>
              <a:t>Smarte</a:t>
            </a:r>
            <a:r>
              <a:rPr lang="en-US" sz="1200" b="0" i="0" kern="1200">
                <a:solidFill>
                  <a:schemeClr val="tx1"/>
                </a:solidFill>
                <a:effectLst/>
                <a:latin typeface="+mn-lt"/>
                <a:ea typeface="+mn-ea"/>
                <a:cs typeface="+mn-cs"/>
              </a:rPr>
              <a:t> Carte, Inc. was selected for a 5 year concession agreement with DEN</a:t>
            </a:r>
            <a:r>
              <a:rPr lang="en-US"/>
              <a:t>.</a:t>
            </a:r>
          </a:p>
          <a:p>
            <a:pPr lvl="0"/>
            <a:r>
              <a:rPr lang="en-US" sz="1200" b="0" i="0" kern="1200" err="1">
                <a:solidFill>
                  <a:schemeClr val="tx1"/>
                </a:solidFill>
                <a:effectLst/>
                <a:latin typeface="+mn-lt"/>
                <a:ea typeface="+mn-ea"/>
                <a:cs typeface="+mn-cs"/>
              </a:rPr>
              <a:t>Smarte</a:t>
            </a:r>
            <a:r>
              <a:rPr lang="en-US" sz="1200" b="0" i="0" kern="1200">
                <a:solidFill>
                  <a:schemeClr val="tx1"/>
                </a:solidFill>
                <a:effectLst/>
                <a:latin typeface="+mn-lt"/>
                <a:ea typeface="+mn-ea"/>
                <a:cs typeface="+mn-cs"/>
              </a:rPr>
              <a:t> Carte, Inc. is a long-standing airport service provider that operates and maintains self-service luggage carts in the terminal </a:t>
            </a:r>
            <a:endParaRPr lang="en-US">
              <a:ea typeface="Calibri"/>
              <a:cs typeface="Calibri"/>
            </a:endParaRPr>
          </a:p>
          <a:p>
            <a:pPr lvl="0"/>
            <a:r>
              <a:rPr lang="en-US" sz="1200" b="0" i="0" kern="1200">
                <a:solidFill>
                  <a:schemeClr val="tx1"/>
                </a:solidFill>
                <a:effectLst/>
                <a:latin typeface="+mn-lt"/>
                <a:ea typeface="+mn-ea"/>
                <a:cs typeface="+mn-cs"/>
              </a:rPr>
              <a:t>and complimentary carts in the Federal Inspection Service (international arrivals) area at DEN. </a:t>
            </a:r>
            <a:endParaRPr lang="en-US">
              <a:ea typeface="Calibri" panose="020F0502020204030204"/>
              <a:cs typeface="Calibri" panose="020F0502020204030204"/>
            </a:endParaRPr>
          </a:p>
          <a:p>
            <a:pPr lvl="0" fontAlgn="t"/>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There is an 8% ACDBE Goal on this contract and </a:t>
            </a:r>
            <a:r>
              <a:rPr lang="en-US" sz="1200" b="0" i="0" kern="1200" err="1">
                <a:solidFill>
                  <a:schemeClr val="tx1"/>
                </a:solidFill>
                <a:effectLst/>
                <a:latin typeface="+mn-lt"/>
                <a:ea typeface="+mn-ea"/>
                <a:cs typeface="+mn-cs"/>
              </a:rPr>
              <a:t>Smarte</a:t>
            </a:r>
            <a:r>
              <a:rPr lang="en-US" sz="1200" b="0" i="0" kern="1200">
                <a:solidFill>
                  <a:schemeClr val="tx1"/>
                </a:solidFill>
                <a:effectLst/>
                <a:latin typeface="+mn-lt"/>
                <a:ea typeface="+mn-ea"/>
                <a:cs typeface="+mn-cs"/>
              </a:rPr>
              <a:t> Carte partners with </a:t>
            </a:r>
            <a:r>
              <a:rPr lang="en-US"/>
              <a:t>certified firm</a:t>
            </a:r>
            <a:r>
              <a:rPr lang="en-US" sz="1200" b="0" i="0" kern="1200">
                <a:solidFill>
                  <a:schemeClr val="tx1"/>
                </a:solidFill>
                <a:effectLst/>
                <a:latin typeface="+mn-lt"/>
                <a:ea typeface="+mn-ea"/>
                <a:cs typeface="+mn-cs"/>
              </a:rPr>
              <a:t> S. Davis &amp; Associates, for staffing </a:t>
            </a:r>
            <a:r>
              <a:rPr lang="en-US"/>
              <a:t>Services. </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1285643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60923-00CF-969C-640E-F2EA434F88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9B7C09-8CFD-AAAC-638D-92647FEA915D}"/>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F8B3B3BD-7882-F31F-17E1-148F40A65502}"/>
              </a:ext>
            </a:extLst>
          </p:cNvPr>
          <p:cNvSpPr>
            <a:spLocks noGrp="1"/>
          </p:cNvSpPr>
          <p:nvPr>
            <p:ph type="body" idx="1"/>
          </p:nvPr>
        </p:nvSpPr>
        <p:spPr>
          <a:xfrm>
            <a:off x="685800" y="4400549"/>
            <a:ext cx="5486400" cy="3600451"/>
          </a:xfrm>
          <a:prstGeom prst="rect">
            <a:avLst/>
          </a:prstGeom>
        </p:spPr>
        <p:txBody>
          <a:bodyPr/>
          <a:lstStyle/>
          <a:p>
            <a:pPr fontAlgn="t">
              <a:defRPr/>
            </a:pPr>
            <a:r>
              <a:rPr lang="en-US" sz="1200" b="1" i="0" kern="1200">
                <a:solidFill>
                  <a:schemeClr val="tx1"/>
                </a:solidFill>
                <a:effectLst/>
                <a:latin typeface="+mn-lt"/>
                <a:ea typeface="+mn-ea"/>
                <a:cs typeface="+mn-cs"/>
              </a:rPr>
              <a:t>Executive Shine</a:t>
            </a:r>
            <a:r>
              <a:rPr lang="en-US" sz="1200" b="0" i="0" kern="1200">
                <a:solidFill>
                  <a:schemeClr val="tx1"/>
                </a:solidFill>
                <a:effectLst/>
                <a:latin typeface="+mn-lt"/>
                <a:ea typeface="+mn-ea"/>
                <a:cs typeface="+mn-cs"/>
              </a:rPr>
              <a:t> is a professional shoe-shine service located throughout the airport concourses. </a:t>
            </a:r>
            <a:r>
              <a:rPr lang="en-US"/>
              <a:t>They offer</a:t>
            </a:r>
            <a:r>
              <a:rPr lang="en-US" sz="1200" b="0" i="0" kern="1200">
                <a:solidFill>
                  <a:schemeClr val="tx1"/>
                </a:solidFill>
                <a:effectLst/>
                <a:latin typeface="+mn-lt"/>
                <a:ea typeface="+mn-ea"/>
                <a:cs typeface="+mn-cs"/>
              </a:rPr>
              <a:t> shoe shining, leather care, and footwear maintenance for travelers. </a:t>
            </a:r>
            <a:endParaRPr lang="en-US" b="1">
              <a:ea typeface="Calibri" panose="020F0502020204030204"/>
              <a:cs typeface="Calibri" panose="020F0502020204030204"/>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 company describes its services as a premium “Soul to Sole” experience and has operated at DEN for many years.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There locations at DEN can be found:</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pPr>
            <a:r>
              <a:rPr lang="en-US" sz="1200" b="0" i="0" kern="1200">
                <a:solidFill>
                  <a:schemeClr val="tx1"/>
                </a:solidFill>
                <a:effectLst/>
                <a:latin typeface="+mn-lt"/>
                <a:ea typeface="+mn-ea"/>
                <a:cs typeface="+mn-cs"/>
              </a:rPr>
              <a:t>Concourse A</a:t>
            </a:r>
            <a:r>
              <a:rPr lang="en-US"/>
              <a:t>, &amp; C</a:t>
            </a:r>
            <a:endParaRPr lang="en-US" sz="1200" b="0" i="0" kern="1200">
              <a:solidFill>
                <a:schemeClr val="tx1"/>
              </a:solidFill>
              <a:effectLst/>
              <a:latin typeface="+mn-lt"/>
              <a:ea typeface="Calibri"/>
              <a:cs typeface="Calibri"/>
            </a:endParaRPr>
          </a:p>
          <a:p>
            <a:endParaRPr lang="en-US">
              <a:ea typeface="Calibri" panose="020F0502020204030204"/>
              <a:cs typeface="Calibri" panose="020F0502020204030204"/>
            </a:endParaRPr>
          </a:p>
          <a:p>
            <a:pPr fontAlgn="t"/>
            <a:r>
              <a:rPr lang="en-US"/>
              <a:t>There</a:t>
            </a:r>
            <a:r>
              <a:rPr lang="en-US" sz="1200" b="0" i="0" kern="1200">
                <a:solidFill>
                  <a:schemeClr val="tx1"/>
                </a:solidFill>
                <a:effectLst/>
                <a:latin typeface="+mn-lt"/>
                <a:ea typeface="+mn-ea"/>
                <a:cs typeface="+mn-cs"/>
              </a:rPr>
              <a:t> contract includes a 25% ACDBE goal requirement. </a:t>
            </a:r>
            <a:r>
              <a:rPr lang="en-US"/>
              <a:t>Executive</a:t>
            </a:r>
            <a:r>
              <a:rPr lang="en-US" sz="1200" b="0" i="0" kern="1200">
                <a:solidFill>
                  <a:schemeClr val="tx1"/>
                </a:solidFill>
                <a:effectLst/>
                <a:latin typeface="+mn-lt"/>
                <a:ea typeface="+mn-ea"/>
                <a:cs typeface="+mn-cs"/>
              </a:rPr>
              <a:t> Shine is an ACDBE-certified firm with the appropriate NAICS code for shoe-shine services, they were able to directly own and operate this opportunity.</a:t>
            </a:r>
            <a:endParaRPr lang="en-US" sz="1200" b="0" i="0" kern="1200">
              <a:solidFill>
                <a:schemeClr val="tx1"/>
              </a:solidFill>
              <a:effectLst/>
              <a:latin typeface="+mn-lt"/>
              <a:ea typeface="Calibri"/>
              <a:cs typeface="Calibri"/>
            </a:endParaRPr>
          </a:p>
          <a:p>
            <a:pPr fontAlgn="t"/>
            <a:endParaRPr lang="en-US" sz="1200" b="1" i="0" kern="1200">
              <a:solidFill>
                <a:schemeClr val="tx1"/>
              </a:solidFill>
              <a:effectLst/>
              <a:latin typeface="+mn-lt"/>
              <a:ea typeface="+mn-ea"/>
              <a:cs typeface="+mn-cs"/>
            </a:endParaRPr>
          </a:p>
          <a:p>
            <a:pPr>
              <a:defRPr/>
            </a:pPr>
            <a:r>
              <a:rPr lang="en-US" b="1">
                <a:ea typeface="Calibri"/>
                <a:cs typeface="Calibri"/>
              </a:rPr>
              <a:t>****Hit Next****</a:t>
            </a:r>
            <a:endParaRPr lang="en-US" sz="1200" b="1" i="0" kern="1200">
              <a:solidFill>
                <a:schemeClr val="tx1"/>
              </a:solidFill>
              <a:effectLst/>
              <a:latin typeface="+mn-lt"/>
              <a:ea typeface="Calibri"/>
              <a:cs typeface="Calibri"/>
            </a:endParaRPr>
          </a:p>
          <a:p>
            <a:pPr fontAlgn="t">
              <a:defRPr/>
            </a:pPr>
            <a:endParaRPr lang="en-US"/>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World Wide Money Exchange </a:t>
            </a:r>
            <a:r>
              <a:rPr lang="en-US" sz="1200" b="0" i="0" kern="1200">
                <a:solidFill>
                  <a:schemeClr val="tx1"/>
                </a:solidFill>
                <a:effectLst/>
                <a:latin typeface="+mn-lt"/>
                <a:ea typeface="+mn-ea"/>
                <a:cs typeface="+mn-cs"/>
              </a:rPr>
              <a:t>provides foreign currency exchange of more than </a:t>
            </a:r>
            <a:r>
              <a:rPr lang="en-US" sz="1200" b="1" i="0" kern="1200">
                <a:solidFill>
                  <a:schemeClr val="tx1"/>
                </a:solidFill>
                <a:effectLst/>
                <a:latin typeface="+mn-lt"/>
                <a:ea typeface="+mn-ea"/>
                <a:cs typeface="+mn-cs"/>
              </a:rPr>
              <a:t>65 foreign currencies</a:t>
            </a:r>
            <a:r>
              <a:rPr lang="en-US" sz="1200" b="0" i="0" kern="1200">
                <a:solidFill>
                  <a:schemeClr val="tx1"/>
                </a:solidFill>
                <a:effectLst/>
                <a:latin typeface="+mn-lt"/>
                <a:ea typeface="+mn-ea"/>
                <a:cs typeface="+mn-cs"/>
              </a:rPr>
              <a:t> and related money services for travelers.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Services such as traveler check cashing, notary services, postage, and other travel-related business services are provided.</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There locations at DEN can be found:</a:t>
            </a:r>
            <a:endParaRPr lang="en-US" sz="1200" b="0" i="0" kern="1200">
              <a:solidFill>
                <a:schemeClr val="tx1"/>
              </a:solidFill>
              <a:effectLst/>
              <a:latin typeface="+mn-lt"/>
              <a:ea typeface="Calibri"/>
              <a:cs typeface="Calibri"/>
            </a:endParaRPr>
          </a:p>
          <a:p>
            <a:pPr marL="171450" indent="-171450" fontAlgn="t">
              <a:buFont typeface="Arial" panose="020B0604020202020204" pitchFamily="34" charset="0"/>
              <a:buChar char="•"/>
              <a:defRPr/>
            </a:pPr>
            <a:r>
              <a:rPr lang="en-US" sz="1200" b="0" i="0" kern="1200">
                <a:solidFill>
                  <a:schemeClr val="tx1"/>
                </a:solidFill>
                <a:effectLst/>
                <a:latin typeface="+mn-lt"/>
                <a:ea typeface="+mn-ea"/>
                <a:cs typeface="+mn-cs"/>
              </a:rPr>
              <a:t>The Jeppesen </a:t>
            </a:r>
            <a:r>
              <a:rPr lang="en-US"/>
              <a:t>Terminal - Level</a:t>
            </a:r>
            <a:r>
              <a:rPr lang="en-US" sz="1200" b="0" i="0" kern="1200">
                <a:solidFill>
                  <a:schemeClr val="tx1"/>
                </a:solidFill>
                <a:effectLst/>
                <a:latin typeface="+mn-lt"/>
                <a:ea typeface="+mn-ea"/>
                <a:cs typeface="+mn-cs"/>
              </a:rPr>
              <a:t> 5</a:t>
            </a:r>
            <a:endParaRPr lang="en-US" sz="1200" b="0" i="0" kern="1200">
              <a:solidFill>
                <a:schemeClr val="tx1"/>
              </a:solidFill>
              <a:effectLst/>
              <a:latin typeface="+mn-lt"/>
              <a:ea typeface="Calibri" panose="020F0502020204030204"/>
              <a:cs typeface="Calibri" panose="020F0502020204030204"/>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n-US" sz="1200" b="0" i="0" kern="1200">
                <a:solidFill>
                  <a:schemeClr val="tx1"/>
                </a:solidFill>
                <a:effectLst/>
                <a:latin typeface="+mn-lt"/>
                <a:ea typeface="+mn-ea"/>
                <a:cs typeface="+mn-cs"/>
              </a:rPr>
              <a:t>Concourse A, B and C Center Core</a:t>
            </a:r>
            <a:endParaRPr lang="en-US" sz="1200" b="0" i="0" kern="1200">
              <a:solidFill>
                <a:schemeClr val="tx1"/>
              </a:solidFill>
              <a:effectLst/>
              <a:latin typeface="+mn-lt"/>
              <a:ea typeface="Calibri"/>
              <a:cs typeface="Calibri"/>
            </a:endParaRPr>
          </a:p>
          <a:p>
            <a:pPr lvl="0" fontAlgn="t"/>
            <a:endParaRPr lang="en-US" sz="1200" b="0" i="0" kern="1200">
              <a:solidFill>
                <a:schemeClr val="tx1"/>
              </a:solidFill>
              <a:effectLst/>
              <a:latin typeface="+mn-lt"/>
              <a:ea typeface="+mn-ea"/>
              <a:cs typeface="+mn-cs"/>
            </a:endParaRPr>
          </a:p>
          <a:p>
            <a:pPr fontAlgn="t"/>
            <a:r>
              <a:rPr lang="en-US"/>
              <a:t>Their contract</a:t>
            </a:r>
            <a:r>
              <a:rPr lang="en-US" sz="1200" b="0" i="0" kern="1200">
                <a:solidFill>
                  <a:schemeClr val="tx1"/>
                </a:solidFill>
                <a:effectLst/>
                <a:latin typeface="+mn-lt"/>
                <a:ea typeface="+mn-ea"/>
                <a:cs typeface="+mn-cs"/>
              </a:rPr>
              <a:t> includes a 36% ACDBE goal requirement.  </a:t>
            </a:r>
            <a:r>
              <a:rPr lang="en-US"/>
              <a:t>World</a:t>
            </a:r>
            <a:r>
              <a:rPr lang="en-US" sz="1200" b="0" i="0" kern="1200">
                <a:solidFill>
                  <a:schemeClr val="tx1"/>
                </a:solidFill>
                <a:effectLst/>
                <a:latin typeface="+mn-lt"/>
                <a:ea typeface="+mn-ea"/>
                <a:cs typeface="+mn-cs"/>
              </a:rPr>
              <a:t> Wide Money Exchange is an ACDBE-certified firm with the appropriate NAICS code for foreign currency exchange dealing and All other Business Support Services, they were able to directly own and operate this opportunity</a:t>
            </a:r>
            <a:r>
              <a:rPr lang="en-US"/>
              <a:t> as well</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lvl="0"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1048465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CA892-DE7E-B317-F378-C9CD02C96D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1532E-EC81-A2A1-1C2A-19A2BA3D3A05}"/>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5B03563B-2243-B12F-A417-98ADCF8BEC37}"/>
              </a:ext>
            </a:extLst>
          </p:cNvPr>
          <p:cNvSpPr>
            <a:spLocks noGrp="1"/>
          </p:cNvSpPr>
          <p:nvPr>
            <p:ph type="body" idx="1"/>
          </p:nvPr>
        </p:nvSpPr>
        <p:spPr>
          <a:xfrm>
            <a:off x="685800" y="4400549"/>
            <a:ext cx="5486400" cy="3600451"/>
          </a:xfrm>
          <a:prstGeom prst="rect">
            <a:avLst/>
          </a:prstGeom>
        </p:spPr>
        <p:txBody>
          <a:bodyPr/>
          <a:lstStyle/>
          <a:p>
            <a:pPr fontAlgn="t">
              <a:defRPr/>
            </a:pPr>
            <a:r>
              <a:rPr lang="en-US" sz="1200" b="0" i="0" kern="1200">
                <a:solidFill>
                  <a:schemeClr val="tx1"/>
                </a:solidFill>
                <a:effectLst/>
                <a:latin typeface="+mn-lt"/>
                <a:ea typeface="+mn-ea"/>
                <a:cs typeface="+mn-cs"/>
              </a:rPr>
              <a:t>Car rental agencies generated approx. $600 million dollars at DEN</a:t>
            </a:r>
            <a:r>
              <a:rPr lang="en-US"/>
              <a:t> in 2025.</a:t>
            </a: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These agencies have a 2% ACDBE participation requirement.</a:t>
            </a:r>
            <a:r>
              <a:rPr lang="en-US"/>
              <a:t> With contracts through Dec 2027</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Potential ACDBE Participation Scopes for Rental Car Concessions</a:t>
            </a:r>
            <a:r>
              <a:rPr lang="en-US"/>
              <a:t> are </a:t>
            </a:r>
            <a:r>
              <a:rPr lang="en-US" sz="1200" b="0" i="0" kern="1200">
                <a:solidFill>
                  <a:schemeClr val="tx1"/>
                </a:solidFill>
                <a:effectLst/>
                <a:latin typeface="+mn-lt"/>
                <a:ea typeface="+mn-ea"/>
                <a:cs typeface="+mn-cs"/>
              </a:rPr>
              <a:t>:</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Vehicle cleaning and Detailing</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Interior/exterior cleaning, car wash, detailing services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Vehicle maintenance and Support</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Oil Changes, tire services, glass repair/replacement, fleet fueling support</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Transportation Services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Rental car shuttle operations, Employee Transportation</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Facility and Grounds Maintenance</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Janitorial, Landscaping, snow removal, waste management</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How do you place yourself and your service in front of these companies?  By attending DEN’s meet the primes.  In April of this year, the session focused on Rental Car Agencies.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These events provided an excellent opportunity for small businesses to participate in breakout sessions, learn about partnership opportunities, and make direct introductions to prime and industry representatives. </a:t>
            </a:r>
            <a:endParaRPr lang="en-US" sz="1200" b="0" i="0" kern="1200">
              <a:solidFill>
                <a:schemeClr val="tx1"/>
              </a:solidFill>
              <a:effectLst/>
              <a:latin typeface="+mn-lt"/>
              <a:ea typeface="Calibri"/>
              <a:cs typeface="Calibri"/>
            </a:endParaRPr>
          </a:p>
          <a:p>
            <a:pPr>
              <a:defRPr/>
            </a:pPr>
            <a:endParaRPr lang="en-US"/>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It was a valuable networking forum for building relationships and identifying potential business opportunities.</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Make sure you sign up.</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You can thank me late.</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3794671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4769D-1B92-6223-2D13-7E26CF989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BB2450-FDD2-311A-7E0B-F609D156A6C5}"/>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B98F4622-8D43-9667-549F-454AFEDFD21D}"/>
              </a:ext>
            </a:extLst>
          </p:cNvPr>
          <p:cNvSpPr>
            <a:spLocks noGrp="1"/>
          </p:cNvSpPr>
          <p:nvPr>
            <p:ph type="body" idx="1"/>
          </p:nvPr>
        </p:nvSpPr>
        <p:spPr>
          <a:xfrm>
            <a:off x="685800" y="4400549"/>
            <a:ext cx="5486400" cy="3600451"/>
          </a:xfrm>
          <a:prstGeom prst="rect">
            <a:avLst/>
          </a:prstGeom>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Provenzano Resources, Inc. is a hidden gem at DEN</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Provenzano is DEN's small business concession development partner, helping entrepreneurs and ACDBE-certified firms launch and operate concession concepts at DEN. </a:t>
            </a:r>
            <a:endParaRPr lang="en-US" sz="1200" b="0" i="0" kern="1200">
              <a:solidFill>
                <a:schemeClr val="tx1"/>
              </a:solidFill>
              <a:effectLst/>
              <a:latin typeface="+mn-lt"/>
              <a:ea typeface="Calibri"/>
              <a:cs typeface="Calibri"/>
            </a:endParaRPr>
          </a:p>
          <a:p>
            <a:pPr fontAlgn="t">
              <a:defRPr/>
            </a:pPr>
            <a:r>
              <a:rPr lang="en-US"/>
              <a:t>They allows emerging</a:t>
            </a:r>
            <a:r>
              <a:rPr lang="en-US" sz="1200" b="0" i="0" kern="1200">
                <a:solidFill>
                  <a:schemeClr val="tx1"/>
                </a:solidFill>
                <a:effectLst/>
                <a:latin typeface="+mn-lt"/>
                <a:ea typeface="+mn-ea"/>
                <a:cs typeface="+mn-cs"/>
              </a:rPr>
              <a:t> businesses to test and grow their concepts in the airport environment. </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Through its Small Business Launch Pad and Specialty Retail Program, </a:t>
            </a:r>
            <a:r>
              <a:rPr lang="en-US"/>
              <a:t>Provenzano</a:t>
            </a:r>
            <a:r>
              <a:rPr lang="en-US" sz="1200" b="0" i="0" kern="1200">
                <a:solidFill>
                  <a:schemeClr val="tx1"/>
                </a:solidFill>
                <a:effectLst/>
                <a:latin typeface="+mn-lt"/>
                <a:ea typeface="+mn-ea"/>
                <a:cs typeface="+mn-cs"/>
              </a:rPr>
              <a:t> helps remove barriers to entry and creates pathways for local and diverse businesses to gain airport concession experience and build a track record for future opportunities through kiosk, pop-up and retail merchandising units at DEN</a:t>
            </a:r>
            <a:endParaRPr lang="en-US" sz="1200" b="0" i="0" kern="1200">
              <a:solidFill>
                <a:schemeClr val="tx1"/>
              </a:solidFill>
              <a:effectLst/>
              <a:latin typeface="+mn-lt"/>
              <a:ea typeface="Calibri"/>
              <a:cs typeface="Calibri"/>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With six-month trial license agreements, </a:t>
            </a:r>
            <a:r>
              <a:rPr lang="en-US"/>
              <a:t>their</a:t>
            </a:r>
            <a:r>
              <a:rPr lang="en-US" sz="1200" b="0" i="0" kern="1200">
                <a:solidFill>
                  <a:schemeClr val="tx1"/>
                </a:solidFill>
                <a:effectLst/>
                <a:latin typeface="+mn-lt"/>
                <a:ea typeface="+mn-ea"/>
                <a:cs typeface="+mn-cs"/>
              </a:rPr>
              <a:t> program provides a low-risk platform for local small businesses and entrepreneurs to showcase their products and services in a </a:t>
            </a:r>
            <a:r>
              <a:rPr lang="en-US"/>
              <a:t>the</a:t>
            </a:r>
            <a:r>
              <a:rPr lang="en-US" sz="1200" b="0" i="0" kern="1200">
                <a:solidFill>
                  <a:schemeClr val="tx1"/>
                </a:solidFill>
                <a:effectLst/>
                <a:latin typeface="+mn-lt"/>
                <a:ea typeface="+mn-ea"/>
                <a:cs typeface="+mn-cs"/>
              </a:rPr>
              <a:t> airport environment</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defRPr/>
            </a:pPr>
            <a:r>
              <a:rPr lang="en-US" sz="1200" b="0" i="0" kern="1200">
                <a:solidFill>
                  <a:schemeClr val="tx1"/>
                </a:solidFill>
                <a:effectLst/>
                <a:latin typeface="+mn-lt"/>
                <a:ea typeface="+mn-ea"/>
                <a:cs typeface="+mn-cs"/>
              </a:rPr>
              <a:t>Provenzano's contract </a:t>
            </a:r>
            <a:r>
              <a:rPr lang="en-US"/>
              <a:t>with DEN </a:t>
            </a:r>
            <a:r>
              <a:rPr lang="en-US" sz="1200" b="0" i="0" kern="1200">
                <a:solidFill>
                  <a:schemeClr val="tx1"/>
                </a:solidFill>
                <a:effectLst/>
                <a:latin typeface="+mn-lt"/>
                <a:ea typeface="+mn-ea"/>
                <a:cs typeface="+mn-cs"/>
              </a:rPr>
              <a:t>includes a 30% ACDBE participation goal. Some of the firms Provenzano partners with are ACDBE-certified, while others are non-certified businesses.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0" i="0" kern="1200">
              <a:solidFill>
                <a:schemeClr val="tx1"/>
              </a:solidFill>
              <a:effectLst/>
              <a:latin typeface="+mn-lt"/>
              <a:ea typeface="+mn-ea"/>
              <a:cs typeface="+mn-cs"/>
            </a:endParaRPr>
          </a:p>
          <a:p>
            <a:pPr fontAlgn="t"/>
            <a:r>
              <a:rPr lang="en-US"/>
              <a:t>Let's</a:t>
            </a:r>
            <a:r>
              <a:rPr lang="en-US" sz="1200" b="0" i="0" kern="1200">
                <a:solidFill>
                  <a:schemeClr val="tx1"/>
                </a:solidFill>
                <a:effectLst/>
                <a:latin typeface="+mn-lt"/>
                <a:ea typeface="+mn-ea"/>
                <a:cs typeface="+mn-cs"/>
              </a:rPr>
              <a:t> highlight </a:t>
            </a:r>
            <a:r>
              <a:rPr lang="en-US"/>
              <a:t>a few firms</a:t>
            </a:r>
            <a:r>
              <a:rPr lang="en-US" sz="1200" b="0" i="0" kern="1200">
                <a:solidFill>
                  <a:schemeClr val="tx1"/>
                </a:solidFill>
                <a:effectLst/>
                <a:latin typeface="+mn-lt"/>
                <a:ea typeface="+mn-ea"/>
                <a:cs typeface="+mn-cs"/>
              </a:rPr>
              <a:t> that successfully pitched their business concepts and were subsequently awarded kiosk opportunities through Provenzano.</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3272265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2CE2E-57EC-5963-C16B-D0FEAF9814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48B840-9754-3EFF-7A15-E0E8322DE836}"/>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FC46A962-8FEE-0056-97CC-769D3817B195}"/>
              </a:ext>
            </a:extLst>
          </p:cNvPr>
          <p:cNvSpPr>
            <a:spLocks noGrp="1"/>
          </p:cNvSpPr>
          <p:nvPr>
            <p:ph type="body" idx="1"/>
          </p:nvPr>
        </p:nvSpPr>
        <p:spPr>
          <a:xfrm>
            <a:off x="685800" y="4400549"/>
            <a:ext cx="5486400" cy="3600451"/>
          </a:xfrm>
          <a:prstGeom prst="rect">
            <a:avLst/>
          </a:prstGeom>
        </p:spPr>
        <p: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New to the Provenzano Portfolio at DEN is </a:t>
            </a:r>
          </a:p>
          <a:p>
            <a:pPr marL="0" marR="0" lvl="0" indent="0" algn="l" defTabSz="914400" rtl="0" eaLnBrk="1" fontAlgn="t" latinLnBrk="0" hangingPunct="1">
              <a:lnSpc>
                <a:spcPct val="100000"/>
              </a:lnSpc>
              <a:spcBef>
                <a:spcPts val="0"/>
              </a:spcBef>
              <a:spcAft>
                <a:spcPts val="0"/>
              </a:spcAft>
              <a:buClrTx/>
              <a:buSzTx/>
              <a:buFontTx/>
              <a:buNone/>
              <a:tabLst/>
              <a:defRPr/>
            </a:pPr>
            <a:endParaRPr lang="en-US" sz="1200" b="1"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A Shaving Grace </a:t>
            </a:r>
            <a:r>
              <a:rPr lang="en-US" sz="1200" b="1" i="0" kern="1200" err="1">
                <a:solidFill>
                  <a:schemeClr val="tx1"/>
                </a:solidFill>
                <a:effectLst/>
                <a:latin typeface="+mn-lt"/>
                <a:ea typeface="+mn-ea"/>
                <a:cs typeface="+mn-cs"/>
              </a:rPr>
              <a:t>Hairport</a:t>
            </a:r>
            <a:r>
              <a:rPr lang="en-US" sz="1200" b="1" i="0" kern="1200">
                <a:solidFill>
                  <a:schemeClr val="tx1"/>
                </a:solidFill>
                <a:effectLst/>
                <a:latin typeface="+mn-lt"/>
                <a:ea typeface="+mn-ea"/>
                <a:cs typeface="+mn-cs"/>
              </a:rPr>
              <a:t> </a:t>
            </a:r>
            <a:r>
              <a:rPr lang="en-US" sz="1200" b="0" i="0" kern="1200">
                <a:solidFill>
                  <a:schemeClr val="tx1"/>
                </a:solidFill>
                <a:effectLst/>
                <a:latin typeface="+mn-lt"/>
                <a:ea typeface="+mn-ea"/>
                <a:cs typeface="+mn-cs"/>
              </a:rPr>
              <a:t>– A Shaving Grace markets itself as a convenient way for passengers to freshen up during layovers or before a flight with quick, professional grooming services.</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They provide a range of barbering services designed for travelers, airline crew member and airport employees on the go.</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Services include:</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Haircuts</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Beard trims</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Lineups/edge-ups</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Shampoo service</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Located on B Concourse near Gate B53</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Owner - A Shaving Grace is an ACDBE Certified Firm with the City &amp; County of Denver </a:t>
            </a:r>
            <a:endParaRPr lang="en-US" sz="1200" b="0" i="0" kern="1200">
              <a:solidFill>
                <a:schemeClr val="tx1"/>
              </a:solidFill>
              <a:effectLst/>
              <a:latin typeface="+mn-lt"/>
              <a:ea typeface="Calibri"/>
              <a:cs typeface="Calibri"/>
            </a:endParaRPr>
          </a:p>
          <a:p>
            <a:endParaRPr lang="en-US"/>
          </a:p>
          <a:p>
            <a:r>
              <a:rPr lang="en-US">
                <a:highlight>
                  <a:srgbClr val="F5F5F5"/>
                </a:highlight>
              </a:rPr>
              <a:t>*****Hit Next****</a:t>
            </a:r>
            <a:endParaRPr lang="en-US">
              <a:ea typeface="+mn-ea"/>
              <a:cs typeface="+mn-cs"/>
            </a:endParaRPr>
          </a:p>
          <a:p>
            <a:pPr fontAlgn="t"/>
            <a:endParaRPr lang="en-US" sz="1200" b="0" i="0" kern="120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Golf DEN </a:t>
            </a:r>
            <a:r>
              <a:rPr lang="en-US" sz="1200" b="0" i="0" kern="1200">
                <a:solidFill>
                  <a:schemeClr val="tx1"/>
                </a:solidFill>
                <a:effectLst/>
                <a:latin typeface="+mn-lt"/>
                <a:ea typeface="+mn-ea"/>
                <a:cs typeface="+mn-cs"/>
              </a:rPr>
              <a:t>provides virtual golf entertainment services through advanced golf simulator technology, allowing travelers to practice, compete, and play renowned golf courses in an airport lounge setting.</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They strive to inspire a love for golf and foster connections within its global community, making every visit a memorable and enriching experience.</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Located on Concourse </a:t>
            </a:r>
            <a:r>
              <a:rPr lang="en-US"/>
              <a:t>A </a:t>
            </a:r>
            <a:r>
              <a:rPr lang="en-US" sz="1200" b="0" i="0" kern="1200">
                <a:solidFill>
                  <a:schemeClr val="tx1"/>
                </a:solidFill>
                <a:effectLst/>
                <a:latin typeface="+mn-lt"/>
                <a:ea typeface="+mn-ea"/>
                <a:cs typeface="+mn-cs"/>
              </a:rPr>
              <a:t>– Center Core Mezzanine Level, West</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Owner – 13 Irons, LLC is a ACDBE Certified Firm with the City and County of Denver</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a:defRPr/>
            </a:pPr>
            <a:r>
              <a:rPr lang="en-US">
                <a:highlight>
                  <a:srgbClr val="F5F5F5"/>
                </a:highlight>
              </a:rPr>
              <a:t>*****Hit Next****</a:t>
            </a:r>
            <a:endParaRPr lang="en-US"/>
          </a:p>
          <a:p>
            <a:pPr>
              <a:defRPr/>
            </a:pPr>
            <a:endParaRPr lang="en-US">
              <a:highlight>
                <a:srgbClr val="F5F5F5"/>
              </a:highlight>
            </a:endParaRPr>
          </a:p>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kern="1200">
                <a:solidFill>
                  <a:schemeClr val="tx1"/>
                </a:solidFill>
                <a:effectLst/>
                <a:latin typeface="+mn-lt"/>
                <a:ea typeface="+mn-ea"/>
                <a:cs typeface="+mn-cs"/>
              </a:rPr>
              <a:t>See’s Candies </a:t>
            </a:r>
            <a:r>
              <a:rPr lang="en-US" sz="1200" b="0" i="0" kern="1200">
                <a:solidFill>
                  <a:schemeClr val="tx1"/>
                </a:solidFill>
                <a:effectLst/>
                <a:latin typeface="+mn-lt"/>
                <a:ea typeface="+mn-ea"/>
                <a:cs typeface="+mn-cs"/>
              </a:rPr>
              <a:t>is a specialty confectionery retailer offering chocolates, candies, peanut brittle, toffee, fudge, bon bons, and other packaged sweets made by the See's Candies brand</a:t>
            </a:r>
            <a:endParaRPr lang="en-US" sz="1200" b="0" i="0" kern="1200">
              <a:solidFill>
                <a:schemeClr val="tx1"/>
              </a:solidFill>
              <a:effectLst/>
              <a:latin typeface="+mn-lt"/>
              <a:ea typeface="Calibri"/>
              <a:cs typeface="Calibri"/>
            </a:endParaRPr>
          </a:p>
          <a:p>
            <a:pPr fontAlgn="t"/>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Located on A Concourse Near Gate A32, B Concourse Near Gate B29, C Concourse Center Core and Gate C47</a:t>
            </a:r>
            <a:endParaRPr lang="en-US" sz="1200" b="0" i="0" kern="1200">
              <a:solidFill>
                <a:schemeClr val="tx1"/>
              </a:solidFill>
              <a:effectLst/>
              <a:latin typeface="+mn-lt"/>
              <a:ea typeface="Calibri"/>
              <a:cs typeface="Calibri"/>
            </a:endParaRPr>
          </a:p>
          <a:p>
            <a:pPr fontAlgn="t"/>
            <a:r>
              <a:rPr lang="en-US" sz="1200" b="0" i="0" kern="1200">
                <a:solidFill>
                  <a:schemeClr val="tx1"/>
                </a:solidFill>
                <a:effectLst/>
                <a:latin typeface="+mn-lt"/>
                <a:ea typeface="+mn-ea"/>
                <a:cs typeface="+mn-cs"/>
              </a:rPr>
              <a:t>National Essentials, LLC is a ACDBE Certified Firm with the City and County of Denver</a:t>
            </a:r>
            <a:endParaRPr lang="en-US" sz="1200" b="0" i="0" kern="1200">
              <a:solidFill>
                <a:schemeClr val="tx1"/>
              </a:solidFill>
              <a:effectLst/>
              <a:latin typeface="+mn-lt"/>
              <a:ea typeface="Calibri"/>
              <a:cs typeface="Calibri"/>
            </a:endParaRPr>
          </a:p>
        </p:txBody>
      </p:sp>
    </p:spTree>
    <p:extLst>
      <p:ext uri="{BB962C8B-B14F-4D97-AF65-F5344CB8AC3E}">
        <p14:creationId xmlns:p14="http://schemas.microsoft.com/office/powerpoint/2010/main" val="28689589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8A7A2E-EEF8-E2F8-C619-272942644B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FD2B0-1768-DC70-4D94-2239EA0CAFFF}"/>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FB908DF9-4BB5-9C1D-7299-332F362E9C8E}"/>
              </a:ext>
            </a:extLst>
          </p:cNvPr>
          <p:cNvSpPr>
            <a:spLocks noGrp="1"/>
          </p:cNvSpPr>
          <p:nvPr>
            <p:ph type="body" idx="1"/>
          </p:nvPr>
        </p:nvSpPr>
        <p:spPr>
          <a:xfrm>
            <a:off x="685800" y="4400549"/>
            <a:ext cx="5486400" cy="3600451"/>
          </a:xfrm>
          <a:prstGeom prst="rect">
            <a:avLst/>
          </a:prstGeom>
        </p:spPr>
        <p:txBody>
          <a:bodyPr/>
          <a:lstStyle/>
          <a:p>
            <a:pPr>
              <a:defRPr/>
            </a:pPr>
            <a:r>
              <a:rPr lang="en-US"/>
              <a:t>Prime </a:t>
            </a:r>
            <a:r>
              <a:rPr lang="en-US" err="1"/>
              <a:t>concessionairs</a:t>
            </a:r>
            <a:r>
              <a:rPr lang="en-US"/>
              <a:t> want suppliers who are reliable partners.  What relevant past experience do you have.   Can your firm deliver quality work on time, remain compliant, communicate effectively, and support overall project success.</a:t>
            </a:r>
          </a:p>
          <a:p>
            <a:pPr fontAlgn="t">
              <a:defRPr/>
            </a:pPr>
            <a:endParaRPr lang="en-US">
              <a:ea typeface="Calibri"/>
              <a:cs typeface="Calibri"/>
            </a:endParaRPr>
          </a:p>
          <a:p>
            <a:pPr fontAlgn="t">
              <a:defRPr/>
            </a:pPr>
            <a:r>
              <a:rPr lang="en-US" sz="1200" b="0" i="0" kern="1200">
                <a:solidFill>
                  <a:schemeClr val="tx1"/>
                </a:solidFill>
                <a:effectLst/>
                <a:latin typeface="+mn-lt"/>
                <a:ea typeface="+mn-ea"/>
                <a:cs typeface="+mn-cs"/>
              </a:rPr>
              <a:t>Small business certifications can also provide a strategic advantage but do not guarantee an opportunity. </a:t>
            </a:r>
            <a:endParaRPr lang="en-US">
              <a:ea typeface="Calibri"/>
              <a:cs typeface="Calibri"/>
            </a:endParaRPr>
          </a:p>
          <a:p>
            <a:pPr>
              <a:defRPr/>
            </a:pPr>
            <a:endParaRPr lang="en-US"/>
          </a:p>
          <a:p>
            <a:pPr marL="0" marR="0" lvl="0" indent="0" algn="l" defTabSz="914400">
              <a:lnSpc>
                <a:spcPct val="100000"/>
              </a:lnSpc>
              <a:spcBef>
                <a:spcPts val="0"/>
              </a:spcBef>
              <a:spcAft>
                <a:spcPts val="0"/>
              </a:spcAft>
              <a:buClrTx/>
              <a:buSzTx/>
              <a:buFontTx/>
              <a:buNone/>
              <a:tabLst/>
              <a:defRPr/>
            </a:pPr>
            <a:r>
              <a:rPr lang="en-US"/>
              <a:t>How’s your pricing is it competitive.  Do you have the </a:t>
            </a:r>
            <a:r>
              <a:rPr lang="en-US" sz="1200" b="0" i="0" kern="1200">
                <a:solidFill>
                  <a:schemeClr val="tx1"/>
                </a:solidFill>
                <a:effectLst/>
                <a:latin typeface="+mn-lt"/>
                <a:ea typeface="+mn-ea"/>
                <a:cs typeface="+mn-cs"/>
              </a:rPr>
              <a:t> readiness to meet all regulatory, safety, and compliance requirements.</a:t>
            </a:r>
            <a:endParaRPr lang="en-US" sz="1200" b="0" i="0" kern="1200">
              <a:solidFill>
                <a:schemeClr val="tx1"/>
              </a:solidFill>
              <a:effectLst/>
              <a:latin typeface="+mn-lt"/>
              <a:ea typeface="Calibri"/>
              <a:cs typeface="Calibri"/>
            </a:endParaRPr>
          </a:p>
          <a:p>
            <a:pPr fontAlgn="t"/>
            <a:endParaRPr lang="en-US" sz="1200" b="0"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These are topics you should ask yourself and be ready to provide.</a:t>
            </a:r>
          </a:p>
        </p:txBody>
      </p:sp>
    </p:spTree>
    <p:extLst>
      <p:ext uri="{BB962C8B-B14F-4D97-AF65-F5344CB8AC3E}">
        <p14:creationId xmlns:p14="http://schemas.microsoft.com/office/powerpoint/2010/main" val="23747255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022C7-1F0B-6935-89FE-BD1CB442E3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94A39F-2696-7DF6-3B8A-30C5DD84E43B}"/>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41429FE8-323F-812E-88AA-DB41B5337533}"/>
              </a:ext>
            </a:extLst>
          </p:cNvPr>
          <p:cNvSpPr>
            <a:spLocks noGrp="1"/>
          </p:cNvSpPr>
          <p:nvPr>
            <p:ph type="body" idx="1"/>
          </p:nvPr>
        </p:nvSpPr>
        <p:spPr>
          <a:xfrm>
            <a:off x="685800" y="4400549"/>
            <a:ext cx="5486400" cy="3600451"/>
          </a:xfrm>
          <a:prstGeom prst="rect">
            <a:avLst/>
          </a:prstGeom>
        </p:spPr>
        <p:txBody>
          <a:bodyPr/>
          <a:lstStyle/>
          <a:p>
            <a:r>
              <a:rPr lang="en-US"/>
              <a:t>Positioning your business for success at DEN requires three key actions: build strong relationships with prime operators, develop an airport-ready business, and actively participate in outreach events. </a:t>
            </a:r>
          </a:p>
          <a:p>
            <a:endParaRPr lang="en-US"/>
          </a:p>
          <a:p>
            <a:r>
              <a:rPr lang="en-US"/>
              <a:t>Businesses that prepare, engage, and remain visible are best positioned to compete for future opportunities and grow within the airport marketplace</a:t>
            </a:r>
            <a:endParaRPr lang="en-US">
              <a:ea typeface="Calibri" panose="020F0502020204030204"/>
              <a:cs typeface="Calibri" panose="020F0502020204030204"/>
            </a:endParaRPr>
          </a:p>
          <a:p>
            <a:endParaRPr lang="en-US">
              <a:ea typeface="Calibri" panose="020F0502020204030204"/>
              <a:cs typeface="Calibri" panose="020F0502020204030204"/>
            </a:endParaRPr>
          </a:p>
          <a:p>
            <a:r>
              <a:rPr lang="en-US">
                <a:ea typeface="Calibri" panose="020F0502020204030204"/>
                <a:cs typeface="Calibri" panose="020F0502020204030204"/>
              </a:rPr>
              <a:t>Are you signed up for the DEN newsletter and receiving notifications for taking flight, meet the primes, navigating the ACDBE program, trade show opportunities DEN has to offer?</a:t>
            </a:r>
            <a:endParaRPr lang="en-US" sz="1200" b="0" i="0" kern="1200">
              <a:solidFill>
                <a:schemeClr val="tx1"/>
              </a:solidFill>
              <a:effectLst/>
              <a:latin typeface="+mn-lt"/>
              <a:ea typeface="Calibri"/>
              <a:cs typeface="Calibri"/>
            </a:endParaRPr>
          </a:p>
          <a:p>
            <a:endParaRPr lang="en-US">
              <a:ea typeface="Calibri" panose="020F0502020204030204"/>
              <a:cs typeface="Calibri" panose="020F0502020204030204"/>
            </a:endParaRPr>
          </a:p>
          <a:p>
            <a:r>
              <a:rPr lang="en-US">
                <a:ea typeface="Calibri" panose="020F0502020204030204"/>
                <a:cs typeface="Calibri" panose="020F0502020204030204"/>
              </a:rPr>
              <a:t>If not, its time.</a:t>
            </a:r>
          </a:p>
          <a:p>
            <a:endParaRPr lang="en-US">
              <a:ea typeface="Calibri" panose="020F0502020204030204"/>
              <a:cs typeface="Calibri" panose="020F0502020204030204"/>
            </a:endParaRPr>
          </a:p>
          <a:p>
            <a:r>
              <a:rPr lang="en-US">
                <a:ea typeface="Calibri" panose="020F0502020204030204"/>
                <a:cs typeface="Calibri" panose="020F0502020204030204"/>
              </a:rPr>
              <a:t>You'll thank me later.</a:t>
            </a:r>
          </a:p>
          <a:p>
            <a:endParaRPr lang="en-US">
              <a:ea typeface="Calibri" panose="020F0502020204030204"/>
              <a:cs typeface="Calibri" panose="020F0502020204030204"/>
            </a:endParaRPr>
          </a:p>
          <a:p>
            <a:pPr fontAlgn="t"/>
            <a:endParaRPr lang="en-US">
              <a:ea typeface="Calibri" panose="020F0502020204030204"/>
              <a:cs typeface="Calibri" panose="020F0502020204030204"/>
            </a:endParaRPr>
          </a:p>
          <a:p>
            <a:pPr fontAlgn="t"/>
            <a:endParaRPr lang="en-US">
              <a:ea typeface="Calibri" panose="020F0502020204030204"/>
              <a:cs typeface="Calibri" panose="020F0502020204030204"/>
            </a:endParaRPr>
          </a:p>
        </p:txBody>
      </p:sp>
    </p:spTree>
    <p:extLst>
      <p:ext uri="{BB962C8B-B14F-4D97-AF65-F5344CB8AC3E}">
        <p14:creationId xmlns:p14="http://schemas.microsoft.com/office/powerpoint/2010/main" val="27814883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2BD77-772C-87E1-B0AE-837D4FE89C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F37543-A090-049D-06BF-3A434F8C65EC}"/>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8DC7D677-C075-1FAE-0C14-FBF0A397318B}"/>
              </a:ext>
            </a:extLst>
          </p:cNvPr>
          <p:cNvSpPr>
            <a:spLocks noGrp="1"/>
          </p:cNvSpPr>
          <p:nvPr>
            <p:ph type="body" idx="1"/>
          </p:nvPr>
        </p:nvSpPr>
        <p:spPr>
          <a:xfrm>
            <a:off x="685800" y="4400549"/>
            <a:ext cx="5486400" cy="3600451"/>
          </a:xfrm>
          <a:prstGeom prst="rect">
            <a:avLst/>
          </a:prstGeom>
        </p:spPr>
        <p:txBody>
          <a:bodyPr/>
          <a:lstStyle/>
          <a:p>
            <a:pPr fontAlgn="t"/>
            <a:r>
              <a:rPr lang="en-US" sz="1200" b="1" i="0" kern="1200">
                <a:solidFill>
                  <a:schemeClr val="tx1"/>
                </a:solidFill>
                <a:effectLst/>
                <a:latin typeface="+mn-lt"/>
                <a:ea typeface="+mn-ea"/>
                <a:cs typeface="+mn-cs"/>
              </a:rPr>
              <a:t>Get registered and procurement ready.</a:t>
            </a:r>
          </a:p>
          <a:p>
            <a:pPr fontAlgn="t"/>
            <a:endParaRPr lang="en-US" sz="1200" b="1" i="0" kern="120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Sign up for BidNet – This Free service makes it easier for small businesses to find and compete for government contracting </a:t>
            </a:r>
            <a:r>
              <a:rPr lang="en-US"/>
              <a:t>opportunities and Stay informed of bid updates, addenda, and deadlines.</a:t>
            </a:r>
            <a:endParaRPr lang="en-US" i="0" kern="1200">
              <a:solidFill>
                <a:schemeClr val="tx1"/>
              </a:solidFill>
              <a:effectLst/>
              <a:ea typeface="Calibri" panose="020F0502020204030204"/>
              <a:cs typeface="Calibri" panose="020F0502020204030204"/>
            </a:endParaRPr>
          </a:p>
          <a:p>
            <a:pPr fontAlgn="t"/>
            <a:r>
              <a:rPr lang="en-US" sz="1200" b="0" i="0" kern="1200">
                <a:solidFill>
                  <a:schemeClr val="tx1"/>
                </a:solidFill>
                <a:effectLst/>
                <a:latin typeface="+mn-lt"/>
                <a:ea typeface="+mn-ea"/>
                <a:cs typeface="+mn-cs"/>
              </a:rPr>
              <a:t> </a:t>
            </a:r>
            <a:endParaRPr lang="en-US" sz="1200" b="1" i="0" kern="1200">
              <a:solidFill>
                <a:schemeClr val="tx1"/>
              </a:solidFill>
              <a:effectLst/>
              <a:latin typeface="+mn-lt"/>
              <a:ea typeface="+mn-ea"/>
              <a:cs typeface="+mn-cs"/>
            </a:endParaRPr>
          </a:p>
          <a:p>
            <a:pPr fontAlgn="t"/>
            <a:endParaRPr lang="en-US" sz="1200" b="1" i="0" kern="1200">
              <a:solidFill>
                <a:schemeClr val="tx1"/>
              </a:solidFill>
              <a:effectLst/>
              <a:latin typeface="+mn-lt"/>
              <a:ea typeface="+mn-ea"/>
              <a:cs typeface="+mn-cs"/>
            </a:endParaRPr>
          </a:p>
          <a:p>
            <a:pPr fontAlgn="t"/>
            <a:endParaRPr lang="en-US" sz="1200" b="0" i="0" kern="1200">
              <a:solidFill>
                <a:schemeClr val="tx1"/>
              </a:solidFill>
              <a:effectLst/>
              <a:latin typeface="+mn-lt"/>
              <a:ea typeface="+mn-ea"/>
              <a:cs typeface="+mn-cs"/>
            </a:endParaRPr>
          </a:p>
        </p:txBody>
      </p:sp>
    </p:spTree>
    <p:extLst>
      <p:ext uri="{BB962C8B-B14F-4D97-AF65-F5344CB8AC3E}">
        <p14:creationId xmlns:p14="http://schemas.microsoft.com/office/powerpoint/2010/main" val="4475070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82187-49AF-DE5F-3F89-222AA9DE41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1B6B88-D037-0A25-6907-D8C69E49FA45}"/>
              </a:ext>
            </a:extLst>
          </p:cNvPr>
          <p:cNvSpPr>
            <a:spLocks noGrp="1" noRot="1" noChangeAspect="1"/>
          </p:cNvSpPr>
          <p:nvPr>
            <p:ph type="sldImg"/>
          </p:nvPr>
        </p:nvSpPr>
        <p:spPr>
          <a:xfrm>
            <a:off x="685800" y="1143000"/>
            <a:ext cx="5486400" cy="3086100"/>
          </a:xfrm>
          <a:prstGeom prst="rect">
            <a:avLst/>
          </a:prstGeom>
        </p:spPr>
        <p:txBody>
          <a:bodyPr/>
          <a:lstStyle/>
          <a:p>
            <a:endParaRPr lang="en-US"/>
          </a:p>
        </p:txBody>
      </p:sp>
      <p:sp>
        <p:nvSpPr>
          <p:cNvPr id="3" name="Notes Placeholder 2">
            <a:extLst>
              <a:ext uri="{FF2B5EF4-FFF2-40B4-BE49-F238E27FC236}">
                <a16:creationId xmlns:a16="http://schemas.microsoft.com/office/drawing/2014/main" id="{D0890F7D-D1F2-70B3-99CB-4AAB229C33EE}"/>
              </a:ext>
            </a:extLst>
          </p:cNvPr>
          <p:cNvSpPr>
            <a:spLocks noGrp="1"/>
          </p:cNvSpPr>
          <p:nvPr>
            <p:ph type="body" idx="1"/>
          </p:nvPr>
        </p:nvSpPr>
        <p:spPr>
          <a:xfrm>
            <a:off x="685800" y="4400549"/>
            <a:ext cx="5486400" cy="3600451"/>
          </a:xfrm>
          <a:prstGeom prst="rect">
            <a:avLst/>
          </a:prstGeom>
        </p:spPr>
        <p:txBody>
          <a:bodyPr/>
          <a:lstStyle/>
          <a:p>
            <a:pPr defTabSz="897301">
              <a:defRPr/>
            </a:pPr>
            <a:r>
              <a:rPr lang="en-US"/>
              <a:t>As we wrap up today's session here are a few Key Takeaways:</a:t>
            </a:r>
          </a:p>
          <a:p>
            <a:pPr defTabSz="897301">
              <a:defRPr/>
            </a:pPr>
            <a:endParaRPr lang="en-US"/>
          </a:p>
          <a:p>
            <a:pPr defTabSz="897301">
              <a:defRPr/>
            </a:pPr>
            <a:r>
              <a:rPr lang="en-US"/>
              <a:t>***Hit Next***</a:t>
            </a:r>
          </a:p>
          <a:p>
            <a:pPr defTabSz="897301">
              <a:defRPr/>
            </a:pPr>
            <a:endParaRPr lang="en-US"/>
          </a:p>
          <a:p>
            <a:pPr defTabSz="897301">
              <a:defRPr/>
            </a:pPr>
            <a:r>
              <a:rPr lang="en-US" b="1"/>
              <a:t>Goal Counting is Temporarily Suspended, But Opportunities Remain</a:t>
            </a:r>
            <a:endParaRPr lang="en-US" b="1">
              <a:ea typeface="Calibri"/>
              <a:cs typeface="Calibri"/>
            </a:endParaRPr>
          </a:p>
          <a:p>
            <a:pPr defTabSz="897301">
              <a:defRPr/>
            </a:pPr>
            <a:r>
              <a:rPr lang="en-US">
                <a:ea typeface="Calibri"/>
                <a:cs typeface="Calibri"/>
              </a:rPr>
              <a:t>The ACDBE Program has not been eliminated, continue preparing for and pursuing opportunities at DEN</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a:ea typeface="Calibri"/>
                <a:cs typeface="Calibri"/>
              </a:rPr>
              <a:t>***Hit Next***</a:t>
            </a:r>
          </a:p>
          <a:p>
            <a:pPr defTabSz="897301">
              <a:lnSpc>
                <a:spcPct val="90000"/>
              </a:lnSpc>
              <a:spcBef>
                <a:spcPts val="1000"/>
              </a:spcBef>
              <a:buFont typeface="Arial,Sans-Serif"/>
              <a:defRPr/>
            </a:pPr>
            <a:r>
              <a:rPr lang="en-US" b="1">
                <a:ea typeface="Calibri"/>
                <a:cs typeface="Calibri"/>
              </a:rPr>
              <a:t>ACDBE Opportunities Go Far Beyond Food &amp; Retail</a:t>
            </a:r>
          </a:p>
          <a:p>
            <a:pPr defTabSz="897301">
              <a:lnSpc>
                <a:spcPct val="90000"/>
              </a:lnSpc>
              <a:spcBef>
                <a:spcPts val="1000"/>
              </a:spcBef>
              <a:buFont typeface="Arial,Sans-Serif"/>
              <a:defRPr/>
            </a:pPr>
            <a:r>
              <a:rPr lang="en-US">
                <a:ea typeface="Calibri"/>
                <a:cs typeface="Calibri"/>
              </a:rPr>
              <a:t>Don’t overlook the fact that ACDBE participations includes a wide range of revenue generating airport concessions.</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a:ea typeface="Calibri"/>
                <a:cs typeface="Calibri"/>
              </a:rPr>
              <a:t>* *Hit Next***</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b="1">
                <a:ea typeface="Calibri"/>
                <a:cs typeface="Calibri"/>
              </a:rPr>
              <a:t>Keep your Certification Updated &amp; Update NAICS Codes</a:t>
            </a:r>
          </a:p>
          <a:p>
            <a:pPr defTabSz="897301">
              <a:lnSpc>
                <a:spcPct val="90000"/>
              </a:lnSpc>
              <a:spcBef>
                <a:spcPts val="1000"/>
              </a:spcBef>
              <a:buFont typeface="Arial,Sans-Serif"/>
              <a:defRPr/>
            </a:pPr>
            <a:r>
              <a:rPr lang="en-US">
                <a:ea typeface="Calibri"/>
                <a:cs typeface="Calibri"/>
              </a:rPr>
              <a:t>Maintain your certification with annual and three year requirements and Regularly review and update your codes, it is how opportunities find your business</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a:ea typeface="Calibri"/>
                <a:cs typeface="Calibri"/>
              </a:rPr>
              <a:t>**Hit Next***</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b="1">
                <a:ea typeface="Calibri"/>
                <a:cs typeface="Calibri"/>
              </a:rPr>
              <a:t>Relationship Building is Essential</a:t>
            </a:r>
          </a:p>
          <a:p>
            <a:pPr defTabSz="897301">
              <a:lnSpc>
                <a:spcPct val="90000"/>
              </a:lnSpc>
              <a:spcBef>
                <a:spcPts val="1000"/>
              </a:spcBef>
              <a:buFont typeface="Arial,Sans-Serif"/>
              <a:defRPr/>
            </a:pPr>
            <a:r>
              <a:rPr lang="en-US">
                <a:ea typeface="Calibri"/>
                <a:cs typeface="Calibri"/>
              </a:rPr>
              <a:t>Certification alone will not win business, participate in meet the primes, taking flight and network. </a:t>
            </a:r>
          </a:p>
          <a:p>
            <a:pPr defTabSz="897301">
              <a:lnSpc>
                <a:spcPct val="90000"/>
              </a:lnSpc>
              <a:spcBef>
                <a:spcPts val="1000"/>
              </a:spcBef>
              <a:buFont typeface="Arial,Sans-Serif"/>
              <a:defRPr/>
            </a:pPr>
            <a:r>
              <a:rPr lang="en-US">
                <a:ea typeface="Calibri"/>
                <a:cs typeface="Calibri"/>
              </a:rPr>
              <a:t>Even when your networked out.  There will be information coming about the snack &amp; Souvenir expo that will give firms a chance to showcase their products.</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buFont typeface="Arial,Sans-Serif"/>
              <a:defRPr/>
            </a:pPr>
            <a:r>
              <a:rPr lang="en-US">
                <a:ea typeface="Calibri"/>
                <a:cs typeface="Calibri"/>
              </a:rPr>
              <a:t>***Hit Next*** </a:t>
            </a:r>
          </a:p>
          <a:p>
            <a:pPr defTabSz="897301">
              <a:lnSpc>
                <a:spcPct val="90000"/>
              </a:lnSpc>
              <a:spcBef>
                <a:spcPts val="1000"/>
              </a:spcBef>
              <a:buFont typeface="Arial,Sans-Serif"/>
              <a:defRPr/>
            </a:pPr>
            <a:r>
              <a:rPr lang="en-US" b="1">
                <a:ea typeface="Calibri"/>
                <a:cs typeface="Calibri"/>
              </a:rPr>
              <a:t>Know how to elevate an opportunity</a:t>
            </a:r>
          </a:p>
          <a:p>
            <a:pPr defTabSz="897301">
              <a:lnSpc>
                <a:spcPct val="90000"/>
              </a:lnSpc>
              <a:spcBef>
                <a:spcPts val="1000"/>
              </a:spcBef>
              <a:buFont typeface="Arial,Sans-Serif"/>
              <a:defRPr/>
            </a:pPr>
            <a:r>
              <a:rPr lang="en-US">
                <a:ea typeface="Calibri"/>
                <a:cs typeface="Calibri"/>
              </a:rPr>
              <a:t>Be ready to demonstrate what makes your business valuable and how your products stand out.</a:t>
            </a:r>
          </a:p>
          <a:p>
            <a:pPr defTabSz="897301">
              <a:lnSpc>
                <a:spcPct val="90000"/>
              </a:lnSpc>
              <a:spcBef>
                <a:spcPts val="1000"/>
              </a:spcBef>
              <a:buFont typeface="Arial,Sans-Serif"/>
              <a:defRPr/>
            </a:pPr>
            <a:endParaRPr lang="en-US">
              <a:ea typeface="Calibri"/>
              <a:cs typeface="Calibri"/>
            </a:endParaRPr>
          </a:p>
          <a:p>
            <a:pPr defTabSz="897301">
              <a:lnSpc>
                <a:spcPct val="90000"/>
              </a:lnSpc>
              <a:spcBef>
                <a:spcPts val="1000"/>
              </a:spcBef>
              <a:defRPr/>
            </a:pPr>
            <a:r>
              <a:rPr lang="en-US" b="1"/>
              <a:t>Certification gets you noticed. Capability gets you meetings. Relationships get you opportunities. Performance creates long-term success at DEN</a:t>
            </a:r>
            <a:endParaRPr lang="en-US"/>
          </a:p>
          <a:p>
            <a:pPr defTabSz="897301">
              <a:lnSpc>
                <a:spcPct val="90000"/>
              </a:lnSpc>
              <a:spcBef>
                <a:spcPts val="1000"/>
              </a:spcBef>
              <a:defRPr/>
            </a:pPr>
            <a:endParaRPr lang="en-US">
              <a:ea typeface="Calibri"/>
              <a:cs typeface="Calibri"/>
            </a:endParaRPr>
          </a:p>
        </p:txBody>
      </p:sp>
    </p:spTree>
    <p:extLst>
      <p:ext uri="{BB962C8B-B14F-4D97-AF65-F5344CB8AC3E}">
        <p14:creationId xmlns:p14="http://schemas.microsoft.com/office/powerpoint/2010/main" val="22999787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Our ACDBE Team: Sara, Rafael, Cynthia, Steve, Andre and myself thank you for joining us.</a:t>
            </a:r>
            <a:endParaRPr lang="en-US"/>
          </a:p>
          <a:p>
            <a:endParaRPr lang="en-US"/>
          </a:p>
          <a:p>
            <a:r>
              <a:rPr lang="en-US"/>
              <a:t>Let’s open the floor to questions. There are two ways to ask questions: drop them in the chat or raise your hand, come off of mute.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99344F-1846-964E-A23F-F797EB56DD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13886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4.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4.xml"/><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 Id="rId5" Type="http://schemas.openxmlformats.org/officeDocument/2006/relationships/image" Target="../media/image5.png"/><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3558027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1696E0FB-800F-B9BF-5CA0-6901B6152F7A}"/>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E759DC34-2F48-B0EA-858E-B4EC7BA9D65E}"/>
              </a:ext>
            </a:extLst>
          </p:cNvPr>
          <p:cNvSpPr>
            <a:spLocks noGrp="1"/>
          </p:cNvSpPr>
          <p:nvPr>
            <p:ph type="body" sz="quarter" idx="18" hasCustomPrompt="1"/>
          </p:nvPr>
        </p:nvSpPr>
        <p:spPr>
          <a:xfrm>
            <a:off x="3341948"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3E430B89-1170-6A74-2685-0A0575EDFD41}"/>
              </a:ext>
            </a:extLst>
          </p:cNvPr>
          <p:cNvSpPr>
            <a:spLocks noGrp="1"/>
          </p:cNvSpPr>
          <p:nvPr>
            <p:ph type="body" sz="quarter" idx="19" hasCustomPrompt="1"/>
          </p:nvPr>
        </p:nvSpPr>
        <p:spPr>
          <a:xfrm>
            <a:off x="5913457" y="408108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5D3D5285-C750-0B8C-C190-9F256E70419C}"/>
              </a:ext>
            </a:extLst>
          </p:cNvPr>
          <p:cNvSpPr>
            <a:spLocks noGrp="1"/>
          </p:cNvSpPr>
          <p:nvPr>
            <p:ph type="body" sz="quarter" idx="20" hasCustomPrompt="1"/>
          </p:nvPr>
        </p:nvSpPr>
        <p:spPr>
          <a:xfrm>
            <a:off x="8484966"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5B09A37D-DF69-A09A-6426-2E1355B71656}"/>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E4041A8A-3E4E-8648-0B3B-895D56994366}"/>
              </a:ext>
            </a:extLst>
          </p:cNvPr>
          <p:cNvSpPr>
            <a:spLocks noGrp="1"/>
          </p:cNvSpPr>
          <p:nvPr>
            <p:ph type="body" sz="quarter" idx="22" hasCustomPrompt="1"/>
          </p:nvPr>
        </p:nvSpPr>
        <p:spPr>
          <a:xfrm>
            <a:off x="3330373" y="4604123"/>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8CE87C28-21A3-F8F3-D46E-4E250ECE99AA}"/>
              </a:ext>
            </a:extLst>
          </p:cNvPr>
          <p:cNvSpPr>
            <a:spLocks noGrp="1"/>
          </p:cNvSpPr>
          <p:nvPr>
            <p:ph type="body" sz="quarter" idx="23" hasCustomPrompt="1"/>
          </p:nvPr>
        </p:nvSpPr>
        <p:spPr>
          <a:xfrm>
            <a:off x="5913457" y="4587096"/>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363482A3-1F2A-ACF2-51F2-B83E08F1BFB6}"/>
              </a:ext>
            </a:extLst>
          </p:cNvPr>
          <p:cNvSpPr>
            <a:spLocks noGrp="1"/>
          </p:cNvSpPr>
          <p:nvPr>
            <p:ph type="body" sz="quarter" idx="24" hasCustomPrompt="1"/>
          </p:nvPr>
        </p:nvSpPr>
        <p:spPr>
          <a:xfrm>
            <a:off x="8473391" y="4587095"/>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4" name="Picture 13" descr="A blue line art of a badge with a check mark&#10;&#10;Description automatically generated">
            <a:extLst>
              <a:ext uri="{FF2B5EF4-FFF2-40B4-BE49-F238E27FC236}">
                <a16:creationId xmlns:a16="http://schemas.microsoft.com/office/drawing/2014/main" id="{4423BE8E-D7E1-394C-CD19-11F06D1FCE35}"/>
              </a:ext>
            </a:extLst>
          </p:cNvPr>
          <p:cNvPicPr>
            <a:picLocks noChangeAspect="1"/>
          </p:cNvPicPr>
          <p:nvPr userDrawn="1"/>
        </p:nvPicPr>
        <p:blipFill>
          <a:blip r:embed="rId2"/>
          <a:stretch>
            <a:fillRect/>
          </a:stretch>
        </p:blipFill>
        <p:spPr>
          <a:xfrm>
            <a:off x="1060066" y="2368960"/>
            <a:ext cx="1695632" cy="1695632"/>
          </a:xfrm>
          <a:prstGeom prst="rect">
            <a:avLst/>
          </a:prstGeom>
        </p:spPr>
      </p:pic>
      <p:pic>
        <p:nvPicPr>
          <p:cNvPr id="15" name="Picture 14">
            <a:extLst>
              <a:ext uri="{FF2B5EF4-FFF2-40B4-BE49-F238E27FC236}">
                <a16:creationId xmlns:a16="http://schemas.microsoft.com/office/drawing/2014/main" id="{446E2FBC-B4A1-660A-4E8E-8B294E8FCB71}"/>
              </a:ext>
            </a:extLst>
          </p:cNvPr>
          <p:cNvPicPr>
            <a:picLocks noChangeAspect="1"/>
          </p:cNvPicPr>
          <p:nvPr userDrawn="1"/>
        </p:nvPicPr>
        <p:blipFill>
          <a:blip r:embed="rId3"/>
          <a:srcRect/>
          <a:stretch/>
        </p:blipFill>
        <p:spPr>
          <a:xfrm>
            <a:off x="3625788" y="2368960"/>
            <a:ext cx="1695632" cy="1695632"/>
          </a:xfrm>
          <a:prstGeom prst="rect">
            <a:avLst/>
          </a:prstGeom>
        </p:spPr>
      </p:pic>
      <p:pic>
        <p:nvPicPr>
          <p:cNvPr id="16" name="Picture 15">
            <a:extLst>
              <a:ext uri="{FF2B5EF4-FFF2-40B4-BE49-F238E27FC236}">
                <a16:creationId xmlns:a16="http://schemas.microsoft.com/office/drawing/2014/main" id="{353857A6-3C51-88DF-FD61-AAE3FF99E16B}"/>
              </a:ext>
            </a:extLst>
          </p:cNvPr>
          <p:cNvPicPr>
            <a:picLocks noChangeAspect="1"/>
          </p:cNvPicPr>
          <p:nvPr userDrawn="1"/>
        </p:nvPicPr>
        <p:blipFill>
          <a:blip r:embed="rId4"/>
          <a:srcRect/>
          <a:stretch/>
        </p:blipFill>
        <p:spPr>
          <a:xfrm>
            <a:off x="6162562" y="2394171"/>
            <a:ext cx="1695632" cy="1695632"/>
          </a:xfrm>
          <a:prstGeom prst="rect">
            <a:avLst/>
          </a:prstGeom>
        </p:spPr>
      </p:pic>
      <p:pic>
        <p:nvPicPr>
          <p:cNvPr id="17" name="Picture 16">
            <a:extLst>
              <a:ext uri="{FF2B5EF4-FFF2-40B4-BE49-F238E27FC236}">
                <a16:creationId xmlns:a16="http://schemas.microsoft.com/office/drawing/2014/main" id="{4BBD4EAF-7D54-9C61-1C6E-476305E61CA2}"/>
              </a:ext>
            </a:extLst>
          </p:cNvPr>
          <p:cNvPicPr>
            <a:picLocks noChangeAspect="1"/>
          </p:cNvPicPr>
          <p:nvPr userDrawn="1"/>
        </p:nvPicPr>
        <p:blipFill>
          <a:blip r:embed="rId5"/>
          <a:srcRect/>
          <a:stretch/>
        </p:blipFill>
        <p:spPr>
          <a:xfrm>
            <a:off x="8699336" y="2443363"/>
            <a:ext cx="1695632" cy="1695632"/>
          </a:xfrm>
          <a:prstGeom prst="rect">
            <a:avLst/>
          </a:prstGeom>
        </p:spPr>
      </p:pic>
    </p:spTree>
    <p:extLst>
      <p:ext uri="{BB962C8B-B14F-4D97-AF65-F5344CB8AC3E}">
        <p14:creationId xmlns:p14="http://schemas.microsoft.com/office/powerpoint/2010/main" val="38772825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Content - no tents - 1">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8F344B21-1ABB-87D8-72C5-9A19DAB00490}"/>
              </a:ext>
            </a:extLst>
          </p:cNvPr>
          <p:cNvSpPr>
            <a:spLocks noGrp="1"/>
          </p:cNvSpPr>
          <p:nvPr>
            <p:ph type="body" sz="quarter" idx="11" hasCustomPrompt="1"/>
          </p:nvPr>
        </p:nvSpPr>
        <p:spPr>
          <a:xfrm>
            <a:off x="1137684" y="1095817"/>
            <a:ext cx="9877645" cy="360843"/>
          </a:xfrm>
          <a:prstGeom prst="rect">
            <a:avLst/>
          </a:prstGeom>
        </p:spPr>
        <p:txBody>
          <a:bodyPr/>
          <a:lstStyle>
            <a:lvl1pPr marL="0" indent="0" algn="ctr">
              <a:buFontTx/>
              <a:buNone/>
              <a:defRPr b="1">
                <a:solidFill>
                  <a:srgbClr val="440099"/>
                </a:solidFill>
              </a:defRPr>
            </a:lvl1pPr>
          </a:lstStyle>
          <a:p>
            <a:pPr lvl="0"/>
            <a:r>
              <a:rPr lang="en-US"/>
              <a:t>SLIDE TITLE 18-26pt SIZE</a:t>
            </a:r>
          </a:p>
        </p:txBody>
      </p:sp>
      <p:sp>
        <p:nvSpPr>
          <p:cNvPr id="3" name="Text Placeholder 14">
            <a:extLst>
              <a:ext uri="{FF2B5EF4-FFF2-40B4-BE49-F238E27FC236}">
                <a16:creationId xmlns:a16="http://schemas.microsoft.com/office/drawing/2014/main" id="{381270E9-35B8-FE3D-A796-E57C663477DF}"/>
              </a:ext>
            </a:extLst>
          </p:cNvPr>
          <p:cNvSpPr>
            <a:spLocks noGrp="1"/>
          </p:cNvSpPr>
          <p:nvPr>
            <p:ph type="body" sz="quarter" idx="12" hasCustomPrompt="1"/>
          </p:nvPr>
        </p:nvSpPr>
        <p:spPr>
          <a:xfrm>
            <a:off x="1137683" y="688792"/>
            <a:ext cx="9877645" cy="360843"/>
          </a:xfrm>
          <a:prstGeom prst="rect">
            <a:avLst/>
          </a:prstGeom>
        </p:spPr>
        <p:txBody>
          <a:bodyPr/>
          <a:lstStyle>
            <a:lvl1pPr marL="0" indent="0" algn="ctr">
              <a:buFontTx/>
              <a:buNone/>
              <a:defRPr sz="1400" b="0" spc="150" baseline="0">
                <a:solidFill>
                  <a:srgbClr val="E35B2A"/>
                </a:solidFill>
              </a:defRPr>
            </a:lvl1pPr>
          </a:lstStyle>
          <a:p>
            <a:pPr lvl="0"/>
            <a:r>
              <a:rPr lang="en-US"/>
              <a:t>Section Name 14-18pt Size</a:t>
            </a:r>
          </a:p>
        </p:txBody>
      </p:sp>
      <p:sp>
        <p:nvSpPr>
          <p:cNvPr id="4" name="Text Placeholder 4">
            <a:extLst>
              <a:ext uri="{FF2B5EF4-FFF2-40B4-BE49-F238E27FC236}">
                <a16:creationId xmlns:a16="http://schemas.microsoft.com/office/drawing/2014/main" id="{441CEA4D-FBD1-5E6D-A09D-A8AB2E456794}"/>
              </a:ext>
            </a:extLst>
          </p:cNvPr>
          <p:cNvSpPr>
            <a:spLocks noGrp="1"/>
          </p:cNvSpPr>
          <p:nvPr>
            <p:ph type="body" sz="quarter" idx="13" hasCustomPrompt="1"/>
          </p:nvPr>
        </p:nvSpPr>
        <p:spPr>
          <a:xfrm>
            <a:off x="1137683" y="1978422"/>
            <a:ext cx="9877645" cy="360843"/>
          </a:xfrm>
          <a:prstGeom prst="rect">
            <a:avLst/>
          </a:prstGeom>
        </p:spPr>
        <p:txBody>
          <a:bodyPr/>
          <a:lstStyle>
            <a:lvl1pPr marL="0" indent="0" algn="ctr">
              <a:buNone/>
              <a:defRPr sz="1800" b="1"/>
            </a:lvl1pPr>
          </a:lstStyle>
          <a:p>
            <a:pPr lvl="0"/>
            <a:r>
              <a:rPr lang="en-US"/>
              <a:t>Sample sub head here and 18pt size</a:t>
            </a:r>
          </a:p>
        </p:txBody>
      </p:sp>
      <p:sp>
        <p:nvSpPr>
          <p:cNvPr id="6" name="Text Placeholder 5">
            <a:extLst>
              <a:ext uri="{FF2B5EF4-FFF2-40B4-BE49-F238E27FC236}">
                <a16:creationId xmlns:a16="http://schemas.microsoft.com/office/drawing/2014/main" id="{384BC7A1-38E3-C11A-AA22-F4B7155F55FF}"/>
              </a:ext>
            </a:extLst>
          </p:cNvPr>
          <p:cNvSpPr>
            <a:spLocks noGrp="1"/>
          </p:cNvSpPr>
          <p:nvPr>
            <p:ph type="body" sz="quarter" idx="14" hasCustomPrompt="1"/>
          </p:nvPr>
        </p:nvSpPr>
        <p:spPr>
          <a:xfrm>
            <a:off x="1138238" y="2487613"/>
            <a:ext cx="9877425" cy="1744662"/>
          </a:xfrm>
          <a:prstGeom prst="rect">
            <a:avLst/>
          </a:prstGeom>
        </p:spPr>
        <p:txBody>
          <a:bodyPr/>
          <a:lstStyle>
            <a:lvl1pPr marL="0" indent="0" algn="ctr">
              <a:buNone/>
              <a:defRPr sz="1400"/>
            </a:lvl1pPr>
          </a:lstStyle>
          <a:p>
            <a:pPr lvl="0"/>
            <a:r>
              <a:rPr lang="en-US"/>
              <a:t>Placeholder copy here, 14-16pt size</a:t>
            </a:r>
          </a:p>
        </p:txBody>
      </p:sp>
      <p:sp>
        <p:nvSpPr>
          <p:cNvPr id="7" name="Slide Number Placeholder 2">
            <a:extLst>
              <a:ext uri="{FF2B5EF4-FFF2-40B4-BE49-F238E27FC236}">
                <a16:creationId xmlns:a16="http://schemas.microsoft.com/office/drawing/2014/main" id="{C8408C58-B4A3-6CB2-A08E-0DCB2DF38ECC}"/>
              </a:ext>
            </a:extLst>
          </p:cNvPr>
          <p:cNvSpPr>
            <a:spLocks noGrp="1"/>
          </p:cNvSpPr>
          <p:nvPr>
            <p:ph type="sldNum" sz="quarter" idx="4"/>
          </p:nvPr>
        </p:nvSpPr>
        <p:spPr>
          <a:xfrm>
            <a:off x="9009066" y="6253691"/>
            <a:ext cx="2743200" cy="365125"/>
          </a:xfrm>
          <a:prstGeom prst="rect">
            <a:avLst/>
          </a:prstGeom>
        </p:spPr>
        <p:txBody>
          <a:bodyPr vert="horz" lIns="91440" tIns="45720" rIns="91440" bIns="45720" rtlCol="0" anchor="ctr"/>
          <a:lstStyle>
            <a:lvl1pPr algn="r">
              <a:defRPr sz="1200">
                <a:solidFill>
                  <a:srgbClr val="440099"/>
                </a:solidFill>
              </a:defRPr>
            </a:lvl1pPr>
          </a:lstStyle>
          <a:p>
            <a:fld id="{A0C0DC58-A445-C343-8F88-378ECD56E0F4}" type="slidenum">
              <a:rPr lang="en-US" smtClean="0"/>
              <a:pPr/>
              <a:t>‹#›</a:t>
            </a:fld>
            <a:endParaRPr lang="en-US"/>
          </a:p>
        </p:txBody>
      </p:sp>
    </p:spTree>
    <p:extLst>
      <p:ext uri="{BB962C8B-B14F-4D97-AF65-F5344CB8AC3E}">
        <p14:creationId xmlns:p14="http://schemas.microsoft.com/office/powerpoint/2010/main" val="4189954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3682971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a:srcRect l="145" r="145"/>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671277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50" b="0" i="0">
                <a:solidFill>
                  <a:srgbClr val="440099"/>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2400" b="0" i="0">
                <a:solidFill>
                  <a:srgbClr val="3A1D85"/>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96968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2 -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rgbClr val="440099"/>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rgbClr val="440099"/>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94701559-9DC2-89A3-B92F-C3EC3D5B8025}"/>
              </a:ext>
            </a:extLst>
          </p:cNvPr>
          <p:cNvCxnSpPr/>
          <p:nvPr userDrawn="1"/>
        </p:nvCxnSpPr>
        <p:spPr>
          <a:xfrm>
            <a:off x="721526" y="5874026"/>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2142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2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rgbClr val="440099"/>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rgbClr val="440099"/>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94701559-9DC2-89A3-B92F-C3EC3D5B8025}"/>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3487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2 - blu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rgbClr val="440099"/>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rgbClr val="440099"/>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94701559-9DC2-89A3-B92F-C3EC3D5B8025}"/>
              </a:ext>
            </a:extLst>
          </p:cNvPr>
          <p:cNvCxnSpPr/>
          <p:nvPr userDrawn="1"/>
        </p:nvCxnSpPr>
        <p:spPr>
          <a:xfrm>
            <a:off x="721526" y="5874026"/>
            <a:ext cx="640080" cy="0"/>
          </a:xfrm>
          <a:prstGeom prst="line">
            <a:avLst/>
          </a:prstGeom>
          <a:ln w="76200">
            <a:solidFill>
              <a:srgbClr val="8C9EB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7155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Content - no tents - 1">
    <p:spTree>
      <p:nvGrpSpPr>
        <p:cNvPr id="1" name=""/>
        <p:cNvGrpSpPr/>
        <p:nvPr/>
      </p:nvGrpSpPr>
      <p:grpSpPr>
        <a:xfrm>
          <a:off x="0" y="0"/>
          <a:ext cx="0" cy="0"/>
          <a:chOff x="0" y="0"/>
          <a:chExt cx="0" cy="0"/>
        </a:xfrm>
      </p:grpSpPr>
      <p:sp>
        <p:nvSpPr>
          <p:cNvPr id="2" name="Text Placeholder 14">
            <a:extLst>
              <a:ext uri="{FF2B5EF4-FFF2-40B4-BE49-F238E27FC236}">
                <a16:creationId xmlns:a16="http://schemas.microsoft.com/office/drawing/2014/main" id="{8F344B21-1ABB-87D8-72C5-9A19DAB00490}"/>
              </a:ext>
            </a:extLst>
          </p:cNvPr>
          <p:cNvSpPr>
            <a:spLocks noGrp="1"/>
          </p:cNvSpPr>
          <p:nvPr>
            <p:ph type="body" sz="quarter" idx="11" hasCustomPrompt="1"/>
          </p:nvPr>
        </p:nvSpPr>
        <p:spPr>
          <a:xfrm>
            <a:off x="1137684" y="1095817"/>
            <a:ext cx="9877645" cy="360843"/>
          </a:xfrm>
          <a:prstGeom prst="rect">
            <a:avLst/>
          </a:prstGeom>
        </p:spPr>
        <p:txBody>
          <a:bodyPr/>
          <a:lstStyle>
            <a:lvl1pPr marL="0" indent="0" algn="ctr">
              <a:buFontTx/>
              <a:buNone/>
              <a:defRPr b="1">
                <a:solidFill>
                  <a:srgbClr val="440099"/>
                </a:solidFill>
              </a:defRPr>
            </a:lvl1pPr>
          </a:lstStyle>
          <a:p>
            <a:pPr lvl="0"/>
            <a:r>
              <a:rPr lang="en-US"/>
              <a:t>SLIDE TITLE 18-26pt SIZE</a:t>
            </a:r>
          </a:p>
        </p:txBody>
      </p:sp>
      <p:sp>
        <p:nvSpPr>
          <p:cNvPr id="3" name="Text Placeholder 14">
            <a:extLst>
              <a:ext uri="{FF2B5EF4-FFF2-40B4-BE49-F238E27FC236}">
                <a16:creationId xmlns:a16="http://schemas.microsoft.com/office/drawing/2014/main" id="{381270E9-35B8-FE3D-A796-E57C663477DF}"/>
              </a:ext>
            </a:extLst>
          </p:cNvPr>
          <p:cNvSpPr>
            <a:spLocks noGrp="1"/>
          </p:cNvSpPr>
          <p:nvPr>
            <p:ph type="body" sz="quarter" idx="12" hasCustomPrompt="1"/>
          </p:nvPr>
        </p:nvSpPr>
        <p:spPr>
          <a:xfrm>
            <a:off x="1137683" y="688792"/>
            <a:ext cx="9877645" cy="360843"/>
          </a:xfrm>
          <a:prstGeom prst="rect">
            <a:avLst/>
          </a:prstGeom>
        </p:spPr>
        <p:txBody>
          <a:bodyPr/>
          <a:lstStyle>
            <a:lvl1pPr marL="0" indent="0" algn="ctr">
              <a:buFontTx/>
              <a:buNone/>
              <a:defRPr sz="1400" b="0" spc="150" baseline="0">
                <a:solidFill>
                  <a:srgbClr val="E35B2A"/>
                </a:solidFill>
              </a:defRPr>
            </a:lvl1pPr>
          </a:lstStyle>
          <a:p>
            <a:pPr lvl="0"/>
            <a:r>
              <a:rPr lang="en-US"/>
              <a:t>Section Name 14-18pt Size</a:t>
            </a:r>
          </a:p>
        </p:txBody>
      </p:sp>
      <p:sp>
        <p:nvSpPr>
          <p:cNvPr id="4" name="Text Placeholder 4">
            <a:extLst>
              <a:ext uri="{FF2B5EF4-FFF2-40B4-BE49-F238E27FC236}">
                <a16:creationId xmlns:a16="http://schemas.microsoft.com/office/drawing/2014/main" id="{441CEA4D-FBD1-5E6D-A09D-A8AB2E456794}"/>
              </a:ext>
            </a:extLst>
          </p:cNvPr>
          <p:cNvSpPr>
            <a:spLocks noGrp="1"/>
          </p:cNvSpPr>
          <p:nvPr>
            <p:ph type="body" sz="quarter" idx="13" hasCustomPrompt="1"/>
          </p:nvPr>
        </p:nvSpPr>
        <p:spPr>
          <a:xfrm>
            <a:off x="1137683" y="1978422"/>
            <a:ext cx="9877645" cy="360843"/>
          </a:xfrm>
          <a:prstGeom prst="rect">
            <a:avLst/>
          </a:prstGeom>
        </p:spPr>
        <p:txBody>
          <a:bodyPr/>
          <a:lstStyle>
            <a:lvl1pPr marL="0" indent="0" algn="ctr">
              <a:buNone/>
              <a:defRPr sz="1800" b="1"/>
            </a:lvl1pPr>
          </a:lstStyle>
          <a:p>
            <a:pPr lvl="0"/>
            <a:r>
              <a:rPr lang="en-US"/>
              <a:t>Sample sub head here and 18pt size</a:t>
            </a:r>
          </a:p>
        </p:txBody>
      </p:sp>
      <p:sp>
        <p:nvSpPr>
          <p:cNvPr id="6" name="Text Placeholder 5">
            <a:extLst>
              <a:ext uri="{FF2B5EF4-FFF2-40B4-BE49-F238E27FC236}">
                <a16:creationId xmlns:a16="http://schemas.microsoft.com/office/drawing/2014/main" id="{384BC7A1-38E3-C11A-AA22-F4B7155F55FF}"/>
              </a:ext>
            </a:extLst>
          </p:cNvPr>
          <p:cNvSpPr>
            <a:spLocks noGrp="1"/>
          </p:cNvSpPr>
          <p:nvPr>
            <p:ph type="body" sz="quarter" idx="14" hasCustomPrompt="1"/>
          </p:nvPr>
        </p:nvSpPr>
        <p:spPr>
          <a:xfrm>
            <a:off x="1138238" y="2487613"/>
            <a:ext cx="9877425" cy="1744662"/>
          </a:xfrm>
          <a:prstGeom prst="rect">
            <a:avLst/>
          </a:prstGeom>
        </p:spPr>
        <p:txBody>
          <a:bodyPr/>
          <a:lstStyle>
            <a:lvl1pPr marL="0" indent="0" algn="ctr">
              <a:buNone/>
              <a:defRPr sz="1400"/>
            </a:lvl1pPr>
          </a:lstStyle>
          <a:p>
            <a:pPr lvl="0"/>
            <a:r>
              <a:rPr lang="en-US"/>
              <a:t>Placeholder copy here, 14-16pt size</a:t>
            </a:r>
          </a:p>
        </p:txBody>
      </p:sp>
      <p:sp>
        <p:nvSpPr>
          <p:cNvPr id="7" name="Slide Number Placeholder 2">
            <a:extLst>
              <a:ext uri="{FF2B5EF4-FFF2-40B4-BE49-F238E27FC236}">
                <a16:creationId xmlns:a16="http://schemas.microsoft.com/office/drawing/2014/main" id="{C8408C58-B4A3-6CB2-A08E-0DCB2DF38ECC}"/>
              </a:ext>
            </a:extLst>
          </p:cNvPr>
          <p:cNvSpPr>
            <a:spLocks noGrp="1"/>
          </p:cNvSpPr>
          <p:nvPr>
            <p:ph type="sldNum" sz="quarter" idx="4"/>
          </p:nvPr>
        </p:nvSpPr>
        <p:spPr>
          <a:xfrm>
            <a:off x="9009066" y="6253691"/>
            <a:ext cx="2743200" cy="365125"/>
          </a:xfrm>
          <a:prstGeom prst="rect">
            <a:avLst/>
          </a:prstGeom>
        </p:spPr>
        <p:txBody>
          <a:bodyPr vert="horz" lIns="91440" tIns="45720" rIns="91440" bIns="45720" rtlCol="0" anchor="ctr"/>
          <a:lstStyle>
            <a:lvl1pPr algn="r">
              <a:defRPr sz="1200">
                <a:solidFill>
                  <a:srgbClr val="440099"/>
                </a:solidFill>
              </a:defRPr>
            </a:lvl1pPr>
          </a:lstStyle>
          <a:p>
            <a:fld id="{A0C0DC58-A445-C343-8F88-378ECD56E0F4}" type="slidenum">
              <a:rPr lang="en-US" smtClean="0"/>
              <a:pPr/>
              <a:t>‹#›</a:t>
            </a:fld>
            <a:endParaRPr lang="en-US"/>
          </a:p>
        </p:txBody>
      </p:sp>
    </p:spTree>
    <p:extLst>
      <p:ext uri="{BB962C8B-B14F-4D97-AF65-F5344CB8AC3E}">
        <p14:creationId xmlns:p14="http://schemas.microsoft.com/office/powerpoint/2010/main" val="138365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Content - no tents - 3">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850116A0-D395-8796-CE14-47FC8991A30B}"/>
              </a:ext>
            </a:extLst>
          </p:cNvPr>
          <p:cNvSpPr>
            <a:spLocks noGrp="1"/>
          </p:cNvSpPr>
          <p:nvPr>
            <p:ph type="pic" sz="quarter" idx="10"/>
          </p:nvPr>
        </p:nvSpPr>
        <p:spPr>
          <a:xfrm>
            <a:off x="7162800" y="1854201"/>
            <a:ext cx="4254500" cy="3925112"/>
          </a:xfrm>
          <a:prstGeom prst="rect">
            <a:avLst/>
          </a:prstGeom>
        </p:spPr>
        <p:txBody>
          <a:bodyPr/>
          <a:lstStyle>
            <a:lvl1pPr marL="0" indent="0">
              <a:buFontTx/>
              <a:buNone/>
              <a:defRPr sz="1800" b="1" i="1"/>
            </a:lvl1pPr>
          </a:lstStyle>
          <a:p>
            <a:r>
              <a:rPr lang="en-US"/>
              <a:t>Click icon to add picture</a:t>
            </a:r>
          </a:p>
        </p:txBody>
      </p:sp>
      <p:sp>
        <p:nvSpPr>
          <p:cNvPr id="4" name="Text Placeholder 14">
            <a:extLst>
              <a:ext uri="{FF2B5EF4-FFF2-40B4-BE49-F238E27FC236}">
                <a16:creationId xmlns:a16="http://schemas.microsoft.com/office/drawing/2014/main" id="{2314431E-EBAE-1892-FAEE-0B58FB8F46BF}"/>
              </a:ext>
            </a:extLst>
          </p:cNvPr>
          <p:cNvSpPr>
            <a:spLocks noGrp="1"/>
          </p:cNvSpPr>
          <p:nvPr>
            <p:ph type="body" sz="quarter" idx="11" hasCustomPrompt="1"/>
          </p:nvPr>
        </p:nvSpPr>
        <p:spPr>
          <a:xfrm>
            <a:off x="1137684" y="1095817"/>
            <a:ext cx="9877645" cy="360843"/>
          </a:xfrm>
          <a:prstGeom prst="rect">
            <a:avLst/>
          </a:prstGeom>
        </p:spPr>
        <p:txBody>
          <a:bodyPr/>
          <a:lstStyle>
            <a:lvl1pPr marL="0" indent="0" algn="ctr">
              <a:buFontTx/>
              <a:buNone/>
              <a:defRPr b="1">
                <a:solidFill>
                  <a:srgbClr val="440099"/>
                </a:solidFill>
              </a:defRPr>
            </a:lvl1pPr>
          </a:lstStyle>
          <a:p>
            <a:pPr lvl="0"/>
            <a:r>
              <a:rPr lang="en-US"/>
              <a:t>SLIDE TITLE 18-26pt SIZE</a:t>
            </a:r>
          </a:p>
        </p:txBody>
      </p:sp>
      <p:sp>
        <p:nvSpPr>
          <p:cNvPr id="5" name="Text Placeholder 14">
            <a:extLst>
              <a:ext uri="{FF2B5EF4-FFF2-40B4-BE49-F238E27FC236}">
                <a16:creationId xmlns:a16="http://schemas.microsoft.com/office/drawing/2014/main" id="{47CFCEA2-3E55-D40F-6D10-1FD02410A44F}"/>
              </a:ext>
            </a:extLst>
          </p:cNvPr>
          <p:cNvSpPr>
            <a:spLocks noGrp="1"/>
          </p:cNvSpPr>
          <p:nvPr>
            <p:ph type="body" sz="quarter" idx="12" hasCustomPrompt="1"/>
          </p:nvPr>
        </p:nvSpPr>
        <p:spPr>
          <a:xfrm>
            <a:off x="1137683" y="688792"/>
            <a:ext cx="9877645" cy="360843"/>
          </a:xfrm>
          <a:prstGeom prst="rect">
            <a:avLst/>
          </a:prstGeom>
        </p:spPr>
        <p:txBody>
          <a:bodyPr/>
          <a:lstStyle>
            <a:lvl1pPr marL="0" indent="0" algn="ctr">
              <a:buFontTx/>
              <a:buNone/>
              <a:defRPr sz="1400" b="0" spc="150" baseline="0">
                <a:solidFill>
                  <a:srgbClr val="E35B2A"/>
                </a:solidFill>
              </a:defRPr>
            </a:lvl1pPr>
          </a:lstStyle>
          <a:p>
            <a:pPr lvl="0"/>
            <a:r>
              <a:rPr lang="en-US"/>
              <a:t>Section Name 14-18pt Size</a:t>
            </a:r>
          </a:p>
        </p:txBody>
      </p:sp>
      <p:sp>
        <p:nvSpPr>
          <p:cNvPr id="6" name="Text Placeholder 4">
            <a:extLst>
              <a:ext uri="{FF2B5EF4-FFF2-40B4-BE49-F238E27FC236}">
                <a16:creationId xmlns:a16="http://schemas.microsoft.com/office/drawing/2014/main" id="{EE25037C-B9A2-9D98-2912-DAB5966A6490}"/>
              </a:ext>
            </a:extLst>
          </p:cNvPr>
          <p:cNvSpPr>
            <a:spLocks noGrp="1"/>
          </p:cNvSpPr>
          <p:nvPr>
            <p:ph type="body" sz="quarter" idx="13" hasCustomPrompt="1"/>
          </p:nvPr>
        </p:nvSpPr>
        <p:spPr>
          <a:xfrm>
            <a:off x="744574" y="1861464"/>
            <a:ext cx="5932673" cy="339725"/>
          </a:xfrm>
          <a:prstGeom prst="rect">
            <a:avLst/>
          </a:prstGeom>
        </p:spPr>
        <p:txBody>
          <a:bodyPr/>
          <a:lstStyle>
            <a:lvl1pPr marL="0" indent="0">
              <a:buNone/>
              <a:defRPr sz="1800" b="1"/>
            </a:lvl1pPr>
          </a:lstStyle>
          <a:p>
            <a:pPr lvl="0"/>
            <a:r>
              <a:rPr lang="en-US"/>
              <a:t>Sample sub head here and 18pt size</a:t>
            </a:r>
          </a:p>
        </p:txBody>
      </p:sp>
      <p:sp>
        <p:nvSpPr>
          <p:cNvPr id="13" name="Text Placeholder 12">
            <a:extLst>
              <a:ext uri="{FF2B5EF4-FFF2-40B4-BE49-F238E27FC236}">
                <a16:creationId xmlns:a16="http://schemas.microsoft.com/office/drawing/2014/main" id="{E41B7CEC-0C71-16B4-75E5-448313CCE24D}"/>
              </a:ext>
            </a:extLst>
          </p:cNvPr>
          <p:cNvSpPr>
            <a:spLocks noGrp="1"/>
          </p:cNvSpPr>
          <p:nvPr>
            <p:ph type="body" sz="quarter" idx="14" hasCustomPrompt="1"/>
          </p:nvPr>
        </p:nvSpPr>
        <p:spPr>
          <a:xfrm>
            <a:off x="744538" y="2428875"/>
            <a:ext cx="5932487" cy="3200400"/>
          </a:xfrm>
          <a:prstGeom prst="rect">
            <a:avLst/>
          </a:prstGeom>
        </p:spPr>
        <p:txBody>
          <a:bodyPr/>
          <a:lstStyle>
            <a:lvl1pPr>
              <a:buClr>
                <a:srgbClr val="440099"/>
              </a:buClr>
              <a:defRPr sz="1400"/>
            </a:lvl1pPr>
            <a:lvl2pPr>
              <a:buClr>
                <a:srgbClr val="440099"/>
              </a:buClr>
              <a:defRPr sz="1400"/>
            </a:lvl2pPr>
            <a:lvl3pPr>
              <a:buClr>
                <a:srgbClr val="440099"/>
              </a:buClr>
              <a:defRPr sz="1400"/>
            </a:lvl3pPr>
            <a:lvl4pPr>
              <a:buClr>
                <a:srgbClr val="440099"/>
              </a:buClr>
              <a:defRPr sz="1400"/>
            </a:lvl4pPr>
          </a:lstStyle>
          <a:p>
            <a:pPr lvl="0"/>
            <a:r>
              <a:rPr lang="en-US" sz="1400"/>
              <a:t>Placeholder copy here, 14-16pt. </a:t>
            </a:r>
          </a:p>
          <a:p>
            <a:pPr lvl="1"/>
            <a:r>
              <a:rPr lang="en-US" sz="1400"/>
              <a:t>Here </a:t>
            </a:r>
          </a:p>
          <a:p>
            <a:pPr lvl="2"/>
            <a:r>
              <a:rPr lang="en-US" sz="1400"/>
              <a:t>Here</a:t>
            </a:r>
          </a:p>
          <a:p>
            <a:pPr lvl="3"/>
            <a:r>
              <a:rPr lang="en-US" sz="1400"/>
              <a:t>Here</a:t>
            </a:r>
            <a:endParaRPr lang="en-US"/>
          </a:p>
        </p:txBody>
      </p:sp>
      <p:sp>
        <p:nvSpPr>
          <p:cNvPr id="14" name="Slide Number Placeholder 2">
            <a:extLst>
              <a:ext uri="{FF2B5EF4-FFF2-40B4-BE49-F238E27FC236}">
                <a16:creationId xmlns:a16="http://schemas.microsoft.com/office/drawing/2014/main" id="{FD75B074-12A1-0815-B152-03CA6F6827A6}"/>
              </a:ext>
            </a:extLst>
          </p:cNvPr>
          <p:cNvSpPr>
            <a:spLocks noGrp="1"/>
          </p:cNvSpPr>
          <p:nvPr>
            <p:ph type="sldNum" sz="quarter" idx="4"/>
          </p:nvPr>
        </p:nvSpPr>
        <p:spPr>
          <a:xfrm>
            <a:off x="9009066" y="6253691"/>
            <a:ext cx="2743200" cy="365125"/>
          </a:xfrm>
          <a:prstGeom prst="rect">
            <a:avLst/>
          </a:prstGeom>
        </p:spPr>
        <p:txBody>
          <a:bodyPr vert="horz" lIns="91440" tIns="45720" rIns="91440" bIns="45720" rtlCol="0" anchor="ctr"/>
          <a:lstStyle>
            <a:lvl1pPr algn="r">
              <a:defRPr sz="1200">
                <a:solidFill>
                  <a:srgbClr val="440099"/>
                </a:solidFill>
              </a:defRPr>
            </a:lvl1pPr>
          </a:lstStyle>
          <a:p>
            <a:fld id="{A0C0DC58-A445-C343-8F88-378ECD56E0F4}" type="slidenum">
              <a:rPr lang="en-US" smtClean="0"/>
              <a:pPr/>
              <a:t>‹#›</a:t>
            </a:fld>
            <a:endParaRPr lang="en-US"/>
          </a:p>
        </p:txBody>
      </p:sp>
    </p:spTree>
    <p:extLst>
      <p:ext uri="{BB962C8B-B14F-4D97-AF65-F5344CB8AC3E}">
        <p14:creationId xmlns:p14="http://schemas.microsoft.com/office/powerpoint/2010/main" val="488767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661445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2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5C31418A-8F8E-263B-4C17-1F834EBA96AB}"/>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4601685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39" y="4081081"/>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48"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7" y="4081080"/>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6" y="4089803"/>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0" y="4587097"/>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3" y="4604123"/>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7" y="4587096"/>
            <a:ext cx="2286462"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5"/>
            <a:ext cx="2286462" cy="578319"/>
          </a:xfrm>
          <a:prstGeom prst="rect">
            <a:avLst/>
          </a:prstGeom>
        </p:spPr>
        <p:txBody>
          <a:bodyPr/>
          <a:lstStyle>
            <a:lvl1pPr marL="0" indent="0" algn="ctr">
              <a:buNone/>
              <a:defRPr sz="1400" b="0"/>
            </a:lvl1pPr>
          </a:lstStyle>
          <a:p>
            <a:pPr lvl="0"/>
            <a:r>
              <a:rPr lang="en-US"/>
              <a:t>Body copy sentence case and 14pt size</a:t>
            </a:r>
          </a:p>
        </p:txBody>
      </p:sp>
      <p:pic>
        <p:nvPicPr>
          <p:cNvPr id="17" name="Picture 16">
            <a:extLst>
              <a:ext uri="{FF2B5EF4-FFF2-40B4-BE49-F238E27FC236}">
                <a16:creationId xmlns:a16="http://schemas.microsoft.com/office/drawing/2014/main" id="{4ADB70BD-1A8E-A0DE-8940-70CA09AB6B0B}"/>
              </a:ext>
            </a:extLst>
          </p:cNvPr>
          <p:cNvPicPr>
            <a:picLocks noChangeAspect="1"/>
          </p:cNvPicPr>
          <p:nvPr userDrawn="1"/>
        </p:nvPicPr>
        <p:blipFill>
          <a:blip r:embed="rId2"/>
          <a:stretch>
            <a:fillRect/>
          </a:stretch>
        </p:blipFill>
        <p:spPr>
          <a:xfrm>
            <a:off x="3726044" y="2510822"/>
            <a:ext cx="1595376" cy="1418113"/>
          </a:xfrm>
          <a:prstGeom prst="rect">
            <a:avLst/>
          </a:prstGeom>
        </p:spPr>
      </p:pic>
      <p:pic>
        <p:nvPicPr>
          <p:cNvPr id="18" name="Picture 17">
            <a:extLst>
              <a:ext uri="{FF2B5EF4-FFF2-40B4-BE49-F238E27FC236}">
                <a16:creationId xmlns:a16="http://schemas.microsoft.com/office/drawing/2014/main" id="{7EA4F083-2C21-6318-7763-D550EB0B3789}"/>
              </a:ext>
            </a:extLst>
          </p:cNvPr>
          <p:cNvPicPr>
            <a:picLocks noChangeAspect="1"/>
          </p:cNvPicPr>
          <p:nvPr userDrawn="1"/>
        </p:nvPicPr>
        <p:blipFill>
          <a:blip r:embed="rId3"/>
          <a:stretch>
            <a:fillRect/>
          </a:stretch>
        </p:blipFill>
        <p:spPr>
          <a:xfrm>
            <a:off x="1036942" y="2505056"/>
            <a:ext cx="1520179" cy="1370303"/>
          </a:xfrm>
          <a:prstGeom prst="rect">
            <a:avLst/>
          </a:prstGeom>
        </p:spPr>
      </p:pic>
      <p:pic>
        <p:nvPicPr>
          <p:cNvPr id="19" name="Picture 18" descr="A purple globe with continents in the middle&#10;&#10;Description automatically generated">
            <a:extLst>
              <a:ext uri="{FF2B5EF4-FFF2-40B4-BE49-F238E27FC236}">
                <a16:creationId xmlns:a16="http://schemas.microsoft.com/office/drawing/2014/main" id="{60F6F111-3A82-B5D2-C151-B2842DD52DCA}"/>
              </a:ext>
            </a:extLst>
          </p:cNvPr>
          <p:cNvPicPr>
            <a:picLocks noChangeAspect="1"/>
          </p:cNvPicPr>
          <p:nvPr userDrawn="1"/>
        </p:nvPicPr>
        <p:blipFill>
          <a:blip r:embed="rId4"/>
          <a:stretch>
            <a:fillRect/>
          </a:stretch>
        </p:blipFill>
        <p:spPr>
          <a:xfrm>
            <a:off x="6224364" y="2478314"/>
            <a:ext cx="1653071" cy="1483128"/>
          </a:xfrm>
          <a:prstGeom prst="rect">
            <a:avLst/>
          </a:prstGeom>
        </p:spPr>
      </p:pic>
      <p:pic>
        <p:nvPicPr>
          <p:cNvPr id="20" name="Picture 19">
            <a:extLst>
              <a:ext uri="{FF2B5EF4-FFF2-40B4-BE49-F238E27FC236}">
                <a16:creationId xmlns:a16="http://schemas.microsoft.com/office/drawing/2014/main" id="{E339E702-A106-0599-A4AC-F041A93587EA}"/>
              </a:ext>
            </a:extLst>
          </p:cNvPr>
          <p:cNvPicPr>
            <a:picLocks noChangeAspect="1"/>
          </p:cNvPicPr>
          <p:nvPr userDrawn="1"/>
        </p:nvPicPr>
        <p:blipFill>
          <a:blip r:embed="rId5"/>
          <a:stretch>
            <a:fillRect/>
          </a:stretch>
        </p:blipFill>
        <p:spPr>
          <a:xfrm>
            <a:off x="8988663" y="2621726"/>
            <a:ext cx="1410336" cy="1253633"/>
          </a:xfrm>
          <a:prstGeom prst="rect">
            <a:avLst/>
          </a:prstGeom>
        </p:spPr>
      </p:pic>
    </p:spTree>
    <p:extLst>
      <p:ext uri="{BB962C8B-B14F-4D97-AF65-F5344CB8AC3E}">
        <p14:creationId xmlns:p14="http://schemas.microsoft.com/office/powerpoint/2010/main" val="31293992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1 - ORANGE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ED262956-0B92-2A40-D55F-3B983D3AA9C7}"/>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E35B2A"/>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
        <p:nvSpPr>
          <p:cNvPr id="3" name="Rectangle 2">
            <a:extLst>
              <a:ext uri="{FF2B5EF4-FFF2-40B4-BE49-F238E27FC236}">
                <a16:creationId xmlns:a16="http://schemas.microsoft.com/office/drawing/2014/main" id="{4081E596-2394-077D-84EF-B8507FB016A9}"/>
              </a:ext>
            </a:extLst>
          </p:cNvPr>
          <p:cNvSpPr/>
          <p:nvPr userDrawn="1"/>
        </p:nvSpPr>
        <p:spPr>
          <a:xfrm>
            <a:off x="835269" y="993531"/>
            <a:ext cx="975946" cy="2813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42127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8F13BC-D388-DEA6-FBD8-7A1F9A30E3A6}"/>
              </a:ext>
            </a:extLst>
          </p:cNvPr>
          <p:cNvSpPr>
            <a:spLocks noGrp="1"/>
          </p:cNvSpPr>
          <p:nvPr>
            <p:ph type="dt" sz="half" idx="10"/>
          </p:nvPr>
        </p:nvSpPr>
        <p:spPr/>
        <p:txBody>
          <a:bodyPr/>
          <a:lstStyle/>
          <a:p>
            <a:fld id="{F7BCD5FC-13DF-7947-A2F8-230685ED9D21}" type="datetimeFigureOut">
              <a:rPr lang="en-US" smtClean="0"/>
              <a:t>9/25/2026</a:t>
            </a:fld>
            <a:endParaRPr lang="en-US"/>
          </a:p>
        </p:txBody>
      </p:sp>
      <p:sp>
        <p:nvSpPr>
          <p:cNvPr id="3" name="Footer Placeholder 2">
            <a:extLst>
              <a:ext uri="{FF2B5EF4-FFF2-40B4-BE49-F238E27FC236}">
                <a16:creationId xmlns:a16="http://schemas.microsoft.com/office/drawing/2014/main" id="{771512C5-9DF1-40B4-D3E3-56502DDDFC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770F2E-2720-DB77-F2E2-1AA4B9BF00FC}"/>
              </a:ext>
            </a:extLst>
          </p:cNvPr>
          <p:cNvSpPr>
            <a:spLocks noGrp="1"/>
          </p:cNvSpPr>
          <p:nvPr>
            <p:ph type="sldNum" sz="quarter" idx="12"/>
          </p:nvPr>
        </p:nvSpPr>
        <p:spPr/>
        <p:txBody>
          <a:bodyPr/>
          <a:lstStyle/>
          <a:p>
            <a:fld id="{1AD8ADAF-E0A9-C440-BF83-4CE99D685A9D}" type="slidenum">
              <a:rPr lang="en-US" smtClean="0"/>
              <a:t>‹#›</a:t>
            </a:fld>
            <a:endParaRPr lang="en-US"/>
          </a:p>
        </p:txBody>
      </p:sp>
    </p:spTree>
    <p:extLst>
      <p:ext uri="{BB962C8B-B14F-4D97-AF65-F5344CB8AC3E}">
        <p14:creationId xmlns:p14="http://schemas.microsoft.com/office/powerpoint/2010/main" val="28291850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Content 4 - GREEN - Image WHITE logo">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3" name="Picture Placeholder 2">
            <a:extLst>
              <a:ext uri="{FF2B5EF4-FFF2-40B4-BE49-F238E27FC236}">
                <a16:creationId xmlns:a16="http://schemas.microsoft.com/office/drawing/2014/main" id="{E3A906D3-8A54-1DE5-31B0-CCE09DD8E77C}"/>
              </a:ext>
            </a:extLst>
          </p:cNvPr>
          <p:cNvSpPr>
            <a:spLocks noGrp="1"/>
          </p:cNvSpPr>
          <p:nvPr>
            <p:ph type="pic" sz="quarter" idx="15"/>
          </p:nvPr>
        </p:nvSpPr>
        <p:spPr>
          <a:xfrm>
            <a:off x="8647113" y="-16042"/>
            <a:ext cx="3544887" cy="6922168"/>
          </a:xfrm>
          <a:custGeom>
            <a:avLst/>
            <a:gdLst>
              <a:gd name="connsiteX0" fmla="*/ 0 w 3544887"/>
              <a:gd name="connsiteY0" fmla="*/ 0 h 6858000"/>
              <a:gd name="connsiteX1" fmla="*/ 3544887 w 3544887"/>
              <a:gd name="connsiteY1" fmla="*/ 0 h 6858000"/>
              <a:gd name="connsiteX2" fmla="*/ 3544887 w 3544887"/>
              <a:gd name="connsiteY2" fmla="*/ 6858000 h 6858000"/>
              <a:gd name="connsiteX3" fmla="*/ 0 w 3544887"/>
              <a:gd name="connsiteY3" fmla="*/ 6858000 h 6858000"/>
              <a:gd name="connsiteX4" fmla="*/ 0 w 3544887"/>
              <a:gd name="connsiteY4" fmla="*/ 0 h 6858000"/>
              <a:gd name="connsiteX0" fmla="*/ 0 w 3544887"/>
              <a:gd name="connsiteY0" fmla="*/ 0 h 6922168"/>
              <a:gd name="connsiteX1" fmla="*/ 3544887 w 3544887"/>
              <a:gd name="connsiteY1" fmla="*/ 0 h 6922168"/>
              <a:gd name="connsiteX2" fmla="*/ 3544887 w 3544887"/>
              <a:gd name="connsiteY2" fmla="*/ 6858000 h 6922168"/>
              <a:gd name="connsiteX3" fmla="*/ 1187116 w 3544887"/>
              <a:gd name="connsiteY3" fmla="*/ 6922168 h 6922168"/>
              <a:gd name="connsiteX4" fmla="*/ 0 w 3544887"/>
              <a:gd name="connsiteY4" fmla="*/ 0 h 69221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887" h="6922168">
                <a:moveTo>
                  <a:pt x="0" y="0"/>
                </a:moveTo>
                <a:lnTo>
                  <a:pt x="3544887" y="0"/>
                </a:lnTo>
                <a:lnTo>
                  <a:pt x="3544887" y="6858000"/>
                </a:lnTo>
                <a:lnTo>
                  <a:pt x="1187116" y="6922168"/>
                </a:lnTo>
                <a:lnTo>
                  <a:pt x="0" y="0"/>
                </a:lnTo>
                <a:close/>
              </a:path>
            </a:pathLst>
          </a:custGeom>
        </p:spPr>
        <p:txBody>
          <a:bodyPr/>
          <a:lstStyle>
            <a:lvl1pPr marL="0" indent="0" algn="ctr">
              <a:buNone/>
              <a:defRPr sz="2000" b="1" i="1"/>
            </a:lvl1pPr>
          </a:lstStyle>
          <a:p>
            <a:endParaRPr lang="en-US"/>
          </a:p>
          <a:p>
            <a:endParaRPr lang="en-US"/>
          </a:p>
          <a:p>
            <a:endParaRPr lang="en-US"/>
          </a:p>
          <a:p>
            <a:endParaRPr lang="en-US"/>
          </a:p>
          <a:p>
            <a:br>
              <a:rPr lang="en-US"/>
            </a:br>
            <a:br>
              <a:rPr lang="en-US"/>
            </a:br>
            <a:br>
              <a:rPr lang="en-US"/>
            </a:br>
            <a:r>
              <a:rPr lang="en-US"/>
              <a:t>       Click to replace image with      </a:t>
            </a:r>
            <a:br>
              <a:rPr lang="en-US"/>
            </a:br>
            <a:r>
              <a:rPr lang="en-US"/>
              <a:t>        your own. Or keep as is.</a:t>
            </a:r>
          </a:p>
        </p:txBody>
      </p:sp>
      <p:pic>
        <p:nvPicPr>
          <p:cNvPr id="13" name="Picture 12" descr="A black and white logo&#10;&#10;Description automatically generated">
            <a:extLst>
              <a:ext uri="{FF2B5EF4-FFF2-40B4-BE49-F238E27FC236}">
                <a16:creationId xmlns:a16="http://schemas.microsoft.com/office/drawing/2014/main" id="{4A63C94D-302D-2C1F-951E-4472526EA3A9}"/>
              </a:ext>
            </a:extLst>
          </p:cNvPr>
          <p:cNvPicPr>
            <a:picLocks noChangeAspect="1"/>
          </p:cNvPicPr>
          <p:nvPr userDrawn="1"/>
        </p:nvPicPr>
        <p:blipFill rotWithShape="1">
          <a:blip r:embed="rId2"/>
          <a:srcRect l="145" r="145"/>
          <a:stretch/>
        </p:blipFill>
        <p:spPr>
          <a:xfrm>
            <a:off x="11033188" y="-6670"/>
            <a:ext cx="565288" cy="565288"/>
          </a:xfrm>
          <a:prstGeom prst="rect">
            <a:avLst/>
          </a:prstGeom>
        </p:spPr>
      </p:pic>
      <p:sp>
        <p:nvSpPr>
          <p:cNvPr id="2" name="Text Placeholder 10">
            <a:extLst>
              <a:ext uri="{FF2B5EF4-FFF2-40B4-BE49-F238E27FC236}">
                <a16:creationId xmlns:a16="http://schemas.microsoft.com/office/drawing/2014/main" id="{8130B2CB-A7DB-568E-E6DF-132A1E5593C5}"/>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a:buClr>
                <a:schemeClr val="bg2">
                  <a:lumMod val="75000"/>
                </a:schemeClr>
              </a:buClr>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3"/>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3"/>
            <a:endParaRPr lang="en-US">
              <a:effectLst/>
              <a:latin typeface="Calibri Light" panose="020F0302020204030204" pitchFamily="34" charset="0"/>
            </a:endParaRPr>
          </a:p>
          <a:p>
            <a:pPr marL="2743200" marR="0" lvl="5"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lang="en-US">
              <a:effectLst/>
              <a:latin typeface="Calibri Light" panose="020F0302020204030204" pitchFamily="34" charset="0"/>
            </a:endParaRPr>
          </a:p>
          <a:p>
            <a:pPr lvl="3"/>
            <a:endParaRPr lang="en-US">
              <a:effectLst/>
              <a:latin typeface="Calibri Light" panose="020F0302020204030204" pitchFamily="34" charset="0"/>
            </a:endParaRPr>
          </a:p>
          <a:p>
            <a:pPr lvl="3"/>
            <a:endParaRPr lang="en-US">
              <a:effectLst/>
              <a:latin typeface="Calibri Light" panose="020F0302020204030204" pitchFamily="34" charset="0"/>
            </a:endParaRPr>
          </a:p>
          <a:p>
            <a:pPr lvl="0"/>
            <a:endParaRPr lang="en-US"/>
          </a:p>
        </p:txBody>
      </p:sp>
    </p:spTree>
    <p:extLst>
      <p:ext uri="{BB962C8B-B14F-4D97-AF65-F5344CB8AC3E}">
        <p14:creationId xmlns:p14="http://schemas.microsoft.com/office/powerpoint/2010/main" val="22727864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1 - orange">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2390692" y="946484"/>
            <a:ext cx="8694403" cy="1188720"/>
          </a:xfrm>
          <a:prstGeom prst="rect">
            <a:avLst/>
          </a:prstGeom>
        </p:spPr>
        <p:txBody>
          <a:bodyPr/>
          <a:lstStyle>
            <a:lvl1pPr marL="0" indent="0">
              <a:buNone/>
              <a:defRPr sz="3600">
                <a:solidFill>
                  <a:schemeClr val="bg1"/>
                </a:solidFill>
              </a:defRPr>
            </a:lvl1pPr>
          </a:lstStyle>
          <a:p>
            <a:pPr lvl="0"/>
            <a:r>
              <a:rPr lang="en-US"/>
              <a:t>Title Caps and 28-36pt Size</a:t>
            </a:r>
          </a:p>
        </p:txBody>
      </p:sp>
      <p:sp>
        <p:nvSpPr>
          <p:cNvPr id="13" name="Text Placeholder 12">
            <a:extLst>
              <a:ext uri="{FF2B5EF4-FFF2-40B4-BE49-F238E27FC236}">
                <a16:creationId xmlns:a16="http://schemas.microsoft.com/office/drawing/2014/main" id="{D012BFE2-0CCB-578A-559A-8D1EB54F565C}"/>
              </a:ext>
            </a:extLst>
          </p:cNvPr>
          <p:cNvSpPr>
            <a:spLocks noGrp="1"/>
          </p:cNvSpPr>
          <p:nvPr>
            <p:ph type="body" sz="quarter" idx="11" hasCustomPrompt="1"/>
          </p:nvPr>
        </p:nvSpPr>
        <p:spPr>
          <a:xfrm>
            <a:off x="2390692" y="1540844"/>
            <a:ext cx="8694738" cy="1074737"/>
          </a:xfrm>
          <a:prstGeom prst="rect">
            <a:avLst/>
          </a:prstGeom>
        </p:spPr>
        <p:txBody>
          <a:bodyPr/>
          <a:lstStyle>
            <a:lvl1pPr marL="0" indent="0">
              <a:buNone/>
              <a:defRPr sz="2000">
                <a:solidFill>
                  <a:schemeClr val="bg1"/>
                </a:solidFill>
              </a:defRPr>
            </a:lvl1pPr>
          </a:lstStyle>
          <a:p>
            <a:pPr lvl="0"/>
            <a:r>
              <a:rPr lang="en-US"/>
              <a:t>Subtitle if Needed, Title Caps and 18-24pt Size</a:t>
            </a:r>
          </a:p>
        </p:txBody>
      </p:sp>
      <p:sp>
        <p:nvSpPr>
          <p:cNvPr id="15" name="Text Placeholder 14">
            <a:extLst>
              <a:ext uri="{FF2B5EF4-FFF2-40B4-BE49-F238E27FC236}">
                <a16:creationId xmlns:a16="http://schemas.microsoft.com/office/drawing/2014/main" id="{DA45BA5D-6557-7257-0190-E502EA78E8CB}"/>
              </a:ext>
            </a:extLst>
          </p:cNvPr>
          <p:cNvSpPr>
            <a:spLocks noGrp="1"/>
          </p:cNvSpPr>
          <p:nvPr>
            <p:ph type="body" sz="quarter" idx="12" hasCustomPrompt="1"/>
          </p:nvPr>
        </p:nvSpPr>
        <p:spPr>
          <a:xfrm>
            <a:off x="625726" y="6064376"/>
            <a:ext cx="2021222" cy="432677"/>
          </a:xfrm>
          <a:prstGeom prst="rect">
            <a:avLst/>
          </a:prstGeom>
        </p:spPr>
        <p:txBody>
          <a:bodyPr/>
          <a:lstStyle>
            <a:lvl1pPr marL="0" indent="0">
              <a:buNone/>
              <a:defRPr sz="1800" b="1" spc="300">
                <a:solidFill>
                  <a:schemeClr val="bg1"/>
                </a:solidFill>
              </a:defRPr>
            </a:lvl1pPr>
            <a:lvl3pPr marL="914400" indent="0" algn="l">
              <a:buFont typeface="Arial" panose="020B0604020202020204" pitchFamily="34" charset="0"/>
              <a:buNone/>
              <a:defRPr/>
            </a:lvl3pPr>
          </a:lstStyle>
          <a:p>
            <a:pPr lvl="0"/>
            <a:r>
              <a:rPr lang="en-US"/>
              <a:t>MONTH 2024</a:t>
            </a:r>
          </a:p>
        </p:txBody>
      </p:sp>
      <p:cxnSp>
        <p:nvCxnSpPr>
          <p:cNvPr id="2" name="Straight Connector 1">
            <a:extLst>
              <a:ext uri="{FF2B5EF4-FFF2-40B4-BE49-F238E27FC236}">
                <a16:creationId xmlns:a16="http://schemas.microsoft.com/office/drawing/2014/main" id="{B5590243-0B56-53E5-E3C6-D02EFE2FA9C2}"/>
              </a:ext>
            </a:extLst>
          </p:cNvPr>
          <p:cNvCxnSpPr/>
          <p:nvPr userDrawn="1"/>
        </p:nvCxnSpPr>
        <p:spPr>
          <a:xfrm>
            <a:off x="721526" y="5874026"/>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04930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1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39" y="496503"/>
            <a:ext cx="8694403" cy="578318"/>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1" y="6320588"/>
            <a:ext cx="866775" cy="513682"/>
          </a:xfrm>
          <a:prstGeom prst="rect">
            <a:avLst/>
          </a:prstGeom>
        </p:spPr>
        <p:txBody>
          <a:bodyPr/>
          <a:lstStyle>
            <a:lvl1pPr marL="0" indent="0" algn="r">
              <a:buNone/>
              <a:defRPr sz="1400" b="1" spc="300">
                <a:solidFill>
                  <a:schemeClr val="bg1"/>
                </a:solidFill>
              </a:defRPr>
            </a:lvl1pPr>
          </a:lstStyle>
          <a:p>
            <a:pPr lvl="0"/>
            <a:fld id="{7FD67F68-27BB-294D-97E5-36BC83CB06D1}"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38" y="1555750"/>
            <a:ext cx="8694737" cy="578318"/>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2" name="Text Placeholder 10">
            <a:extLst>
              <a:ext uri="{FF2B5EF4-FFF2-40B4-BE49-F238E27FC236}">
                <a16:creationId xmlns:a16="http://schemas.microsoft.com/office/drawing/2014/main" id="{1819205A-F0EA-071B-38E5-FA0EA2DC242F}"/>
              </a:ext>
            </a:extLst>
          </p:cNvPr>
          <p:cNvSpPr>
            <a:spLocks noGrp="1"/>
          </p:cNvSpPr>
          <p:nvPr>
            <p:ph type="body" sz="quarter" idx="14" hasCustomPrompt="1"/>
          </p:nvPr>
        </p:nvSpPr>
        <p:spPr>
          <a:xfrm>
            <a:off x="737854" y="2021557"/>
            <a:ext cx="6400883" cy="3930649"/>
          </a:xfrm>
          <a:prstGeom prst="rect">
            <a:avLst/>
          </a:prstGeom>
        </p:spPr>
        <p:txBody>
          <a:bodyPr/>
          <a:lstStyle>
            <a:lvl1pPr marL="285750" indent="-285750">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vl2pPr marL="685800" indent="-228600">
              <a:buFont typeface="Arial" panose="020B0604020202020204" pitchFamily="34" charset="0"/>
              <a:buChar char="•"/>
              <a:defRPr sz="1400"/>
            </a:lvl2pPr>
            <a:lvl3pPr>
              <a:buClr>
                <a:schemeClr val="bg2">
                  <a:lumMod val="75000"/>
                </a:schemeClr>
              </a:buClr>
              <a:defRPr sz="1400"/>
            </a:lvl3pPr>
            <a:lvl4pPr marL="1371600" indent="0">
              <a:buClr>
                <a:schemeClr val="bg2">
                  <a:lumMod val="75000"/>
                </a:schemeClr>
              </a:buClr>
              <a:buNone/>
              <a:defRPr sz="1400"/>
            </a:lvl4pPr>
            <a:lvl5pPr marL="1828800" indent="0">
              <a:buClr>
                <a:schemeClr val="bg2">
                  <a:lumMod val="75000"/>
                </a:schemeClr>
              </a:buClr>
              <a:buNone/>
              <a:defRPr sz="1400"/>
            </a:lvl5pPr>
            <a:lvl6pPr marL="2514600" indent="0">
              <a:buNone/>
              <a:defRPr sz="1400"/>
            </a:lvl6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1"/>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pPr lvl="2"/>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p>
        </p:txBody>
      </p:sp>
    </p:spTree>
    <p:extLst>
      <p:ext uri="{BB962C8B-B14F-4D97-AF65-F5344CB8AC3E}">
        <p14:creationId xmlns:p14="http://schemas.microsoft.com/office/powerpoint/2010/main" val="27248597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03_Title and Content_a">
    <p:spTree>
      <p:nvGrpSpPr>
        <p:cNvPr id="1" name=""/>
        <p:cNvGrpSpPr/>
        <p:nvPr/>
      </p:nvGrpSpPr>
      <p:grpSpPr>
        <a:xfrm>
          <a:off x="0" y="0"/>
          <a:ext cx="0" cy="0"/>
          <a:chOff x="0" y="0"/>
          <a:chExt cx="0" cy="0"/>
        </a:xfrm>
      </p:grpSpPr>
      <p:sp>
        <p:nvSpPr>
          <p:cNvPr id="2" name="Title 1"/>
          <p:cNvSpPr>
            <a:spLocks noGrp="1"/>
          </p:cNvSpPr>
          <p:nvPr>
            <p:ph type="title"/>
          </p:nvPr>
        </p:nvSpPr>
        <p:spPr>
          <a:xfrm>
            <a:off x="1651000" y="1377950"/>
            <a:ext cx="9144000" cy="1290639"/>
          </a:xfrm>
        </p:spPr>
        <p:txBody>
          <a:bodyPr>
            <a:normAutofit/>
          </a:bodyPr>
          <a:lstStyle>
            <a:lvl1pPr algn="l">
              <a:defRPr sz="5067" baseline="0">
                <a:solidFill>
                  <a:srgbClr val="D9531E"/>
                </a:solidFill>
                <a:latin typeface="Franklin Gothic Book"/>
              </a:defRPr>
            </a:lvl1pPr>
          </a:lstStyle>
          <a:p>
            <a:r>
              <a:rPr lang="en-US"/>
              <a:t>Click to edit Master title style</a:t>
            </a:r>
          </a:p>
        </p:txBody>
      </p:sp>
      <p:sp>
        <p:nvSpPr>
          <p:cNvPr id="3" name="Content Placeholder 2"/>
          <p:cNvSpPr>
            <a:spLocks noGrp="1"/>
          </p:cNvSpPr>
          <p:nvPr>
            <p:ph idx="1"/>
          </p:nvPr>
        </p:nvSpPr>
        <p:spPr>
          <a:xfrm>
            <a:off x="1651000" y="2914650"/>
            <a:ext cx="9144000" cy="2241551"/>
          </a:xfrm>
        </p:spPr>
        <p:txBody>
          <a:bodyPr>
            <a:normAutofit/>
          </a:bodyPr>
          <a:lstStyle>
            <a:lvl1pPr marL="0" indent="0">
              <a:spcBef>
                <a:spcPts val="0"/>
              </a:spcBef>
              <a:buFontTx/>
              <a:buNone/>
              <a:defRPr sz="2933" baseline="0">
                <a:solidFill>
                  <a:schemeClr val="tx1"/>
                </a:solidFill>
                <a:latin typeface="Franklin Gothic Book"/>
              </a:defRPr>
            </a:lvl1pPr>
            <a:lvl2pPr marL="0" indent="0">
              <a:spcBef>
                <a:spcPts val="0"/>
              </a:spcBef>
              <a:buFontTx/>
              <a:buNone/>
              <a:defRPr sz="2933" baseline="0">
                <a:solidFill>
                  <a:schemeClr val="tx1"/>
                </a:solidFill>
                <a:latin typeface="Franklin Gothic Book"/>
              </a:defRPr>
            </a:lvl2pPr>
            <a:lvl3pPr marL="0" indent="0">
              <a:spcBef>
                <a:spcPts val="0"/>
              </a:spcBef>
              <a:buFontTx/>
              <a:buNone/>
              <a:defRPr sz="2933" baseline="0">
                <a:solidFill>
                  <a:schemeClr val="tx1"/>
                </a:solidFill>
                <a:latin typeface="Franklin Gothic Book"/>
              </a:defRPr>
            </a:lvl3pPr>
            <a:lvl4pPr marL="0" indent="0">
              <a:spcBef>
                <a:spcPts val="0"/>
              </a:spcBef>
              <a:buFontTx/>
              <a:buNone/>
              <a:defRPr sz="2933" baseline="0">
                <a:solidFill>
                  <a:schemeClr val="tx1"/>
                </a:solidFill>
                <a:latin typeface="Franklin Gothic Book"/>
              </a:defRPr>
            </a:lvl4pPr>
            <a:lvl5pPr marL="0" indent="0">
              <a:spcBef>
                <a:spcPts val="0"/>
              </a:spcBef>
              <a:buFontTx/>
              <a:buNone/>
              <a:defRPr sz="2933" baseline="0">
                <a:solidFill>
                  <a:schemeClr val="tx1"/>
                </a:solidFill>
                <a:latin typeface="Franklin Gothic Book"/>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 </a:t>
            </a:r>
          </a:p>
        </p:txBody>
      </p:sp>
      <p:pic>
        <p:nvPicPr>
          <p:cNvPr id="15" name="Picture 14" descr="ThinShearedLines_BlueRedYellow.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203200"/>
            <a:ext cx="12192000" cy="105664"/>
          </a:xfrm>
          <a:prstGeom prst="rect">
            <a:avLst/>
          </a:prstGeom>
        </p:spPr>
      </p:pic>
      <p:sp>
        <p:nvSpPr>
          <p:cNvPr id="8" name="Rectangle 7"/>
          <p:cNvSpPr/>
          <p:nvPr userDrawn="1"/>
        </p:nvSpPr>
        <p:spPr>
          <a:xfrm>
            <a:off x="0" y="5970229"/>
            <a:ext cx="12192000" cy="887771"/>
          </a:xfrm>
          <a:prstGeom prst="rect">
            <a:avLst/>
          </a:prstGeom>
          <a:solidFill>
            <a:srgbClr val="002D5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a:p>
        </p:txBody>
      </p:sp>
      <p:pic>
        <p:nvPicPr>
          <p:cNvPr id="10" name="Picture 9" descr="ConnectWithUs_YellowWhite.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341533" y="6275240"/>
            <a:ext cx="5372608" cy="292608"/>
          </a:xfrm>
          <a:prstGeom prst="rect">
            <a:avLst/>
          </a:prstGeom>
        </p:spPr>
      </p:pic>
      <p:pic>
        <p:nvPicPr>
          <p:cNvPr id="9" name="Picture 8" descr="DenverLogo_4C_Rev.png">
            <a:extLst>
              <a:ext uri="{FF2B5EF4-FFF2-40B4-BE49-F238E27FC236}">
                <a16:creationId xmlns:a16="http://schemas.microsoft.com/office/drawing/2014/main" id="{CEA882CE-7C6F-478E-AA9F-B0340899D2B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1800" y="6121400"/>
            <a:ext cx="1693333" cy="565475"/>
          </a:xfrm>
          <a:prstGeom prst="rect">
            <a:avLst/>
          </a:prstGeom>
        </p:spPr>
      </p:pic>
    </p:spTree>
    <p:extLst>
      <p:ext uri="{BB962C8B-B14F-4D97-AF65-F5344CB8AC3E}">
        <p14:creationId xmlns:p14="http://schemas.microsoft.com/office/powerpoint/2010/main" val="1178170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2 - GREEN - bullets">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8" name="Text Placeholder 7">
            <a:extLst>
              <a:ext uri="{FF2B5EF4-FFF2-40B4-BE49-F238E27FC236}">
                <a16:creationId xmlns:a16="http://schemas.microsoft.com/office/drawing/2014/main" id="{5A47B639-57BE-2522-ED37-5F48FB0DBD02}"/>
              </a:ext>
            </a:extLst>
          </p:cNvPr>
          <p:cNvSpPr>
            <a:spLocks noGrp="1"/>
          </p:cNvSpPr>
          <p:nvPr>
            <p:ph type="body" sz="quarter" idx="13" hasCustomPrompt="1"/>
          </p:nvPr>
        </p:nvSpPr>
        <p:spPr>
          <a:xfrm>
            <a:off x="769940" y="1555750"/>
            <a:ext cx="8694737" cy="578319"/>
          </a:xfrm>
          <a:prstGeom prst="rect">
            <a:avLst/>
          </a:prstGeom>
        </p:spPr>
        <p:txBody>
          <a:bodyPr/>
          <a:lstStyle>
            <a:lvl1pPr marL="0" indent="0">
              <a:buNone/>
              <a:defRPr sz="1600"/>
            </a:lvl1pPr>
          </a:lstStyle>
          <a:p>
            <a:r>
              <a:rPr lang="en-US" b="1">
                <a:effectLst/>
                <a:latin typeface="Calibri" panose="020F0502020204030204" pitchFamily="34" charset="0"/>
              </a:rPr>
              <a:t>Sample Sub Head Title Caps and 16pt size</a:t>
            </a:r>
            <a:endParaRPr lang="en-US">
              <a:effectLst/>
              <a:latin typeface="Calibri Light" panose="020F0302020204030204" pitchFamily="34" charset="0"/>
            </a:endParaRPr>
          </a:p>
        </p:txBody>
      </p:sp>
      <p:sp>
        <p:nvSpPr>
          <p:cNvPr id="11" name="Text Placeholder 10">
            <a:extLst>
              <a:ext uri="{FF2B5EF4-FFF2-40B4-BE49-F238E27FC236}">
                <a16:creationId xmlns:a16="http://schemas.microsoft.com/office/drawing/2014/main" id="{ACF43B73-9E31-6EB9-4037-8A6C367AED3F}"/>
              </a:ext>
            </a:extLst>
          </p:cNvPr>
          <p:cNvSpPr>
            <a:spLocks noGrp="1"/>
          </p:cNvSpPr>
          <p:nvPr>
            <p:ph type="body" sz="quarter" idx="14" hasCustomPrompt="1"/>
          </p:nvPr>
        </p:nvSpPr>
        <p:spPr>
          <a:xfrm>
            <a:off x="737855" y="2021558"/>
            <a:ext cx="6400883" cy="3930649"/>
          </a:xfrm>
          <a:prstGeom prst="rect">
            <a:avLst/>
          </a:prstGeom>
        </p:spPr>
        <p:txBody>
          <a:bodyPr/>
          <a:lstStyle>
            <a:lvl1pPr marL="285744" indent="-285744">
              <a:lnSpc>
                <a:spcPct val="100000"/>
              </a:lnSpc>
              <a:buClr>
                <a:srgbClr val="C3D831"/>
              </a:buClr>
              <a:buSzPct val="110000"/>
              <a:buFont typeface="Arial" panose="020B0604020202020204" pitchFamily="34" charset="0"/>
              <a:buChar char="•"/>
              <a:defRPr sz="1400">
                <a:solidFill>
                  <a:schemeClr val="bg2">
                    <a:lumMod val="10000"/>
                  </a:schemeClr>
                </a:solidFill>
                <a:latin typeface="+mn-lt"/>
              </a:defRPr>
            </a:lvl1pPr>
          </a:lstStyle>
          <a:p>
            <a:r>
              <a:rPr lang="en-US">
                <a:effectLst/>
                <a:latin typeface="Calibri Light" panose="020F0302020204030204" pitchFamily="34" charset="0"/>
              </a:rPr>
              <a:t>Placeholder copy here, 14-16pt size. </a:t>
            </a:r>
            <a:r>
              <a:rPr lang="en-US" err="1">
                <a:effectLst/>
                <a:latin typeface="Calibri Light" panose="020F0302020204030204" pitchFamily="34" charset="0"/>
              </a:rPr>
              <a:t>Itatqui</a:t>
            </a:r>
            <a:r>
              <a:rPr lang="en-US">
                <a:effectLst/>
                <a:latin typeface="Calibri Light" panose="020F0302020204030204" pitchFamily="34" charset="0"/>
              </a:rPr>
              <a:t> </a:t>
            </a:r>
            <a:r>
              <a:rPr lang="en-US" err="1">
                <a:effectLst/>
                <a:latin typeface="Calibri Light" panose="020F0302020204030204" pitchFamily="34" charset="0"/>
              </a:rPr>
              <a:t>comnimporem</a:t>
            </a:r>
            <a:r>
              <a:rPr lang="en-US">
                <a:effectLst/>
                <a:latin typeface="Calibri Light" panose="020F0302020204030204" pitchFamily="34" charset="0"/>
              </a:rPr>
              <a:t> hit </a:t>
            </a:r>
            <a:r>
              <a:rPr lang="en-US" err="1">
                <a:effectLst/>
                <a:latin typeface="Calibri Light" panose="020F0302020204030204" pitchFamily="34" charset="0"/>
              </a:rPr>
              <a:t>adis</a:t>
            </a:r>
            <a:r>
              <a:rPr lang="en-US">
                <a:effectLst/>
                <a:latin typeface="Calibri Light" panose="020F0302020204030204" pitchFamily="34" charset="0"/>
              </a:rPr>
              <a:t> ex ex et </a:t>
            </a:r>
            <a:r>
              <a:rPr lang="en-US" err="1">
                <a:effectLst/>
                <a:latin typeface="Calibri Light" panose="020F0302020204030204" pitchFamily="34" charset="0"/>
              </a:rPr>
              <a:t>quam</a:t>
            </a:r>
            <a:r>
              <a:rPr lang="en-US">
                <a:effectLst/>
                <a:latin typeface="Calibri Light" panose="020F0302020204030204" pitchFamily="34" charset="0"/>
              </a:rPr>
              <a:t>, is </a:t>
            </a:r>
            <a:r>
              <a:rPr lang="en-US" err="1">
                <a:effectLst/>
                <a:latin typeface="Calibri Light" panose="020F0302020204030204" pitchFamily="34" charset="0"/>
              </a:rPr>
              <a:t>aliquid</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maio</a:t>
            </a:r>
            <a:r>
              <a:rPr lang="en-US">
                <a:effectLst/>
                <a:latin typeface="Calibri Light" panose="020F0302020204030204" pitchFamily="34" charset="0"/>
              </a:rPr>
              <a:t>. </a:t>
            </a:r>
            <a:r>
              <a:rPr lang="en-US" err="1">
                <a:effectLst/>
                <a:latin typeface="Calibri Light" panose="020F0302020204030204" pitchFamily="34" charset="0"/>
              </a:rPr>
              <a:t>Dipsunt</a:t>
            </a:r>
            <a:r>
              <a:rPr lang="en-US">
                <a:effectLst/>
                <a:latin typeface="Calibri Light" panose="020F0302020204030204" pitchFamily="34" charset="0"/>
              </a:rPr>
              <a:t> am </a:t>
            </a:r>
            <a:r>
              <a:rPr lang="en-US" err="1">
                <a:effectLst/>
                <a:latin typeface="Calibri Light" panose="020F0302020204030204" pitchFamily="34" charset="0"/>
              </a:rPr>
              <a:t>harcit</a:t>
            </a:r>
            <a:r>
              <a:rPr lang="en-US">
                <a:effectLst/>
                <a:latin typeface="Calibri Light" panose="020F0302020204030204" pitchFamily="34" charset="0"/>
              </a:rPr>
              <a:t> </a:t>
            </a:r>
            <a:r>
              <a:rPr lang="en-US" err="1">
                <a:effectLst/>
                <a:latin typeface="Calibri Light" panose="020F0302020204030204" pitchFamily="34" charset="0"/>
              </a:rPr>
              <a:t>hil</a:t>
            </a:r>
            <a:r>
              <a:rPr lang="en-US">
                <a:effectLst/>
                <a:latin typeface="Calibri Light" panose="020F0302020204030204" pitchFamily="34" charset="0"/>
              </a:rPr>
              <a:t> </a:t>
            </a:r>
            <a:r>
              <a:rPr lang="en-US" err="1">
                <a:effectLst/>
                <a:latin typeface="Calibri Light" panose="020F0302020204030204" pitchFamily="34" charset="0"/>
              </a:rPr>
              <a:t>ero</a:t>
            </a:r>
            <a:r>
              <a:rPr lang="en-US">
                <a:effectLst/>
                <a:latin typeface="Calibri Light" panose="020F0302020204030204" pitchFamily="34" charset="0"/>
              </a:rPr>
              <a:t> </a:t>
            </a:r>
            <a:r>
              <a:rPr lang="en-US" err="1">
                <a:effectLst/>
                <a:latin typeface="Calibri Light" panose="020F0302020204030204" pitchFamily="34" charset="0"/>
              </a:rPr>
              <a:t>cus</a:t>
            </a:r>
            <a:r>
              <a:rPr lang="en-US">
                <a:effectLst/>
                <a:latin typeface="Calibri Light" panose="020F0302020204030204" pitchFamily="34" charset="0"/>
              </a:rPr>
              <a:t> </a:t>
            </a:r>
            <a:r>
              <a:rPr lang="en-US" err="1">
                <a:effectLst/>
                <a:latin typeface="Calibri Light" panose="020F0302020204030204" pitchFamily="34" charset="0"/>
              </a:rPr>
              <a:t>ducitae</a:t>
            </a:r>
            <a:r>
              <a:rPr lang="en-US">
                <a:effectLst/>
                <a:latin typeface="Calibri Light" panose="020F0302020204030204" pitchFamily="34" charset="0"/>
              </a:rPr>
              <a:t> </a:t>
            </a:r>
            <a:r>
              <a:rPr lang="en-US" err="1">
                <a:effectLst/>
                <a:latin typeface="Calibri Light" panose="020F0302020204030204" pitchFamily="34" charset="0"/>
              </a:rPr>
              <a:t>niassus</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a:effectLst/>
                <a:latin typeface="Calibri Light" panose="020F0302020204030204" pitchFamily="34" charset="0"/>
              </a:rPr>
              <a:t>Am </a:t>
            </a:r>
            <a:r>
              <a:rPr lang="en-US" err="1">
                <a:effectLst/>
                <a:latin typeface="Calibri Light" panose="020F0302020204030204" pitchFamily="34" charset="0"/>
              </a:rPr>
              <a:t>quia</a:t>
            </a:r>
            <a:r>
              <a:rPr lang="en-US">
                <a:effectLst/>
                <a:latin typeface="Calibri Light" panose="020F0302020204030204" pitchFamily="34" charset="0"/>
              </a:rPr>
              <a:t> </a:t>
            </a:r>
            <a:r>
              <a:rPr lang="en-US" err="1">
                <a:effectLst/>
                <a:latin typeface="Calibri Light" panose="020F0302020204030204" pitchFamily="34" charset="0"/>
              </a:rPr>
              <a:t>dolorro</a:t>
            </a:r>
            <a:r>
              <a:rPr lang="en-US">
                <a:effectLst/>
                <a:latin typeface="Calibri Light" panose="020F0302020204030204" pitchFamily="34" charset="0"/>
              </a:rPr>
              <a:t> to </a:t>
            </a:r>
            <a:r>
              <a:rPr lang="en-US" err="1">
                <a:effectLst/>
                <a:latin typeface="Calibri Light" panose="020F0302020204030204" pitchFamily="34" charset="0"/>
              </a:rPr>
              <a:t>volesti</a:t>
            </a:r>
            <a:r>
              <a:rPr lang="en-US">
                <a:effectLst/>
                <a:latin typeface="Calibri Light" panose="020F0302020204030204" pitchFamily="34" charset="0"/>
              </a:rPr>
              <a:t> </a:t>
            </a:r>
            <a:r>
              <a:rPr lang="en-US" err="1">
                <a:effectLst/>
                <a:latin typeface="Calibri Light" panose="020F0302020204030204" pitchFamily="34" charset="0"/>
              </a:rPr>
              <a:t>ncilibus</a:t>
            </a:r>
            <a:r>
              <a:rPr lang="en-US">
                <a:effectLst/>
                <a:latin typeface="Calibri Light" panose="020F0302020204030204" pitchFamily="34" charset="0"/>
              </a:rPr>
              <a:t>, </a:t>
            </a:r>
            <a:r>
              <a:rPr lang="en-US" err="1">
                <a:effectLst/>
                <a:latin typeface="Calibri Light" panose="020F0302020204030204" pitchFamily="34" charset="0"/>
              </a:rPr>
              <a:t>sequat</a:t>
            </a:r>
            <a:r>
              <a:rPr lang="en-US">
                <a:effectLst/>
                <a:latin typeface="Calibri Light" panose="020F0302020204030204" pitchFamily="34" charset="0"/>
              </a:rPr>
              <a:t> </a:t>
            </a:r>
            <a:r>
              <a:rPr lang="en-US" err="1">
                <a:effectLst/>
                <a:latin typeface="Calibri Light" panose="020F0302020204030204" pitchFamily="34" charset="0"/>
              </a:rPr>
              <a:t>omnietur</a:t>
            </a:r>
            <a:r>
              <a:rPr lang="en-US">
                <a:effectLst/>
                <a:latin typeface="Calibri Light" panose="020F0302020204030204" pitchFamily="34" charset="0"/>
              </a:rPr>
              <a:t> </a:t>
            </a:r>
            <a:r>
              <a:rPr lang="en-US" err="1">
                <a:effectLst/>
                <a:latin typeface="Calibri Light" panose="020F0302020204030204" pitchFamily="34" charset="0"/>
              </a:rPr>
              <a:t>sitatiam</a:t>
            </a:r>
            <a:r>
              <a:rPr lang="en-US">
                <a:effectLst/>
                <a:latin typeface="Calibri Light" panose="020F0302020204030204" pitchFamily="34" charset="0"/>
              </a:rPr>
              <a:t> as </a:t>
            </a:r>
            <a:r>
              <a:rPr lang="en-US" err="1">
                <a:effectLst/>
                <a:latin typeface="Calibri Light" panose="020F0302020204030204" pitchFamily="34" charset="0"/>
              </a:rPr>
              <a:t>simusda</a:t>
            </a:r>
            <a:r>
              <a:rPr lang="en-US">
                <a:effectLst/>
                <a:latin typeface="Calibri Light" panose="020F0302020204030204" pitchFamily="34" charset="0"/>
              </a:rPr>
              <a:t> </a:t>
            </a:r>
            <a:r>
              <a:rPr lang="en-US" err="1">
                <a:effectLst/>
                <a:latin typeface="Calibri Light" panose="020F0302020204030204" pitchFamily="34" charset="0"/>
              </a:rPr>
              <a:t>volorerit</a:t>
            </a:r>
            <a:r>
              <a:rPr lang="en-US">
                <a:effectLst/>
                <a:latin typeface="Calibri Light" panose="020F0302020204030204" pitchFamily="34" charset="0"/>
              </a:rPr>
              <a:t> et, </a:t>
            </a:r>
            <a:r>
              <a:rPr lang="en-US" err="1">
                <a:effectLst/>
                <a:latin typeface="Calibri Light" panose="020F0302020204030204" pitchFamily="34" charset="0"/>
              </a:rPr>
              <a:t>cusanisitas</a:t>
            </a:r>
            <a:r>
              <a:rPr lang="en-US">
                <a:effectLst/>
                <a:latin typeface="Calibri Light" panose="020F0302020204030204" pitchFamily="34" charset="0"/>
              </a:rPr>
              <a:t> rem </a:t>
            </a:r>
            <a:r>
              <a:rPr lang="en-US" err="1">
                <a:effectLst/>
                <a:latin typeface="Calibri Light" panose="020F0302020204030204" pitchFamily="34" charset="0"/>
              </a:rPr>
              <a:t>verspelis</a:t>
            </a:r>
            <a:r>
              <a:rPr lang="en-US">
                <a:effectLst/>
                <a:latin typeface="Calibri Light" panose="020F0302020204030204" pitchFamily="34" charset="0"/>
              </a:rPr>
              <a:t> as </a:t>
            </a:r>
            <a:r>
              <a:rPr lang="en-US" err="1">
                <a:effectLst/>
                <a:latin typeface="Calibri Light" panose="020F0302020204030204" pitchFamily="34" charset="0"/>
              </a:rPr>
              <a:t>audipsum</a:t>
            </a:r>
            <a:r>
              <a:rPr lang="en-US">
                <a:effectLst/>
                <a:latin typeface="Calibri Light" panose="020F0302020204030204" pitchFamily="34" charset="0"/>
              </a:rPr>
              <a:t> qui re </a:t>
            </a:r>
            <a:r>
              <a:rPr lang="en-US" err="1">
                <a:effectLst/>
                <a:latin typeface="Calibri Light" panose="020F0302020204030204" pitchFamily="34" charset="0"/>
              </a:rPr>
              <a:t>corecep</a:t>
            </a:r>
            <a:r>
              <a:rPr lang="en-US">
                <a:effectLst/>
                <a:latin typeface="Calibri Light" panose="020F0302020204030204" pitchFamily="34" charset="0"/>
              </a:rPr>
              <a:t> </a:t>
            </a:r>
            <a:r>
              <a:rPr lang="en-US" err="1">
                <a:effectLst/>
                <a:latin typeface="Calibri Light" panose="020F0302020204030204" pitchFamily="34" charset="0"/>
              </a:rPr>
              <a:t>elitassedis</a:t>
            </a:r>
            <a:r>
              <a:rPr lang="en-US">
                <a:effectLst/>
                <a:latin typeface="Calibri Light" panose="020F0302020204030204" pitchFamily="34" charset="0"/>
              </a:rPr>
              <a:t> </a:t>
            </a:r>
            <a:r>
              <a:rPr lang="en-US" err="1">
                <a:effectLst/>
                <a:latin typeface="Calibri Light" panose="020F0302020204030204" pitchFamily="34" charset="0"/>
              </a:rPr>
              <a:t>mos</a:t>
            </a:r>
            <a:r>
              <a:rPr lang="en-US">
                <a:effectLst/>
                <a:latin typeface="Calibri Light" panose="020F0302020204030204" pitchFamily="34" charset="0"/>
              </a:rPr>
              <a:t> </a:t>
            </a:r>
            <a:r>
              <a:rPr lang="en-US" err="1">
                <a:effectLst/>
                <a:latin typeface="Calibri Light" panose="020F0302020204030204" pitchFamily="34" charset="0"/>
              </a:rPr>
              <a:t>doluptaquam</a:t>
            </a:r>
            <a:r>
              <a:rPr lang="en-US">
                <a:effectLst/>
                <a:latin typeface="Calibri Light" panose="020F0302020204030204" pitchFamily="34" charset="0"/>
              </a:rPr>
              <a:t> </a:t>
            </a:r>
            <a:r>
              <a:rPr lang="en-US" err="1">
                <a:effectLst/>
                <a:latin typeface="Calibri Light" panose="020F0302020204030204" pitchFamily="34" charset="0"/>
              </a:rPr>
              <a:t>reic</a:t>
            </a:r>
            <a:r>
              <a:rPr lang="en-US">
                <a:effectLst/>
                <a:latin typeface="Calibri Light" panose="020F0302020204030204" pitchFamily="34" charset="0"/>
              </a:rPr>
              <a:t> </a:t>
            </a:r>
            <a:r>
              <a:rPr lang="en-US" err="1">
                <a:effectLst/>
                <a:latin typeface="Calibri Light" panose="020F0302020204030204" pitchFamily="34" charset="0"/>
              </a:rPr>
              <a:t>temquidunt</a:t>
            </a:r>
            <a:r>
              <a:rPr lang="en-US">
                <a:effectLst/>
                <a:latin typeface="Calibri Light" panose="020F0302020204030204" pitchFamily="34" charset="0"/>
              </a:rPr>
              <a:t> verum </a:t>
            </a:r>
            <a:r>
              <a:rPr lang="en-US" err="1">
                <a:effectLst/>
                <a:latin typeface="Calibri Light" panose="020F0302020204030204" pitchFamily="34" charset="0"/>
              </a:rPr>
              <a:t>autemqui</a:t>
            </a:r>
            <a:r>
              <a:rPr lang="en-US">
                <a:effectLst/>
                <a:latin typeface="Calibri Light" panose="020F0302020204030204" pitchFamily="34" charset="0"/>
              </a:rPr>
              <a:t> </a:t>
            </a:r>
            <a:r>
              <a:rPr lang="en-US" err="1">
                <a:effectLst/>
                <a:latin typeface="Calibri Light" panose="020F0302020204030204" pitchFamily="34" charset="0"/>
              </a:rPr>
              <a:t>simagnia</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Assin</a:t>
            </a:r>
            <a:r>
              <a:rPr lang="en-US">
                <a:effectLst/>
                <a:latin typeface="Calibri Light" panose="020F0302020204030204" pitchFamily="34" charset="0"/>
              </a:rPr>
              <a:t> </a:t>
            </a:r>
            <a:r>
              <a:rPr lang="en-US" err="1">
                <a:effectLst/>
                <a:latin typeface="Calibri Light" panose="020F0302020204030204" pitchFamily="34" charset="0"/>
              </a:rPr>
              <a:t>excest</a:t>
            </a:r>
            <a:r>
              <a:rPr lang="en-US">
                <a:effectLst/>
                <a:latin typeface="Calibri Light" panose="020F0302020204030204" pitchFamily="34" charset="0"/>
              </a:rPr>
              <a:t> </a:t>
            </a:r>
            <a:r>
              <a:rPr lang="en-US" err="1">
                <a:effectLst/>
                <a:latin typeface="Calibri Light" panose="020F0302020204030204" pitchFamily="34" charset="0"/>
              </a:rPr>
              <a:t>vollent</a:t>
            </a:r>
            <a:r>
              <a:rPr lang="en-US">
                <a:effectLst/>
                <a:latin typeface="Calibri Light" panose="020F0302020204030204" pitchFamily="34" charset="0"/>
              </a:rPr>
              <a:t> id et </a:t>
            </a:r>
            <a:r>
              <a:rPr lang="en-US" err="1">
                <a:effectLst/>
                <a:latin typeface="Calibri Light" panose="020F0302020204030204" pitchFamily="34" charset="0"/>
              </a:rPr>
              <a:t>eturerspera</a:t>
            </a:r>
            <a:r>
              <a:rPr lang="en-US">
                <a:effectLst/>
                <a:latin typeface="Calibri Light" panose="020F0302020204030204" pitchFamily="34" charset="0"/>
              </a:rPr>
              <a:t> pro con pa </a:t>
            </a:r>
            <a:r>
              <a:rPr lang="en-US" err="1">
                <a:effectLst/>
                <a:latin typeface="Calibri Light" panose="020F0302020204030204" pitchFamily="34" charset="0"/>
              </a:rPr>
              <a:t>sumenienti</a:t>
            </a:r>
            <a:r>
              <a:rPr lang="en-US">
                <a:effectLst/>
                <a:latin typeface="Calibri Light" panose="020F0302020204030204" pitchFamily="34" charset="0"/>
              </a:rPr>
              <a:t> </a:t>
            </a:r>
            <a:r>
              <a:rPr lang="en-US" err="1">
                <a:effectLst/>
                <a:latin typeface="Calibri Light" panose="020F0302020204030204" pitchFamily="34" charset="0"/>
              </a:rPr>
              <a:t>ut</a:t>
            </a:r>
            <a:r>
              <a:rPr lang="en-US">
                <a:effectLst/>
                <a:latin typeface="Calibri Light" panose="020F0302020204030204" pitchFamily="34" charset="0"/>
              </a:rPr>
              <a:t> </a:t>
            </a:r>
            <a:r>
              <a:rPr lang="en-US" err="1">
                <a:effectLst/>
                <a:latin typeface="Calibri Light" panose="020F0302020204030204" pitchFamily="34" charset="0"/>
              </a:rPr>
              <a:t>dolupta</a:t>
            </a:r>
            <a:r>
              <a:rPr lang="en-US">
                <a:effectLst/>
                <a:latin typeface="Calibri Light" panose="020F0302020204030204" pitchFamily="34" charset="0"/>
              </a:rPr>
              <a:t> </a:t>
            </a:r>
            <a:r>
              <a:rPr lang="en-US" err="1">
                <a:effectLst/>
                <a:latin typeface="Calibri Light" panose="020F0302020204030204" pitchFamily="34" charset="0"/>
              </a:rPr>
              <a:t>tiossunt</a:t>
            </a:r>
            <a:r>
              <a:rPr lang="en-US">
                <a:effectLst/>
                <a:latin typeface="Calibri Light" panose="020F0302020204030204" pitchFamily="34" charset="0"/>
              </a:rPr>
              <a:t> </a:t>
            </a:r>
            <a:r>
              <a:rPr lang="en-US" err="1">
                <a:effectLst/>
                <a:latin typeface="Calibri Light" panose="020F0302020204030204" pitchFamily="34" charset="0"/>
              </a:rPr>
              <a:t>atur</a:t>
            </a:r>
            <a:r>
              <a:rPr lang="en-US">
                <a:effectLst/>
                <a:latin typeface="Calibri Light" panose="020F0302020204030204" pitchFamily="34" charset="0"/>
              </a:rPr>
              <a:t>, id </a:t>
            </a:r>
            <a:r>
              <a:rPr lang="en-US" err="1">
                <a:effectLst/>
                <a:latin typeface="Calibri Light" panose="020F0302020204030204" pitchFamily="34" charset="0"/>
              </a:rPr>
              <a:t>eiunt</a:t>
            </a:r>
            <a:r>
              <a:rPr lang="en-US">
                <a:effectLst/>
                <a:latin typeface="Calibri Light" panose="020F0302020204030204" pitchFamily="34" charset="0"/>
              </a:rPr>
              <a:t> re pos </a:t>
            </a:r>
            <a:r>
              <a:rPr lang="en-US" err="1">
                <a:effectLst/>
                <a:latin typeface="Calibri Light" panose="020F0302020204030204" pitchFamily="34" charset="0"/>
              </a:rPr>
              <a:t>velitibus</a:t>
            </a:r>
            <a:r>
              <a:rPr lang="en-US">
                <a:effectLst/>
                <a:latin typeface="Calibri Light" panose="020F0302020204030204" pitchFamily="34" charset="0"/>
              </a:rPr>
              <a:t> </a:t>
            </a:r>
            <a:r>
              <a:rPr lang="en-US" err="1">
                <a:effectLst/>
                <a:latin typeface="Calibri Light" panose="020F0302020204030204" pitchFamily="34" charset="0"/>
              </a:rPr>
              <a:t>earisquibusa</a:t>
            </a:r>
            <a:r>
              <a:rPr lang="en-US">
                <a:effectLst/>
                <a:latin typeface="Calibri Light" panose="020F0302020204030204" pitchFamily="34" charset="0"/>
              </a:rPr>
              <a:t> nobis </a:t>
            </a:r>
            <a:r>
              <a:rPr lang="en-US" err="1">
                <a:effectLst/>
                <a:latin typeface="Calibri Light" panose="020F0302020204030204" pitchFamily="34" charset="0"/>
              </a:rPr>
              <a:t>dolorepe</a:t>
            </a:r>
            <a:r>
              <a:rPr lang="en-US">
                <a:effectLst/>
                <a:latin typeface="Calibri Light" panose="020F0302020204030204" pitchFamily="34" charset="0"/>
              </a:rPr>
              <a:t> </a:t>
            </a:r>
            <a:r>
              <a:rPr lang="en-US" err="1">
                <a:effectLst/>
                <a:latin typeface="Calibri Light" panose="020F0302020204030204" pitchFamily="34" charset="0"/>
              </a:rPr>
              <a:t>nimi</a:t>
            </a:r>
            <a:r>
              <a:rPr lang="en-US">
                <a:effectLst/>
                <a:latin typeface="Calibri Light" panose="020F0302020204030204" pitchFamily="34" charset="0"/>
              </a:rPr>
              <a:t>, </a:t>
            </a:r>
            <a:r>
              <a:rPr lang="en-US" err="1">
                <a:effectLst/>
                <a:latin typeface="Calibri Light" panose="020F0302020204030204" pitchFamily="34" charset="0"/>
              </a:rPr>
              <a:t>temque</a:t>
            </a:r>
            <a:r>
              <a:rPr lang="en-US">
                <a:effectLst/>
                <a:latin typeface="Calibri Light" panose="020F0302020204030204" pitchFamily="34" charset="0"/>
              </a:rPr>
              <a:t> </a:t>
            </a:r>
            <a:r>
              <a:rPr lang="en-US" err="1">
                <a:effectLst/>
                <a:latin typeface="Calibri Light" panose="020F0302020204030204" pitchFamily="34" charset="0"/>
              </a:rPr>
              <a:t>vollo</a:t>
            </a:r>
            <a:r>
              <a:rPr lang="en-US">
                <a:effectLst/>
                <a:latin typeface="Calibri Light" panose="020F0302020204030204" pitchFamily="34" charset="0"/>
              </a:rPr>
              <a:t> </a:t>
            </a:r>
            <a:r>
              <a:rPr lang="en-US" err="1">
                <a:effectLst/>
                <a:latin typeface="Calibri Light" panose="020F0302020204030204" pitchFamily="34" charset="0"/>
              </a:rPr>
              <a:t>molore</a:t>
            </a:r>
            <a:r>
              <a:rPr lang="en-US">
                <a:effectLst/>
                <a:latin typeface="Calibri Light" panose="020F0302020204030204" pitchFamily="34" charset="0"/>
              </a:rPr>
              <a:t>, </a:t>
            </a:r>
            <a:r>
              <a:rPr lang="en-US" err="1">
                <a:effectLst/>
                <a:latin typeface="Calibri Light" panose="020F0302020204030204" pitchFamily="34" charset="0"/>
              </a:rPr>
              <a:t>ommodis</a:t>
            </a:r>
            <a:r>
              <a:rPr lang="en-US">
                <a:effectLst/>
                <a:latin typeface="Calibri Light" panose="020F0302020204030204" pitchFamily="34" charset="0"/>
              </a:rPr>
              <a:t> </a:t>
            </a:r>
            <a:r>
              <a:rPr lang="en-US" err="1">
                <a:effectLst/>
                <a:latin typeface="Calibri Light" panose="020F0302020204030204" pitchFamily="34" charset="0"/>
              </a:rPr>
              <a:t>autatem</a:t>
            </a:r>
            <a:r>
              <a:rPr lang="en-US">
                <a:effectLst/>
                <a:latin typeface="Calibri Light" panose="020F0302020204030204" pitchFamily="34" charset="0"/>
              </a:rPr>
              <a:t> </a:t>
            </a:r>
            <a:r>
              <a:rPr lang="en-US" err="1">
                <a:effectLst/>
                <a:latin typeface="Calibri Light" panose="020F0302020204030204" pitchFamily="34" charset="0"/>
              </a:rPr>
              <a:t>faceaquatur</a:t>
            </a:r>
            <a:r>
              <a:rPr lang="en-US">
                <a:effectLst/>
                <a:latin typeface="Calibri Light" panose="020F0302020204030204" pitchFamily="34" charset="0"/>
              </a:rPr>
              <a:t> </a:t>
            </a:r>
            <a:r>
              <a:rPr lang="en-US" err="1">
                <a:effectLst/>
                <a:latin typeface="Calibri Light" panose="020F0302020204030204" pitchFamily="34" charset="0"/>
              </a:rPr>
              <a:t>molum</a:t>
            </a:r>
            <a:r>
              <a:rPr lang="en-US">
                <a:effectLst/>
                <a:latin typeface="Calibri Light" panose="020F0302020204030204" pitchFamily="34" charset="0"/>
              </a:rPr>
              <a:t> adios et </a:t>
            </a:r>
            <a:r>
              <a:rPr lang="en-US" err="1">
                <a:effectLst/>
                <a:latin typeface="Calibri Light" panose="020F0302020204030204" pitchFamily="34" charset="0"/>
              </a:rPr>
              <a:t>acernat</a:t>
            </a:r>
            <a:r>
              <a:rPr lang="en-US">
                <a:effectLst/>
                <a:latin typeface="Calibri Light" panose="020F0302020204030204" pitchFamily="34" charset="0"/>
              </a:rPr>
              <a:t>.</a:t>
            </a:r>
            <a:br>
              <a:rPr lang="en-US">
                <a:effectLst/>
                <a:latin typeface="Calibri Light" panose="020F0302020204030204" pitchFamily="34" charset="0"/>
              </a:rPr>
            </a:br>
            <a:endParaRPr lang="en-US">
              <a:effectLst/>
              <a:latin typeface="Calibri Light" panose="020F0302020204030204" pitchFamily="34" charset="0"/>
            </a:endParaRPr>
          </a:p>
          <a:p>
            <a:r>
              <a:rPr lang="en-US" err="1">
                <a:effectLst/>
                <a:latin typeface="Calibri Light" panose="020F0302020204030204" pitchFamily="34" charset="0"/>
              </a:rPr>
              <a:t>Ignihil</a:t>
            </a:r>
            <a:r>
              <a:rPr lang="en-US">
                <a:effectLst/>
                <a:latin typeface="Calibri Light" panose="020F0302020204030204" pitchFamily="34" charset="0"/>
              </a:rPr>
              <a:t> magnates </a:t>
            </a:r>
            <a:r>
              <a:rPr lang="en-US" err="1">
                <a:effectLst/>
                <a:latin typeface="Calibri Light" panose="020F0302020204030204" pitchFamily="34" charset="0"/>
              </a:rPr>
              <a:t>iligene</a:t>
            </a:r>
            <a:r>
              <a:rPr lang="en-US">
                <a:effectLst/>
                <a:latin typeface="Calibri Light" panose="020F0302020204030204" pitchFamily="34" charset="0"/>
              </a:rPr>
              <a:t> </a:t>
            </a:r>
            <a:r>
              <a:rPr lang="en-US" err="1">
                <a:effectLst/>
                <a:latin typeface="Calibri Light" panose="020F0302020204030204" pitchFamily="34" charset="0"/>
              </a:rPr>
              <a:t>mperchitae</a:t>
            </a:r>
            <a:r>
              <a:rPr lang="en-US">
                <a:effectLst/>
                <a:latin typeface="Calibri Light" panose="020F0302020204030204" pitchFamily="34" charset="0"/>
              </a:rPr>
              <a:t> </a:t>
            </a:r>
            <a:r>
              <a:rPr lang="en-US" err="1">
                <a:effectLst/>
                <a:latin typeface="Calibri Light" panose="020F0302020204030204" pitchFamily="34" charset="0"/>
              </a:rPr>
              <a:t>esciunt</a:t>
            </a:r>
            <a:r>
              <a:rPr lang="en-US">
                <a:effectLst/>
                <a:latin typeface="Calibri Light" panose="020F0302020204030204" pitchFamily="34" charset="0"/>
              </a:rPr>
              <a:t> </a:t>
            </a:r>
            <a:r>
              <a:rPr lang="en-US" err="1">
                <a:effectLst/>
                <a:latin typeface="Calibri Light" panose="020F0302020204030204" pitchFamily="34" charset="0"/>
              </a:rPr>
              <a:t>officitate</a:t>
            </a:r>
            <a:r>
              <a:rPr lang="en-US">
                <a:effectLst/>
                <a:latin typeface="Calibri Light" panose="020F0302020204030204" pitchFamily="34" charset="0"/>
              </a:rPr>
              <a:t> none mi, </a:t>
            </a:r>
            <a:r>
              <a:rPr lang="en-US" err="1">
                <a:effectLst/>
                <a:latin typeface="Calibri Light" panose="020F0302020204030204" pitchFamily="34" charset="0"/>
              </a:rPr>
              <a:t>adis</a:t>
            </a:r>
            <a:r>
              <a:rPr lang="en-US">
                <a:effectLst/>
                <a:latin typeface="Calibri Light" panose="020F0302020204030204" pitchFamily="34" charset="0"/>
              </a:rPr>
              <a:t> </a:t>
            </a:r>
            <a:r>
              <a:rPr lang="en-US" err="1">
                <a:effectLst/>
                <a:latin typeface="Calibri Light" panose="020F0302020204030204" pitchFamily="34" charset="0"/>
              </a:rPr>
              <a:t>molupta</a:t>
            </a:r>
            <a:r>
              <a:rPr lang="en-US">
                <a:effectLst/>
                <a:latin typeface="Calibri Light" panose="020F0302020204030204" pitchFamily="34" charset="0"/>
              </a:rPr>
              <a:t> dis </a:t>
            </a:r>
            <a:r>
              <a:rPr lang="en-US" err="1">
                <a:effectLst/>
                <a:latin typeface="Calibri Light" panose="020F0302020204030204" pitchFamily="34" charset="0"/>
              </a:rPr>
              <a:t>corum</a:t>
            </a:r>
            <a:r>
              <a:rPr lang="en-US">
                <a:effectLst/>
                <a:latin typeface="Calibri Light" panose="020F0302020204030204" pitchFamily="34" charset="0"/>
              </a:rPr>
              <a:t> </a:t>
            </a:r>
            <a:r>
              <a:rPr lang="en-US" err="1">
                <a:effectLst/>
                <a:latin typeface="Calibri Light" panose="020F0302020204030204" pitchFamily="34" charset="0"/>
              </a:rPr>
              <a:t>ullorita</a:t>
            </a:r>
            <a:r>
              <a:rPr lang="en-US">
                <a:effectLst/>
                <a:latin typeface="Calibri Light" panose="020F0302020204030204" pitchFamily="34" charset="0"/>
              </a:rPr>
              <a:t> dolore cone is min </a:t>
            </a:r>
            <a:r>
              <a:rPr lang="en-US" err="1">
                <a:effectLst/>
                <a:latin typeface="Calibri Light" panose="020F0302020204030204" pitchFamily="34" charset="0"/>
              </a:rPr>
              <a:t>nobitatia</a:t>
            </a:r>
            <a:r>
              <a:rPr lang="en-US">
                <a:effectLst/>
                <a:latin typeface="Calibri Light" panose="020F0302020204030204" pitchFamily="34" charset="0"/>
              </a:rPr>
              <a:t> </a:t>
            </a:r>
            <a:r>
              <a:rPr lang="en-US" err="1">
                <a:effectLst/>
                <a:latin typeface="Calibri Light" panose="020F0302020204030204" pitchFamily="34" charset="0"/>
              </a:rPr>
              <a:t>dolorios</a:t>
            </a:r>
            <a:r>
              <a:rPr lang="en-US">
                <a:effectLst/>
                <a:latin typeface="Calibri Light" panose="020F0302020204030204" pitchFamily="34" charset="0"/>
              </a:rPr>
              <a:t>.</a:t>
            </a:r>
          </a:p>
          <a:p>
            <a:pPr lvl="0"/>
            <a:endParaRPr lang="en-US"/>
          </a:p>
        </p:txBody>
      </p:sp>
    </p:spTree>
    <p:extLst>
      <p:ext uri="{BB962C8B-B14F-4D97-AF65-F5344CB8AC3E}">
        <p14:creationId xmlns:p14="http://schemas.microsoft.com/office/powerpoint/2010/main" val="16610311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2 - GREEN">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DEFD74-1457-3760-A948-8FB8E75F5852}"/>
              </a:ext>
            </a:extLst>
          </p:cNvPr>
          <p:cNvSpPr>
            <a:spLocks noGrp="1"/>
          </p:cNvSpPr>
          <p:nvPr>
            <p:ph type="body" sz="quarter" idx="10" hasCustomPrompt="1"/>
          </p:nvPr>
        </p:nvSpPr>
        <p:spPr>
          <a:xfrm>
            <a:off x="770440" y="496503"/>
            <a:ext cx="8694403" cy="578319"/>
          </a:xfrm>
          <a:prstGeom prst="rect">
            <a:avLst/>
          </a:prstGeom>
        </p:spPr>
        <p:txBody>
          <a:bodyPr/>
          <a:lstStyle>
            <a:lvl1pPr marL="0" indent="0">
              <a:buNone/>
              <a:defRPr sz="2800">
                <a:solidFill>
                  <a:srgbClr val="440099"/>
                </a:solidFill>
              </a:defRPr>
            </a:lvl1pPr>
          </a:lstStyle>
          <a:p>
            <a:pPr lvl="0"/>
            <a:r>
              <a:rPr lang="en-US"/>
              <a:t>Title Caps and 20-28pt Size</a:t>
            </a:r>
          </a:p>
        </p:txBody>
      </p:sp>
      <p:sp>
        <p:nvSpPr>
          <p:cNvPr id="4" name="Text Placeholder 3">
            <a:extLst>
              <a:ext uri="{FF2B5EF4-FFF2-40B4-BE49-F238E27FC236}">
                <a16:creationId xmlns:a16="http://schemas.microsoft.com/office/drawing/2014/main" id="{B71D1601-9E5E-8F74-BA66-8A7103237EEF}"/>
              </a:ext>
            </a:extLst>
          </p:cNvPr>
          <p:cNvSpPr>
            <a:spLocks noGrp="1"/>
          </p:cNvSpPr>
          <p:nvPr>
            <p:ph type="body" sz="quarter" idx="12" hasCustomPrompt="1"/>
          </p:nvPr>
        </p:nvSpPr>
        <p:spPr>
          <a:xfrm>
            <a:off x="10924422" y="6320588"/>
            <a:ext cx="866775" cy="513683"/>
          </a:xfrm>
          <a:prstGeom prst="rect">
            <a:avLst/>
          </a:prstGeom>
        </p:spPr>
        <p:txBody>
          <a:bodyPr/>
          <a:lstStyle>
            <a:lvl1pPr marL="0" indent="0" algn="r">
              <a:buNone/>
              <a:defRPr sz="1400" b="1" spc="300">
                <a:solidFill>
                  <a:schemeClr val="bg1"/>
                </a:solidFill>
              </a:defRPr>
            </a:lvl1pPr>
          </a:lstStyle>
          <a:p>
            <a:pPr lvl="0"/>
            <a:fld id="{C27DB9AE-0D70-A040-BDDD-239A36936A20}" type="slidenum">
              <a:rPr lang="en-US" smtClean="0"/>
              <a:t>‹#›</a:t>
            </a:fld>
            <a:endParaRPr lang="en-US"/>
          </a:p>
        </p:txBody>
      </p:sp>
      <p:sp>
        <p:nvSpPr>
          <p:cNvPr id="2" name="Text Placeholder 8">
            <a:extLst>
              <a:ext uri="{FF2B5EF4-FFF2-40B4-BE49-F238E27FC236}">
                <a16:creationId xmlns:a16="http://schemas.microsoft.com/office/drawing/2014/main" id="{6240A90C-36DE-9065-E842-293002EF4399}"/>
              </a:ext>
            </a:extLst>
          </p:cNvPr>
          <p:cNvSpPr>
            <a:spLocks noGrp="1"/>
          </p:cNvSpPr>
          <p:nvPr>
            <p:ph type="body" sz="quarter" idx="17" hasCustomPrompt="1"/>
          </p:nvPr>
        </p:nvSpPr>
        <p:spPr>
          <a:xfrm>
            <a:off x="770440"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3" name="Text Placeholder 8">
            <a:extLst>
              <a:ext uri="{FF2B5EF4-FFF2-40B4-BE49-F238E27FC236}">
                <a16:creationId xmlns:a16="http://schemas.microsoft.com/office/drawing/2014/main" id="{9EDCDD1E-280C-845E-14BD-8F6416852B61}"/>
              </a:ext>
            </a:extLst>
          </p:cNvPr>
          <p:cNvSpPr>
            <a:spLocks noGrp="1"/>
          </p:cNvSpPr>
          <p:nvPr>
            <p:ph type="body" sz="quarter" idx="18" hasCustomPrompt="1"/>
          </p:nvPr>
        </p:nvSpPr>
        <p:spPr>
          <a:xfrm>
            <a:off x="3341950"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5" name="Text Placeholder 8">
            <a:extLst>
              <a:ext uri="{FF2B5EF4-FFF2-40B4-BE49-F238E27FC236}">
                <a16:creationId xmlns:a16="http://schemas.microsoft.com/office/drawing/2014/main" id="{57789556-7CFA-CCF2-A1A6-87C4744DAE3A}"/>
              </a:ext>
            </a:extLst>
          </p:cNvPr>
          <p:cNvSpPr>
            <a:spLocks noGrp="1"/>
          </p:cNvSpPr>
          <p:nvPr>
            <p:ph type="body" sz="quarter" idx="19" hasCustomPrompt="1"/>
          </p:nvPr>
        </p:nvSpPr>
        <p:spPr>
          <a:xfrm>
            <a:off x="5913458" y="4081082"/>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6" name="Text Placeholder 8">
            <a:extLst>
              <a:ext uri="{FF2B5EF4-FFF2-40B4-BE49-F238E27FC236}">
                <a16:creationId xmlns:a16="http://schemas.microsoft.com/office/drawing/2014/main" id="{CC78DFB7-6347-535D-34AE-87AB9F437B51}"/>
              </a:ext>
            </a:extLst>
          </p:cNvPr>
          <p:cNvSpPr>
            <a:spLocks noGrp="1"/>
          </p:cNvSpPr>
          <p:nvPr>
            <p:ph type="body" sz="quarter" idx="20" hasCustomPrompt="1"/>
          </p:nvPr>
        </p:nvSpPr>
        <p:spPr>
          <a:xfrm>
            <a:off x="8484967" y="4089805"/>
            <a:ext cx="2274887" cy="578319"/>
          </a:xfrm>
          <a:prstGeom prst="rect">
            <a:avLst/>
          </a:prstGeom>
        </p:spPr>
        <p:txBody>
          <a:bodyPr/>
          <a:lstStyle>
            <a:lvl1pPr marL="0" indent="0" algn="ctr">
              <a:buNone/>
              <a:defRPr sz="1400" b="1"/>
            </a:lvl1pPr>
          </a:lstStyle>
          <a:p>
            <a:pPr lvl="0"/>
            <a:r>
              <a:rPr lang="en-US"/>
              <a:t>Sample Sub Head Title Caps and 14pt Size</a:t>
            </a:r>
          </a:p>
        </p:txBody>
      </p:sp>
      <p:sp>
        <p:nvSpPr>
          <p:cNvPr id="7" name="Text Placeholder 8">
            <a:extLst>
              <a:ext uri="{FF2B5EF4-FFF2-40B4-BE49-F238E27FC236}">
                <a16:creationId xmlns:a16="http://schemas.microsoft.com/office/drawing/2014/main" id="{B06533FE-59B9-ADBF-4A5D-BA534B11F2D8}"/>
              </a:ext>
            </a:extLst>
          </p:cNvPr>
          <p:cNvSpPr>
            <a:spLocks noGrp="1"/>
          </p:cNvSpPr>
          <p:nvPr>
            <p:ph type="body" sz="quarter" idx="21" hasCustomPrompt="1"/>
          </p:nvPr>
        </p:nvSpPr>
        <p:spPr>
          <a:xfrm>
            <a:off x="770441" y="4587098"/>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9" name="Text Placeholder 8">
            <a:extLst>
              <a:ext uri="{FF2B5EF4-FFF2-40B4-BE49-F238E27FC236}">
                <a16:creationId xmlns:a16="http://schemas.microsoft.com/office/drawing/2014/main" id="{97C949B2-60F4-1BEB-3762-B982746D5F02}"/>
              </a:ext>
            </a:extLst>
          </p:cNvPr>
          <p:cNvSpPr>
            <a:spLocks noGrp="1"/>
          </p:cNvSpPr>
          <p:nvPr>
            <p:ph type="body" sz="quarter" idx="22" hasCustomPrompt="1"/>
          </p:nvPr>
        </p:nvSpPr>
        <p:spPr>
          <a:xfrm>
            <a:off x="3330374" y="4604125"/>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2" name="Text Placeholder 8">
            <a:extLst>
              <a:ext uri="{FF2B5EF4-FFF2-40B4-BE49-F238E27FC236}">
                <a16:creationId xmlns:a16="http://schemas.microsoft.com/office/drawing/2014/main" id="{B0EE2C00-2992-64A0-9E86-52D837091B19}"/>
              </a:ext>
            </a:extLst>
          </p:cNvPr>
          <p:cNvSpPr>
            <a:spLocks noGrp="1"/>
          </p:cNvSpPr>
          <p:nvPr>
            <p:ph type="body" sz="quarter" idx="23" hasCustomPrompt="1"/>
          </p:nvPr>
        </p:nvSpPr>
        <p:spPr>
          <a:xfrm>
            <a:off x="5913458" y="4587097"/>
            <a:ext cx="2286463" cy="578319"/>
          </a:xfrm>
          <a:prstGeom prst="rect">
            <a:avLst/>
          </a:prstGeom>
        </p:spPr>
        <p:txBody>
          <a:bodyPr/>
          <a:lstStyle>
            <a:lvl1pPr marL="0" indent="0" algn="ctr">
              <a:buNone/>
              <a:defRPr sz="1400" b="0"/>
            </a:lvl1pPr>
          </a:lstStyle>
          <a:p>
            <a:pPr lvl="0"/>
            <a:r>
              <a:rPr lang="en-US"/>
              <a:t>Body copy sentence case and 14pt size</a:t>
            </a:r>
          </a:p>
        </p:txBody>
      </p:sp>
      <p:sp>
        <p:nvSpPr>
          <p:cNvPr id="13" name="Text Placeholder 8">
            <a:extLst>
              <a:ext uri="{FF2B5EF4-FFF2-40B4-BE49-F238E27FC236}">
                <a16:creationId xmlns:a16="http://schemas.microsoft.com/office/drawing/2014/main" id="{F572C860-1B06-3C49-FD47-1143FAB2FD53}"/>
              </a:ext>
            </a:extLst>
          </p:cNvPr>
          <p:cNvSpPr>
            <a:spLocks noGrp="1"/>
          </p:cNvSpPr>
          <p:nvPr>
            <p:ph type="body" sz="quarter" idx="24" hasCustomPrompt="1"/>
          </p:nvPr>
        </p:nvSpPr>
        <p:spPr>
          <a:xfrm>
            <a:off x="8473391" y="4587097"/>
            <a:ext cx="2286463" cy="578319"/>
          </a:xfrm>
          <a:prstGeom prst="rect">
            <a:avLst/>
          </a:prstGeom>
        </p:spPr>
        <p:txBody>
          <a:bodyPr/>
          <a:lstStyle>
            <a:lvl1pPr marL="0" indent="0" algn="ctr">
              <a:buNone/>
              <a:defRPr sz="1400" b="0"/>
            </a:lvl1pPr>
          </a:lstStyle>
          <a:p>
            <a:pPr lvl="0"/>
            <a:r>
              <a:rPr lang="en-US"/>
              <a:t>Body copy sentence case and 14pt size</a:t>
            </a:r>
          </a:p>
        </p:txBody>
      </p:sp>
      <p:pic>
        <p:nvPicPr>
          <p:cNvPr id="14" name="Picture 13" descr="A blue line art of a badge with a check mark&#10;&#10;Description automatically generated">
            <a:extLst>
              <a:ext uri="{FF2B5EF4-FFF2-40B4-BE49-F238E27FC236}">
                <a16:creationId xmlns:a16="http://schemas.microsoft.com/office/drawing/2014/main" id="{A8F3666C-CB92-1517-82C5-695E86E614E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0067" y="2368960"/>
            <a:ext cx="1695632" cy="1695632"/>
          </a:xfrm>
          <a:prstGeom prst="rect">
            <a:avLst/>
          </a:prstGeom>
        </p:spPr>
      </p:pic>
      <p:pic>
        <p:nvPicPr>
          <p:cNvPr id="15" name="Picture 14">
            <a:extLst>
              <a:ext uri="{FF2B5EF4-FFF2-40B4-BE49-F238E27FC236}">
                <a16:creationId xmlns:a16="http://schemas.microsoft.com/office/drawing/2014/main" id="{3581B456-29C1-EF58-3A56-3C9C721F452A}"/>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3625788" y="2368960"/>
            <a:ext cx="1695632" cy="1695632"/>
          </a:xfrm>
          <a:prstGeom prst="rect">
            <a:avLst/>
          </a:prstGeom>
        </p:spPr>
      </p:pic>
      <p:pic>
        <p:nvPicPr>
          <p:cNvPr id="16" name="Picture 15">
            <a:extLst>
              <a:ext uri="{FF2B5EF4-FFF2-40B4-BE49-F238E27FC236}">
                <a16:creationId xmlns:a16="http://schemas.microsoft.com/office/drawing/2014/main" id="{7E20579C-11EA-EE02-1259-3731BFC62FB1}"/>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6162563" y="2394171"/>
            <a:ext cx="1695632" cy="1695632"/>
          </a:xfrm>
          <a:prstGeom prst="rect">
            <a:avLst/>
          </a:prstGeom>
        </p:spPr>
      </p:pic>
      <p:pic>
        <p:nvPicPr>
          <p:cNvPr id="17" name="Picture 16">
            <a:extLst>
              <a:ext uri="{FF2B5EF4-FFF2-40B4-BE49-F238E27FC236}">
                <a16:creationId xmlns:a16="http://schemas.microsoft.com/office/drawing/2014/main" id="{2691021C-896E-C116-7DF7-A82D31BBCF49}"/>
              </a:ext>
            </a:extLst>
          </p:cNvPr>
          <p:cNvPicPr>
            <a:picLocks noChangeAspect="1"/>
          </p:cNvPicPr>
          <p:nvPr userDrawn="1"/>
        </p:nvPicPr>
        <p:blipFill>
          <a:blip r:embed="rId5" cstate="email">
            <a:extLst>
              <a:ext uri="{28A0092B-C50C-407E-A947-70E740481C1C}">
                <a14:useLocalDpi xmlns:a14="http://schemas.microsoft.com/office/drawing/2010/main"/>
              </a:ext>
            </a:extLst>
          </a:blip>
          <a:srcRect/>
          <a:stretch/>
        </p:blipFill>
        <p:spPr>
          <a:xfrm>
            <a:off x="8699336" y="2443363"/>
            <a:ext cx="1695632" cy="1695632"/>
          </a:xfrm>
          <a:prstGeom prst="rect">
            <a:avLst/>
          </a:prstGeom>
        </p:spPr>
      </p:pic>
    </p:spTree>
    <p:extLst>
      <p:ext uri="{BB962C8B-B14F-4D97-AF65-F5344CB8AC3E}">
        <p14:creationId xmlns:p14="http://schemas.microsoft.com/office/powerpoint/2010/main" val="175296341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10" Type="http://schemas.openxmlformats.org/officeDocument/2006/relationships/image" Target="../media/image7.png"/><Relationship Id="rId4" Type="http://schemas.openxmlformats.org/officeDocument/2006/relationships/slideLayout" Target="../slideLayouts/slideLayout16.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image" Target="../media/image1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Trapezoid 6">
            <a:extLst>
              <a:ext uri="{FF2B5EF4-FFF2-40B4-BE49-F238E27FC236}">
                <a16:creationId xmlns:a16="http://schemas.microsoft.com/office/drawing/2014/main" id="{B4794184-1130-B7F4-CD93-1A354961B9B2}"/>
              </a:ext>
            </a:extLst>
          </p:cNvPr>
          <p:cNvSpPr/>
          <p:nvPr userDrawn="1"/>
        </p:nvSpPr>
        <p:spPr>
          <a:xfrm rot="10800000">
            <a:off x="10038670" y="-5511"/>
            <a:ext cx="2188890" cy="6870184"/>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0 w 3309730"/>
              <a:gd name="connsiteY0" fmla="*/ 7019293 h 7029232"/>
              <a:gd name="connsiteX1" fmla="*/ 538675 w 3309730"/>
              <a:gd name="connsiteY1" fmla="*/ 0 h 7029232"/>
              <a:gd name="connsiteX2" fmla="*/ 1269724 w 3309730"/>
              <a:gd name="connsiteY2" fmla="*/ 32084 h 7029232"/>
              <a:gd name="connsiteX3" fmla="*/ 3309730 w 3309730"/>
              <a:gd name="connsiteY3" fmla="*/ 7029232 h 7029232"/>
              <a:gd name="connsiteX4" fmla="*/ 0 w 3309730"/>
              <a:gd name="connsiteY4" fmla="*/ 7019293 h 7029232"/>
              <a:gd name="connsiteX0" fmla="*/ 568230 w 2771055"/>
              <a:gd name="connsiteY0" fmla="*/ 7003250 h 7029232"/>
              <a:gd name="connsiteX1" fmla="*/ 0 w 2771055"/>
              <a:gd name="connsiteY1" fmla="*/ 0 h 7029232"/>
              <a:gd name="connsiteX2" fmla="*/ 731049 w 2771055"/>
              <a:gd name="connsiteY2" fmla="*/ 32084 h 7029232"/>
              <a:gd name="connsiteX3" fmla="*/ 2771055 w 2771055"/>
              <a:gd name="connsiteY3" fmla="*/ 7029232 h 7029232"/>
              <a:gd name="connsiteX4" fmla="*/ 568230 w 2771055"/>
              <a:gd name="connsiteY4" fmla="*/ 7003250 h 7029232"/>
              <a:gd name="connsiteX0" fmla="*/ 135093 w 2771055"/>
              <a:gd name="connsiteY0" fmla="*/ 6955123 h 7029232"/>
              <a:gd name="connsiteX1" fmla="*/ 0 w 2771055"/>
              <a:gd name="connsiteY1" fmla="*/ 0 h 7029232"/>
              <a:gd name="connsiteX2" fmla="*/ 731049 w 2771055"/>
              <a:gd name="connsiteY2" fmla="*/ 32084 h 7029232"/>
              <a:gd name="connsiteX3" fmla="*/ 2771055 w 2771055"/>
              <a:gd name="connsiteY3" fmla="*/ 7029232 h 7029232"/>
              <a:gd name="connsiteX4" fmla="*/ 135093 w 2771055"/>
              <a:gd name="connsiteY4" fmla="*/ 6955123 h 7029232"/>
              <a:gd name="connsiteX0" fmla="*/ 38841 w 2674803"/>
              <a:gd name="connsiteY0" fmla="*/ 6939081 h 7013190"/>
              <a:gd name="connsiteX1" fmla="*/ 0 w 2674803"/>
              <a:gd name="connsiteY1" fmla="*/ 0 h 7013190"/>
              <a:gd name="connsiteX2" fmla="*/ 634797 w 2674803"/>
              <a:gd name="connsiteY2" fmla="*/ 16042 h 7013190"/>
              <a:gd name="connsiteX3" fmla="*/ 2674803 w 2674803"/>
              <a:gd name="connsiteY3" fmla="*/ 7013190 h 7013190"/>
              <a:gd name="connsiteX4" fmla="*/ 38841 w 2674803"/>
              <a:gd name="connsiteY4" fmla="*/ 6939081 h 7013190"/>
              <a:gd name="connsiteX0" fmla="*/ 22799 w 2674803"/>
              <a:gd name="connsiteY0" fmla="*/ 7003250 h 7013190"/>
              <a:gd name="connsiteX1" fmla="*/ 0 w 2674803"/>
              <a:gd name="connsiteY1" fmla="*/ 0 h 7013190"/>
              <a:gd name="connsiteX2" fmla="*/ 634797 w 2674803"/>
              <a:gd name="connsiteY2" fmla="*/ 16042 h 7013190"/>
              <a:gd name="connsiteX3" fmla="*/ 2674803 w 2674803"/>
              <a:gd name="connsiteY3" fmla="*/ 7013190 h 7013190"/>
              <a:gd name="connsiteX4" fmla="*/ 22799 w 2674803"/>
              <a:gd name="connsiteY4" fmla="*/ 7003250 h 7013190"/>
              <a:gd name="connsiteX0" fmla="*/ 22799 w 2209582"/>
              <a:gd name="connsiteY0" fmla="*/ 7003250 h 7013190"/>
              <a:gd name="connsiteX1" fmla="*/ 0 w 2209582"/>
              <a:gd name="connsiteY1" fmla="*/ 0 h 7013190"/>
              <a:gd name="connsiteX2" fmla="*/ 634797 w 2209582"/>
              <a:gd name="connsiteY2" fmla="*/ 16042 h 7013190"/>
              <a:gd name="connsiteX3" fmla="*/ 2209582 w 2209582"/>
              <a:gd name="connsiteY3" fmla="*/ 7013190 h 7013190"/>
              <a:gd name="connsiteX4" fmla="*/ 22799 w 2209582"/>
              <a:gd name="connsiteY4" fmla="*/ 7003250 h 7013190"/>
              <a:gd name="connsiteX0" fmla="*/ 17635 w 2209582"/>
              <a:gd name="connsiteY0" fmla="*/ 7018820 h 7018820"/>
              <a:gd name="connsiteX1" fmla="*/ 0 w 2209582"/>
              <a:gd name="connsiteY1" fmla="*/ 0 h 7018820"/>
              <a:gd name="connsiteX2" fmla="*/ 634797 w 2209582"/>
              <a:gd name="connsiteY2" fmla="*/ 16042 h 7018820"/>
              <a:gd name="connsiteX3" fmla="*/ 2209582 w 2209582"/>
              <a:gd name="connsiteY3" fmla="*/ 7013190 h 7018820"/>
              <a:gd name="connsiteX4" fmla="*/ 17635 w 2209582"/>
              <a:gd name="connsiteY4" fmla="*/ 7018820 h 7018820"/>
              <a:gd name="connsiteX0" fmla="*/ 17635 w 2225074"/>
              <a:gd name="connsiteY0" fmla="*/ 7018820 h 7033949"/>
              <a:gd name="connsiteX1" fmla="*/ 0 w 2225074"/>
              <a:gd name="connsiteY1" fmla="*/ 0 h 7033949"/>
              <a:gd name="connsiteX2" fmla="*/ 634797 w 2225074"/>
              <a:gd name="connsiteY2" fmla="*/ 16042 h 7033949"/>
              <a:gd name="connsiteX3" fmla="*/ 2225074 w 2225074"/>
              <a:gd name="connsiteY3" fmla="*/ 7033949 h 7033949"/>
              <a:gd name="connsiteX4" fmla="*/ 17635 w 2225074"/>
              <a:gd name="connsiteY4" fmla="*/ 7018820 h 7033949"/>
              <a:gd name="connsiteX0" fmla="*/ 17635 w 2225074"/>
              <a:gd name="connsiteY0" fmla="*/ 7018820 h 7018820"/>
              <a:gd name="connsiteX1" fmla="*/ 0 w 2225074"/>
              <a:gd name="connsiteY1" fmla="*/ 0 h 7018820"/>
              <a:gd name="connsiteX2" fmla="*/ 634797 w 2225074"/>
              <a:gd name="connsiteY2" fmla="*/ 16042 h 7018820"/>
              <a:gd name="connsiteX3" fmla="*/ 2225074 w 2225074"/>
              <a:gd name="connsiteY3" fmla="*/ 7013189 h 7018820"/>
              <a:gd name="connsiteX4" fmla="*/ 17635 w 2225074"/>
              <a:gd name="connsiteY4" fmla="*/ 7018820 h 70188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25074" h="7018820">
                <a:moveTo>
                  <a:pt x="17635" y="7018820"/>
                </a:moveTo>
                <a:cubicBezTo>
                  <a:pt x="10035" y="4684403"/>
                  <a:pt x="7600" y="2334417"/>
                  <a:pt x="0" y="0"/>
                </a:cubicBezTo>
                <a:lnTo>
                  <a:pt x="634797" y="16042"/>
                </a:lnTo>
                <a:lnTo>
                  <a:pt x="2225074" y="7013189"/>
                </a:lnTo>
                <a:lnTo>
                  <a:pt x="17635" y="7018820"/>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
        <p:nvSpPr>
          <p:cNvPr id="2" name="Right Triangle 1">
            <a:extLst>
              <a:ext uri="{FF2B5EF4-FFF2-40B4-BE49-F238E27FC236}">
                <a16:creationId xmlns:a16="http://schemas.microsoft.com/office/drawing/2014/main" id="{6D023106-F5B8-E098-CD74-868C68CD11D5}"/>
              </a:ext>
            </a:extLst>
          </p:cNvPr>
          <p:cNvSpPr/>
          <p:nvPr userDrawn="1"/>
        </p:nvSpPr>
        <p:spPr>
          <a:xfrm rot="10800000" flipV="1">
            <a:off x="10236096" y="2946700"/>
            <a:ext cx="1991464" cy="3917973"/>
          </a:xfrm>
          <a:custGeom>
            <a:avLst/>
            <a:gdLst>
              <a:gd name="connsiteX0" fmla="*/ 0 w 1996544"/>
              <a:gd name="connsiteY0" fmla="*/ 3954379 h 3954379"/>
              <a:gd name="connsiteX1" fmla="*/ 0 w 1996544"/>
              <a:gd name="connsiteY1" fmla="*/ 0 h 3954379"/>
              <a:gd name="connsiteX2" fmla="*/ 1996544 w 1996544"/>
              <a:gd name="connsiteY2" fmla="*/ 3954379 h 3954379"/>
              <a:gd name="connsiteX3" fmla="*/ 0 w 1996544"/>
              <a:gd name="connsiteY3" fmla="*/ 3954379 h 3954379"/>
              <a:gd name="connsiteX0" fmla="*/ 0 w 1986384"/>
              <a:gd name="connsiteY0" fmla="*/ 3954379 h 3959459"/>
              <a:gd name="connsiteX1" fmla="*/ 0 w 1986384"/>
              <a:gd name="connsiteY1" fmla="*/ 0 h 3959459"/>
              <a:gd name="connsiteX2" fmla="*/ 1986384 w 1986384"/>
              <a:gd name="connsiteY2" fmla="*/ 3959459 h 3959459"/>
              <a:gd name="connsiteX3" fmla="*/ 0 w 1986384"/>
              <a:gd name="connsiteY3" fmla="*/ 3954379 h 3959459"/>
              <a:gd name="connsiteX0" fmla="*/ 0 w 1991464"/>
              <a:gd name="connsiteY0" fmla="*/ 3964539 h 3964539"/>
              <a:gd name="connsiteX1" fmla="*/ 5080 w 1991464"/>
              <a:gd name="connsiteY1" fmla="*/ 0 h 3964539"/>
              <a:gd name="connsiteX2" fmla="*/ 1991464 w 1991464"/>
              <a:gd name="connsiteY2" fmla="*/ 3959459 h 3964539"/>
              <a:gd name="connsiteX3" fmla="*/ 0 w 1991464"/>
              <a:gd name="connsiteY3" fmla="*/ 3964539 h 3964539"/>
              <a:gd name="connsiteX0" fmla="*/ 0 w 1991464"/>
              <a:gd name="connsiteY0" fmla="*/ 3917973 h 3917973"/>
              <a:gd name="connsiteX1" fmla="*/ 13547 w 1991464"/>
              <a:gd name="connsiteY1" fmla="*/ 0 h 3917973"/>
              <a:gd name="connsiteX2" fmla="*/ 1991464 w 1991464"/>
              <a:gd name="connsiteY2" fmla="*/ 3912893 h 3917973"/>
              <a:gd name="connsiteX3" fmla="*/ 0 w 1991464"/>
              <a:gd name="connsiteY3" fmla="*/ 3917973 h 3917973"/>
            </a:gdLst>
            <a:ahLst/>
            <a:cxnLst>
              <a:cxn ang="0">
                <a:pos x="connsiteX0" y="connsiteY0"/>
              </a:cxn>
              <a:cxn ang="0">
                <a:pos x="connsiteX1" y="connsiteY1"/>
              </a:cxn>
              <a:cxn ang="0">
                <a:pos x="connsiteX2" y="connsiteY2"/>
              </a:cxn>
              <a:cxn ang="0">
                <a:pos x="connsiteX3" y="connsiteY3"/>
              </a:cxn>
            </a:cxnLst>
            <a:rect l="l" t="t" r="r" b="b"/>
            <a:pathLst>
              <a:path w="1991464" h="3917973">
                <a:moveTo>
                  <a:pt x="0" y="3917973"/>
                </a:moveTo>
                <a:cubicBezTo>
                  <a:pt x="1693" y="2596460"/>
                  <a:pt x="11854" y="1321513"/>
                  <a:pt x="13547" y="0"/>
                </a:cubicBezTo>
                <a:lnTo>
                  <a:pt x="1991464" y="3912893"/>
                </a:lnTo>
                <a:lnTo>
                  <a:pt x="0" y="3917973"/>
                </a:lnTo>
                <a:close/>
              </a:path>
            </a:pathLst>
          </a:custGeom>
          <a:solidFill>
            <a:srgbClr val="2821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black and white logo&#10;&#10;Description automatically generated">
            <a:extLst>
              <a:ext uri="{FF2B5EF4-FFF2-40B4-BE49-F238E27FC236}">
                <a16:creationId xmlns:a16="http://schemas.microsoft.com/office/drawing/2014/main" id="{C68A2AA7-ED14-7ACC-8C5F-56BFFFBD04DD}"/>
              </a:ext>
            </a:extLst>
          </p:cNvPr>
          <p:cNvPicPr>
            <a:picLocks noChangeAspect="1"/>
          </p:cNvPicPr>
          <p:nvPr userDrawn="1"/>
        </p:nvPicPr>
        <p:blipFill>
          <a:blip r:embed="rId8"/>
          <a:stretch>
            <a:fillRect/>
          </a:stretch>
        </p:blipFill>
        <p:spPr>
          <a:xfrm>
            <a:off x="11028955" y="-5513"/>
            <a:ext cx="565288" cy="565288"/>
          </a:xfrm>
          <a:prstGeom prst="rect">
            <a:avLst/>
          </a:prstGeom>
        </p:spPr>
      </p:pic>
    </p:spTree>
    <p:extLst>
      <p:ext uri="{BB962C8B-B14F-4D97-AF65-F5344CB8AC3E}">
        <p14:creationId xmlns:p14="http://schemas.microsoft.com/office/powerpoint/2010/main" val="33888756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85" r:id="rId5"/>
    <p:sldLayoutId id="2147483686"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21000"/>
          </a:schemeClr>
        </a:solidFill>
        <a:effectLst/>
      </p:bgPr>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862BA0B-C1D0-6CD3-1BE4-C07E338CF12C}"/>
              </a:ext>
            </a:extLst>
          </p:cNvPr>
          <p:cNvPicPr preferRelativeResize="0">
            <a:picLocks/>
          </p:cNvPicPr>
          <p:nvPr userDrawn="1"/>
        </p:nvPicPr>
        <p:blipFill rotWithShape="1">
          <a:blip r:embed="rId5"/>
          <a:srcRect l="1042" t="754" r="34198" b="21162"/>
          <a:stretch/>
        </p:blipFill>
        <p:spPr>
          <a:xfrm>
            <a:off x="1049340" y="-18780"/>
            <a:ext cx="11142660" cy="6876780"/>
          </a:xfrm>
          <a:prstGeom prst="rect">
            <a:avLst/>
          </a:prstGeom>
        </p:spPr>
      </p:pic>
      <p:sp>
        <p:nvSpPr>
          <p:cNvPr id="8" name="TextBox 7">
            <a:extLst>
              <a:ext uri="{FF2B5EF4-FFF2-40B4-BE49-F238E27FC236}">
                <a16:creationId xmlns:a16="http://schemas.microsoft.com/office/drawing/2014/main" id="{F44720D3-C783-C008-793A-9034467834E6}"/>
              </a:ext>
            </a:extLst>
          </p:cNvPr>
          <p:cNvSpPr txBox="1"/>
          <p:nvPr userDrawn="1"/>
        </p:nvSpPr>
        <p:spPr>
          <a:xfrm>
            <a:off x="2405270" y="606287"/>
            <a:ext cx="4562061" cy="246221"/>
          </a:xfrm>
          <a:prstGeom prst="rect">
            <a:avLst/>
          </a:prstGeom>
          <a:noFill/>
        </p:spPr>
        <p:txBody>
          <a:bodyPr wrap="square" rtlCol="0">
            <a:spAutoFit/>
          </a:bodyPr>
          <a:lstStyle/>
          <a:p>
            <a:r>
              <a:rPr lang="en-US" sz="1000" b="1" spc="300">
                <a:solidFill>
                  <a:srgbClr val="440099"/>
                </a:solidFill>
              </a:rPr>
              <a:t>DENVER INTERNATIONAL AIRPORT</a:t>
            </a:r>
          </a:p>
        </p:txBody>
      </p:sp>
      <p:sp>
        <p:nvSpPr>
          <p:cNvPr id="2" name="Trapezoid 6">
            <a:extLst>
              <a:ext uri="{FF2B5EF4-FFF2-40B4-BE49-F238E27FC236}">
                <a16:creationId xmlns:a16="http://schemas.microsoft.com/office/drawing/2014/main" id="{92AA20FA-F8DC-8D38-5F08-F07237DA6350}"/>
              </a:ext>
            </a:extLst>
          </p:cNvPr>
          <p:cNvSpPr/>
          <p:nvPr userDrawn="1"/>
        </p:nvSpPr>
        <p:spPr>
          <a:xfrm>
            <a:off x="0" y="-30002"/>
            <a:ext cx="3319669" cy="6893341"/>
          </a:xfrm>
          <a:custGeom>
            <a:avLst/>
            <a:gdLst>
              <a:gd name="connsiteX0" fmla="*/ 0 w 3985591"/>
              <a:gd name="connsiteY0" fmla="*/ 6997148 h 6997148"/>
              <a:gd name="connsiteX1" fmla="*/ 996398 w 3985591"/>
              <a:gd name="connsiteY1" fmla="*/ 0 h 6997148"/>
              <a:gd name="connsiteX2" fmla="*/ 2989193 w 3985591"/>
              <a:gd name="connsiteY2" fmla="*/ 0 h 6997148"/>
              <a:gd name="connsiteX3" fmla="*/ 3985591 w 3985591"/>
              <a:gd name="connsiteY3" fmla="*/ 6997148 h 6997148"/>
              <a:gd name="connsiteX4" fmla="*/ 0 w 3985591"/>
              <a:gd name="connsiteY4" fmla="*/ 6997148 h 6997148"/>
              <a:gd name="connsiteX0" fmla="*/ 1021245 w 2989193"/>
              <a:gd name="connsiteY0" fmla="*/ 7007087 h 7007087"/>
              <a:gd name="connsiteX1" fmla="*/ 0 w 2989193"/>
              <a:gd name="connsiteY1" fmla="*/ 0 h 7007087"/>
              <a:gd name="connsiteX2" fmla="*/ 1992795 w 2989193"/>
              <a:gd name="connsiteY2" fmla="*/ 0 h 7007087"/>
              <a:gd name="connsiteX3" fmla="*/ 2989193 w 2989193"/>
              <a:gd name="connsiteY3" fmla="*/ 6997148 h 7007087"/>
              <a:gd name="connsiteX4" fmla="*/ 1021245 w 2989193"/>
              <a:gd name="connsiteY4" fmla="*/ 7007087 h 7007087"/>
              <a:gd name="connsiteX0" fmla="*/ 86967 w 2989193"/>
              <a:gd name="connsiteY0" fmla="*/ 6987209 h 6997148"/>
              <a:gd name="connsiteX1" fmla="*/ 0 w 2989193"/>
              <a:gd name="connsiteY1" fmla="*/ 0 h 6997148"/>
              <a:gd name="connsiteX2" fmla="*/ 1992795 w 2989193"/>
              <a:gd name="connsiteY2" fmla="*/ 0 h 6997148"/>
              <a:gd name="connsiteX3" fmla="*/ 2989193 w 2989193"/>
              <a:gd name="connsiteY3" fmla="*/ 6997148 h 6997148"/>
              <a:gd name="connsiteX4" fmla="*/ 86967 w 2989193"/>
              <a:gd name="connsiteY4" fmla="*/ 6987209 h 6997148"/>
              <a:gd name="connsiteX0" fmla="*/ 86967 w 2989193"/>
              <a:gd name="connsiteY0" fmla="*/ 6987209 h 6997148"/>
              <a:gd name="connsiteX1" fmla="*/ 0 w 2989193"/>
              <a:gd name="connsiteY1" fmla="*/ 0 h 6997148"/>
              <a:gd name="connsiteX2" fmla="*/ 1287117 w 2989193"/>
              <a:gd name="connsiteY2" fmla="*/ 0 h 6997148"/>
              <a:gd name="connsiteX3" fmla="*/ 2989193 w 2989193"/>
              <a:gd name="connsiteY3" fmla="*/ 6997148 h 6997148"/>
              <a:gd name="connsiteX4" fmla="*/ 86967 w 2989193"/>
              <a:gd name="connsiteY4" fmla="*/ 6987209 h 6997148"/>
              <a:gd name="connsiteX0" fmla="*/ 86967 w 3396697"/>
              <a:gd name="connsiteY0" fmla="*/ 6987209 h 6997148"/>
              <a:gd name="connsiteX1" fmla="*/ 0 w 3396697"/>
              <a:gd name="connsiteY1" fmla="*/ 0 h 6997148"/>
              <a:gd name="connsiteX2" fmla="*/ 1287117 w 3396697"/>
              <a:gd name="connsiteY2" fmla="*/ 0 h 6997148"/>
              <a:gd name="connsiteX3" fmla="*/ 3396697 w 3396697"/>
              <a:gd name="connsiteY3" fmla="*/ 6997148 h 6997148"/>
              <a:gd name="connsiteX4" fmla="*/ 86967 w 3396697"/>
              <a:gd name="connsiteY4" fmla="*/ 6987209 h 6997148"/>
              <a:gd name="connsiteX0" fmla="*/ 86967 w 3396697"/>
              <a:gd name="connsiteY0" fmla="*/ 6987209 h 6997148"/>
              <a:gd name="connsiteX1" fmla="*/ 0 w 3396697"/>
              <a:gd name="connsiteY1" fmla="*/ 0 h 6997148"/>
              <a:gd name="connsiteX2" fmla="*/ 1356691 w 3396697"/>
              <a:gd name="connsiteY2" fmla="*/ 0 h 6997148"/>
              <a:gd name="connsiteX3" fmla="*/ 3396697 w 3396697"/>
              <a:gd name="connsiteY3" fmla="*/ 6997148 h 6997148"/>
              <a:gd name="connsiteX4" fmla="*/ 86967 w 3396697"/>
              <a:gd name="connsiteY4" fmla="*/ 6987209 h 6997148"/>
              <a:gd name="connsiteX0" fmla="*/ 7454 w 3396697"/>
              <a:gd name="connsiteY0" fmla="*/ 7017587 h 7017587"/>
              <a:gd name="connsiteX1" fmla="*/ 0 w 3396697"/>
              <a:gd name="connsiteY1" fmla="*/ 0 h 7017587"/>
              <a:gd name="connsiteX2" fmla="*/ 1356691 w 3396697"/>
              <a:gd name="connsiteY2" fmla="*/ 0 h 7017587"/>
              <a:gd name="connsiteX3" fmla="*/ 3396697 w 3396697"/>
              <a:gd name="connsiteY3" fmla="*/ 6997148 h 7017587"/>
              <a:gd name="connsiteX4" fmla="*/ 7454 w 3396697"/>
              <a:gd name="connsiteY4" fmla="*/ 7017587 h 7017587"/>
              <a:gd name="connsiteX0" fmla="*/ 7454 w 3376819"/>
              <a:gd name="connsiteY0" fmla="*/ 7017587 h 7017587"/>
              <a:gd name="connsiteX1" fmla="*/ 0 w 3376819"/>
              <a:gd name="connsiteY1" fmla="*/ 0 h 7017587"/>
              <a:gd name="connsiteX2" fmla="*/ 1356691 w 3376819"/>
              <a:gd name="connsiteY2" fmla="*/ 0 h 7017587"/>
              <a:gd name="connsiteX3" fmla="*/ 3376819 w 3376819"/>
              <a:gd name="connsiteY3" fmla="*/ 6997149 h 7017587"/>
              <a:gd name="connsiteX4" fmla="*/ 7454 w 3376819"/>
              <a:gd name="connsiteY4" fmla="*/ 7017587 h 7017587"/>
              <a:gd name="connsiteX0" fmla="*/ 7454 w 3319669"/>
              <a:gd name="connsiteY0" fmla="*/ 7017587 h 7023027"/>
              <a:gd name="connsiteX1" fmla="*/ 0 w 3319669"/>
              <a:gd name="connsiteY1" fmla="*/ 0 h 7023027"/>
              <a:gd name="connsiteX2" fmla="*/ 1356691 w 3319669"/>
              <a:gd name="connsiteY2" fmla="*/ 0 h 7023027"/>
              <a:gd name="connsiteX3" fmla="*/ 3319669 w 3319669"/>
              <a:gd name="connsiteY3" fmla="*/ 7023027 h 7023027"/>
              <a:gd name="connsiteX4" fmla="*/ 7454 w 3319669"/>
              <a:gd name="connsiteY4" fmla="*/ 7017587 h 7023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19669" h="7023027">
                <a:moveTo>
                  <a:pt x="7454" y="7017587"/>
                </a:moveTo>
                <a:cubicBezTo>
                  <a:pt x="4969" y="4678391"/>
                  <a:pt x="2485" y="2339196"/>
                  <a:pt x="0" y="0"/>
                </a:cubicBezTo>
                <a:lnTo>
                  <a:pt x="1356691" y="0"/>
                </a:lnTo>
                <a:lnTo>
                  <a:pt x="3319669" y="7023027"/>
                </a:lnTo>
                <a:lnTo>
                  <a:pt x="7454" y="7017587"/>
                </a:lnTo>
                <a:close/>
              </a:path>
            </a:pathLst>
          </a:cu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logo&#10;&#10;Description automatically generated">
            <a:extLst>
              <a:ext uri="{FF2B5EF4-FFF2-40B4-BE49-F238E27FC236}">
                <a16:creationId xmlns:a16="http://schemas.microsoft.com/office/drawing/2014/main" id="{F14DF233-0327-C068-82B1-CAF9B08643FC}"/>
              </a:ext>
            </a:extLst>
          </p:cNvPr>
          <p:cNvPicPr>
            <a:picLocks noChangeAspect="1"/>
          </p:cNvPicPr>
          <p:nvPr userDrawn="1"/>
        </p:nvPicPr>
        <p:blipFill>
          <a:blip r:embed="rId6"/>
          <a:stretch>
            <a:fillRect/>
          </a:stretch>
        </p:blipFill>
        <p:spPr>
          <a:xfrm>
            <a:off x="570534" y="-30002"/>
            <a:ext cx="565288" cy="565288"/>
          </a:xfrm>
          <a:prstGeom prst="rect">
            <a:avLst/>
          </a:prstGeom>
        </p:spPr>
      </p:pic>
    </p:spTree>
    <p:extLst>
      <p:ext uri="{BB962C8B-B14F-4D97-AF65-F5344CB8AC3E}">
        <p14:creationId xmlns:p14="http://schemas.microsoft.com/office/powerpoint/2010/main" val="1448761248"/>
      </p:ext>
    </p:extLst>
  </p:cSld>
  <p:clrMap bg1="lt1" tx1="dk1" bg2="lt2" tx2="dk2" accent1="accent1" accent2="accent2" accent3="accent3" accent4="accent4" accent5="accent5" accent6="accent6" hlink="hlink" folHlink="folHlink"/>
  <p:sldLayoutIdLst>
    <p:sldLayoutId id="2147483719" r:id="rId1"/>
    <p:sldLayoutId id="2147483675" r:id="rId2"/>
    <p:sldLayoutId id="2147483676" r:id="rId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4FC446A8-3AAD-B92F-E512-DDA27FC80C1B}"/>
              </a:ext>
            </a:extLst>
          </p:cNvPr>
          <p:cNvCxnSpPr>
            <a:cxnSpLocks/>
          </p:cNvCxnSpPr>
          <p:nvPr userDrawn="1"/>
        </p:nvCxnSpPr>
        <p:spPr>
          <a:xfrm>
            <a:off x="0" y="6550022"/>
            <a:ext cx="594360" cy="0"/>
          </a:xfrm>
          <a:prstGeom prst="line">
            <a:avLst/>
          </a:prstGeom>
          <a:ln w="19050">
            <a:solidFill>
              <a:srgbClr val="440099"/>
            </a:solidFill>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6ADA2178-E3BD-A9AF-9A4D-DB1F0DFD472A}"/>
              </a:ext>
            </a:extLst>
          </p:cNvPr>
          <p:cNvSpPr/>
          <p:nvPr userDrawn="1"/>
        </p:nvSpPr>
        <p:spPr>
          <a:xfrm>
            <a:off x="594360" y="6519166"/>
            <a:ext cx="61711" cy="61711"/>
          </a:xfrm>
          <a:prstGeom prst="rect">
            <a:avLst/>
          </a:prstGeom>
          <a:solidFill>
            <a:srgbClr val="4400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id="{B6666E2A-CF79-D4F2-F59A-3BF68FE2A79A}"/>
              </a:ext>
            </a:extLst>
          </p:cNvPr>
          <p:cNvSpPr txBox="1"/>
          <p:nvPr userDrawn="1"/>
        </p:nvSpPr>
        <p:spPr>
          <a:xfrm>
            <a:off x="656071" y="6442300"/>
            <a:ext cx="4327451" cy="215444"/>
          </a:xfrm>
          <a:prstGeom prst="rect">
            <a:avLst/>
          </a:prstGeom>
          <a:noFill/>
        </p:spPr>
        <p:txBody>
          <a:bodyPr wrap="square" rtlCol="0">
            <a:spAutoFit/>
          </a:bodyPr>
          <a:lstStyle/>
          <a:p>
            <a:r>
              <a:rPr lang="en-US" sz="800" spc="200" baseline="0">
                <a:solidFill>
                  <a:srgbClr val="440099"/>
                </a:solidFill>
              </a:rPr>
              <a:t>DENVER INTERNATIONAL AIRPORT</a:t>
            </a:r>
          </a:p>
        </p:txBody>
      </p:sp>
    </p:spTree>
    <p:extLst>
      <p:ext uri="{BB962C8B-B14F-4D97-AF65-F5344CB8AC3E}">
        <p14:creationId xmlns:p14="http://schemas.microsoft.com/office/powerpoint/2010/main" val="381365149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72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E35B2A"/>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AB28EB04-EDC5-1DE2-2F96-E6EE24823DA5}"/>
              </a:ext>
            </a:extLst>
          </p:cNvPr>
          <p:cNvPicPr>
            <a:picLocks noChangeAspect="1"/>
          </p:cNvPicPr>
          <p:nvPr userDrawn="1"/>
        </p:nvPicPr>
        <p:blipFill>
          <a:blip r:embed="rId10"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sp>
        <p:nvSpPr>
          <p:cNvPr id="4" name="Right Triangle 3">
            <a:extLst>
              <a:ext uri="{FF2B5EF4-FFF2-40B4-BE49-F238E27FC236}">
                <a16:creationId xmlns:a16="http://schemas.microsoft.com/office/drawing/2014/main" id="{2275901F-93B8-C343-88C0-E9739A319D14}"/>
              </a:ext>
            </a:extLst>
          </p:cNvPr>
          <p:cNvSpPr/>
          <p:nvPr userDrawn="1"/>
        </p:nvSpPr>
        <p:spPr>
          <a:xfrm rot="10800000" flipV="1">
            <a:off x="10266947" y="2951747"/>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4589789"/>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D497C82-B3DC-31C4-DEE4-65F87F967E50}"/>
              </a:ext>
            </a:extLst>
          </p:cNvPr>
          <p:cNvPicPr>
            <a:picLocks noChangeAspect="1"/>
          </p:cNvPicPr>
          <p:nvPr userDrawn="1"/>
        </p:nvPicPr>
        <p:blipFill>
          <a:blip r:embed="rId4" cstate="email">
            <a:extLst>
              <a:ext uri="{28A0092B-C50C-407E-A947-70E740481C1C}">
                <a14:useLocalDpi xmlns:a14="http://schemas.microsoft.com/office/drawing/2010/main"/>
              </a:ext>
            </a:extLst>
          </a:blip>
          <a:srcRect/>
          <a:stretch/>
        </p:blipFill>
        <p:spPr>
          <a:xfrm>
            <a:off x="11026464" y="0"/>
            <a:ext cx="565288" cy="565288"/>
          </a:xfrm>
          <a:prstGeom prst="rect">
            <a:avLst/>
          </a:prstGeom>
        </p:spPr>
      </p:pic>
      <p:cxnSp>
        <p:nvCxnSpPr>
          <p:cNvPr id="14" name="Straight Connector 13">
            <a:extLst>
              <a:ext uri="{FF2B5EF4-FFF2-40B4-BE49-F238E27FC236}">
                <a16:creationId xmlns:a16="http://schemas.microsoft.com/office/drawing/2014/main" id="{124EC9FE-0CCF-9C42-7879-27974B1DA5D4}"/>
              </a:ext>
            </a:extLst>
          </p:cNvPr>
          <p:cNvCxnSpPr/>
          <p:nvPr userDrawn="1"/>
        </p:nvCxnSpPr>
        <p:spPr>
          <a:xfrm>
            <a:off x="865905" y="1093479"/>
            <a:ext cx="640080" cy="0"/>
          </a:xfrm>
          <a:prstGeom prst="line">
            <a:avLst/>
          </a:prstGeom>
          <a:ln w="76200">
            <a:solidFill>
              <a:srgbClr val="C3D831"/>
            </a:solidFill>
          </a:ln>
        </p:spPr>
        <p:style>
          <a:lnRef idx="1">
            <a:schemeClr val="accent1"/>
          </a:lnRef>
          <a:fillRef idx="0">
            <a:schemeClr val="accent1"/>
          </a:fillRef>
          <a:effectRef idx="0">
            <a:schemeClr val="accent1"/>
          </a:effectRef>
          <a:fontRef idx="minor">
            <a:schemeClr val="tx1"/>
          </a:fontRef>
        </p:style>
      </p:cxnSp>
      <p:sp>
        <p:nvSpPr>
          <p:cNvPr id="3" name="Right Triangle 2">
            <a:extLst>
              <a:ext uri="{FF2B5EF4-FFF2-40B4-BE49-F238E27FC236}">
                <a16:creationId xmlns:a16="http://schemas.microsoft.com/office/drawing/2014/main" id="{0354B914-E76E-3B97-2E35-7D568556DA42}"/>
              </a:ext>
            </a:extLst>
          </p:cNvPr>
          <p:cNvSpPr/>
          <p:nvPr userDrawn="1"/>
        </p:nvSpPr>
        <p:spPr>
          <a:xfrm rot="10800000" flipV="1">
            <a:off x="10266948" y="2951748"/>
            <a:ext cx="1925053" cy="3906253"/>
          </a:xfrm>
          <a:prstGeom prst="rtTriangle">
            <a:avLst/>
          </a:prstGeom>
          <a:solidFill>
            <a:srgbClr val="4400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31309615"/>
      </p:ext>
    </p:extLst>
  </p:cSld>
  <p:clrMap bg1="lt1" tx1="dk1" bg2="lt2" tx2="dk2" accent1="accent1" accent2="accent2" accent3="accent3" accent4="accent4" accent5="accent5" accent6="accent6" hlink="hlink" folHlink="folHlink"/>
  <p:sldLayoutIdLst>
    <p:sldLayoutId id="2147483732" r:id="rId1"/>
    <p:sldLayoutId id="2147483733" r:id="rId2"/>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9B55_A3D03109.xml"/><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22.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19.xml"/><Relationship Id="rId4"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6.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28.png"/><Relationship Id="rId5" Type="http://schemas.openxmlformats.org/officeDocument/2006/relationships/hyperlink" Target="mailto:DENTrainingAcademy@flydenver.com" TargetMode="External"/><Relationship Id="rId4" Type="http://schemas.openxmlformats.org/officeDocument/2006/relationships/hyperlink" Target="http://www.flydenver.com/bdt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21.xml"/><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hyperlink" Target="https://www.ecfr.gov/current/title-49/subtitle-A/part-23"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4.png"/><Relationship Id="rId4" Type="http://schemas.openxmlformats.org/officeDocument/2006/relationships/hyperlink" Target="https://www.transportation.gov/mission/civil-rights/disadvantaged-business-enterprise/october-2025-interim-final-rul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hyperlink" Target="https://www.flydenver.com/business-and-community/acdbe/"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hyperlink" Target="https://www.jcdecauxna.com/" TargetMode="External"/><Relationship Id="rId5" Type="http://schemas.openxmlformats.org/officeDocument/2006/relationships/hyperlink" Target="mailto:pamela.rozell@jcdecaux.com" TargetMode="Externa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www.priretail.com/den-airport" TargetMode="External"/></Relationships>
</file>

<file path=ppt/slides/_rels/slide3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hyperlink" Target="https://www.bidnetdirect.com/colorado" TargetMode="External"/><Relationship Id="rId2" Type="http://schemas.openxmlformats.org/officeDocument/2006/relationships/notesSlide" Target="../notesSlides/notesSlide37.xml"/><Relationship Id="rId1" Type="http://schemas.openxmlformats.org/officeDocument/2006/relationships/slideLayout" Target="../slideLayouts/slideLayout4.xml"/><Relationship Id="rId5" Type="http://schemas.openxmlformats.org/officeDocument/2006/relationships/image" Target="../media/image67.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12.xml"/><Relationship Id="rId4" Type="http://schemas.openxmlformats.org/officeDocument/2006/relationships/image" Target="../media/image6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D2DEF-73A3-FD9B-7999-4DB83DB43BF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6A549D3-830B-FEB9-0A74-7269676CBF39}"/>
              </a:ext>
            </a:extLst>
          </p:cNvPr>
          <p:cNvSpPr>
            <a:spLocks noGrp="1"/>
          </p:cNvSpPr>
          <p:nvPr>
            <p:ph type="title" idx="4294967295"/>
          </p:nvPr>
        </p:nvSpPr>
        <p:spPr>
          <a:xfrm>
            <a:off x="2390693" y="837628"/>
            <a:ext cx="9801308" cy="725674"/>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dirty="0">
                <a:ln>
                  <a:noFill/>
                </a:ln>
                <a:solidFill>
                  <a:srgbClr val="440099"/>
                </a:solidFill>
                <a:effectLst/>
                <a:uLnTx/>
                <a:uFillTx/>
                <a:latin typeface="+mn-lt"/>
                <a:ea typeface="+mn-lt"/>
                <a:cs typeface="+mn-lt"/>
              </a:rPr>
              <a:t>Navigating the</a:t>
            </a:r>
            <a:r>
              <a:rPr lang="en-US" sz="4000" dirty="0">
                <a:solidFill>
                  <a:srgbClr val="440099"/>
                </a:solidFill>
                <a:latin typeface="+mn-lt"/>
                <a:ea typeface="+mn-lt"/>
                <a:cs typeface="+mn-lt"/>
              </a:rPr>
              <a:t> ACDBE Program</a:t>
            </a:r>
            <a:endParaRPr kumimoji="0" lang="en-US" sz="3600" b="0" i="1" u="none" strike="noStrike" kern="1200" cap="none" spc="0" normalizeH="0" baseline="0" noProof="0" dirty="0">
              <a:ln>
                <a:noFill/>
              </a:ln>
              <a:solidFill>
                <a:srgbClr val="440099"/>
              </a:solidFill>
              <a:effectLst/>
              <a:uLnTx/>
              <a:uFillTx/>
              <a:latin typeface="+mn-lt"/>
              <a:ea typeface="Calibri"/>
              <a:cs typeface="Calibri"/>
            </a:endParaRPr>
          </a:p>
        </p:txBody>
      </p:sp>
      <p:sp>
        <p:nvSpPr>
          <p:cNvPr id="4" name="Text Placeholder 3">
            <a:extLst>
              <a:ext uri="{FF2B5EF4-FFF2-40B4-BE49-F238E27FC236}">
                <a16:creationId xmlns:a16="http://schemas.microsoft.com/office/drawing/2014/main" id="{A4B38DDA-3ACF-456D-C401-985E931BFB28}"/>
              </a:ext>
            </a:extLst>
          </p:cNvPr>
          <p:cNvSpPr>
            <a:spLocks noGrp="1"/>
          </p:cNvSpPr>
          <p:nvPr>
            <p:ph type="body" sz="quarter" idx="12"/>
          </p:nvPr>
        </p:nvSpPr>
        <p:spPr>
          <a:xfrm>
            <a:off x="625725" y="6064376"/>
            <a:ext cx="2464315" cy="432677"/>
          </a:xfrm>
        </p:spPr>
        <p:txBody>
          <a:bodyPr lIns="91440" tIns="45720" rIns="91440" bIns="45720" anchor="t"/>
          <a:lstStyle/>
          <a:p>
            <a:r>
              <a:rPr lang="en-US" sz="1400"/>
              <a:t>September 17, 2026</a:t>
            </a:r>
          </a:p>
        </p:txBody>
      </p:sp>
      <p:sp>
        <p:nvSpPr>
          <p:cNvPr id="5" name="Subtitle 2">
            <a:extLst>
              <a:ext uri="{FF2B5EF4-FFF2-40B4-BE49-F238E27FC236}">
                <a16:creationId xmlns:a16="http://schemas.microsoft.com/office/drawing/2014/main" id="{5BF2394E-B30F-EB5D-0174-BAEF9ED3CD84}"/>
              </a:ext>
            </a:extLst>
          </p:cNvPr>
          <p:cNvSpPr txBox="1">
            <a:spLocks/>
          </p:cNvSpPr>
          <p:nvPr/>
        </p:nvSpPr>
        <p:spPr>
          <a:xfrm>
            <a:off x="2390693" y="1563302"/>
            <a:ext cx="9144000" cy="72567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t">
              <a:lnSpc>
                <a:spcPts val="1500"/>
              </a:lnSpc>
              <a:buNone/>
            </a:pPr>
            <a:r>
              <a:rPr lang="en-US" sz="1800" i="1">
                <a:latin typeface="Segoe UI" panose="020B0502040204020203" pitchFamily="34" charset="0"/>
              </a:rPr>
              <a:t>Exploring Goods &amp; Services Opportunities in Airport Concessions</a:t>
            </a:r>
            <a:endParaRPr lang="en-US" sz="1800">
              <a:latin typeface="Segoe UI" panose="020B0502040204020203" pitchFamily="34" charset="0"/>
            </a:endParaRPr>
          </a:p>
        </p:txBody>
      </p:sp>
    </p:spTree>
    <p:extLst>
      <p:ext uri="{BB962C8B-B14F-4D97-AF65-F5344CB8AC3E}">
        <p14:creationId xmlns:p14="http://schemas.microsoft.com/office/powerpoint/2010/main" val="38344781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4841190-7D96-86CF-DEBA-2CD24B300636}"/>
              </a:ext>
              <a:ext uri="{C183D7F6-B498-43B3-948B-1728B52AA6E4}">
                <adec:decorative xmlns:adec="http://schemas.microsoft.com/office/drawing/2017/decorative" val="1"/>
              </a:ext>
            </a:extLst>
          </p:cNvPr>
          <p:cNvSpPr>
            <a:spLocks noGrp="1"/>
          </p:cNvSpPr>
          <p:nvPr>
            <p:ph type="title" idx="4294967295"/>
          </p:nvPr>
        </p:nvSpPr>
        <p:spPr>
          <a:xfrm>
            <a:off x="769938" y="437510"/>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800">
                <a:solidFill>
                  <a:srgbClr val="440099"/>
                </a:solidFill>
                <a:latin typeface="+mn-lt"/>
                <a:ea typeface="+mn-ea"/>
                <a:cs typeface="+mn-cs"/>
              </a:rPr>
              <a:t>Housekeeping</a:t>
            </a:r>
            <a:endParaRPr kumimoji="0" lang="en-US" sz="2800" b="0" i="0" u="none" strike="noStrike" kern="1200" cap="none" spc="0" normalizeH="0" baseline="0" noProof="0">
              <a:ln>
                <a:noFill/>
              </a:ln>
              <a:solidFill>
                <a:srgbClr val="440099"/>
              </a:solidFill>
              <a:effectLst/>
              <a:uLnTx/>
              <a:uFillTx/>
              <a:latin typeface="+mn-lt"/>
              <a:ea typeface="+mn-ea"/>
              <a:cs typeface="+mn-cs"/>
            </a:endParaRPr>
          </a:p>
        </p:txBody>
      </p:sp>
      <p:sp>
        <p:nvSpPr>
          <p:cNvPr id="8" name="Text Placeholder 7" descr="Housekeeping&#10;Who Is In The Audience?&#10;ACDBE Program Overview&#10;Q&amp;A&#10;">
            <a:extLst>
              <a:ext uri="{FF2B5EF4-FFF2-40B4-BE49-F238E27FC236}">
                <a16:creationId xmlns:a16="http://schemas.microsoft.com/office/drawing/2014/main" id="{D5AE1A90-9B8F-832E-D55F-CD23D1E8F277}"/>
              </a:ext>
              <a:ext uri="{C183D7F6-B498-43B3-948B-1728B52AA6E4}">
                <adec:decorative xmlns:adec="http://schemas.microsoft.com/office/drawing/2017/decorative" val="0"/>
              </a:ext>
            </a:extLst>
          </p:cNvPr>
          <p:cNvSpPr>
            <a:spLocks noGrp="1"/>
          </p:cNvSpPr>
          <p:nvPr>
            <p:ph type="body" sz="quarter" idx="13"/>
          </p:nvPr>
        </p:nvSpPr>
        <p:spPr>
          <a:xfrm>
            <a:off x="849451" y="1315769"/>
            <a:ext cx="9159253" cy="2545987"/>
          </a:xfrm>
        </p:spPr>
        <p:txBody>
          <a:bodyPr lIns="91440" tIns="45720" rIns="91440" bIns="45720" anchor="t"/>
          <a:lstStyle/>
          <a:p>
            <a:pPr marL="342900" indent="-342900">
              <a:lnSpc>
                <a:spcPct val="100000"/>
              </a:lnSpc>
              <a:buClr>
                <a:srgbClr val="E35B2A"/>
              </a:buClr>
              <a:buFont typeface="Arial" panose="020B0604020202020204" pitchFamily="34" charset="0"/>
              <a:buChar char="•"/>
            </a:pPr>
            <a:r>
              <a:rPr lang="en-US" sz="2000">
                <a:solidFill>
                  <a:srgbClr val="440099"/>
                </a:solidFill>
                <a:latin typeface="Aptos" panose="020B0004020202020204" pitchFamily="34" charset="0"/>
              </a:rPr>
              <a:t>This session is being </a:t>
            </a:r>
            <a:r>
              <a:rPr lang="en-US" sz="2000" b="1">
                <a:solidFill>
                  <a:srgbClr val="440099"/>
                </a:solidFill>
                <a:latin typeface="Aptos" panose="020B0004020202020204" pitchFamily="34" charset="0"/>
              </a:rPr>
              <a:t>recorded</a:t>
            </a:r>
          </a:p>
          <a:p>
            <a:pPr marL="342900" indent="-342900">
              <a:lnSpc>
                <a:spcPct val="100000"/>
              </a:lnSpc>
              <a:buClr>
                <a:srgbClr val="E35B2A"/>
              </a:buClr>
              <a:buFont typeface="Arial" panose="020B0604020202020204" pitchFamily="34" charset="0"/>
              <a:buChar char="•"/>
            </a:pPr>
            <a:r>
              <a:rPr lang="en-US" sz="2000">
                <a:solidFill>
                  <a:srgbClr val="440099"/>
                </a:solidFill>
                <a:latin typeface="Aptos" panose="020B0004020202020204" pitchFamily="34" charset="0"/>
              </a:rPr>
              <a:t>The</a:t>
            </a:r>
            <a:r>
              <a:rPr lang="en-US" sz="2000" b="0">
                <a:solidFill>
                  <a:srgbClr val="440099"/>
                </a:solidFill>
                <a:latin typeface="Aptos" panose="020B0004020202020204" pitchFamily="34" charset="0"/>
              </a:rPr>
              <a:t> </a:t>
            </a:r>
            <a:r>
              <a:rPr lang="en-US" sz="2000" b="1">
                <a:solidFill>
                  <a:srgbClr val="440099"/>
                </a:solidFill>
                <a:latin typeface="Aptos" panose="020B0004020202020204" pitchFamily="34" charset="0"/>
              </a:rPr>
              <a:t>recording</a:t>
            </a:r>
            <a:r>
              <a:rPr lang="en-US" sz="2000" b="0">
                <a:solidFill>
                  <a:srgbClr val="440099"/>
                </a:solidFill>
                <a:latin typeface="Aptos" panose="020B0004020202020204" pitchFamily="34" charset="0"/>
              </a:rPr>
              <a:t> and </a:t>
            </a:r>
            <a:r>
              <a:rPr lang="en-US" sz="2000" b="1">
                <a:solidFill>
                  <a:srgbClr val="440099"/>
                </a:solidFill>
                <a:latin typeface="Aptos" panose="020B0004020202020204" pitchFamily="34" charset="0"/>
              </a:rPr>
              <a:t>slide deck </a:t>
            </a:r>
            <a:r>
              <a:rPr lang="en-US" sz="2000" b="0">
                <a:solidFill>
                  <a:srgbClr val="440099"/>
                </a:solidFill>
                <a:latin typeface="Aptos" panose="020B0004020202020204" pitchFamily="34" charset="0"/>
              </a:rPr>
              <a:t>will be made available on our </a:t>
            </a:r>
            <a:r>
              <a:rPr lang="en-US" sz="2000" b="1">
                <a:solidFill>
                  <a:srgbClr val="440099"/>
                </a:solidFill>
                <a:latin typeface="Aptos" panose="020B0004020202020204" pitchFamily="34" charset="0"/>
              </a:rPr>
              <a:t>website</a:t>
            </a:r>
            <a:r>
              <a:rPr lang="en-US" sz="2000" b="0">
                <a:solidFill>
                  <a:srgbClr val="440099"/>
                </a:solidFill>
                <a:latin typeface="Aptos" panose="020B0004020202020204" pitchFamily="34" charset="0"/>
              </a:rPr>
              <a:t>.</a:t>
            </a:r>
          </a:p>
          <a:p>
            <a:pPr marL="342900" indent="-342900">
              <a:lnSpc>
                <a:spcPct val="100000"/>
              </a:lnSpc>
              <a:buClr>
                <a:srgbClr val="E35B2A"/>
              </a:buClr>
              <a:buFont typeface="Arial" panose="020B0604020202020204" pitchFamily="34" charset="0"/>
              <a:buChar char="•"/>
            </a:pPr>
            <a:r>
              <a:rPr lang="en-US" sz="2000">
                <a:solidFill>
                  <a:srgbClr val="440099"/>
                </a:solidFill>
                <a:latin typeface="Aptos" panose="020B0004020202020204" pitchFamily="34" charset="0"/>
              </a:rPr>
              <a:t>Please keep your </a:t>
            </a:r>
            <a:r>
              <a:rPr lang="en-US" sz="2000" b="1">
                <a:solidFill>
                  <a:srgbClr val="440099"/>
                </a:solidFill>
                <a:latin typeface="Aptos" panose="020B0004020202020204" pitchFamily="34" charset="0"/>
              </a:rPr>
              <a:t>cameras</a:t>
            </a:r>
            <a:r>
              <a:rPr lang="en-US" sz="2000">
                <a:solidFill>
                  <a:srgbClr val="440099"/>
                </a:solidFill>
                <a:latin typeface="Aptos" panose="020B0004020202020204" pitchFamily="34" charset="0"/>
              </a:rPr>
              <a:t> </a:t>
            </a:r>
            <a:r>
              <a:rPr lang="en-US" sz="2000" b="1">
                <a:solidFill>
                  <a:srgbClr val="440099"/>
                </a:solidFill>
                <a:latin typeface="Aptos" panose="020B0004020202020204" pitchFamily="34" charset="0"/>
              </a:rPr>
              <a:t>off</a:t>
            </a:r>
            <a:r>
              <a:rPr lang="en-US" sz="2000">
                <a:solidFill>
                  <a:srgbClr val="440099"/>
                </a:solidFill>
                <a:latin typeface="Aptos" panose="020B0004020202020204" pitchFamily="34" charset="0"/>
              </a:rPr>
              <a:t> and your </a:t>
            </a:r>
            <a:r>
              <a:rPr lang="en-US" sz="2000" b="1">
                <a:solidFill>
                  <a:srgbClr val="440099"/>
                </a:solidFill>
                <a:latin typeface="Aptos" panose="020B0004020202020204" pitchFamily="34" charset="0"/>
              </a:rPr>
              <a:t>mics</a:t>
            </a:r>
            <a:r>
              <a:rPr lang="en-US" sz="2000">
                <a:solidFill>
                  <a:srgbClr val="440099"/>
                </a:solidFill>
                <a:latin typeface="Aptos" panose="020B0004020202020204" pitchFamily="34" charset="0"/>
              </a:rPr>
              <a:t> </a:t>
            </a:r>
            <a:r>
              <a:rPr lang="en-US" sz="2000" b="1">
                <a:solidFill>
                  <a:srgbClr val="440099"/>
                </a:solidFill>
                <a:latin typeface="Aptos" panose="020B0004020202020204" pitchFamily="34" charset="0"/>
              </a:rPr>
              <a:t>muted</a:t>
            </a:r>
            <a:r>
              <a:rPr lang="en-US" sz="2000">
                <a:solidFill>
                  <a:srgbClr val="440099"/>
                </a:solidFill>
                <a:latin typeface="Aptos" panose="020B0004020202020204" pitchFamily="34" charset="0"/>
              </a:rPr>
              <a:t> until the Q&amp;A portion at the end of this session.</a:t>
            </a:r>
            <a:endParaRPr lang="en-US" sz="2000">
              <a:solidFill>
                <a:srgbClr val="440099"/>
              </a:solidFill>
              <a:latin typeface="Aptos" panose="020B0004020202020204" pitchFamily="34" charset="0"/>
              <a:ea typeface="Calibri"/>
              <a:cs typeface="Calibri"/>
            </a:endParaRPr>
          </a:p>
          <a:p>
            <a:pPr marL="342900" indent="-342900">
              <a:lnSpc>
                <a:spcPct val="100000"/>
              </a:lnSpc>
              <a:buClr>
                <a:srgbClr val="E35B2A"/>
              </a:buClr>
              <a:buFont typeface="Arial" panose="020B0604020202020204" pitchFamily="34" charset="0"/>
              <a:buChar char="•"/>
            </a:pPr>
            <a:r>
              <a:rPr lang="en-US" sz="2000">
                <a:solidFill>
                  <a:srgbClr val="440099"/>
                </a:solidFill>
                <a:latin typeface="Aptos" panose="020B0004020202020204" pitchFamily="34" charset="0"/>
                <a:cs typeface="Calibri"/>
              </a:rPr>
              <a:t>Please </a:t>
            </a:r>
            <a:r>
              <a:rPr lang="en-US" sz="2000" b="1">
                <a:solidFill>
                  <a:srgbClr val="440099"/>
                </a:solidFill>
                <a:latin typeface="Aptos" panose="020B0004020202020204" pitchFamily="34" charset="0"/>
                <a:cs typeface="Calibri"/>
              </a:rPr>
              <a:t>save your questions</a:t>
            </a:r>
            <a:r>
              <a:rPr lang="en-US" sz="2000">
                <a:solidFill>
                  <a:srgbClr val="440099"/>
                </a:solidFill>
                <a:latin typeface="Aptos" panose="020B0004020202020204" pitchFamily="34" charset="0"/>
                <a:cs typeface="Calibri"/>
              </a:rPr>
              <a:t> for the Q&amp;A portion at the </a:t>
            </a:r>
            <a:r>
              <a:rPr lang="en-US" sz="2000" b="1">
                <a:solidFill>
                  <a:srgbClr val="440099"/>
                </a:solidFill>
                <a:latin typeface="Aptos" panose="020B0004020202020204" pitchFamily="34" charset="0"/>
                <a:cs typeface="Calibri"/>
              </a:rPr>
              <a:t>end</a:t>
            </a:r>
            <a:r>
              <a:rPr lang="en-US" sz="2000">
                <a:solidFill>
                  <a:srgbClr val="440099"/>
                </a:solidFill>
                <a:latin typeface="Aptos" panose="020B0004020202020204" pitchFamily="34" charset="0"/>
                <a:cs typeface="Calibri"/>
              </a:rPr>
              <a:t> of the session. </a:t>
            </a:r>
          </a:p>
          <a:p>
            <a:pPr marL="1028700" lvl="1" indent="-342900">
              <a:lnSpc>
                <a:spcPct val="100000"/>
              </a:lnSpc>
              <a:buClr>
                <a:srgbClr val="E35B2A"/>
              </a:buClr>
            </a:pPr>
            <a:r>
              <a:rPr lang="en-US" sz="2000">
                <a:solidFill>
                  <a:srgbClr val="440099"/>
                </a:solidFill>
                <a:latin typeface="Aptos" panose="020B0004020202020204" pitchFamily="34" charset="0"/>
                <a:cs typeface="Calibri"/>
              </a:rPr>
              <a:t>At that time, you can come off mute or drop questions into the chat. </a:t>
            </a:r>
            <a:endParaRPr lang="en-US" sz="2000">
              <a:solidFill>
                <a:srgbClr val="440099"/>
              </a:solidFill>
              <a:latin typeface="Aptos" panose="020B0004020202020204" pitchFamily="34" charset="0"/>
              <a:ea typeface="Calibri"/>
              <a:cs typeface="Calibri"/>
            </a:endParaRPr>
          </a:p>
          <a:p>
            <a:pPr marL="342900" indent="-342900">
              <a:lnSpc>
                <a:spcPct val="100000"/>
              </a:lnSpc>
              <a:buClr>
                <a:srgbClr val="E35B2A"/>
              </a:buClr>
              <a:buFont typeface="Arial" panose="020B0604020202020204" pitchFamily="34" charset="0"/>
              <a:buChar char="•"/>
            </a:pPr>
            <a:r>
              <a:rPr lang="en-US" sz="2000" b="0">
                <a:solidFill>
                  <a:srgbClr val="440099"/>
                </a:solidFill>
                <a:latin typeface="Aptos" panose="020B0004020202020204" pitchFamily="34" charset="0"/>
              </a:rPr>
              <a:t>Who’s in the Audience? Drop your name and info in the chat!</a:t>
            </a:r>
            <a:endParaRPr lang="en-US" sz="2000" b="0">
              <a:solidFill>
                <a:srgbClr val="440099"/>
              </a:solidFill>
              <a:latin typeface="Aptos" panose="020B0004020202020204" pitchFamily="34" charset="0"/>
              <a:ea typeface="Calibri"/>
              <a:cs typeface="Calibri"/>
            </a:endParaRPr>
          </a:p>
        </p:txBody>
      </p:sp>
    </p:spTree>
    <p:extLst>
      <p:ext uri="{BB962C8B-B14F-4D97-AF65-F5344CB8AC3E}">
        <p14:creationId xmlns:p14="http://schemas.microsoft.com/office/powerpoint/2010/main" val="1890452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Title 87">
            <a:extLst>
              <a:ext uri="{FF2B5EF4-FFF2-40B4-BE49-F238E27FC236}">
                <a16:creationId xmlns:a16="http://schemas.microsoft.com/office/drawing/2014/main" id="{20685B12-1BDE-1ECF-6541-5B20E622E229}"/>
              </a:ext>
            </a:extLst>
          </p:cNvPr>
          <p:cNvSpPr>
            <a:spLocks noGrp="1"/>
          </p:cNvSpPr>
          <p:nvPr>
            <p:ph type="title" idx="4294967295"/>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Click to edit Master title style</a:t>
            </a:r>
          </a:p>
        </p:txBody>
      </p:sp>
      <p:pic>
        <p:nvPicPr>
          <p:cNvPr id="87" name="Picture 86" descr="What are Vision 100 and Operation 2045?&#10;Vision: To Emerge as the Nation’s Preeminent Aviation Thought Leader&#10;&#10;Mission: Through the Power of our People, Be the Best in Class&#10;&#10;Vision 100 and Operation 2045 are two phases of DEN’s strategic plan. Vision 100 is phase one and is focused on preparing the airport to serve 100 million annual passengers in the next several years. Operation 2045 is phase two and is focused on preparing the airport for its 50th anniversary in 2045 and for an expected 120 million-plus annual passengers. Both phases combined serve as a blueprint to align decision-making and accountability.">
            <a:extLst>
              <a:ext uri="{FF2B5EF4-FFF2-40B4-BE49-F238E27FC236}">
                <a16:creationId xmlns:a16="http://schemas.microsoft.com/office/drawing/2014/main" id="{A8486EBD-668B-5B8C-8D5F-EDADD8DA834E}"/>
              </a:ext>
            </a:extLst>
          </p:cNvPr>
          <p:cNvPicPr>
            <a:picLocks noChangeAspect="1"/>
          </p:cNvPicPr>
          <p:nvPr/>
        </p:nvPicPr>
        <p:blipFill>
          <a:blip r:embed="rId3"/>
          <a:stretch>
            <a:fillRect/>
          </a:stretch>
        </p:blipFill>
        <p:spPr>
          <a:xfrm>
            <a:off x="15664" y="0"/>
            <a:ext cx="12160671"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Taking Flight at DEN  - Monthly event showcasing multiple procurement opportunities, set for the 2nd Thursday of each month at 1 p.m.&#10;&#10;Taking Flight at DEN is our monthly outreach event that features multiple procurement opportunities. This event:&#10;is a Proactive approach for DEN internal teams&#10;Features multiple projects&#10;Creates a space for sharing projects with long lead times and multiple status updates&#10;Encourages networking and partnership building&#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69938" y="499829"/>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Taking Flight at DEN </a:t>
            </a: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410737"/>
            <a:ext cx="7877175" cy="578318"/>
          </a:xfrm>
        </p:spPr>
        <p:txBody>
          <a:bodyPr/>
          <a:lstStyle/>
          <a:p>
            <a:r>
              <a:rPr lang="en-US" sz="1800" b="1"/>
              <a:t>Connect directly with DEN teams and learn about upcoming procurement opportunities. Held the 2nd Thursday of every month at 1 p.m.</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485925"/>
            <a:ext cx="1982787" cy="3046075"/>
          </a:xfrm>
        </p:spPr>
        <p:txBody>
          <a:bodyPr lIns="91440" tIns="45720" rIns="91440" bIns="45720" anchor="t"/>
          <a:lstStyle/>
          <a:p>
            <a:pPr>
              <a:spcBef>
                <a:spcPts val="0"/>
              </a:spcBef>
              <a:spcAft>
                <a:spcPts val="600"/>
              </a:spcAft>
              <a:buClr>
                <a:srgbClr val="DC582A"/>
              </a:buClr>
              <a:tabLst>
                <a:tab pos="457200" algn="l"/>
              </a:tabLst>
            </a:pPr>
            <a:r>
              <a:rPr lang="en-US" sz="2000">
                <a:solidFill>
                  <a:schemeClr val="bg1">
                    <a:lumMod val="65000"/>
                  </a:schemeClr>
                </a:solidFill>
                <a:cs typeface="Calibri"/>
              </a:rPr>
              <a:t>January 8</a:t>
            </a:r>
          </a:p>
          <a:p>
            <a:pPr marL="285750" lvl="1" indent="-285750">
              <a:lnSpc>
                <a:spcPct val="100000"/>
              </a:lnSpc>
              <a:spcBef>
                <a:spcPts val="0"/>
              </a:spcBef>
              <a:spcAft>
                <a:spcPts val="600"/>
              </a:spcAft>
              <a:buClr>
                <a:srgbClr val="DC582A"/>
              </a:buClr>
              <a:buSzPct val="110000"/>
              <a:tabLst>
                <a:tab pos="457200" algn="l"/>
              </a:tabLst>
            </a:pPr>
            <a:r>
              <a:rPr lang="en-US" sz="2000">
                <a:solidFill>
                  <a:schemeClr val="bg1">
                    <a:lumMod val="65000"/>
                  </a:schemeClr>
                </a:solidFill>
                <a:cs typeface="Calibri"/>
              </a:rPr>
              <a:t>February 12</a:t>
            </a:r>
          </a:p>
          <a:p>
            <a:pPr>
              <a:spcBef>
                <a:spcPts val="0"/>
              </a:spcBef>
              <a:spcAft>
                <a:spcPts val="600"/>
              </a:spcAft>
              <a:buClr>
                <a:srgbClr val="DC582A"/>
              </a:buClr>
              <a:tabLst>
                <a:tab pos="457200" algn="l"/>
              </a:tabLst>
            </a:pPr>
            <a:r>
              <a:rPr lang="en-US" sz="2000">
                <a:solidFill>
                  <a:schemeClr val="bg1">
                    <a:lumMod val="65000"/>
                  </a:schemeClr>
                </a:solidFill>
                <a:cs typeface="Calibri"/>
              </a:rPr>
              <a:t>March 12</a:t>
            </a:r>
          </a:p>
          <a:p>
            <a:pPr marL="285750" lvl="1" indent="-285750">
              <a:lnSpc>
                <a:spcPct val="100000"/>
              </a:lnSpc>
              <a:spcBef>
                <a:spcPts val="0"/>
              </a:spcBef>
              <a:spcAft>
                <a:spcPts val="600"/>
              </a:spcAft>
              <a:buClr>
                <a:srgbClr val="DC582A"/>
              </a:buClr>
              <a:buSzPct val="110000"/>
              <a:tabLst>
                <a:tab pos="457200" algn="l"/>
              </a:tabLst>
            </a:pPr>
            <a:r>
              <a:rPr lang="en-US" sz="2000">
                <a:solidFill>
                  <a:schemeClr val="bg1">
                    <a:lumMod val="65000"/>
                  </a:schemeClr>
                </a:solidFill>
                <a:cs typeface="Calibri"/>
              </a:rPr>
              <a:t>April 9</a:t>
            </a:r>
          </a:p>
          <a:p>
            <a:pPr>
              <a:spcBef>
                <a:spcPts val="0"/>
              </a:spcBef>
              <a:spcAft>
                <a:spcPts val="600"/>
              </a:spcAft>
              <a:buClr>
                <a:srgbClr val="DC582A"/>
              </a:buClr>
              <a:tabLst>
                <a:tab pos="457200" algn="l"/>
              </a:tabLst>
            </a:pPr>
            <a:r>
              <a:rPr lang="en-US" sz="2000">
                <a:solidFill>
                  <a:schemeClr val="bg1">
                    <a:lumMod val="65000"/>
                  </a:schemeClr>
                </a:solidFill>
                <a:cs typeface="Calibri"/>
              </a:rPr>
              <a:t>May 14</a:t>
            </a:r>
          </a:p>
          <a:p>
            <a:pPr>
              <a:spcBef>
                <a:spcPts val="0"/>
              </a:spcBef>
              <a:spcAft>
                <a:spcPts val="600"/>
              </a:spcAft>
              <a:buClr>
                <a:srgbClr val="DC582A"/>
              </a:buClr>
              <a:tabLst>
                <a:tab pos="457200" algn="l"/>
              </a:tabLst>
            </a:pPr>
            <a:r>
              <a:rPr lang="en-US" sz="2000">
                <a:solidFill>
                  <a:schemeClr val="bg1">
                    <a:lumMod val="65000"/>
                  </a:schemeClr>
                </a:solidFill>
                <a:cs typeface="Calibri"/>
              </a:rPr>
              <a:t>June 11</a:t>
            </a:r>
          </a:p>
        </p:txBody>
      </p:sp>
      <p:pic>
        <p:nvPicPr>
          <p:cNvPr id="26" name="Picture Placeholder 25">
            <a:extLst>
              <a:ext uri="{FF2B5EF4-FFF2-40B4-BE49-F238E27FC236}">
                <a16:creationId xmlns:a16="http://schemas.microsoft.com/office/drawing/2014/main" id="{8BCCD56F-F259-B481-81CA-3DA97C28CA79}"/>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cstate="email">
            <a:extLst>
              <a:ext uri="{28A0092B-C50C-407E-A947-70E740481C1C}">
                <a14:useLocalDpi xmlns:a14="http://schemas.microsoft.com/office/drawing/2010/main"/>
              </a:ext>
            </a:extLst>
          </a:blip>
          <a:srcRect b="-603"/>
          <a:stretch/>
        </p:blipFill>
        <p:spPr>
          <a:xfrm>
            <a:off x="8874407" y="-121920"/>
            <a:ext cx="3450943" cy="7061698"/>
          </a:xfrm>
        </p:spPr>
      </p:pic>
      <p:pic>
        <p:nvPicPr>
          <p:cNvPr id="27" name="Picture 2" descr="QR code linking to the Do Business at DEN calendar https://www.eventbrite.com/e/taking-flight-at-den-tickets-1975151824276?aff=oddtdtcreator.">
            <a:extLst>
              <a:ext uri="{FF2B5EF4-FFF2-40B4-BE49-F238E27FC236}">
                <a16:creationId xmlns:a16="http://schemas.microsoft.com/office/drawing/2014/main" id="{2CA07076-17AB-00E5-6AC1-BEF1779097D5}"/>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8">
            <a:extLst>
              <a:ext uri="{FF2B5EF4-FFF2-40B4-BE49-F238E27FC236}">
                <a16:creationId xmlns:a16="http://schemas.microsoft.com/office/drawing/2014/main" id="{28D79C2F-8ABD-92C1-4711-C07649CD4910}"/>
              </a:ext>
              <a:ext uri="{C183D7F6-B498-43B3-948B-1728B52AA6E4}">
                <adec:decorative xmlns:adec="http://schemas.microsoft.com/office/drawing/2017/decorative" val="1"/>
              </a:ext>
            </a:extLst>
          </p:cNvPr>
          <p:cNvSpPr txBox="1">
            <a:spLocks/>
          </p:cNvSpPr>
          <p:nvPr/>
        </p:nvSpPr>
        <p:spPr>
          <a:xfrm>
            <a:off x="3040203" y="2485925"/>
            <a:ext cx="6170471" cy="3046075"/>
          </a:xfrm>
          <a:prstGeom prst="rect">
            <a:avLst/>
          </a:prstGeom>
        </p:spPr>
        <p:txBody>
          <a:bodyPr lIns="91440" tIns="45720" rIns="91440" bIns="45720" anchor="t"/>
          <a:lstStyle>
            <a:lvl1pPr marL="285750" indent="-285750" algn="l" defTabSz="914400" rtl="0" eaLnBrk="1" latinLnBrk="0" hangingPunct="1">
              <a:lnSpc>
                <a:spcPct val="100000"/>
              </a:lnSpc>
              <a:spcBef>
                <a:spcPts val="1000"/>
              </a:spcBef>
              <a:buClr>
                <a:srgbClr val="C3D831"/>
              </a:buClr>
              <a:buSzPct val="110000"/>
              <a:buFont typeface="Arial" panose="020B0604020202020204" pitchFamily="34" charset="0"/>
              <a:buChar char="•"/>
              <a:defRPr sz="140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bg2">
                  <a:lumMod val="75000"/>
                </a:schemeClr>
              </a:buClr>
              <a:buFont typeface="Arial" panose="020B0604020202020204" pitchFamily="34" charset="0"/>
              <a:buChar char="•"/>
              <a:defRPr sz="1400" kern="1200">
                <a:solidFill>
                  <a:schemeClr val="tx1"/>
                </a:solidFill>
                <a:latin typeface="+mn-lt"/>
                <a:ea typeface="+mn-ea"/>
                <a:cs typeface="+mn-cs"/>
              </a:defRPr>
            </a:lvl4pPr>
            <a:lvl5pPr marL="1828800" indent="0" algn="l" defTabSz="914400" rtl="0" eaLnBrk="1" latinLnBrk="0" hangingPunct="1">
              <a:lnSpc>
                <a:spcPct val="90000"/>
              </a:lnSpc>
              <a:spcBef>
                <a:spcPts val="500"/>
              </a:spcBef>
              <a:buClr>
                <a:schemeClr val="bg2">
                  <a:lumMod val="75000"/>
                </a:schemeClr>
              </a:buClr>
              <a:buFont typeface="Arial" panose="020B0604020202020204" pitchFamily="34" charset="0"/>
              <a:buNone/>
              <a:defRPr sz="1400" kern="1200">
                <a:solidFill>
                  <a:schemeClr val="tx1"/>
                </a:solidFill>
                <a:latin typeface="+mn-lt"/>
                <a:ea typeface="+mn-ea"/>
                <a:cs typeface="+mn-cs"/>
              </a:defRPr>
            </a:lvl5pPr>
            <a:lvl6pPr marL="25146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i="0" u="none" strike="noStrike" kern="1200" cap="none" spc="0" normalizeH="0" baseline="0" noProof="0">
                <a:ln>
                  <a:noFill/>
                </a:ln>
                <a:solidFill>
                  <a:schemeClr val="bg1">
                    <a:lumMod val="65000"/>
                  </a:schemeClr>
                </a:solidFill>
                <a:effectLst/>
                <a:uLnTx/>
                <a:uFillTx/>
                <a:latin typeface="Calibri" panose="020F0502020204030204"/>
                <a:ea typeface="+mn-ea"/>
                <a:cs typeface="Calibri"/>
              </a:rPr>
              <a:t>July 9</a:t>
            </a:r>
          </a:p>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i="1" u="none" strike="noStrike" kern="1200" cap="none" spc="0" normalizeH="0" baseline="0" noProof="0">
                <a:ln>
                  <a:noFill/>
                </a:ln>
                <a:solidFill>
                  <a:schemeClr val="bg1">
                    <a:lumMod val="65000"/>
                  </a:schemeClr>
                </a:solidFill>
                <a:effectLst/>
                <a:uLnTx/>
                <a:uFillTx/>
                <a:latin typeface="Calibri" panose="020F0502020204030204"/>
                <a:ea typeface="+mn-ea"/>
                <a:cs typeface="Calibri"/>
              </a:rPr>
              <a:t>August</a:t>
            </a:r>
            <a:r>
              <a:rPr kumimoji="0" lang="en-US" sz="2000" i="0" u="none" strike="noStrike" kern="1200" cap="none" spc="0" normalizeH="0" baseline="0" noProof="0">
                <a:ln>
                  <a:noFill/>
                </a:ln>
                <a:solidFill>
                  <a:schemeClr val="bg1">
                    <a:lumMod val="65000"/>
                  </a:schemeClr>
                </a:solidFill>
                <a:effectLst/>
                <a:uLnTx/>
                <a:uFillTx/>
                <a:latin typeface="Calibri" panose="020F0502020204030204"/>
                <a:ea typeface="+mn-ea"/>
                <a:cs typeface="Calibri"/>
              </a:rPr>
              <a:t> </a:t>
            </a:r>
            <a:r>
              <a:rPr kumimoji="0" lang="en-US" sz="2000" i="1" u="none" strike="noStrike" kern="1200" cap="none" spc="0" normalizeH="0" baseline="0" noProof="0">
                <a:ln>
                  <a:noFill/>
                </a:ln>
                <a:solidFill>
                  <a:schemeClr val="bg1">
                    <a:lumMod val="65000"/>
                  </a:schemeClr>
                </a:solidFill>
                <a:effectLst/>
                <a:uLnTx/>
                <a:uFillTx/>
                <a:latin typeface="Calibri" panose="020F0502020204030204"/>
                <a:ea typeface="+mn-ea"/>
                <a:cs typeface="Calibri"/>
              </a:rPr>
              <a:t>**No TFD, instead, please attend DEN’s Procurement Tradeshow</a:t>
            </a:r>
          </a:p>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i="1" u="none" strike="noStrike" kern="1200" cap="none" spc="0" normalizeH="0" baseline="0" noProof="0">
                <a:ln>
                  <a:noFill/>
                </a:ln>
                <a:solidFill>
                  <a:schemeClr val="bg2">
                    <a:lumMod val="75000"/>
                  </a:schemeClr>
                </a:solidFill>
                <a:effectLst/>
                <a:uLnTx/>
                <a:uFillTx/>
                <a:latin typeface="Calibri" panose="020F0502020204030204"/>
                <a:ea typeface="+mn-ea"/>
                <a:cs typeface="Calibri"/>
              </a:rPr>
              <a:t>September 10</a:t>
            </a:r>
          </a:p>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b="1" i="0" u="none" strike="noStrike" kern="1200" cap="none" spc="0" normalizeH="0" baseline="0" noProof="0">
                <a:ln>
                  <a:noFill/>
                </a:ln>
                <a:solidFill>
                  <a:schemeClr val="bg2">
                    <a:lumMod val="75000"/>
                  </a:schemeClr>
                </a:solidFill>
                <a:effectLst/>
                <a:uLnTx/>
                <a:uFillTx/>
                <a:latin typeface="Calibri" panose="020F0502020204030204"/>
                <a:ea typeface="+mn-ea"/>
                <a:cs typeface="Calibri"/>
              </a:rPr>
              <a:t>October 8</a:t>
            </a:r>
          </a:p>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Calibri"/>
              </a:rPr>
              <a:t>November 12</a:t>
            </a:r>
          </a:p>
          <a:p>
            <a:pPr marL="285750" marR="0" lvl="0" indent="-285750" algn="l" defTabSz="914400" rtl="0" eaLnBrk="1" fontAlgn="auto" latinLnBrk="0" hangingPunct="1">
              <a:lnSpc>
                <a:spcPct val="100000"/>
              </a:lnSpc>
              <a:spcBef>
                <a:spcPts val="0"/>
              </a:spcBef>
              <a:spcAft>
                <a:spcPts val="600"/>
              </a:spcAft>
              <a:buClr>
                <a:srgbClr val="DC582A"/>
              </a:buClr>
              <a:buSzPct val="110000"/>
              <a:buFont typeface="Arial" panose="020B0604020202020204" pitchFamily="34" charset="0"/>
              <a:buChar char="•"/>
              <a:tabLst>
                <a:tab pos="457200" algn="l"/>
              </a:tabLst>
              <a:defRPr/>
            </a:pPr>
            <a:r>
              <a:rPr kumimoji="0" lang="en-US" sz="2000" b="1" i="0" u="none" strike="noStrike" kern="1200" cap="none" spc="0" normalizeH="0" baseline="0" noProof="0">
                <a:ln>
                  <a:noFill/>
                </a:ln>
                <a:solidFill>
                  <a:prstClr val="black"/>
                </a:solidFill>
                <a:effectLst/>
                <a:uLnTx/>
                <a:uFillTx/>
                <a:latin typeface="Calibri" panose="020F0502020204030204"/>
                <a:ea typeface="+mn-ea"/>
                <a:cs typeface="Calibri"/>
              </a:rPr>
              <a:t>December 10</a:t>
            </a:r>
          </a:p>
        </p:txBody>
      </p:sp>
    </p:spTree>
    <p:extLst>
      <p:ext uri="{BB962C8B-B14F-4D97-AF65-F5344CB8AC3E}">
        <p14:creationId xmlns:p14="http://schemas.microsoft.com/office/powerpoint/2010/main" val="1774222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9C162-ECFC-AEE3-6BD0-39591E9DCF79}"/>
            </a:ext>
          </a:extLst>
        </p:cNvPr>
        <p:cNvGrpSpPr/>
        <p:nvPr/>
      </p:nvGrpSpPr>
      <p:grpSpPr>
        <a:xfrm>
          <a:off x="0" y="0"/>
          <a:ext cx="0" cy="0"/>
          <a:chOff x="0" y="0"/>
          <a:chExt cx="0" cy="0"/>
        </a:xfrm>
      </p:grpSpPr>
      <p:sp>
        <p:nvSpPr>
          <p:cNvPr id="5" name="Text Placeholder 4" descr="​Meet the Primes, is a virtual outreach series intended to bring together firms who are working as a Prime at DEN and help connect them with local, small, and historically underutilized firms. &#10;&#10;These are held every other month on the 3rd Thursday&#10;Please go to https://www.eventbrite.com/o/doing-business-at-den-8527643555 for the event calendar. &#10;">
            <a:extLst>
              <a:ext uri="{FF2B5EF4-FFF2-40B4-BE49-F238E27FC236}">
                <a16:creationId xmlns:a16="http://schemas.microsoft.com/office/drawing/2014/main" id="{5D1B64AE-6CAA-5786-D008-76ADEDF00B76}"/>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Meet the Primes</a:t>
            </a:r>
          </a:p>
        </p:txBody>
      </p:sp>
      <p:sp>
        <p:nvSpPr>
          <p:cNvPr id="16" name="Text Placeholder 15">
            <a:extLst>
              <a:ext uri="{FF2B5EF4-FFF2-40B4-BE49-F238E27FC236}">
                <a16:creationId xmlns:a16="http://schemas.microsoft.com/office/drawing/2014/main" id="{D604CA36-2878-AC7D-FD1E-BA2EB830C8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6EA70EE1-F49E-293D-6DB2-7913E0BAF347}"/>
              </a:ext>
              <a:ext uri="{C183D7F6-B498-43B3-948B-1728B52AA6E4}">
                <adec:decorative xmlns:adec="http://schemas.microsoft.com/office/drawing/2017/decorative" val="1"/>
              </a:ext>
            </a:extLst>
          </p:cNvPr>
          <p:cNvSpPr>
            <a:spLocks noGrp="1"/>
          </p:cNvSpPr>
          <p:nvPr>
            <p:ph type="body" sz="quarter" idx="13"/>
          </p:nvPr>
        </p:nvSpPr>
        <p:spPr>
          <a:xfrm>
            <a:off x="769938" y="1350483"/>
            <a:ext cx="7877175" cy="578318"/>
          </a:xfrm>
        </p:spPr>
        <p:txBody>
          <a:bodyPr/>
          <a:lstStyle/>
          <a:p>
            <a:pPr algn="l"/>
            <a:r>
              <a:rPr lang="en-US" b="1"/>
              <a:t>Virtual outreach event held every other month to connect Prime firms at DEN with local, small, and historically underutilized firms, scheduled for the 3rd Thursday at 1 p.m.</a:t>
            </a:r>
          </a:p>
          <a:p>
            <a:endParaRPr lang="en-US" b="1"/>
          </a:p>
        </p:txBody>
      </p:sp>
      <p:sp>
        <p:nvSpPr>
          <p:cNvPr id="9" name="Text Placeholder 8">
            <a:extLst>
              <a:ext uri="{FF2B5EF4-FFF2-40B4-BE49-F238E27FC236}">
                <a16:creationId xmlns:a16="http://schemas.microsoft.com/office/drawing/2014/main" id="{EB8D038C-63A8-A3ED-E784-1A678FE3EFC1}"/>
              </a:ext>
              <a:ext uri="{C183D7F6-B498-43B3-948B-1728B52AA6E4}">
                <adec:decorative xmlns:adec="http://schemas.microsoft.com/office/drawing/2017/decorative" val="1"/>
              </a:ext>
            </a:extLst>
          </p:cNvPr>
          <p:cNvSpPr>
            <a:spLocks noGrp="1"/>
          </p:cNvSpPr>
          <p:nvPr>
            <p:ph type="body" sz="quarter" idx="14"/>
          </p:nvPr>
        </p:nvSpPr>
        <p:spPr>
          <a:xfrm>
            <a:off x="810964" y="2065582"/>
            <a:ext cx="8449287" cy="4295915"/>
          </a:xfrm>
        </p:spPr>
        <p:txBody>
          <a:bodyPr lIns="91440" tIns="45720" rIns="91440" bIns="45720" anchor="t"/>
          <a:lstStyle/>
          <a:p>
            <a:pPr marL="0" indent="0">
              <a:spcBef>
                <a:spcPts val="0"/>
              </a:spcBef>
              <a:buClr>
                <a:srgbClr val="E35B2A"/>
              </a:buClr>
              <a:buNone/>
              <a:tabLst>
                <a:tab pos="457200" algn="l"/>
              </a:tabLst>
            </a:pPr>
            <a:r>
              <a:rPr lang="en-US" sz="1500" dirty="0">
                <a:solidFill>
                  <a:schemeClr val="bg1">
                    <a:lumMod val="65000"/>
                  </a:schemeClr>
                </a:solidFill>
                <a:cs typeface="Calibri"/>
              </a:rPr>
              <a:t>February 19 - Concessions Prime Operators </a:t>
            </a:r>
            <a:endParaRPr lang="en-US" sz="1500" dirty="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i="1" dirty="0">
                <a:solidFill>
                  <a:schemeClr val="bg1">
                    <a:lumMod val="65000"/>
                  </a:schemeClr>
                </a:solidFill>
                <a:ea typeface="Calibri"/>
                <a:cs typeface="Calibri"/>
              </a:rPr>
              <a:t>**Time Change 10 am**</a:t>
            </a:r>
            <a:br>
              <a:rPr lang="en-US" sz="1500" dirty="0">
                <a:solidFill>
                  <a:schemeClr val="bg1">
                    <a:lumMod val="65000"/>
                  </a:schemeClr>
                </a:solidFill>
                <a:ea typeface="Calibri"/>
                <a:cs typeface="Calibri"/>
              </a:rPr>
            </a:br>
            <a:r>
              <a:rPr lang="en-US" sz="1500" dirty="0">
                <a:solidFill>
                  <a:schemeClr val="bg1">
                    <a:lumMod val="65000"/>
                  </a:schemeClr>
                </a:solidFill>
                <a:highlight>
                  <a:srgbClr val="FFFFFF"/>
                </a:highlight>
                <a:ea typeface="Calibri"/>
                <a:cs typeface="Calibri"/>
              </a:rPr>
              <a:t>Confirmed: High Flying Foods, Hudson and </a:t>
            </a:r>
            <a:r>
              <a:rPr lang="en-US" sz="1500" dirty="0" err="1">
                <a:solidFill>
                  <a:schemeClr val="bg1">
                    <a:lumMod val="65000"/>
                  </a:schemeClr>
                </a:solidFill>
                <a:highlight>
                  <a:srgbClr val="FFFFFF"/>
                </a:highlight>
                <a:ea typeface="Calibri"/>
                <a:cs typeface="Calibri"/>
              </a:rPr>
              <a:t>Dufry</a:t>
            </a:r>
            <a:r>
              <a:rPr lang="en-US" sz="1500" dirty="0">
                <a:solidFill>
                  <a:schemeClr val="bg1">
                    <a:lumMod val="65000"/>
                  </a:schemeClr>
                </a:solidFill>
                <a:highlight>
                  <a:srgbClr val="FFFFFF"/>
                </a:highlight>
                <a:ea typeface="Calibri"/>
                <a:cs typeface="Calibri"/>
              </a:rPr>
              <a:t>, and WH Smith North America</a:t>
            </a:r>
            <a:br>
              <a:rPr lang="en-US" sz="1500" dirty="0">
                <a:solidFill>
                  <a:schemeClr val="bg1">
                    <a:lumMod val="65000"/>
                  </a:schemeClr>
                </a:solidFill>
                <a:highlight>
                  <a:srgbClr val="FFFFFF"/>
                </a:highlight>
                <a:ea typeface="Calibri"/>
                <a:cs typeface="Calibri"/>
              </a:rPr>
            </a:br>
            <a:endParaRPr lang="en-US" sz="1500" dirty="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dirty="0">
                <a:solidFill>
                  <a:schemeClr val="bg1">
                    <a:lumMod val="65000"/>
                  </a:schemeClr>
                </a:solidFill>
                <a:cs typeface="Calibri"/>
              </a:rPr>
              <a:t>April 16 - Rental Car Company </a:t>
            </a:r>
            <a:endParaRPr lang="en-US" sz="1500" dirty="0">
              <a:solidFill>
                <a:schemeClr val="bg1">
                  <a:lumMod val="65000"/>
                </a:schemeClr>
              </a:solidFill>
              <a:ea typeface="Calibri"/>
              <a:cs typeface="Calibri"/>
            </a:endParaRPr>
          </a:p>
          <a:p>
            <a:pPr marL="0" indent="0">
              <a:spcBef>
                <a:spcPts val="0"/>
              </a:spcBef>
              <a:buNone/>
              <a:tabLst>
                <a:tab pos="457200" algn="l"/>
              </a:tabLst>
            </a:pPr>
            <a:r>
              <a:rPr lang="en-US" sz="1500" dirty="0">
                <a:solidFill>
                  <a:schemeClr val="bg1">
                    <a:lumMod val="65000"/>
                  </a:schemeClr>
                </a:solidFill>
                <a:ea typeface="Calibri"/>
                <a:cs typeface="Calibri"/>
              </a:rPr>
              <a:t>Confirmed: Enterprise Mobility</a:t>
            </a:r>
            <a:endParaRPr lang="en-US" dirty="0">
              <a:solidFill>
                <a:schemeClr val="bg1">
                  <a:lumMod val="65000"/>
                </a:schemeClr>
              </a:solidFill>
            </a:endParaRPr>
          </a:p>
          <a:p>
            <a:pPr marL="0" indent="0">
              <a:spcBef>
                <a:spcPts val="0"/>
              </a:spcBef>
              <a:buClr>
                <a:srgbClr val="E35B2A"/>
              </a:buClr>
              <a:buNone/>
              <a:tabLst>
                <a:tab pos="457200" algn="l"/>
              </a:tabLst>
            </a:pPr>
            <a:br>
              <a:rPr lang="en-US" sz="1500" dirty="0">
                <a:solidFill>
                  <a:schemeClr val="bg1">
                    <a:lumMod val="65000"/>
                  </a:schemeClr>
                </a:solidFill>
                <a:cs typeface="Calibri"/>
              </a:rPr>
            </a:br>
            <a:r>
              <a:rPr lang="en-US" sz="1500" dirty="0">
                <a:solidFill>
                  <a:schemeClr val="bg1">
                    <a:lumMod val="65000"/>
                  </a:schemeClr>
                </a:solidFill>
                <a:cs typeface="Calibri"/>
              </a:rPr>
              <a:t>June 18- General Contractors</a:t>
            </a:r>
            <a:endParaRPr lang="en-US" sz="1500" dirty="0">
              <a:solidFill>
                <a:schemeClr val="bg1">
                  <a:lumMod val="65000"/>
                </a:schemeClr>
              </a:solidFill>
              <a:ea typeface="Calibri"/>
              <a:cs typeface="Calibri"/>
            </a:endParaRPr>
          </a:p>
          <a:p>
            <a:pPr marL="0" indent="0">
              <a:spcBef>
                <a:spcPts val="0"/>
              </a:spcBef>
              <a:buClr>
                <a:srgbClr val="E35B2A"/>
              </a:buClr>
              <a:buNone/>
              <a:tabLst>
                <a:tab pos="457200" algn="l"/>
              </a:tabLst>
            </a:pPr>
            <a:r>
              <a:rPr lang="en-US" sz="1500" dirty="0">
                <a:solidFill>
                  <a:schemeClr val="bg1">
                    <a:lumMod val="65000"/>
                  </a:schemeClr>
                </a:solidFill>
                <a:ea typeface="Calibri"/>
                <a:cs typeface="Calibri"/>
              </a:rPr>
              <a:t>Confirmed: Hensel Phelps, Gilmore, WCG, Swinerton, PCL, Turner Construction Company and Select Building Group Commercial</a:t>
            </a:r>
          </a:p>
          <a:p>
            <a:pPr marL="0" indent="0">
              <a:spcBef>
                <a:spcPts val="0"/>
              </a:spcBef>
              <a:buClr>
                <a:srgbClr val="E35B2A"/>
              </a:buClr>
              <a:buNone/>
              <a:tabLst>
                <a:tab pos="457200" algn="l"/>
              </a:tabLst>
            </a:pPr>
            <a:endParaRPr lang="en-US" sz="1500" dirty="0">
              <a:solidFill>
                <a:schemeClr val="bg1">
                  <a:lumMod val="65000"/>
                </a:schemeClr>
              </a:solidFill>
              <a:ea typeface="Calibri"/>
              <a:cs typeface="Calibri"/>
            </a:endParaRPr>
          </a:p>
          <a:p>
            <a:pPr marL="0" indent="0">
              <a:spcBef>
                <a:spcPts val="0"/>
              </a:spcBef>
              <a:buClr>
                <a:srgbClr val="E35B2A"/>
              </a:buClr>
              <a:buNone/>
              <a:tabLst>
                <a:tab pos="457200" algn="l"/>
              </a:tabLst>
            </a:pPr>
            <a:r>
              <a:rPr lang="en-US" sz="1600" i="1" dirty="0">
                <a:solidFill>
                  <a:schemeClr val="bg1">
                    <a:lumMod val="65000"/>
                  </a:schemeClr>
                </a:solidFill>
                <a:cs typeface="Calibri"/>
              </a:rPr>
              <a:t>August **No MTP this month please attend DEN’s Procurement Tradeshow</a:t>
            </a:r>
          </a:p>
          <a:p>
            <a:pPr marL="0" indent="0">
              <a:spcBef>
                <a:spcPts val="0"/>
              </a:spcBef>
              <a:buClr>
                <a:srgbClr val="E35B2A"/>
              </a:buClr>
              <a:buNone/>
              <a:tabLst>
                <a:tab pos="457200" algn="l"/>
              </a:tabLst>
            </a:pPr>
            <a:endParaRPr lang="en-US" sz="1500" dirty="0">
              <a:solidFill>
                <a:schemeClr val="tx1"/>
              </a:solidFill>
              <a:ea typeface="Calibri"/>
              <a:cs typeface="Calibri"/>
            </a:endParaRPr>
          </a:p>
          <a:p>
            <a:pPr marL="0" indent="0">
              <a:spcBef>
                <a:spcPts val="0"/>
              </a:spcBef>
              <a:buClr>
                <a:srgbClr val="E35B2A"/>
              </a:buClr>
              <a:buNone/>
              <a:tabLst>
                <a:tab pos="457200" algn="l"/>
              </a:tabLst>
            </a:pPr>
            <a:r>
              <a:rPr lang="en-US" sz="1500" b="1" dirty="0">
                <a:solidFill>
                  <a:schemeClr val="tx1"/>
                </a:solidFill>
                <a:cs typeface="Calibri"/>
              </a:rPr>
              <a:t>October 15 </a:t>
            </a:r>
            <a:r>
              <a:rPr lang="en-US" sz="1500" dirty="0">
                <a:solidFill>
                  <a:schemeClr val="tx1"/>
                </a:solidFill>
                <a:cs typeface="Calibri"/>
              </a:rPr>
              <a:t>- Construction Specialty Trade Contractor</a:t>
            </a:r>
            <a:endParaRPr lang="en-US" sz="1500" dirty="0">
              <a:solidFill>
                <a:schemeClr val="tx1"/>
              </a:solidFill>
              <a:ea typeface="Calibri"/>
              <a:cs typeface="Calibri"/>
            </a:endParaRPr>
          </a:p>
          <a:p>
            <a:pPr marL="0" indent="0">
              <a:spcBef>
                <a:spcPts val="0"/>
              </a:spcBef>
              <a:buNone/>
              <a:tabLst>
                <a:tab pos="457200" algn="l"/>
              </a:tabLst>
            </a:pPr>
            <a:r>
              <a:rPr lang="en-US" sz="1500" b="1" dirty="0">
                <a:solidFill>
                  <a:srgbClr val="DC582A"/>
                </a:solidFill>
                <a:highlight>
                  <a:srgbClr val="FFFFFF"/>
                </a:highlight>
                <a:ea typeface="Calibri"/>
                <a:cs typeface="Calibri"/>
              </a:rPr>
              <a:t>Confirmed: </a:t>
            </a:r>
            <a:r>
              <a:rPr lang="en-US" sz="1500" dirty="0">
                <a:solidFill>
                  <a:schemeClr val="tx1"/>
                </a:solidFill>
                <a:highlight>
                  <a:srgbClr val="FFFFFF"/>
                </a:highlight>
                <a:ea typeface="Calibri"/>
                <a:cs typeface="Calibri"/>
              </a:rPr>
              <a:t>ISEC, Inc., Denver Pumps,</a:t>
            </a:r>
            <a:r>
              <a:rPr lang="en-US" sz="1500" b="1" dirty="0">
                <a:solidFill>
                  <a:srgbClr val="DC582A"/>
                </a:solidFill>
                <a:highlight>
                  <a:srgbClr val="FFFFFF"/>
                </a:highlight>
                <a:ea typeface="Calibri"/>
                <a:cs typeface="Calibri"/>
              </a:rPr>
              <a:t> </a:t>
            </a:r>
            <a:r>
              <a:rPr lang="en-US" dirty="0">
                <a:solidFill>
                  <a:schemeClr val="tx1"/>
                </a:solidFill>
                <a:highlight>
                  <a:srgbClr val="FFFFFF"/>
                </a:highlight>
                <a:ea typeface="Calibri"/>
                <a:cs typeface="Calibri"/>
              </a:rPr>
              <a:t>HDR, HNTB, Garver, Jacobs, </a:t>
            </a:r>
            <a:r>
              <a:rPr lang="en-US" dirty="0" err="1">
                <a:solidFill>
                  <a:schemeClr val="tx1"/>
                </a:solidFill>
                <a:highlight>
                  <a:srgbClr val="FFFFFF"/>
                </a:highlight>
                <a:ea typeface="Calibri"/>
                <a:cs typeface="Calibri"/>
              </a:rPr>
              <a:t>AtkinsRéalis</a:t>
            </a:r>
            <a:r>
              <a:rPr lang="en-US" dirty="0">
                <a:solidFill>
                  <a:schemeClr val="tx1"/>
                </a:solidFill>
                <a:highlight>
                  <a:srgbClr val="FFFFFF"/>
                </a:highlight>
                <a:ea typeface="Calibri"/>
                <a:cs typeface="Calibri"/>
              </a:rPr>
              <a:t>, Mead &amp; Hunt, Kimley Horn, RS&amp;H, Parsons and AECOM</a:t>
            </a:r>
            <a:endParaRPr lang="en-US" dirty="0">
              <a:solidFill>
                <a:schemeClr val="tx1"/>
              </a:solidFill>
              <a:ea typeface="Calibri"/>
              <a:cs typeface="Calibri"/>
            </a:endParaRPr>
          </a:p>
          <a:p>
            <a:pPr marL="0" indent="0">
              <a:spcBef>
                <a:spcPts val="0"/>
              </a:spcBef>
              <a:buClr>
                <a:srgbClr val="E35B2A"/>
              </a:buClr>
              <a:buNone/>
              <a:tabLst>
                <a:tab pos="457200" algn="l"/>
              </a:tabLst>
            </a:pPr>
            <a:br>
              <a:rPr lang="en-US" sz="1500" b="1" dirty="0">
                <a:cs typeface="Calibri"/>
              </a:rPr>
            </a:br>
            <a:r>
              <a:rPr lang="en-US" sz="1500" b="1" dirty="0">
                <a:solidFill>
                  <a:schemeClr val="tx1"/>
                </a:solidFill>
                <a:cs typeface="Calibri"/>
              </a:rPr>
              <a:t>December 17 </a:t>
            </a:r>
            <a:r>
              <a:rPr lang="en-US" sz="1500" dirty="0">
                <a:solidFill>
                  <a:schemeClr val="tx1"/>
                </a:solidFill>
                <a:cs typeface="Calibri"/>
              </a:rPr>
              <a:t>-  **No MTP this month </a:t>
            </a:r>
            <a:endParaRPr lang="en-US" sz="1500" dirty="0">
              <a:solidFill>
                <a:schemeClr val="tx1"/>
              </a:solidFill>
              <a:ea typeface="Calibri"/>
              <a:cs typeface="Calibri"/>
            </a:endParaRPr>
          </a:p>
        </p:txBody>
      </p:sp>
      <p:pic>
        <p:nvPicPr>
          <p:cNvPr id="13" name="Picture Placeholder 12">
            <a:extLst>
              <a:ext uri="{FF2B5EF4-FFF2-40B4-BE49-F238E27FC236}">
                <a16:creationId xmlns:a16="http://schemas.microsoft.com/office/drawing/2014/main" id="{0C9479D3-9F16-7F75-5D9E-0674B22A38B5}"/>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56540" y="-121920"/>
            <a:ext cx="3763223" cy="7044088"/>
          </a:xfrm>
        </p:spPr>
      </p:pic>
      <p:pic>
        <p:nvPicPr>
          <p:cNvPr id="6" name="Picture 2" descr="QR code linking to the Do Business at DEN calendar https://www.eventbrite.com/e/taking-flight-at-den-tickets-1975151824276?aff=oddtdtcreator.">
            <a:extLst>
              <a:ext uri="{FF2B5EF4-FFF2-40B4-BE49-F238E27FC236}">
                <a16:creationId xmlns:a16="http://schemas.microsoft.com/office/drawing/2014/main" id="{13FDAEC3-1D67-F6C7-12DD-FCA23A186FCE}"/>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8436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B455FA32-8B70-D63B-1F0E-56E58B93AFC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Navigating the ACDBE</a:t>
            </a:r>
            <a:r>
              <a:rPr lang="en-US" sz="2800">
                <a:solidFill>
                  <a:srgbClr val="440099"/>
                </a:solidFill>
                <a:latin typeface="+mn-lt"/>
                <a:ea typeface="+mn-ea"/>
                <a:cs typeface="+mn-cs"/>
              </a:rPr>
              <a:t> Series: Pathways to Concessions</a:t>
            </a:r>
            <a:endParaRPr kumimoji="0" lang="en-US" sz="2800" b="0" i="0" u="none" strike="noStrike" kern="1200" cap="none" spc="0" normalizeH="0" baseline="0" noProof="0">
              <a:ln>
                <a:noFill/>
              </a:ln>
              <a:solidFill>
                <a:srgbClr val="440099"/>
              </a:solidFill>
              <a:effectLst/>
              <a:uLnTx/>
              <a:uFillTx/>
              <a:latin typeface="+mn-lt"/>
              <a:ea typeface="+mn-ea"/>
              <a:cs typeface="+mn-cs"/>
            </a:endParaRPr>
          </a:p>
        </p:txBody>
      </p:sp>
      <p:sp>
        <p:nvSpPr>
          <p:cNvPr id="16" name="Text Placeholder 15">
            <a:extLst>
              <a:ext uri="{FF2B5EF4-FFF2-40B4-BE49-F238E27FC236}">
                <a16:creationId xmlns:a16="http://schemas.microsoft.com/office/drawing/2014/main" id="{CACCCF1E-087D-6539-AC02-491F1A38527B}"/>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15" name="Text Placeholder 14">
            <a:extLst>
              <a:ext uri="{FF2B5EF4-FFF2-40B4-BE49-F238E27FC236}">
                <a16:creationId xmlns:a16="http://schemas.microsoft.com/office/drawing/2014/main" id="{EADB3E80-1530-FEAD-BC51-A70A937D47F8}"/>
              </a:ext>
              <a:ext uri="{C183D7F6-B498-43B3-948B-1728B52AA6E4}">
                <adec:decorative xmlns:adec="http://schemas.microsoft.com/office/drawing/2017/decorative" val="1"/>
              </a:ext>
            </a:extLst>
          </p:cNvPr>
          <p:cNvSpPr>
            <a:spLocks noGrp="1"/>
          </p:cNvSpPr>
          <p:nvPr>
            <p:ph type="body" sz="quarter" idx="13"/>
          </p:nvPr>
        </p:nvSpPr>
        <p:spPr>
          <a:xfrm>
            <a:off x="769938" y="1555750"/>
            <a:ext cx="8260940" cy="578318"/>
          </a:xfrm>
        </p:spPr>
        <p:txBody>
          <a:bodyPr lIns="91440" tIns="45720" rIns="91440" bIns="45720" anchor="t"/>
          <a:lstStyle/>
          <a:p>
            <a:r>
              <a:rPr lang="en-US" b="1"/>
              <a:t>This virtual outreach event held every other month on the third Thursday at 1 p.m. will guide ACDBEs on doing business at DEN.</a:t>
            </a:r>
          </a:p>
        </p:txBody>
      </p:sp>
      <p:sp>
        <p:nvSpPr>
          <p:cNvPr id="9" name="Text Placeholder 8">
            <a:extLst>
              <a:ext uri="{FF2B5EF4-FFF2-40B4-BE49-F238E27FC236}">
                <a16:creationId xmlns:a16="http://schemas.microsoft.com/office/drawing/2014/main" id="{33E76785-83AF-EDB4-F909-25B4EBEBB89B}"/>
              </a:ext>
              <a:ext uri="{C183D7F6-B498-43B3-948B-1728B52AA6E4}">
                <adec:decorative xmlns:adec="http://schemas.microsoft.com/office/drawing/2017/decorative" val="1"/>
              </a:ext>
            </a:extLst>
          </p:cNvPr>
          <p:cNvSpPr>
            <a:spLocks noGrp="1"/>
          </p:cNvSpPr>
          <p:nvPr>
            <p:ph type="body" sz="quarter" idx="14"/>
          </p:nvPr>
        </p:nvSpPr>
        <p:spPr>
          <a:xfrm>
            <a:off x="769938" y="2389938"/>
            <a:ext cx="8260940" cy="3930649"/>
          </a:xfrm>
        </p:spPr>
        <p:txBody>
          <a:bodyPr lIns="91440" tIns="45720" rIns="91440" bIns="45720" anchor="t"/>
          <a:lstStyle/>
          <a:p>
            <a:pPr>
              <a:spcBef>
                <a:spcPts val="0"/>
              </a:spcBef>
              <a:spcAft>
                <a:spcPts val="600"/>
              </a:spcAft>
              <a:buClr>
                <a:srgbClr val="DC582A"/>
              </a:buClr>
              <a:tabLst>
                <a:tab pos="457200" algn="l"/>
              </a:tabLst>
            </a:pPr>
            <a:r>
              <a:rPr lang="en-US" sz="2000">
                <a:solidFill>
                  <a:schemeClr val="bg2">
                    <a:lumMod val="75000"/>
                  </a:schemeClr>
                </a:solidFill>
                <a:cs typeface="Calibri"/>
              </a:rPr>
              <a:t>January 22 – ACDBE 101</a:t>
            </a:r>
          </a:p>
          <a:p>
            <a:pPr>
              <a:spcBef>
                <a:spcPts val="0"/>
              </a:spcBef>
              <a:spcAft>
                <a:spcPts val="600"/>
              </a:spcAft>
              <a:buClr>
                <a:srgbClr val="DC582A"/>
              </a:buClr>
              <a:tabLst>
                <a:tab pos="457200" algn="l"/>
              </a:tabLst>
            </a:pPr>
            <a:r>
              <a:rPr lang="en-US" sz="2000">
                <a:solidFill>
                  <a:schemeClr val="bg2">
                    <a:lumMod val="75000"/>
                  </a:schemeClr>
                </a:solidFill>
                <a:cs typeface="Calibri"/>
              </a:rPr>
              <a:t>March 19 – AI &amp; Digital Tools </a:t>
            </a:r>
          </a:p>
          <a:p>
            <a:pPr>
              <a:spcBef>
                <a:spcPts val="0"/>
              </a:spcBef>
              <a:spcAft>
                <a:spcPts val="600"/>
              </a:spcAft>
              <a:buClr>
                <a:srgbClr val="DC582A"/>
              </a:buClr>
              <a:tabLst>
                <a:tab pos="457200" algn="l"/>
              </a:tabLst>
            </a:pPr>
            <a:r>
              <a:rPr lang="en-US" sz="2000">
                <a:solidFill>
                  <a:schemeClr val="bg2">
                    <a:lumMod val="75000"/>
                  </a:schemeClr>
                </a:solidFill>
                <a:cs typeface="Calibri"/>
              </a:rPr>
              <a:t>May 21 – RFP Requirements </a:t>
            </a:r>
          </a:p>
          <a:p>
            <a:pPr>
              <a:spcBef>
                <a:spcPts val="0"/>
              </a:spcBef>
              <a:spcAft>
                <a:spcPts val="600"/>
              </a:spcAft>
              <a:buClr>
                <a:srgbClr val="DC582A"/>
              </a:buClr>
              <a:tabLst>
                <a:tab pos="457200" algn="l"/>
              </a:tabLst>
            </a:pPr>
            <a:r>
              <a:rPr lang="en-US" sz="2000">
                <a:solidFill>
                  <a:schemeClr val="bg2">
                    <a:lumMod val="75000"/>
                  </a:schemeClr>
                </a:solidFill>
                <a:cs typeface="Calibri"/>
              </a:rPr>
              <a:t>July 21 – A</a:t>
            </a:r>
            <a:r>
              <a:rPr lang="en-US" sz="2000">
                <a:solidFill>
                  <a:schemeClr val="bg2">
                    <a:lumMod val="75000"/>
                  </a:schemeClr>
                </a:solidFill>
              </a:rPr>
              <a:t>CDBE in Transition: What the IFR Means for Your Business</a:t>
            </a:r>
            <a:endParaRPr lang="en-US" sz="2000">
              <a:solidFill>
                <a:schemeClr val="bg2">
                  <a:lumMod val="75000"/>
                </a:schemeClr>
              </a:solidFill>
              <a:cs typeface="Calibri"/>
            </a:endParaRPr>
          </a:p>
          <a:p>
            <a:pPr>
              <a:spcBef>
                <a:spcPts val="0"/>
              </a:spcBef>
              <a:spcAft>
                <a:spcPts val="600"/>
              </a:spcAft>
              <a:buClr>
                <a:srgbClr val="DC582A"/>
              </a:buClr>
              <a:tabLst>
                <a:tab pos="457200" algn="l"/>
              </a:tabLst>
            </a:pPr>
            <a:r>
              <a:rPr lang="en-US" sz="2000">
                <a:solidFill>
                  <a:schemeClr val="bg2">
                    <a:lumMod val="75000"/>
                  </a:schemeClr>
                </a:solidFill>
                <a:cs typeface="Calibri"/>
              </a:rPr>
              <a:t>September 17 – Goods &amp; Services Opportunities</a:t>
            </a:r>
          </a:p>
          <a:p>
            <a:pPr>
              <a:spcBef>
                <a:spcPts val="0"/>
              </a:spcBef>
              <a:spcAft>
                <a:spcPts val="600"/>
              </a:spcAft>
              <a:buClr>
                <a:srgbClr val="DC582A"/>
              </a:buClr>
              <a:tabLst>
                <a:tab pos="457200" algn="l"/>
              </a:tabLst>
            </a:pPr>
            <a:r>
              <a:rPr lang="en-US" sz="2000" b="1">
                <a:solidFill>
                  <a:schemeClr val="tx1"/>
                </a:solidFill>
                <a:cs typeface="Calibri"/>
              </a:rPr>
              <a:t>November 19 – CUF Site Visits &amp; Desk Audits </a:t>
            </a:r>
          </a:p>
        </p:txBody>
      </p:sp>
      <p:pic>
        <p:nvPicPr>
          <p:cNvPr id="7" name="Picture Placeholder 6">
            <a:extLst>
              <a:ext uri="{FF2B5EF4-FFF2-40B4-BE49-F238E27FC236}">
                <a16:creationId xmlns:a16="http://schemas.microsoft.com/office/drawing/2014/main" id="{4EF29B50-42F0-D925-EBC9-A302F95B9C4C}"/>
              </a:ext>
              <a:ext uri="{C183D7F6-B498-43B3-948B-1728B52AA6E4}">
                <adec:decorative xmlns:adec="http://schemas.microsoft.com/office/drawing/2017/decorative" val="1"/>
              </a:ext>
            </a:extLst>
          </p:cNvPr>
          <p:cNvPicPr>
            <a:picLocks noGrp="1" noChangeAspect="1"/>
          </p:cNvPicPr>
          <p:nvPr>
            <p:ph type="pic" sz="quarter" idx="15"/>
          </p:nvPr>
        </p:nvPicPr>
        <p:blipFill>
          <a:blip r:embed="rId3" cstate="email">
            <a:extLst>
              <a:ext uri="{28A0092B-C50C-407E-A947-70E740481C1C}">
                <a14:useLocalDpi xmlns:a14="http://schemas.microsoft.com/office/drawing/2010/main"/>
              </a:ext>
            </a:extLst>
          </a:blip>
          <a:srcRect/>
          <a:stretch>
            <a:fillRect/>
          </a:stretch>
        </p:blipFill>
        <p:spPr>
          <a:xfrm>
            <a:off x="8647113" y="-64168"/>
            <a:ext cx="3712360" cy="7196488"/>
          </a:xfrm>
        </p:spPr>
      </p:pic>
      <p:pic>
        <p:nvPicPr>
          <p:cNvPr id="4" name="Picture 2" descr="QR code linking to the Do Business at DEN calendar https://www.eventbrite.com/e/taking-flight-at-den-tickets-1975151824276?aff=oddtdtcreator.">
            <a:extLst>
              <a:ext uri="{FF2B5EF4-FFF2-40B4-BE49-F238E27FC236}">
                <a16:creationId xmlns:a16="http://schemas.microsoft.com/office/drawing/2014/main" id="{D80E79C0-C108-DACF-B442-CB075FCBA0D2}"/>
              </a:ext>
              <a:ext uri="{C183D7F6-B498-43B3-948B-1728B52AA6E4}">
                <adec:decorative xmlns:adec="http://schemas.microsoft.com/office/drawing/2017/decorative" val="0"/>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916041" y="5810250"/>
            <a:ext cx="912959" cy="9129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36233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C914FC-BF26-5CE2-C6E1-117745BFC578}"/>
            </a:ext>
          </a:extLst>
        </p:cNvPr>
        <p:cNvGrpSpPr/>
        <p:nvPr/>
      </p:nvGrpSpPr>
      <p:grpSpPr>
        <a:xfrm>
          <a:off x="0" y="0"/>
          <a:ext cx="0" cy="0"/>
          <a:chOff x="0" y="0"/>
          <a:chExt cx="0" cy="0"/>
        </a:xfrm>
      </p:grpSpPr>
      <p:sp>
        <p:nvSpPr>
          <p:cNvPr id="5" name="Text Placeholder 4" descr="Bi-monthly virtual outreach events on the third Thursday at 1 p.m. will guide ACDBEs on doing business at DEN. - These events will be in January, March, May, July, September, November. &#10;&#10;This Navigating the ACDBE program series was created to help retail, food, and beverage businesses learn how to prepare responses to those RFPs and take their business from Storefront to Concessions&#10;&#10;&#10;&#10;Please go to https://www.eventbrite.com/o/doing-business-at-den-8527643555 for the event calendar. ">
            <a:extLst>
              <a:ext uri="{FF2B5EF4-FFF2-40B4-BE49-F238E27FC236}">
                <a16:creationId xmlns:a16="http://schemas.microsoft.com/office/drawing/2014/main" id="{CE71E0AF-CFAF-FBCA-4C46-1B2B8A079381}"/>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kumimoji="0" lang="en-US" sz="2800" b="0" i="0" u="none" strike="noStrike" kern="1200" cap="none" spc="0" normalizeH="0" baseline="0" noProof="0">
                <a:ln>
                  <a:noFill/>
                </a:ln>
                <a:solidFill>
                  <a:srgbClr val="440099"/>
                </a:solidFill>
                <a:effectLst/>
                <a:uLnTx/>
                <a:uFillTx/>
                <a:latin typeface="+mn-lt"/>
                <a:ea typeface="+mn-ea"/>
                <a:cs typeface="+mn-cs"/>
              </a:rPr>
              <a:t>Small Business Certification Workshops</a:t>
            </a:r>
          </a:p>
        </p:txBody>
      </p:sp>
      <p:sp>
        <p:nvSpPr>
          <p:cNvPr id="16" name="Text Placeholder 15">
            <a:extLst>
              <a:ext uri="{FF2B5EF4-FFF2-40B4-BE49-F238E27FC236}">
                <a16:creationId xmlns:a16="http://schemas.microsoft.com/office/drawing/2014/main" id="{0913D522-F66F-DB4F-79CA-8A07CE7A7AB0}"/>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9" name="Text Placeholder 8">
            <a:extLst>
              <a:ext uri="{FF2B5EF4-FFF2-40B4-BE49-F238E27FC236}">
                <a16:creationId xmlns:a16="http://schemas.microsoft.com/office/drawing/2014/main" id="{C4EA999A-9D4B-AB13-B024-A256FA7A9C6B}"/>
              </a:ext>
              <a:ext uri="{C183D7F6-B498-43B3-948B-1728B52AA6E4}">
                <adec:decorative xmlns:adec="http://schemas.microsoft.com/office/drawing/2017/decorative" val="1"/>
              </a:ext>
            </a:extLst>
          </p:cNvPr>
          <p:cNvSpPr>
            <a:spLocks noGrp="1"/>
          </p:cNvSpPr>
          <p:nvPr>
            <p:ph type="body" sz="quarter" idx="14"/>
          </p:nvPr>
        </p:nvSpPr>
        <p:spPr>
          <a:xfrm>
            <a:off x="769938" y="2079913"/>
            <a:ext cx="8260940" cy="4281584"/>
          </a:xfrm>
        </p:spPr>
        <p:txBody>
          <a:bodyPr lIns="91440" tIns="45720" rIns="91440" bIns="45720" anchor="t"/>
          <a:lstStyle/>
          <a:p>
            <a:pPr>
              <a:spcBef>
                <a:spcPts val="0"/>
              </a:spcBef>
              <a:spcAft>
                <a:spcPts val="600"/>
              </a:spcAft>
              <a:buClr>
                <a:srgbClr val="DC582A"/>
              </a:buClr>
              <a:tabLst>
                <a:tab pos="457200" algn="l"/>
              </a:tabLst>
            </a:pPr>
            <a:r>
              <a:rPr lang="en-US" sz="2000">
                <a:solidFill>
                  <a:schemeClr val="bg1">
                    <a:lumMod val="65000"/>
                  </a:schemeClr>
                </a:solidFill>
                <a:cs typeface="Calibri"/>
              </a:rPr>
              <a:t>February 26</a:t>
            </a:r>
          </a:p>
          <a:p>
            <a:pPr marL="0" indent="0">
              <a:spcBef>
                <a:spcPts val="0"/>
              </a:spcBef>
              <a:buClr>
                <a:srgbClr val="DC582A"/>
              </a:buClr>
              <a:buNone/>
              <a:tabLst>
                <a:tab pos="457200" algn="l"/>
              </a:tabLst>
            </a:pPr>
            <a:endParaRPr lang="en-US" sz="2000">
              <a:solidFill>
                <a:schemeClr val="bg1">
                  <a:lumMod val="65000"/>
                </a:schemeClr>
              </a:solidFill>
              <a:cs typeface="Calibri"/>
            </a:endParaRPr>
          </a:p>
          <a:p>
            <a:pPr>
              <a:spcBef>
                <a:spcPts val="0"/>
              </a:spcBef>
              <a:spcAft>
                <a:spcPts val="600"/>
              </a:spcAft>
              <a:buClr>
                <a:srgbClr val="DC582A"/>
              </a:buClr>
              <a:tabLst>
                <a:tab pos="457200" algn="l"/>
              </a:tabLst>
            </a:pPr>
            <a:r>
              <a:rPr lang="en-US" sz="2000">
                <a:solidFill>
                  <a:schemeClr val="bg1">
                    <a:lumMod val="65000"/>
                  </a:schemeClr>
                </a:solidFill>
                <a:cs typeface="Calibri"/>
              </a:rPr>
              <a:t>April 14</a:t>
            </a:r>
          </a:p>
          <a:p>
            <a:pPr marL="0" indent="0">
              <a:spcBef>
                <a:spcPts val="0"/>
              </a:spcBef>
              <a:spcAft>
                <a:spcPts val="600"/>
              </a:spcAft>
              <a:buClr>
                <a:srgbClr val="DC582A"/>
              </a:buClr>
              <a:buNone/>
              <a:tabLst>
                <a:tab pos="457200" algn="l"/>
              </a:tabLst>
            </a:pPr>
            <a:endParaRPr lang="en-US" sz="2000">
              <a:solidFill>
                <a:schemeClr val="bg1">
                  <a:lumMod val="65000"/>
                </a:schemeClr>
              </a:solidFill>
              <a:cs typeface="Calibri"/>
            </a:endParaRPr>
          </a:p>
          <a:p>
            <a:pPr>
              <a:spcBef>
                <a:spcPts val="0"/>
              </a:spcBef>
              <a:spcAft>
                <a:spcPts val="600"/>
              </a:spcAft>
              <a:buClr>
                <a:srgbClr val="DC582A"/>
              </a:buClr>
              <a:tabLst>
                <a:tab pos="457200" algn="l"/>
              </a:tabLst>
            </a:pPr>
            <a:r>
              <a:rPr lang="en-US" sz="2000">
                <a:solidFill>
                  <a:schemeClr val="bg1">
                    <a:lumMod val="65000"/>
                  </a:schemeClr>
                </a:solidFill>
                <a:cs typeface="Calibri"/>
              </a:rPr>
              <a:t>June 24</a:t>
            </a:r>
          </a:p>
          <a:p>
            <a:pPr marL="0" indent="0">
              <a:spcBef>
                <a:spcPts val="0"/>
              </a:spcBef>
              <a:spcAft>
                <a:spcPts val="600"/>
              </a:spcAft>
              <a:buClr>
                <a:srgbClr val="DC582A"/>
              </a:buClr>
              <a:buNone/>
              <a:tabLst>
                <a:tab pos="457200" algn="l"/>
              </a:tabLst>
            </a:pPr>
            <a:endParaRPr lang="en-US" sz="2000">
              <a:solidFill>
                <a:schemeClr val="bg1">
                  <a:lumMod val="65000"/>
                </a:schemeClr>
              </a:solidFill>
              <a:cs typeface="Calibri"/>
            </a:endParaRPr>
          </a:p>
          <a:p>
            <a:pPr>
              <a:spcBef>
                <a:spcPts val="0"/>
              </a:spcBef>
              <a:spcAft>
                <a:spcPts val="600"/>
              </a:spcAft>
              <a:buClr>
                <a:srgbClr val="DC582A"/>
              </a:buClr>
              <a:tabLst>
                <a:tab pos="457200" algn="l"/>
              </a:tabLst>
            </a:pPr>
            <a:r>
              <a:rPr lang="en-US" sz="2000">
                <a:solidFill>
                  <a:schemeClr val="bg1">
                    <a:lumMod val="65000"/>
                  </a:schemeClr>
                </a:solidFill>
                <a:cs typeface="Calibri"/>
              </a:rPr>
              <a:t>August 6 - 9:30am- 1:00pm</a:t>
            </a:r>
          </a:p>
          <a:p>
            <a:pPr marL="457200" lvl="1" indent="0">
              <a:spcBef>
                <a:spcPts val="0"/>
              </a:spcBef>
              <a:spcAft>
                <a:spcPts val="600"/>
              </a:spcAft>
              <a:buClr>
                <a:srgbClr val="DC582A"/>
              </a:buClr>
              <a:buNone/>
              <a:tabLst>
                <a:tab pos="457200" algn="l"/>
              </a:tabLst>
            </a:pPr>
            <a:r>
              <a:rPr lang="en-US" sz="2000">
                <a:solidFill>
                  <a:schemeClr val="bg1">
                    <a:lumMod val="65000"/>
                  </a:schemeClr>
                </a:solidFill>
              </a:rPr>
              <a:t>Blair-Caldwell African American Research Library</a:t>
            </a:r>
          </a:p>
          <a:p>
            <a:pPr marL="457200" lvl="1" indent="0">
              <a:spcBef>
                <a:spcPts val="0"/>
              </a:spcBef>
              <a:spcAft>
                <a:spcPts val="600"/>
              </a:spcAft>
              <a:buClr>
                <a:srgbClr val="DC582A"/>
              </a:buClr>
              <a:buNone/>
              <a:tabLst>
                <a:tab pos="457200" algn="l"/>
              </a:tabLst>
            </a:pPr>
            <a:endParaRPr lang="en-US" sz="2000">
              <a:solidFill>
                <a:schemeClr val="bg1">
                  <a:lumMod val="65000"/>
                </a:schemeClr>
              </a:solidFill>
              <a:cs typeface="Calibri"/>
            </a:endParaRPr>
          </a:p>
          <a:p>
            <a:pPr>
              <a:spcBef>
                <a:spcPts val="0"/>
              </a:spcBef>
              <a:spcAft>
                <a:spcPts val="600"/>
              </a:spcAft>
              <a:buClr>
                <a:srgbClr val="DC582A"/>
              </a:buClr>
              <a:tabLst>
                <a:tab pos="457200" algn="l"/>
              </a:tabLst>
            </a:pPr>
            <a:r>
              <a:rPr lang="en-US" sz="2000" b="1">
                <a:solidFill>
                  <a:schemeClr val="tx1"/>
                </a:solidFill>
                <a:cs typeface="Calibri"/>
              </a:rPr>
              <a:t>October 20 – 9:00 am – 12:30 pm</a:t>
            </a:r>
          </a:p>
          <a:p>
            <a:pPr marL="0" indent="0">
              <a:spcBef>
                <a:spcPts val="0"/>
              </a:spcBef>
              <a:spcAft>
                <a:spcPts val="600"/>
              </a:spcAft>
              <a:buClr>
                <a:srgbClr val="DC582A"/>
              </a:buClr>
              <a:buNone/>
              <a:tabLst>
                <a:tab pos="457200" algn="l"/>
              </a:tabLst>
            </a:pPr>
            <a:r>
              <a:rPr lang="en-US" sz="2000" b="1">
                <a:solidFill>
                  <a:schemeClr val="tx1"/>
                </a:solidFill>
                <a:cs typeface="Calibri"/>
              </a:rPr>
              <a:t>	DEN Gateway Office, 4347 Airport Way, Denver, CO 80239</a:t>
            </a:r>
          </a:p>
        </p:txBody>
      </p:sp>
      <p:pic>
        <p:nvPicPr>
          <p:cNvPr id="11" name="Picture Placeholder 10" descr="City skyline with tall office buildings">
            <a:extLst>
              <a:ext uri="{FF2B5EF4-FFF2-40B4-BE49-F238E27FC236}">
                <a16:creationId xmlns:a16="http://schemas.microsoft.com/office/drawing/2014/main" id="{DA708701-D495-ADC7-B9DA-A3E3780E789E}"/>
              </a:ext>
            </a:extLst>
          </p:cNvPr>
          <p:cNvPicPr>
            <a:picLocks noGrp="1" noChangeAspect="1"/>
          </p:cNvPicPr>
          <p:nvPr>
            <p:ph type="pic" sz="quarter" idx="15"/>
          </p:nvPr>
        </p:nvPicPr>
        <p:blipFill>
          <a:blip r:embed="rId4"/>
          <a:srcRect l="37196" r="37196"/>
          <a:stretch>
            <a:fillRect/>
          </a:stretch>
        </p:blipFill>
        <p:spPr>
          <a:xfrm>
            <a:off x="8744649" y="-1"/>
            <a:ext cx="3544887" cy="6834271"/>
          </a:xfrm>
        </p:spPr>
      </p:pic>
      <p:pic>
        <p:nvPicPr>
          <p:cNvPr id="12" name="Picture 11" descr="QR Code to register https://startupspace.app/normal-events?event_type=upcoming&amp;search_group=468&amp;search_radius=50">
            <a:extLst>
              <a:ext uri="{FF2B5EF4-FFF2-40B4-BE49-F238E27FC236}">
                <a16:creationId xmlns:a16="http://schemas.microsoft.com/office/drawing/2014/main" id="{45C7CF79-5B3A-84B4-B494-7BB217567543}"/>
              </a:ext>
            </a:extLst>
          </p:cNvPr>
          <p:cNvPicPr>
            <a:picLocks noChangeAspect="1"/>
          </p:cNvPicPr>
          <p:nvPr/>
        </p:nvPicPr>
        <p:blipFill>
          <a:blip r:embed="rId5"/>
          <a:stretch>
            <a:fillRect/>
          </a:stretch>
        </p:blipFill>
        <p:spPr>
          <a:xfrm>
            <a:off x="10183516" y="4741879"/>
            <a:ext cx="1835550" cy="1835550"/>
          </a:xfrm>
          <a:prstGeom prst="rect">
            <a:avLst/>
          </a:prstGeom>
        </p:spPr>
      </p:pic>
      <p:sp>
        <p:nvSpPr>
          <p:cNvPr id="13" name="Text Placeholder 14">
            <a:extLst>
              <a:ext uri="{FF2B5EF4-FFF2-40B4-BE49-F238E27FC236}">
                <a16:creationId xmlns:a16="http://schemas.microsoft.com/office/drawing/2014/main" id="{B47EE379-9DAD-00F8-B63B-7BF58929EB04}"/>
              </a:ext>
              <a:ext uri="{C183D7F6-B498-43B3-948B-1728B52AA6E4}">
                <adec:decorative xmlns:adec="http://schemas.microsoft.com/office/drawing/2017/decorative" val="1"/>
              </a:ext>
            </a:extLst>
          </p:cNvPr>
          <p:cNvSpPr txBox="1">
            <a:spLocks/>
          </p:cNvSpPr>
          <p:nvPr/>
        </p:nvSpPr>
        <p:spPr>
          <a:xfrm>
            <a:off x="769938" y="1555750"/>
            <a:ext cx="7877175" cy="578318"/>
          </a:xfrm>
          <a:prstGeom prst="rect">
            <a:avLst/>
          </a:prstGeom>
        </p:spPr>
        <p:txBody>
          <a:bodyPr lIns="91440" tIns="45720" rIns="91440" bIns="45720" anchor="t"/>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A bi‑monthly in‑person event in partnership with ACDBE and DSBO</a:t>
            </a:r>
          </a:p>
        </p:txBody>
      </p:sp>
    </p:spTree>
    <p:extLst>
      <p:ext uri="{BB962C8B-B14F-4D97-AF65-F5344CB8AC3E}">
        <p14:creationId xmlns:p14="http://schemas.microsoft.com/office/powerpoint/2010/main" val="2748330249"/>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7BF42-35B6-940B-3745-996B314BBAC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5A5FEF6-0EE2-CF6F-3AB8-4CDAE9C53422}"/>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3200">
                <a:solidFill>
                  <a:srgbClr val="440099"/>
                </a:solidFill>
                <a:latin typeface="+mn-lt"/>
                <a:ea typeface="+mn-ea"/>
                <a:cs typeface="+mn-cs"/>
              </a:rPr>
              <a:t>Do Business at DEN Interest Form </a:t>
            </a:r>
            <a:endParaRPr kumimoji="0" lang="en-US" sz="3200" b="0" i="0" u="none" strike="noStrike" kern="1200" cap="none" spc="0" normalizeH="0" baseline="0" noProof="0">
              <a:ln>
                <a:noFill/>
              </a:ln>
              <a:solidFill>
                <a:srgbClr val="440099"/>
              </a:solidFill>
              <a:effectLst/>
              <a:uLnTx/>
              <a:uFillTx/>
              <a:latin typeface="+mn-lt"/>
              <a:ea typeface="+mn-ea"/>
              <a:cs typeface="+mn-cs"/>
            </a:endParaRPr>
          </a:p>
        </p:txBody>
      </p:sp>
      <p:sp>
        <p:nvSpPr>
          <p:cNvPr id="8" name="TextBox 7">
            <a:extLst>
              <a:ext uri="{FF2B5EF4-FFF2-40B4-BE49-F238E27FC236}">
                <a16:creationId xmlns:a16="http://schemas.microsoft.com/office/drawing/2014/main" id="{F696E8AA-F62A-6E2F-171B-C2109F28376E}"/>
              </a:ext>
              <a:ext uri="{C183D7F6-B498-43B3-948B-1728B52AA6E4}">
                <adec:decorative xmlns:adec="http://schemas.microsoft.com/office/drawing/2017/decorative" val="1"/>
              </a:ext>
            </a:extLst>
          </p:cNvPr>
          <p:cNvSpPr txBox="1"/>
          <p:nvPr/>
        </p:nvSpPr>
        <p:spPr>
          <a:xfrm>
            <a:off x="770439" y="4852363"/>
            <a:ext cx="9726873" cy="1815882"/>
          </a:xfrm>
          <a:prstGeom prst="rect">
            <a:avLst/>
          </a:prstGeom>
          <a:noFill/>
        </p:spPr>
        <p:txBody>
          <a:bodyPr wrap="square" lIns="91440" tIns="45720" rIns="91440" bIns="45720" rtlCol="0" anchor="t">
            <a:spAutoFit/>
          </a:bodyPr>
          <a:lstStyle/>
          <a:p>
            <a:r>
              <a:rPr lang="en-US" sz="1600"/>
              <a:t>Think your business belongs at Denver International Airport?</a:t>
            </a:r>
          </a:p>
          <a:p>
            <a:endParaRPr lang="en-US" sz="1600"/>
          </a:p>
          <a:p>
            <a:r>
              <a:rPr lang="en-US" sz="1600"/>
              <a:t>DEN is looking for businesses interested in providing everything from catering and food trucks to entertainment, retail, wellness, transportation, and more. There are lots of ways to </a:t>
            </a:r>
            <a:r>
              <a:rPr lang="en-US" sz="1600" b="1"/>
              <a:t>Do Business with DEN!</a:t>
            </a:r>
            <a:endParaRPr lang="en-US" sz="1600"/>
          </a:p>
          <a:p>
            <a:endParaRPr lang="en-US" sz="1600"/>
          </a:p>
          <a:p>
            <a:r>
              <a:rPr lang="en-US" sz="1600"/>
              <a:t>Interested in bringing your products or services to DEN? Fill out our quick interest form and tell us about your business.</a:t>
            </a:r>
          </a:p>
        </p:txBody>
      </p:sp>
      <p:pic>
        <p:nvPicPr>
          <p:cNvPr id="4" name="Picture 3" descr="Three-panel photograph showcasing Squōze beverages alongside music and community catering activities. Left panel shows a person playing a small stringed instrument, center panel features two smiling people holding Squōze bottles, and right panel shows food-service staff preparing a buffet with plated dishes and flowers.&#10;">
            <a:extLst>
              <a:ext uri="{FF2B5EF4-FFF2-40B4-BE49-F238E27FC236}">
                <a16:creationId xmlns:a16="http://schemas.microsoft.com/office/drawing/2014/main" id="{CECC2172-7950-57F5-D813-4C1C6B54D69B}"/>
              </a:ext>
            </a:extLst>
          </p:cNvPr>
          <p:cNvPicPr>
            <a:picLocks noChangeAspect="1"/>
          </p:cNvPicPr>
          <p:nvPr/>
        </p:nvPicPr>
        <p:blipFill>
          <a:blip r:embed="rId3"/>
          <a:stretch>
            <a:fillRect/>
          </a:stretch>
        </p:blipFill>
        <p:spPr>
          <a:xfrm>
            <a:off x="845394" y="1210850"/>
            <a:ext cx="5143926" cy="3429284"/>
          </a:xfrm>
          <a:prstGeom prst="rect">
            <a:avLst/>
          </a:prstGeom>
        </p:spPr>
      </p:pic>
      <p:pic>
        <p:nvPicPr>
          <p:cNvPr id="9" name="Picture 8" descr="QR code for Do Business at DEN intrest form. ">
            <a:extLst>
              <a:ext uri="{FF2B5EF4-FFF2-40B4-BE49-F238E27FC236}">
                <a16:creationId xmlns:a16="http://schemas.microsoft.com/office/drawing/2014/main" id="{8572CD29-1595-C69A-259B-457002B38FFD}"/>
              </a:ext>
            </a:extLst>
          </p:cNvPr>
          <p:cNvPicPr>
            <a:picLocks noChangeAspect="1"/>
          </p:cNvPicPr>
          <p:nvPr/>
        </p:nvPicPr>
        <p:blipFill>
          <a:blip r:embed="rId4"/>
          <a:srcRect l="25723" t="36085" r="25547" b="14856"/>
          <a:stretch>
            <a:fillRect/>
          </a:stretch>
        </p:blipFill>
        <p:spPr>
          <a:xfrm>
            <a:off x="7498080" y="1737360"/>
            <a:ext cx="2706624" cy="2724912"/>
          </a:xfrm>
          <a:prstGeom prst="rect">
            <a:avLst/>
          </a:prstGeom>
        </p:spPr>
      </p:pic>
      <p:sp>
        <p:nvSpPr>
          <p:cNvPr id="13" name="TextBox 12">
            <a:extLst>
              <a:ext uri="{FF2B5EF4-FFF2-40B4-BE49-F238E27FC236}">
                <a16:creationId xmlns:a16="http://schemas.microsoft.com/office/drawing/2014/main" id="{DCE7610C-B4C5-3177-A542-F66C45099D7F}"/>
              </a:ext>
            </a:extLst>
          </p:cNvPr>
          <p:cNvSpPr txBox="1"/>
          <p:nvPr/>
        </p:nvSpPr>
        <p:spPr>
          <a:xfrm>
            <a:off x="7186041" y="1368028"/>
            <a:ext cx="3147822" cy="369332"/>
          </a:xfrm>
          <a:prstGeom prst="rect">
            <a:avLst/>
          </a:prstGeom>
          <a:noFill/>
        </p:spPr>
        <p:txBody>
          <a:bodyPr wrap="square">
            <a:spAutoFit/>
          </a:bodyPr>
          <a:lstStyle/>
          <a:p>
            <a:pPr algn="ctr">
              <a:buNone/>
            </a:pPr>
            <a:r>
              <a:rPr lang="en-US"/>
              <a:t>Scan Here</a:t>
            </a:r>
            <a:endParaRPr lang="en-US" sz="1800"/>
          </a:p>
        </p:txBody>
      </p:sp>
    </p:spTree>
    <p:extLst>
      <p:ext uri="{BB962C8B-B14F-4D97-AF65-F5344CB8AC3E}">
        <p14:creationId xmlns:p14="http://schemas.microsoft.com/office/powerpoint/2010/main" val="1120184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descr="Community Panelist Program &#10;&#10;Volunteer program for those who want to participate in a procurement evaluation panel. &#10;">
            <a:extLst>
              <a:ext uri="{FF2B5EF4-FFF2-40B4-BE49-F238E27FC236}">
                <a16:creationId xmlns:a16="http://schemas.microsoft.com/office/drawing/2014/main" id="{4D3BE7C3-407C-CB0C-1D05-5719EECE40C2}"/>
              </a:ext>
              <a:ext uri="{C183D7F6-B498-43B3-948B-1728B52AA6E4}">
                <adec:decorative xmlns:adec="http://schemas.microsoft.com/office/drawing/2017/decorative" val="0"/>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Community Panelist Program </a:t>
            </a:r>
          </a:p>
        </p:txBody>
      </p:sp>
      <p:sp>
        <p:nvSpPr>
          <p:cNvPr id="7" name="Text Placeholder 6">
            <a:extLst>
              <a:ext uri="{FF2B5EF4-FFF2-40B4-BE49-F238E27FC236}">
                <a16:creationId xmlns:a16="http://schemas.microsoft.com/office/drawing/2014/main" id="{E9507956-F734-D69F-F6A5-8FC49E324F87}"/>
              </a:ext>
              <a:ext uri="{C183D7F6-B498-43B3-948B-1728B52AA6E4}">
                <adec:decorative xmlns:adec="http://schemas.microsoft.com/office/drawing/2017/decorative" val="1"/>
              </a:ext>
            </a:extLst>
          </p:cNvPr>
          <p:cNvSpPr>
            <a:spLocks noGrp="1"/>
          </p:cNvSpPr>
          <p:nvPr>
            <p:ph type="body" sz="quarter" idx="13"/>
          </p:nvPr>
        </p:nvSpPr>
        <p:spPr/>
        <p:txBody>
          <a:bodyPr lIns="91440" tIns="45720" rIns="91440" bIns="45720" anchor="t"/>
          <a:lstStyle/>
          <a:p>
            <a:r>
              <a:rPr lang="en-US" sz="2000" b="1"/>
              <a:t>Volunteer program for those who want to participate in a procurement evaluation panel. </a:t>
            </a:r>
          </a:p>
          <a:p>
            <a:pPr marL="285750" indent="-285750">
              <a:lnSpc>
                <a:spcPct val="100000"/>
              </a:lnSpc>
              <a:buFont typeface="Arial"/>
              <a:buChar char="•"/>
            </a:pPr>
            <a:r>
              <a:rPr lang="en-US" sz="1800">
                <a:solidFill>
                  <a:srgbClr val="181717"/>
                </a:solidFill>
                <a:ea typeface="Calibri"/>
                <a:cs typeface="Calibri"/>
              </a:rPr>
              <a:t>Great experience for potential primes</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Attain an understanding of the evaluation process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Become familiar with DEN’s values </a:t>
            </a:r>
            <a:endParaRPr lang="en-US" sz="1800">
              <a:ea typeface="Calibri"/>
              <a:cs typeface="Calibri"/>
            </a:endParaRPr>
          </a:p>
          <a:p>
            <a:pPr marL="285750" indent="-285750">
              <a:lnSpc>
                <a:spcPct val="100000"/>
              </a:lnSpc>
              <a:buFont typeface="Arial"/>
              <a:buChar char="•"/>
            </a:pPr>
            <a:r>
              <a:rPr lang="en-US" sz="1800">
                <a:solidFill>
                  <a:srgbClr val="181717"/>
                </a:solidFill>
                <a:ea typeface="Calibri"/>
                <a:cs typeface="Calibri"/>
              </a:rPr>
              <a:t>Gain experience with DEN’s interview format</a:t>
            </a:r>
            <a:endParaRPr lang="en-US"/>
          </a:p>
          <a:p>
            <a:endParaRPr lang="en-US" sz="2000" b="1">
              <a:ea typeface="Calibri"/>
              <a:cs typeface="Calibri"/>
            </a:endParaRPr>
          </a:p>
        </p:txBody>
      </p:sp>
      <p:sp>
        <p:nvSpPr>
          <p:cNvPr id="4" name="Text Placeholder 3">
            <a:extLst>
              <a:ext uri="{FF2B5EF4-FFF2-40B4-BE49-F238E27FC236}">
                <a16:creationId xmlns:a16="http://schemas.microsoft.com/office/drawing/2014/main" id="{5A20C0F3-ED2C-DF10-367D-3F28E143BDD4}"/>
              </a:ext>
              <a:ext uri="{C183D7F6-B498-43B3-948B-1728B52AA6E4}">
                <adec:decorative xmlns:adec="http://schemas.microsoft.com/office/drawing/2017/decorative" val="1"/>
              </a:ext>
            </a:extLst>
          </p:cNvPr>
          <p:cNvSpPr>
            <a:spLocks noGrp="1"/>
          </p:cNvSpPr>
          <p:nvPr>
            <p:ph type="body" sz="quarter" idx="12"/>
          </p:nvPr>
        </p:nvSpPr>
        <p:spPr/>
        <p:txBody>
          <a:bodyPr/>
          <a:lstStyle/>
          <a:p>
            <a:endParaRPr lang="en-US"/>
          </a:p>
        </p:txBody>
      </p:sp>
      <p:sp>
        <p:nvSpPr>
          <p:cNvPr id="2" name="Slide Number Placeholder 1">
            <a:extLst>
              <a:ext uri="{FF2B5EF4-FFF2-40B4-BE49-F238E27FC236}">
                <a16:creationId xmlns:a16="http://schemas.microsoft.com/office/drawing/2014/main" id="{547E9D5B-86B6-45C2-9AA6-4F9BE0C7134C}"/>
              </a:ext>
              <a:ext uri="{C183D7F6-B498-43B3-948B-1728B52AA6E4}">
                <adec:decorative xmlns:adec="http://schemas.microsoft.com/office/drawing/2017/decorative" val="1"/>
              </a:ext>
            </a:extLst>
          </p:cNvPr>
          <p:cNvSpPr>
            <a:spLocks noGrp="1"/>
          </p:cNvSpPr>
          <p:nvPr>
            <p:ph type="sldNum" sz="quarter" idx="4294967295"/>
          </p:nvPr>
        </p:nvSpPr>
        <p:spPr>
          <a:xfrm>
            <a:off x="9347200" y="6356350"/>
            <a:ext cx="2844800" cy="365125"/>
          </a:xfrm>
          <a:prstGeom prst="rect">
            <a:avLst/>
          </a:prstGeom>
        </p:spPr>
        <p:txBody>
          <a:bodyPr vert="horz" lIns="121920" tIns="60960" rIns="121920" bIns="60960" rtlCol="0" anchor="ctr"/>
          <a:lstStyle>
            <a:defPPr>
              <a:defRPr lang="en-US"/>
            </a:defPPr>
            <a:lvl1pPr algn="r" defTabSz="609585" rtl="0" eaLnBrk="1" fontAlgn="auto" hangingPunct="1">
              <a:spcBef>
                <a:spcPts val="0"/>
              </a:spcBef>
              <a:spcAft>
                <a:spcPts val="0"/>
              </a:spcAft>
              <a:defRPr sz="1401" kern="1200" smtClean="0">
                <a:solidFill>
                  <a:srgbClr val="3B1D85"/>
                </a:solidFill>
                <a:latin typeface="+mn-lt"/>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marL="0" marR="0" lvl="0" indent="0" algn="r" defTabSz="609585" rtl="0" eaLnBrk="1" fontAlgn="auto" latinLnBrk="0" hangingPunct="1">
              <a:lnSpc>
                <a:spcPct val="100000"/>
              </a:lnSpc>
              <a:spcBef>
                <a:spcPts val="0"/>
              </a:spcBef>
              <a:spcAft>
                <a:spcPts val="0"/>
              </a:spcAft>
              <a:buClrTx/>
              <a:buSzTx/>
              <a:buFontTx/>
              <a:buNone/>
              <a:tabLst/>
              <a:defRPr/>
            </a:pPr>
            <a:fld id="{60743FD7-529B-4A2D-8A4F-19CDDB4BCB9B}" type="slidenum">
              <a:rPr kumimoji="0" lang="en-US" sz="1401" b="0" i="0" u="none" strike="noStrike" kern="1200" cap="none" spc="0" normalizeH="0" baseline="0" noProof="0" dirty="0" smtClean="0">
                <a:ln>
                  <a:noFill/>
                </a:ln>
                <a:solidFill>
                  <a:srgbClr val="3B1D85"/>
                </a:solidFill>
                <a:effectLst/>
                <a:uLnTx/>
                <a:uFillTx/>
                <a:latin typeface="Calibri" panose="020F0502020204030204"/>
                <a:ea typeface="+mn-ea"/>
                <a:cs typeface="+mn-cs"/>
              </a:rPr>
              <a:pPr marL="0" marR="0" lvl="0" indent="0" algn="r" defTabSz="609585" rtl="0" eaLnBrk="1" fontAlgn="auto" latinLnBrk="0" hangingPunct="1">
                <a:lnSpc>
                  <a:spcPct val="100000"/>
                </a:lnSpc>
                <a:spcBef>
                  <a:spcPts val="0"/>
                </a:spcBef>
                <a:spcAft>
                  <a:spcPts val="0"/>
                </a:spcAft>
                <a:buClrTx/>
                <a:buSzTx/>
                <a:buFontTx/>
                <a:buNone/>
                <a:tabLst/>
                <a:defRPr/>
              </a:pPr>
              <a:t>9</a:t>
            </a:fld>
            <a:endParaRPr kumimoji="0" lang="en-US" sz="1401" b="0" i="0" u="none" strike="noStrike" kern="1200" cap="none" spc="0" normalizeH="0" baseline="0" noProof="0">
              <a:ln>
                <a:noFill/>
              </a:ln>
              <a:solidFill>
                <a:srgbClr val="3B1D85"/>
              </a:solidFill>
              <a:effectLst/>
              <a:uLnTx/>
              <a:uFillTx/>
              <a:latin typeface="Calibri" panose="020F0502020204030204"/>
              <a:ea typeface="+mn-ea"/>
              <a:cs typeface="+mn-cs"/>
            </a:endParaRPr>
          </a:p>
        </p:txBody>
      </p:sp>
      <p:pic>
        <p:nvPicPr>
          <p:cNvPr id="11" name="Picture Placeholder 10">
            <a:extLst>
              <a:ext uri="{FF2B5EF4-FFF2-40B4-BE49-F238E27FC236}">
                <a16:creationId xmlns:a16="http://schemas.microsoft.com/office/drawing/2014/main" id="{C5CA412B-F2AB-D9E9-0EE1-61D9BF9E02B5}"/>
              </a:ext>
              <a:ext uri="{C183D7F6-B498-43B3-948B-1728B52AA6E4}">
                <adec:decorative xmlns:adec="http://schemas.microsoft.com/office/drawing/2017/decorative" val="1"/>
              </a:ext>
            </a:extLst>
          </p:cNvPr>
          <p:cNvPicPr>
            <a:picLocks noGrp="1" noChangeAspect="1"/>
          </p:cNvPicPr>
          <p:nvPr>
            <p:ph type="pic" sz="quarter" idx="15"/>
          </p:nvPr>
        </p:nvPicPr>
        <p:blipFill rotWithShape="1">
          <a:blip r:embed="rId3">
            <a:extLst>
              <a:ext uri="{BEBA8EAE-BF5A-486C-A8C5-ECC9F3942E4B}">
                <a14:imgProps xmlns:a14="http://schemas.microsoft.com/office/drawing/2010/main">
                  <a14:imgLayer r:embed="rId4">
                    <a14:imgEffect>
                      <a14:brightnessContrast bright="40000" contrast="-20000"/>
                    </a14:imgEffect>
                  </a14:imgLayer>
                </a14:imgProps>
              </a:ext>
            </a:extLst>
          </a:blip>
          <a:srcRect l="45710" t="232" r="25458" b="-232"/>
          <a:stretch/>
        </p:blipFill>
        <p:spPr>
          <a:xfrm>
            <a:off x="8647113" y="-16042"/>
            <a:ext cx="3863085" cy="6922168"/>
          </a:xfrm>
        </p:spPr>
      </p:pic>
      <p:sp>
        <p:nvSpPr>
          <p:cNvPr id="10" name="TextBox 9">
            <a:extLst>
              <a:ext uri="{FF2B5EF4-FFF2-40B4-BE49-F238E27FC236}">
                <a16:creationId xmlns:a16="http://schemas.microsoft.com/office/drawing/2014/main" id="{318F9294-102E-4AF6-4190-4ECFA2D9BC2B}"/>
              </a:ext>
            </a:extLst>
          </p:cNvPr>
          <p:cNvSpPr txBox="1"/>
          <p:nvPr/>
        </p:nvSpPr>
        <p:spPr>
          <a:xfrm>
            <a:off x="6137930" y="3966099"/>
            <a:ext cx="2509183"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Sign Up Today!</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descr="Sign up to be a Community Panelist via https://www.flydenver.com/business-and-community/community-panelist-program/">
            <a:extLst>
              <a:ext uri="{FF2B5EF4-FFF2-40B4-BE49-F238E27FC236}">
                <a16:creationId xmlns:a16="http://schemas.microsoft.com/office/drawing/2014/main" id="{FB8F6921-F9F6-2F5A-9B44-46AF9E5282E5}"/>
              </a:ext>
              <a:ext uri="{C183D7F6-B498-43B3-948B-1728B52AA6E4}">
                <adec:decorative xmlns:adec="http://schemas.microsoft.com/office/drawing/2017/decorative" val="0"/>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4874" t="35318" r="25111" b="13956"/>
          <a:stretch/>
        </p:blipFill>
        <p:spPr>
          <a:xfrm>
            <a:off x="6429858" y="4612852"/>
            <a:ext cx="1899057" cy="19260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B83A421-4AA1-949E-1835-B139B207F183}"/>
              </a:ext>
              <a:ext uri="{C183D7F6-B498-43B3-948B-1728B52AA6E4}">
                <adec:decorative xmlns:adec="http://schemas.microsoft.com/office/drawing/2017/decorative" val="0"/>
              </a:ext>
            </a:extLst>
          </p:cNvPr>
          <p:cNvSpPr>
            <a:spLocks noGrp="1"/>
          </p:cNvSpPr>
          <p:nvPr>
            <p:ph type="title" idx="4294967295"/>
          </p:nvPr>
        </p:nvSpPr>
        <p:spPr>
          <a:xfrm>
            <a:off x="770439" y="4203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rgbClr val="440099"/>
                </a:solidFill>
                <a:effectLst/>
                <a:uLnTx/>
                <a:uFillTx/>
                <a:latin typeface="+mn-lt"/>
                <a:ea typeface="+mn-ea"/>
                <a:cs typeface="+mn-cs"/>
              </a:rPr>
              <a:t>Business Development Training Academy</a:t>
            </a:r>
          </a:p>
        </p:txBody>
      </p:sp>
      <p:pic>
        <p:nvPicPr>
          <p:cNvPr id="7" name="Picture 6" descr="Screenshot of BDTA website on Flydenver.com">
            <a:extLst>
              <a:ext uri="{FF2B5EF4-FFF2-40B4-BE49-F238E27FC236}">
                <a16:creationId xmlns:a16="http://schemas.microsoft.com/office/drawing/2014/main" id="{F64DC50F-90A3-E237-68D6-E434F527957E}"/>
              </a:ext>
              <a:ext uri="{C183D7F6-B498-43B3-948B-1728B52AA6E4}">
                <adec:decorative xmlns:adec="http://schemas.microsoft.com/office/drawing/2017/decorative" val="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45394" y="1165940"/>
            <a:ext cx="8545314" cy="3953338"/>
          </a:xfrm>
          <a:prstGeom prst="rect">
            <a:avLst/>
          </a:prstGeom>
        </p:spPr>
      </p:pic>
      <p:sp>
        <p:nvSpPr>
          <p:cNvPr id="8" name="TextBox 7">
            <a:extLst>
              <a:ext uri="{FF2B5EF4-FFF2-40B4-BE49-F238E27FC236}">
                <a16:creationId xmlns:a16="http://schemas.microsoft.com/office/drawing/2014/main" id="{8A2DB6B7-F102-A3A1-D06B-B5D67AA81197}"/>
              </a:ext>
              <a:ext uri="{C183D7F6-B498-43B3-948B-1728B52AA6E4}">
                <adec:decorative xmlns:adec="http://schemas.microsoft.com/office/drawing/2017/decorative" val="1"/>
              </a:ext>
            </a:extLst>
          </p:cNvPr>
          <p:cNvSpPr txBox="1"/>
          <p:nvPr/>
        </p:nvSpPr>
        <p:spPr>
          <a:xfrm>
            <a:off x="845394" y="5286597"/>
            <a:ext cx="8275729" cy="1138773"/>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Learn More: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hlinkClick r:id="rId4"/>
              </a:rPr>
              <a:t>www.flydenver.com/bdta</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2027 Cohort: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Applications Open end of 2026</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Contact Us: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at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hlinkClick r:id="rId5"/>
              </a:rPr>
              <a:t>DENTrainingAcademy@flydenver.com</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pic>
        <p:nvPicPr>
          <p:cNvPr id="6" name="Picture 5">
            <a:extLst>
              <a:ext uri="{FF2B5EF4-FFF2-40B4-BE49-F238E27FC236}">
                <a16:creationId xmlns:a16="http://schemas.microsoft.com/office/drawing/2014/main" id="{2F7036E6-A6AE-E0A3-BB21-591EF73213C2}"/>
              </a:ext>
              <a:ext uri="{C183D7F6-B498-43B3-948B-1728B52AA6E4}">
                <adec:decorative xmlns:adec="http://schemas.microsoft.com/office/drawing/2017/decorative" val="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788817" y="4660975"/>
            <a:ext cx="1835075" cy="1835075"/>
          </a:xfrm>
          <a:prstGeom prst="rect">
            <a:avLst/>
          </a:prstGeom>
        </p:spPr>
      </p:pic>
    </p:spTree>
    <p:extLst>
      <p:ext uri="{BB962C8B-B14F-4D97-AF65-F5344CB8AC3E}">
        <p14:creationId xmlns:p14="http://schemas.microsoft.com/office/powerpoint/2010/main" val="19285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 Placeholder 23" descr="Stay Connected with DEN">
            <a:extLst>
              <a:ext uri="{FF2B5EF4-FFF2-40B4-BE49-F238E27FC236}">
                <a16:creationId xmlns:a16="http://schemas.microsoft.com/office/drawing/2014/main" id="{062F89B3-54E6-2FE6-7500-03EFFC800B11}"/>
              </a:ext>
            </a:extLst>
          </p:cNvPr>
          <p:cNvSpPr>
            <a:spLocks noGrp="1"/>
          </p:cNvSpPr>
          <p:nvPr>
            <p:ph type="title" idx="4294967295"/>
          </p:nvPr>
        </p:nvSpPr>
        <p:spPr>
          <a:xfrm>
            <a:off x="770440" y="496503"/>
            <a:ext cx="8694403" cy="57831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fontAlgn="auto">
              <a:spcBef>
                <a:spcPts val="1000"/>
              </a:spcBef>
              <a:spcAft>
                <a:spcPts val="0"/>
              </a:spcAft>
              <a:buClrTx/>
              <a:buSzTx/>
              <a:tabLst/>
              <a:defRPr/>
            </a:pPr>
            <a:r>
              <a:rPr lang="en-US" sz="3700">
                <a:solidFill>
                  <a:srgbClr val="440099"/>
                </a:solidFill>
                <a:latin typeface="+mn-lt"/>
                <a:ea typeface="+mn-ea"/>
                <a:cs typeface="+mn-cs"/>
              </a:rPr>
              <a:t>STAY CONNECTED WITH DEN</a:t>
            </a:r>
          </a:p>
        </p:txBody>
      </p:sp>
      <p:sp>
        <p:nvSpPr>
          <p:cNvPr id="6" name="Text Placeholder 5" descr="DEN provides a range of equitable types of engagement and communications&#10;">
            <a:extLst>
              <a:ext uri="{FF2B5EF4-FFF2-40B4-BE49-F238E27FC236}">
                <a16:creationId xmlns:a16="http://schemas.microsoft.com/office/drawing/2014/main" id="{7C8F1A84-FB35-53AF-54D7-77EF57DD9E67}"/>
              </a:ext>
            </a:extLst>
          </p:cNvPr>
          <p:cNvSpPr>
            <a:spLocks noGrp="1"/>
          </p:cNvSpPr>
          <p:nvPr>
            <p:ph type="body" sz="quarter" idx="13"/>
          </p:nvPr>
        </p:nvSpPr>
        <p:spPr>
          <a:xfrm>
            <a:off x="770441" y="1519354"/>
            <a:ext cx="4356195" cy="4634108"/>
          </a:xfrm>
        </p:spPr>
        <p:txBody>
          <a:bodyPr/>
          <a:lstStyle/>
          <a:p>
            <a:pPr marL="571500" indent="-571500">
              <a:spcBef>
                <a:spcPts val="0"/>
              </a:spcBef>
              <a:spcAft>
                <a:spcPts val="1200"/>
              </a:spcAft>
              <a:buClr>
                <a:srgbClr val="C3D831"/>
              </a:buClr>
              <a:buFont typeface="Arial" panose="020B0604020202020204" pitchFamily="34" charset="0"/>
              <a:buChar char="•"/>
            </a:pPr>
            <a:r>
              <a:rPr lang="en-US" sz="3000"/>
              <a:t>Follow us on our socials</a:t>
            </a:r>
          </a:p>
          <a:p>
            <a:pPr marL="571500" indent="-571500">
              <a:spcBef>
                <a:spcPts val="0"/>
              </a:spcBef>
              <a:spcAft>
                <a:spcPts val="1200"/>
              </a:spcAft>
              <a:buClr>
                <a:srgbClr val="C3D831"/>
              </a:buClr>
              <a:buFont typeface="Arial" panose="020B0604020202020204" pitchFamily="34" charset="0"/>
              <a:buChar char="•"/>
            </a:pPr>
            <a:r>
              <a:rPr lang="en-US" sz="3000"/>
              <a:t>Scan the QR Codes to signup for: </a:t>
            </a:r>
          </a:p>
          <a:p>
            <a:pPr marL="801688" lvl="1" indent="-457200">
              <a:spcBef>
                <a:spcPts val="0"/>
              </a:spcBef>
              <a:spcAft>
                <a:spcPts val="1200"/>
              </a:spcAft>
              <a:buClr>
                <a:srgbClr val="C3D831"/>
              </a:buClr>
              <a:buFont typeface="Wingdings" panose="05000000000000000000" pitchFamily="2" charset="2"/>
              <a:buChar char="ü"/>
            </a:pPr>
            <a:r>
              <a:rPr lang="en-US" sz="3000"/>
              <a:t>Business Connect newsletter</a:t>
            </a:r>
          </a:p>
          <a:p>
            <a:pPr marL="801688" lvl="1" indent="-457200">
              <a:spcBef>
                <a:spcPts val="0"/>
              </a:spcBef>
              <a:spcAft>
                <a:spcPts val="1200"/>
              </a:spcAft>
              <a:buClr>
                <a:srgbClr val="C3D831"/>
              </a:buClr>
              <a:buFont typeface="Wingdings" panose="05000000000000000000" pitchFamily="2" charset="2"/>
              <a:buChar char="ü"/>
            </a:pPr>
            <a:r>
              <a:rPr lang="en-US" sz="3000"/>
              <a:t>Do Business With DEN database</a:t>
            </a:r>
          </a:p>
        </p:txBody>
      </p:sp>
      <p:grpSp>
        <p:nvGrpSpPr>
          <p:cNvPr id="15" name="Group 14">
            <a:extLst>
              <a:ext uri="{FF2B5EF4-FFF2-40B4-BE49-F238E27FC236}">
                <a16:creationId xmlns:a16="http://schemas.microsoft.com/office/drawing/2014/main" id="{35C34CF0-D28C-930E-AEF2-9644C2E012B0}"/>
              </a:ext>
              <a:ext uri="{C183D7F6-B498-43B3-948B-1728B52AA6E4}">
                <adec:decorative xmlns:adec="http://schemas.microsoft.com/office/drawing/2017/decorative" val="1"/>
              </a:ext>
            </a:extLst>
          </p:cNvPr>
          <p:cNvGrpSpPr/>
          <p:nvPr/>
        </p:nvGrpSpPr>
        <p:grpSpPr>
          <a:xfrm>
            <a:off x="5656265" y="1408653"/>
            <a:ext cx="5609290" cy="2631490"/>
            <a:chOff x="385204" y="2825170"/>
            <a:chExt cx="5609290" cy="2631490"/>
          </a:xfrm>
        </p:grpSpPr>
        <p:sp>
          <p:nvSpPr>
            <p:cNvPr id="8" name="TextBox 7" descr="Follow Us on Social Media&#10;Instagram: https://www.linkedin.com/company/city-&amp;-county-of-denver---department-of-aviation  &#10;(Twitter): https://twitter.com/DENAirport&#10;Facebook: facebook.com/denverinternationalairport&#10;LinkedIn: linkedin.com/company/city-&amp;-county-of-denver---department-of-aviation&#10;">
              <a:extLst>
                <a:ext uri="{FF2B5EF4-FFF2-40B4-BE49-F238E27FC236}">
                  <a16:creationId xmlns:a16="http://schemas.microsoft.com/office/drawing/2014/main" id="{C7301328-BAF0-F35C-8472-8D616EBAFE8F}"/>
                </a:ext>
              </a:extLst>
            </p:cNvPr>
            <p:cNvSpPr txBox="1"/>
            <p:nvPr/>
          </p:nvSpPr>
          <p:spPr>
            <a:xfrm>
              <a:off x="838270" y="2825170"/>
              <a:ext cx="5156224" cy="263149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err="1">
                  <a:ln>
                    <a:noFill/>
                  </a:ln>
                  <a:solidFill>
                    <a:prstClr val="black"/>
                  </a:solidFill>
                  <a:effectLst/>
                  <a:uLnTx/>
                  <a:uFillTx/>
                  <a:latin typeface="Calibri" panose="020F0502020204030204"/>
                  <a:ea typeface="+mn-ea"/>
                  <a:cs typeface="+mn-cs"/>
                </a:rPr>
                <a:t>denverinternationalairport</a:t>
              </a:r>
              <a:endParaRPr kumimoji="0" lang="en-US" sz="3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1800"/>
                </a:spcAft>
                <a:buClr>
                  <a:srgbClr val="C3D831"/>
                </a:buClr>
                <a:buSzTx/>
                <a:buFontTx/>
                <a:buNone/>
                <a:tabLst/>
                <a:defRPr/>
              </a:pPr>
              <a:r>
                <a:rPr kumimoji="0" lang="en-US" sz="3000" b="0" i="0" u="none" strike="noStrike" kern="1200" cap="none" spc="0" normalizeH="0" baseline="0" noProof="0">
                  <a:ln>
                    <a:noFill/>
                  </a:ln>
                  <a:solidFill>
                    <a:prstClr val="black"/>
                  </a:solidFill>
                  <a:effectLst/>
                  <a:uLnTx/>
                  <a:uFillTx/>
                  <a:latin typeface="Calibri" panose="020F0502020204030204"/>
                  <a:ea typeface="+mn-ea"/>
                  <a:cs typeface="+mn-cs"/>
                </a:rPr>
                <a:t>DEN Department of Aviation</a:t>
              </a:r>
            </a:p>
          </p:txBody>
        </p:sp>
        <p:pic>
          <p:nvPicPr>
            <p:cNvPr id="10" name="Picture 9">
              <a:extLst>
                <a:ext uri="{FF2B5EF4-FFF2-40B4-BE49-F238E27FC236}">
                  <a16:creationId xmlns:a16="http://schemas.microsoft.com/office/drawing/2014/main" id="{90730E73-65B5-34FC-F07F-B459E8094CFC}"/>
                </a:ext>
              </a:extLst>
            </p:cNvPr>
            <p:cNvPicPr>
              <a:picLocks noChangeAspect="1"/>
            </p:cNvPicPr>
            <p:nvPr/>
          </p:nvPicPr>
          <p:blipFill>
            <a:blip r:embed="rId3"/>
            <a:srcRect l="59257" t="11271" r="25828" b="6163"/>
            <a:stretch>
              <a:fillRect/>
            </a:stretch>
          </p:blipFill>
          <p:spPr>
            <a:xfrm>
              <a:off x="388862" y="2839594"/>
              <a:ext cx="497433" cy="538155"/>
            </a:xfrm>
            <a:prstGeom prst="rect">
              <a:avLst/>
            </a:prstGeom>
          </p:spPr>
        </p:pic>
        <p:pic>
          <p:nvPicPr>
            <p:cNvPr id="12" name="Picture 11">
              <a:extLst>
                <a:ext uri="{FF2B5EF4-FFF2-40B4-BE49-F238E27FC236}">
                  <a16:creationId xmlns:a16="http://schemas.microsoft.com/office/drawing/2014/main" id="{715FF266-1EE0-F91B-ACB2-83D2FDF81749}"/>
                </a:ext>
              </a:extLst>
            </p:cNvPr>
            <p:cNvPicPr>
              <a:picLocks noChangeAspect="1"/>
            </p:cNvPicPr>
            <p:nvPr/>
          </p:nvPicPr>
          <p:blipFill>
            <a:blip r:embed="rId3"/>
            <a:srcRect l="21842" t="11271" r="63024"/>
            <a:stretch>
              <a:fillRect/>
            </a:stretch>
          </p:blipFill>
          <p:spPr>
            <a:xfrm>
              <a:off x="385204" y="3529557"/>
              <a:ext cx="504749" cy="578320"/>
            </a:xfrm>
            <a:prstGeom prst="rect">
              <a:avLst/>
            </a:prstGeom>
          </p:spPr>
        </p:pic>
        <p:pic>
          <p:nvPicPr>
            <p:cNvPr id="13" name="Picture 12">
              <a:extLst>
                <a:ext uri="{FF2B5EF4-FFF2-40B4-BE49-F238E27FC236}">
                  <a16:creationId xmlns:a16="http://schemas.microsoft.com/office/drawing/2014/main" id="{CB7E041D-9A37-A402-A7E5-05819208D69F}"/>
                </a:ext>
              </a:extLst>
            </p:cNvPr>
            <p:cNvPicPr>
              <a:picLocks noChangeAspect="1"/>
            </p:cNvPicPr>
            <p:nvPr/>
          </p:nvPicPr>
          <p:blipFill>
            <a:blip r:embed="rId3"/>
            <a:srcRect l="40347" t="11271" r="44957" b="8186"/>
            <a:stretch>
              <a:fillRect/>
            </a:stretch>
          </p:blipFill>
          <p:spPr>
            <a:xfrm>
              <a:off x="392519" y="4908940"/>
              <a:ext cx="490118" cy="524967"/>
            </a:xfrm>
            <a:prstGeom prst="rect">
              <a:avLst/>
            </a:prstGeom>
          </p:spPr>
        </p:pic>
        <p:pic>
          <p:nvPicPr>
            <p:cNvPr id="14" name="Picture 13">
              <a:extLst>
                <a:ext uri="{FF2B5EF4-FFF2-40B4-BE49-F238E27FC236}">
                  <a16:creationId xmlns:a16="http://schemas.microsoft.com/office/drawing/2014/main" id="{8F8F457F-8856-B911-A80E-46ACF0385628}"/>
                </a:ext>
              </a:extLst>
            </p:cNvPr>
            <p:cNvPicPr>
              <a:picLocks noChangeAspect="1"/>
            </p:cNvPicPr>
            <p:nvPr/>
          </p:nvPicPr>
          <p:blipFill>
            <a:blip r:embed="rId3"/>
            <a:srcRect l="3117" t="16288" r="82648" b="12675"/>
            <a:stretch>
              <a:fillRect/>
            </a:stretch>
          </p:blipFill>
          <p:spPr>
            <a:xfrm>
              <a:off x="400204" y="4291897"/>
              <a:ext cx="474748" cy="463002"/>
            </a:xfrm>
            <a:prstGeom prst="rect">
              <a:avLst/>
            </a:prstGeom>
          </p:spPr>
        </p:pic>
      </p:grpSp>
      <p:grpSp>
        <p:nvGrpSpPr>
          <p:cNvPr id="17" name="Group 16">
            <a:extLst>
              <a:ext uri="{FF2B5EF4-FFF2-40B4-BE49-F238E27FC236}">
                <a16:creationId xmlns:a16="http://schemas.microsoft.com/office/drawing/2014/main" id="{EF138140-4160-5516-3D39-F336502CF694}"/>
              </a:ext>
              <a:ext uri="{C183D7F6-B498-43B3-948B-1728B52AA6E4}">
                <adec:decorative xmlns:adec="http://schemas.microsoft.com/office/drawing/2017/decorative" val="1"/>
              </a:ext>
            </a:extLst>
          </p:cNvPr>
          <p:cNvGrpSpPr/>
          <p:nvPr/>
        </p:nvGrpSpPr>
        <p:grpSpPr>
          <a:xfrm>
            <a:off x="5751230" y="4426439"/>
            <a:ext cx="1746558" cy="1954222"/>
            <a:chOff x="6096000" y="4431958"/>
            <a:chExt cx="1746558" cy="1954222"/>
          </a:xfrm>
        </p:grpSpPr>
        <p:pic>
          <p:nvPicPr>
            <p:cNvPr id="3" name="Picture 2">
              <a:extLst>
                <a:ext uri="{FF2B5EF4-FFF2-40B4-BE49-F238E27FC236}">
                  <a16:creationId xmlns:a16="http://schemas.microsoft.com/office/drawing/2014/main" id="{65563AF0-52B8-B8CB-A113-34EBAC65D287}"/>
                </a:ext>
                <a:ext uri="{C183D7F6-B498-43B3-948B-1728B52AA6E4}">
                  <adec:decorative xmlns:adec="http://schemas.microsoft.com/office/drawing/2017/decorative" val="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96000" y="4431958"/>
              <a:ext cx="1555571" cy="1555571"/>
            </a:xfrm>
            <a:prstGeom prst="rect">
              <a:avLst/>
            </a:prstGeom>
          </p:spPr>
        </p:pic>
        <p:sp>
          <p:nvSpPr>
            <p:cNvPr id="16" name="Text Placeholder 5" descr="DEN provides a range of equitable types of engagement and communications&#10;">
              <a:extLst>
                <a:ext uri="{FF2B5EF4-FFF2-40B4-BE49-F238E27FC236}">
                  <a16:creationId xmlns:a16="http://schemas.microsoft.com/office/drawing/2014/main" id="{8C5259FC-79D4-4E7E-1A03-738AA66ADE89}"/>
                </a:ext>
              </a:extLst>
            </p:cNvPr>
            <p:cNvSpPr txBox="1">
              <a:spLocks/>
            </p:cNvSpPr>
            <p:nvPr/>
          </p:nvSpPr>
          <p:spPr>
            <a:xfrm>
              <a:off x="6096000" y="5932084"/>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Business Connect Newsletter</a:t>
              </a:r>
            </a:p>
          </p:txBody>
        </p:sp>
      </p:grpSp>
      <p:pic>
        <p:nvPicPr>
          <p:cNvPr id="20" name="Picture 19">
            <a:extLst>
              <a:ext uri="{FF2B5EF4-FFF2-40B4-BE49-F238E27FC236}">
                <a16:creationId xmlns:a16="http://schemas.microsoft.com/office/drawing/2014/main" id="{139D7819-56A3-2C04-A978-2E1EB22636EC}"/>
              </a:ext>
              <a:ext uri="{C183D7F6-B498-43B3-948B-1728B52AA6E4}">
                <adec:decorative xmlns:adec="http://schemas.microsoft.com/office/drawing/2017/decorative" val="1"/>
              </a:ext>
            </a:extLst>
          </p:cNvPr>
          <p:cNvPicPr>
            <a:picLocks noChangeAspect="1"/>
          </p:cNvPicPr>
          <p:nvPr/>
        </p:nvPicPr>
        <p:blipFill>
          <a:blip r:embed="rId5"/>
          <a:srcRect b="13995"/>
          <a:stretch>
            <a:fillRect/>
          </a:stretch>
        </p:blipFill>
        <p:spPr>
          <a:xfrm>
            <a:off x="8236363" y="4535290"/>
            <a:ext cx="1555571" cy="1337867"/>
          </a:xfrm>
          <a:prstGeom prst="rect">
            <a:avLst/>
          </a:prstGeom>
        </p:spPr>
      </p:pic>
      <p:sp>
        <p:nvSpPr>
          <p:cNvPr id="21" name="Text Placeholder 5" descr="DEN provides a range of equitable types of engagement and communications&#10;">
            <a:extLst>
              <a:ext uri="{FF2B5EF4-FFF2-40B4-BE49-F238E27FC236}">
                <a16:creationId xmlns:a16="http://schemas.microsoft.com/office/drawing/2014/main" id="{FEBFF53B-4AA8-338B-BE74-79A8F7EBD078}"/>
              </a:ext>
            </a:extLst>
          </p:cNvPr>
          <p:cNvSpPr txBox="1">
            <a:spLocks/>
          </p:cNvSpPr>
          <p:nvPr/>
        </p:nvSpPr>
        <p:spPr>
          <a:xfrm>
            <a:off x="8317046" y="5926565"/>
            <a:ext cx="1746558" cy="454096"/>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
                <a:srgbClr val="C3D831"/>
              </a:buClr>
              <a:buSzTx/>
              <a:buFont typeface="Arial" panose="020B0604020202020204" pitchFamily="34" charset="0"/>
              <a:buNone/>
              <a:tabLst/>
              <a:defRPr/>
            </a:pPr>
            <a:r>
              <a:rPr kumimoji="0" lang="en-US" sz="1500" b="1" i="0" u="none" strike="noStrike" kern="1200" cap="none" spc="0" normalizeH="0" baseline="0" noProof="0">
                <a:ln>
                  <a:noFill/>
                </a:ln>
                <a:solidFill>
                  <a:prstClr val="black"/>
                </a:solidFill>
                <a:effectLst/>
                <a:uLnTx/>
                <a:uFillTx/>
                <a:latin typeface="Calibri" panose="020F0502020204030204"/>
                <a:ea typeface="+mn-ea"/>
                <a:cs typeface="+mn-cs"/>
              </a:rPr>
              <a:t>Do Business With DEN</a:t>
            </a:r>
          </a:p>
        </p:txBody>
      </p:sp>
    </p:spTree>
    <p:extLst>
      <p:ext uri="{BB962C8B-B14F-4D97-AF65-F5344CB8AC3E}">
        <p14:creationId xmlns:p14="http://schemas.microsoft.com/office/powerpoint/2010/main" val="12832333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4EA7C6-ED4D-CCCD-17EC-80199455E314}"/>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srgbClr val="440099"/>
                </a:solidFill>
                <a:effectLst/>
                <a:uLnTx/>
                <a:uFillTx/>
                <a:latin typeface="+mn-lt"/>
                <a:ea typeface="+mn-ea"/>
                <a:cs typeface="+mn-cs"/>
              </a:rPr>
              <a:t>Agenda </a:t>
            </a:r>
          </a:p>
        </p:txBody>
      </p:sp>
      <p:sp>
        <p:nvSpPr>
          <p:cNvPr id="6" name="Rectangle 5">
            <a:extLst>
              <a:ext uri="{FF2B5EF4-FFF2-40B4-BE49-F238E27FC236}">
                <a16:creationId xmlns:a16="http://schemas.microsoft.com/office/drawing/2014/main" id="{13D39CE0-3793-38E7-09E5-429C2EC877F4}"/>
              </a:ext>
            </a:extLst>
          </p:cNvPr>
          <p:cNvSpPr/>
          <p:nvPr/>
        </p:nvSpPr>
        <p:spPr>
          <a:xfrm>
            <a:off x="770439" y="1440758"/>
            <a:ext cx="7881474" cy="2356286"/>
          </a:xfrm>
          <a:prstGeom prst="rect">
            <a:avLst/>
          </a:prstGeom>
        </p:spPr>
        <p:txBody>
          <a:bodyPr wrap="square" lIns="91440" tIns="45720" rIns="91440" bIns="45720" anchor="t">
            <a:spAutoFit/>
          </a:bodyPr>
          <a:lstStyle/>
          <a:p>
            <a:pPr marL="182245" indent="-182245">
              <a:lnSpc>
                <a:spcPct val="150000"/>
              </a:lnSpc>
              <a:buClr>
                <a:srgbClr val="B74D13"/>
              </a:buClr>
              <a:buFont typeface="Arial,Sans-Serif" panose="020B0604020202020204" pitchFamily="34" charset="0"/>
              <a:buChar char="•"/>
              <a:defRPr/>
            </a:pPr>
            <a:r>
              <a:rPr lang="en-US" sz="2000">
                <a:solidFill>
                  <a:srgbClr val="440099"/>
                </a:solidFill>
                <a:latin typeface="Aptos"/>
                <a:ea typeface="Cambria"/>
                <a:cs typeface="Times New Roman"/>
              </a:rPr>
              <a:t>ACDBE Program Overview</a:t>
            </a:r>
            <a:endParaRPr lang="en-US"/>
          </a:p>
          <a:p>
            <a:pPr marL="182245" indent="-182245">
              <a:lnSpc>
                <a:spcPct val="150000"/>
              </a:lnSpc>
              <a:buClr>
                <a:srgbClr val="B74D13"/>
              </a:buClr>
              <a:buFont typeface="Arial,Sans-Serif" panose="020B0604020202020204" pitchFamily="34" charset="0"/>
              <a:buChar char="•"/>
              <a:defRPr/>
            </a:pPr>
            <a:r>
              <a:rPr lang="en-US" sz="2000">
                <a:solidFill>
                  <a:srgbClr val="440099"/>
                </a:solidFill>
                <a:latin typeface="Aptos"/>
                <a:ea typeface="Cambria"/>
                <a:cs typeface="Times New Roman"/>
              </a:rPr>
              <a:t>Goods and Service at DEN</a:t>
            </a:r>
          </a:p>
          <a:p>
            <a:pPr marL="182245" indent="-182245">
              <a:lnSpc>
                <a:spcPct val="150000"/>
              </a:lnSpc>
              <a:buClr>
                <a:srgbClr val="B74D13"/>
              </a:buClr>
              <a:buFont typeface="Arial,Sans-Serif" panose="020B0604020202020204" pitchFamily="34" charset="0"/>
              <a:buChar char="•"/>
              <a:defRPr/>
            </a:pPr>
            <a:r>
              <a:rPr lang="en-US" sz="2000">
                <a:solidFill>
                  <a:srgbClr val="440099"/>
                </a:solidFill>
                <a:latin typeface="Aptos"/>
                <a:ea typeface="Cambria"/>
                <a:cs typeface="Times New Roman"/>
              </a:rPr>
              <a:t>What Concessionaires Look For</a:t>
            </a:r>
            <a:endParaRPr lang="en-US" sz="2000">
              <a:solidFill>
                <a:srgbClr val="000000"/>
              </a:solidFill>
              <a:latin typeface="Aptos"/>
              <a:ea typeface="Cambria"/>
              <a:cs typeface="Times New Roman"/>
            </a:endParaRPr>
          </a:p>
          <a:p>
            <a:pPr marL="182245" indent="-182245">
              <a:lnSpc>
                <a:spcPct val="150000"/>
              </a:lnSpc>
              <a:buClr>
                <a:srgbClr val="B74D13"/>
              </a:buClr>
              <a:buFont typeface="Arial,Sans-Serif" panose="020B0604020202020204" pitchFamily="34" charset="0"/>
              <a:buChar char="•"/>
              <a:defRPr/>
            </a:pPr>
            <a:r>
              <a:rPr lang="en-US" sz="2000">
                <a:solidFill>
                  <a:srgbClr val="440099"/>
                </a:solidFill>
                <a:latin typeface="Aptos"/>
                <a:ea typeface="Cambria"/>
                <a:cs typeface="Times New Roman"/>
              </a:rPr>
              <a:t>Positioning Your Business for Success</a:t>
            </a:r>
          </a:p>
          <a:p>
            <a:pPr marL="182245" indent="-182245">
              <a:lnSpc>
                <a:spcPct val="150000"/>
              </a:lnSpc>
              <a:buClr>
                <a:srgbClr val="B74D13"/>
              </a:buClr>
              <a:buFont typeface="Arial,Sans-Serif" panose="020B0604020202020204" pitchFamily="34" charset="0"/>
              <a:buChar char="•"/>
              <a:defRPr/>
            </a:pPr>
            <a:r>
              <a:rPr lang="en-US" sz="2000">
                <a:solidFill>
                  <a:srgbClr val="440099"/>
                </a:solidFill>
                <a:latin typeface="Aptos"/>
                <a:ea typeface="Cambria"/>
                <a:cs typeface="Times New Roman"/>
              </a:rPr>
              <a:t>Q</a:t>
            </a:r>
            <a:r>
              <a:rPr kumimoji="0" lang="en-US" sz="2000" b="0" i="0" u="none" strike="noStrike" kern="1200" cap="none" spc="0" normalizeH="0" baseline="0" noProof="0">
                <a:ln>
                  <a:noFill/>
                </a:ln>
                <a:solidFill>
                  <a:srgbClr val="440099"/>
                </a:solidFill>
                <a:effectLst/>
                <a:uLnTx/>
                <a:uFillTx/>
                <a:latin typeface="Aptos"/>
                <a:ea typeface="Cambria"/>
                <a:cs typeface="Times New Roman"/>
              </a:rPr>
              <a:t>&amp;A</a:t>
            </a:r>
            <a:endParaRPr lang="en-US" sz="2000" b="0" i="0" u="none" strike="noStrike" kern="1200" cap="none" spc="0" normalizeH="0" baseline="0" noProof="0">
              <a:ln>
                <a:noFill/>
              </a:ln>
              <a:solidFill>
                <a:srgbClr val="440099"/>
              </a:solidFill>
              <a:effectLst/>
              <a:uLnTx/>
              <a:uFillTx/>
              <a:latin typeface="Aptos"/>
              <a:ea typeface="Calibri"/>
              <a:cs typeface="Calibri"/>
            </a:endParaRPr>
          </a:p>
        </p:txBody>
      </p:sp>
    </p:spTree>
    <p:extLst>
      <p:ext uri="{BB962C8B-B14F-4D97-AF65-F5344CB8AC3E}">
        <p14:creationId xmlns:p14="http://schemas.microsoft.com/office/powerpoint/2010/main" val="3670191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7710F-2525-99A5-049A-A1B165701D79}"/>
            </a:ext>
          </a:extLst>
        </p:cNvPr>
        <p:cNvGrpSpPr/>
        <p:nvPr/>
      </p:nvGrpSpPr>
      <p:grpSpPr>
        <a:xfrm>
          <a:off x="0" y="0"/>
          <a:ext cx="0" cy="0"/>
          <a:chOff x="0" y="0"/>
          <a:chExt cx="0" cy="0"/>
        </a:xfrm>
      </p:grpSpPr>
      <p:sp>
        <p:nvSpPr>
          <p:cNvPr id="4" name="Text Placeholder 1">
            <a:extLst>
              <a:ext uri="{FF2B5EF4-FFF2-40B4-BE49-F238E27FC236}">
                <a16:creationId xmlns:a16="http://schemas.microsoft.com/office/drawing/2014/main" id="{2DBFDC6F-DC0C-40BC-C1CC-B25B596E19F4}"/>
              </a:ext>
            </a:extLst>
          </p:cNvPr>
          <p:cNvSpPr txBox="1">
            <a:spLocks noGrp="1"/>
          </p:cNvSpPr>
          <p:nvPr>
            <p:ph type="title" idx="4294967295"/>
          </p:nvPr>
        </p:nvSpPr>
        <p:spPr>
          <a:xfrm>
            <a:off x="856203" y="475370"/>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3200" b="1" i="0" u="none" strike="noStrike" kern="1200" cap="none" spc="0" normalizeH="0" baseline="0" noProof="0" dirty="0">
                <a:ln>
                  <a:noFill/>
                </a:ln>
                <a:solidFill>
                  <a:srgbClr val="440099"/>
                </a:solidFill>
                <a:effectLst/>
                <a:uLnTx/>
                <a:uFillTx/>
                <a:latin typeface="Aptos"/>
                <a:ea typeface="Calibri"/>
                <a:cs typeface="Calibri"/>
              </a:rPr>
              <a:t>ACDBE Program at DEN</a:t>
            </a:r>
            <a:endParaRPr kumimoji="0" lang="en-US" sz="4400" b="1" i="0" u="none" strike="noStrike" kern="1200" cap="none" spc="0" normalizeH="0" baseline="0" noProof="0" dirty="0">
              <a:ln>
                <a:noFill/>
              </a:ln>
              <a:solidFill>
                <a:schemeClr val="tx1"/>
              </a:solidFill>
              <a:effectLst/>
              <a:uLnTx/>
              <a:uFillTx/>
              <a:latin typeface="+mj-lt"/>
              <a:ea typeface="Calibri Light"/>
              <a:cs typeface="Calibri Light"/>
            </a:endParaRPr>
          </a:p>
        </p:txBody>
      </p:sp>
      <p:pic>
        <p:nvPicPr>
          <p:cNvPr id="7" name="Picture 6" descr="Powering Potential: Strengthening Community Banking State by State -  ICBA.org">
            <a:extLst>
              <a:ext uri="{FF2B5EF4-FFF2-40B4-BE49-F238E27FC236}">
                <a16:creationId xmlns:a16="http://schemas.microsoft.com/office/drawing/2014/main" id="{FD12F3A4-86BA-102A-7B97-B384D62357BA}"/>
              </a:ext>
            </a:extLst>
          </p:cNvPr>
          <p:cNvPicPr>
            <a:picLocks noChangeAspect="1"/>
          </p:cNvPicPr>
          <p:nvPr/>
        </p:nvPicPr>
        <p:blipFill>
          <a:blip r:embed="rId3"/>
          <a:stretch>
            <a:fillRect/>
          </a:stretch>
        </p:blipFill>
        <p:spPr>
          <a:xfrm>
            <a:off x="1667108" y="1335911"/>
            <a:ext cx="7426710" cy="4687983"/>
          </a:xfrm>
          <a:prstGeom prst="rect">
            <a:avLst/>
          </a:prstGeom>
        </p:spPr>
      </p:pic>
      <p:sp>
        <p:nvSpPr>
          <p:cNvPr id="8" name="TextBox 7">
            <a:extLst>
              <a:ext uri="{FF2B5EF4-FFF2-40B4-BE49-F238E27FC236}">
                <a16:creationId xmlns:a16="http://schemas.microsoft.com/office/drawing/2014/main" id="{98839C22-C2E1-4362-2EBE-486514B89B0E}"/>
              </a:ext>
            </a:extLst>
          </p:cNvPr>
          <p:cNvSpPr txBox="1"/>
          <p:nvPr/>
        </p:nvSpPr>
        <p:spPr>
          <a:xfrm>
            <a:off x="2332463" y="610529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https://www.ecfr.gov/current/title-49/subtitle-A/part-23</a:t>
            </a:r>
            <a:endParaRPr lang="en-US"/>
          </a:p>
          <a:p>
            <a:endParaRPr lang="en-US">
              <a:ea typeface="Calibri"/>
              <a:cs typeface="Calibri"/>
            </a:endParaRPr>
          </a:p>
          <a:p>
            <a:pPr algn="ctr"/>
            <a:endParaRPr lang="en-US">
              <a:ea typeface="Calibri"/>
              <a:cs typeface="Calibri"/>
            </a:endParaRPr>
          </a:p>
        </p:txBody>
      </p:sp>
    </p:spTree>
    <p:extLst>
      <p:ext uri="{BB962C8B-B14F-4D97-AF65-F5344CB8AC3E}">
        <p14:creationId xmlns:p14="http://schemas.microsoft.com/office/powerpoint/2010/main" val="2295462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F3F8C-A00F-F058-146A-61AF35B859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2341D94-2687-BC0F-36F0-4F622AF6D0B2}"/>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Program Update</a:t>
            </a:r>
            <a:endParaRPr lang="en-US" dirty="0"/>
          </a:p>
        </p:txBody>
      </p:sp>
      <p:pic>
        <p:nvPicPr>
          <p:cNvPr id="19" name="Picture 18" descr="Calendar icon marking October 03 as a specific date or event. Red header labeled “OCTOBER,” white page displaying large dark-gray “03,” and four black binding rings against blue background.">
            <a:extLst>
              <a:ext uri="{FF2B5EF4-FFF2-40B4-BE49-F238E27FC236}">
                <a16:creationId xmlns:a16="http://schemas.microsoft.com/office/drawing/2014/main" id="{1B83290A-A324-A7A4-ABCD-D5FB68D680A8}"/>
              </a:ext>
            </a:extLst>
          </p:cNvPr>
          <p:cNvPicPr>
            <a:picLocks noChangeAspect="1"/>
          </p:cNvPicPr>
          <p:nvPr/>
        </p:nvPicPr>
        <p:blipFill>
          <a:blip r:embed="rId3"/>
          <a:stretch>
            <a:fillRect/>
          </a:stretch>
        </p:blipFill>
        <p:spPr>
          <a:xfrm>
            <a:off x="778649" y="1993904"/>
            <a:ext cx="1670720" cy="1250430"/>
          </a:xfrm>
          <a:prstGeom prst="rect">
            <a:avLst/>
          </a:prstGeom>
        </p:spPr>
      </p:pic>
      <p:sp>
        <p:nvSpPr>
          <p:cNvPr id="17" name="TextBox 16">
            <a:extLst>
              <a:ext uri="{FF2B5EF4-FFF2-40B4-BE49-F238E27FC236}">
                <a16:creationId xmlns:a16="http://schemas.microsoft.com/office/drawing/2014/main" id="{BFDD4FCC-F0D8-2305-4AC1-414752C683C4}"/>
              </a:ext>
            </a:extLst>
          </p:cNvPr>
          <p:cNvSpPr txBox="1"/>
          <p:nvPr/>
        </p:nvSpPr>
        <p:spPr>
          <a:xfrm>
            <a:off x="2673482" y="2044005"/>
            <a:ext cx="7018411" cy="1384995"/>
          </a:xfrm>
          <a:prstGeom prst="rect">
            <a:avLst/>
          </a:prstGeom>
          <a:noFill/>
        </p:spPr>
        <p:txBody>
          <a:bodyPr wrap="square">
            <a:spAutoFit/>
          </a:bodyPr>
          <a:lstStyle/>
          <a:p>
            <a:pPr fontAlgn="t">
              <a:buNone/>
            </a:pPr>
            <a:r>
              <a:rPr lang="en-US" sz="2400" b="1">
                <a:solidFill>
                  <a:srgbClr val="440099"/>
                </a:solidFill>
                <a:latin typeface="Aptos"/>
                <a:ea typeface="Calibri"/>
                <a:cs typeface="Calibri"/>
              </a:rPr>
              <a:t>Effective October 3, 2025</a:t>
            </a:r>
            <a:endParaRPr lang="en-US" sz="2400">
              <a:latin typeface="Aptos" panose="020B0004020202020204" pitchFamily="34" charset="0"/>
            </a:endParaRPr>
          </a:p>
          <a:p>
            <a:pPr fontAlgn="t">
              <a:buNone/>
            </a:pPr>
            <a:r>
              <a:rPr lang="en-US" sz="2000">
                <a:latin typeface="Aptos" panose="020B0004020202020204" pitchFamily="34" charset="0"/>
              </a:rPr>
              <a:t>Per the U.S. Department of Transportation</a:t>
            </a:r>
          </a:p>
          <a:p>
            <a:pPr fontAlgn="t">
              <a:buNone/>
            </a:pPr>
            <a:r>
              <a:rPr lang="en-US" sz="2000">
                <a:latin typeface="Aptos" panose="020B0004020202020204" pitchFamily="34" charset="0"/>
                <a:hlinkClick r:id="rId4"/>
              </a:rPr>
              <a:t>Interim Final Rule (IFR)</a:t>
            </a:r>
            <a:endParaRPr lang="en-US" sz="2000">
              <a:latin typeface="Aptos" panose="020B0004020202020204" pitchFamily="34" charset="0"/>
            </a:endParaRPr>
          </a:p>
          <a:p>
            <a:pPr fontAlgn="t">
              <a:buNone/>
            </a:pPr>
            <a:endParaRPr lang="en-US" sz="2000">
              <a:latin typeface="Aptos" panose="020B0004020202020204" pitchFamily="34" charset="0"/>
            </a:endParaRPr>
          </a:p>
        </p:txBody>
      </p:sp>
      <p:pic>
        <p:nvPicPr>
          <p:cNvPr id="4" name="Picture 3" descr="Blue rounded-rectangle pause button featuring two centered white vertical bars. Simple interface icon indicates media playback is currently paused.">
            <a:extLst>
              <a:ext uri="{FF2B5EF4-FFF2-40B4-BE49-F238E27FC236}">
                <a16:creationId xmlns:a16="http://schemas.microsoft.com/office/drawing/2014/main" id="{4B24A066-36CC-481B-DC85-F9FC743D4F3D}"/>
              </a:ext>
            </a:extLst>
          </p:cNvPr>
          <p:cNvPicPr>
            <a:picLocks noChangeAspect="1"/>
          </p:cNvPicPr>
          <p:nvPr/>
        </p:nvPicPr>
        <p:blipFill>
          <a:blip r:embed="rId5"/>
          <a:stretch>
            <a:fillRect/>
          </a:stretch>
        </p:blipFill>
        <p:spPr>
          <a:xfrm>
            <a:off x="778649" y="3937287"/>
            <a:ext cx="1662010" cy="1662010"/>
          </a:xfrm>
          <a:prstGeom prst="rect">
            <a:avLst/>
          </a:prstGeom>
        </p:spPr>
      </p:pic>
      <p:sp>
        <p:nvSpPr>
          <p:cNvPr id="9" name="TextBox 8">
            <a:extLst>
              <a:ext uri="{FF2B5EF4-FFF2-40B4-BE49-F238E27FC236}">
                <a16:creationId xmlns:a16="http://schemas.microsoft.com/office/drawing/2014/main" id="{90D11A9F-1850-081E-6911-84DA67BC9BDE}"/>
              </a:ext>
            </a:extLst>
          </p:cNvPr>
          <p:cNvSpPr txBox="1"/>
          <p:nvPr/>
        </p:nvSpPr>
        <p:spPr>
          <a:xfrm>
            <a:off x="2673482" y="4275858"/>
            <a:ext cx="8038185" cy="1323439"/>
          </a:xfrm>
          <a:prstGeom prst="rect">
            <a:avLst/>
          </a:prstGeom>
          <a:noFill/>
        </p:spPr>
        <p:txBody>
          <a:bodyPr wrap="square" lIns="91440" tIns="45720" rIns="91440" bIns="45720" anchor="t">
            <a:spAutoFit/>
          </a:bodyPr>
          <a:lstStyle/>
          <a:p>
            <a:pPr fontAlgn="t">
              <a:buNone/>
            </a:pPr>
            <a:r>
              <a:rPr lang="en-US" sz="2000">
                <a:latin typeface="Aptos"/>
              </a:rPr>
              <a:t>All goal counting and setting for DBE (Disadvantaged Business Enterprise) / ACDBE (Airport Concessionaire Business Enterprise) participation are temporarily paused at DEN pending individual reevaluations.</a:t>
            </a:r>
          </a:p>
        </p:txBody>
      </p:sp>
    </p:spTree>
    <p:extLst>
      <p:ext uri="{BB962C8B-B14F-4D97-AF65-F5344CB8AC3E}">
        <p14:creationId xmlns:p14="http://schemas.microsoft.com/office/powerpoint/2010/main" val="42459193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9C74F-8110-C7CA-E1A6-8EAEA975C74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2F6F-3618-51F2-0C5F-A4123C472F13}"/>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Program Update Poll</a:t>
            </a:r>
            <a:endParaRPr lang="en-US"/>
          </a:p>
        </p:txBody>
      </p:sp>
      <p:pic>
        <p:nvPicPr>
          <p:cNvPr id="10" name="Picture 9" descr="Faculty of Medicine's Quick Poll: Latest Results | Faculty of Medicine">
            <a:extLst>
              <a:ext uri="{FF2B5EF4-FFF2-40B4-BE49-F238E27FC236}">
                <a16:creationId xmlns:a16="http://schemas.microsoft.com/office/drawing/2014/main" id="{A8521D28-6280-0C78-FA89-0DD6A462FD71}"/>
              </a:ext>
            </a:extLst>
          </p:cNvPr>
          <p:cNvPicPr>
            <a:picLocks noChangeAspect="1"/>
          </p:cNvPicPr>
          <p:nvPr/>
        </p:nvPicPr>
        <p:blipFill>
          <a:blip r:embed="rId3"/>
          <a:stretch>
            <a:fillRect/>
          </a:stretch>
        </p:blipFill>
        <p:spPr>
          <a:xfrm>
            <a:off x="1075174" y="2548762"/>
            <a:ext cx="2080236" cy="1388091"/>
          </a:xfrm>
          <a:prstGeom prst="rect">
            <a:avLst/>
          </a:prstGeom>
        </p:spPr>
      </p:pic>
      <p:sp>
        <p:nvSpPr>
          <p:cNvPr id="4" name="TextBox 3">
            <a:extLst>
              <a:ext uri="{FF2B5EF4-FFF2-40B4-BE49-F238E27FC236}">
                <a16:creationId xmlns:a16="http://schemas.microsoft.com/office/drawing/2014/main" id="{D048D950-5A2A-FD24-476D-EF1A9FC03B33}"/>
              </a:ext>
            </a:extLst>
          </p:cNvPr>
          <p:cNvSpPr txBox="1"/>
          <p:nvPr/>
        </p:nvSpPr>
        <p:spPr>
          <a:xfrm>
            <a:off x="3430675" y="2548762"/>
            <a:ext cx="6114422" cy="2399824"/>
          </a:xfrm>
          <a:prstGeom prst="rect">
            <a:avLst/>
          </a:prstGeom>
          <a:noFill/>
        </p:spPr>
        <p:txBody>
          <a:bodyPr wrap="square" lIns="91440" tIns="45720" rIns="91440" bIns="45720" anchor="t">
            <a:spAutoFit/>
          </a:bodyPr>
          <a:lstStyle/>
          <a:p>
            <a:pPr fontAlgn="t">
              <a:lnSpc>
                <a:spcPct val="100000"/>
              </a:lnSpc>
              <a:buNone/>
            </a:pPr>
            <a:r>
              <a:rPr lang="en-US" sz="1800" b="1" i="0">
                <a:effectLst/>
                <a:latin typeface="+mn-lt"/>
              </a:rPr>
              <a:t>If your firm is ACDBE-certified, have you submitted your ACDBE Re-Evaluation Application?</a:t>
            </a:r>
          </a:p>
          <a:p>
            <a:pPr fontAlgn="t">
              <a:lnSpc>
                <a:spcPct val="100000"/>
              </a:lnSpc>
              <a:buNone/>
            </a:pPr>
            <a:endParaRPr lang="en-US" sz="1800" b="0" i="0">
              <a:effectLst/>
              <a:latin typeface="+mn-lt"/>
            </a:endParaRPr>
          </a:p>
          <a:p>
            <a:pPr marL="285750" lvl="0" indent="-285750" fontAlgn="t">
              <a:lnSpc>
                <a:spcPct val="100000"/>
              </a:lnSpc>
              <a:buFont typeface="Arial" panose="020B0604020202020204" pitchFamily="34" charset="0"/>
              <a:buChar char="•"/>
            </a:pPr>
            <a:r>
              <a:rPr lang="en-US"/>
              <a:t>Submitted</a:t>
            </a:r>
            <a:r>
              <a:rPr lang="en-US" sz="1800" b="0" i="0">
                <a:effectLst/>
                <a:latin typeface="+mn-lt"/>
              </a:rPr>
              <a:t> and approved</a:t>
            </a:r>
            <a:endParaRPr lang="en-US" sz="1800" b="0" i="0">
              <a:effectLst/>
              <a:latin typeface="+mn-lt"/>
              <a:ea typeface="Calibri"/>
              <a:cs typeface="Calibri"/>
            </a:endParaRPr>
          </a:p>
          <a:p>
            <a:pPr marL="285750" lvl="0" indent="-285750" fontAlgn="t">
              <a:lnSpc>
                <a:spcPct val="100000"/>
              </a:lnSpc>
              <a:buFont typeface="Arial" panose="020B0604020202020204" pitchFamily="34" charset="0"/>
              <a:buChar char="•"/>
            </a:pPr>
            <a:r>
              <a:rPr lang="en-US"/>
              <a:t>Submitted</a:t>
            </a:r>
            <a:r>
              <a:rPr lang="en-US" sz="1800" b="0" i="0">
                <a:effectLst/>
                <a:latin typeface="+mn-lt"/>
              </a:rPr>
              <a:t> and currently under review</a:t>
            </a:r>
            <a:endParaRPr lang="en-US" sz="1800" b="0" i="0">
              <a:effectLst/>
              <a:latin typeface="+mn-lt"/>
              <a:ea typeface="Calibri" panose="020F0502020204030204"/>
              <a:cs typeface="Calibri" panose="020F0502020204030204"/>
            </a:endParaRPr>
          </a:p>
          <a:p>
            <a:pPr marL="285750" lvl="0" indent="-285750" fontAlgn="t">
              <a:lnSpc>
                <a:spcPct val="100000"/>
              </a:lnSpc>
              <a:buFont typeface="Arial" panose="020B0604020202020204" pitchFamily="34" charset="0"/>
              <a:buChar char="•"/>
            </a:pPr>
            <a:r>
              <a:rPr lang="en-US" sz="1800" b="0" i="0">
                <a:effectLst/>
                <a:latin typeface="+mn-lt"/>
              </a:rPr>
              <a:t>Not yet, but I plan to submit </a:t>
            </a:r>
          </a:p>
          <a:p>
            <a:pPr marL="285750" lvl="0" indent="-285750" fontAlgn="t">
              <a:lnSpc>
                <a:spcPct val="100000"/>
              </a:lnSpc>
              <a:buFont typeface="Arial" panose="020B0604020202020204" pitchFamily="34" charset="0"/>
              <a:buChar char="•"/>
            </a:pPr>
            <a:r>
              <a:rPr lang="en-US" sz="1800" b="0" i="0">
                <a:effectLst/>
                <a:latin typeface="+mn-lt"/>
              </a:rPr>
              <a:t>No, I have not submitted my application</a:t>
            </a:r>
          </a:p>
          <a:p>
            <a:pPr marL="285750" lvl="0" indent="-285750" fontAlgn="t">
              <a:lnSpc>
                <a:spcPct val="100000"/>
              </a:lnSpc>
              <a:buFont typeface="Arial" panose="020B0604020202020204" pitchFamily="34" charset="0"/>
              <a:buChar char="•"/>
            </a:pPr>
            <a:r>
              <a:rPr lang="en-US" sz="1800" b="0" i="0">
                <a:effectLst/>
                <a:latin typeface="+mn-lt"/>
              </a:rPr>
              <a:t>I am unsure of my firm's re-evaluation status</a:t>
            </a:r>
            <a:endParaRPr lang="en-US" sz="1800" b="0" i="0">
              <a:effectLst/>
              <a:latin typeface="Segoe UI" panose="020B0502040204020203" pitchFamily="34" charset="0"/>
            </a:endParaRPr>
          </a:p>
        </p:txBody>
      </p:sp>
    </p:spTree>
    <p:extLst>
      <p:ext uri="{BB962C8B-B14F-4D97-AF65-F5344CB8AC3E}">
        <p14:creationId xmlns:p14="http://schemas.microsoft.com/office/powerpoint/2010/main" val="11512772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D02FA-AE9B-51F3-5001-73D5359FF3A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1A8300D-33C4-4B5A-D267-54FF8B20C233}"/>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Beyond Food &amp; Beverage </a:t>
            </a:r>
            <a:endParaRPr lang="en-US"/>
          </a:p>
        </p:txBody>
      </p:sp>
      <p:sp>
        <p:nvSpPr>
          <p:cNvPr id="6" name="TextBox 5">
            <a:extLst>
              <a:ext uri="{FF2B5EF4-FFF2-40B4-BE49-F238E27FC236}">
                <a16:creationId xmlns:a16="http://schemas.microsoft.com/office/drawing/2014/main" id="{6597DD2D-8F13-DAD3-4664-4F578EA233AE}"/>
              </a:ext>
            </a:extLst>
          </p:cNvPr>
          <p:cNvSpPr txBox="1"/>
          <p:nvPr/>
        </p:nvSpPr>
        <p:spPr>
          <a:xfrm>
            <a:off x="769938" y="1354142"/>
            <a:ext cx="9758362" cy="5632311"/>
          </a:xfrm>
          <a:prstGeom prst="rect">
            <a:avLst/>
          </a:prstGeom>
          <a:noFill/>
        </p:spPr>
        <p:txBody>
          <a:bodyPr wrap="square" lIns="91440" tIns="45720" rIns="91440" bIns="45720" anchor="t">
            <a:spAutoFit/>
          </a:bodyPr>
          <a:lstStyle/>
          <a:p>
            <a:pPr fontAlgn="t">
              <a:buNone/>
            </a:pPr>
            <a:r>
              <a:rPr lang="en-US" sz="2400">
                <a:latin typeface="Aptos" panose="020B0004020202020204" pitchFamily="34" charset="0"/>
              </a:rPr>
              <a:t>The ACDBE program applies to any </a:t>
            </a:r>
            <a:r>
              <a:rPr lang="en-US" sz="2400" b="1">
                <a:latin typeface="Aptos" panose="020B0004020202020204" pitchFamily="34" charset="0"/>
              </a:rPr>
              <a:t>revenue-generating</a:t>
            </a:r>
            <a:r>
              <a:rPr lang="en-US" sz="2400">
                <a:latin typeface="Aptos" panose="020B0004020202020204" pitchFamily="34" charset="0"/>
              </a:rPr>
              <a:t> concession opportunity that </a:t>
            </a:r>
            <a:r>
              <a:rPr lang="en-US" sz="2400" b="1">
                <a:latin typeface="Aptos" panose="020B0004020202020204" pitchFamily="34" charset="0"/>
              </a:rPr>
              <a:t>serves the traveling public </a:t>
            </a:r>
            <a:r>
              <a:rPr lang="en-US" sz="2400">
                <a:latin typeface="Aptos" panose="020B0004020202020204" pitchFamily="34" charset="0"/>
              </a:rPr>
              <a:t>on </a:t>
            </a:r>
            <a:r>
              <a:rPr lang="en-US" sz="2400" b="1">
                <a:latin typeface="Aptos" panose="020B0004020202020204" pitchFamily="34" charset="0"/>
              </a:rPr>
              <a:t>airport property</a:t>
            </a:r>
            <a:r>
              <a:rPr lang="en-US" sz="2400">
                <a:latin typeface="Aptos" panose="020B0004020202020204" pitchFamily="34" charset="0"/>
              </a:rPr>
              <a:t>. </a:t>
            </a:r>
          </a:p>
          <a:p>
            <a:pPr fontAlgn="t">
              <a:buNone/>
            </a:pPr>
            <a:endParaRPr lang="en-US" sz="2400" b="0" i="0">
              <a:effectLst/>
              <a:latin typeface="Aptos" panose="020B0004020202020204" pitchFamily="34" charset="0"/>
            </a:endParaRPr>
          </a:p>
          <a:p>
            <a:pPr fontAlgn="t">
              <a:buNone/>
            </a:pPr>
            <a:r>
              <a:rPr lang="en-US" sz="2400" u="sng">
                <a:latin typeface="Aptos" panose="020B0004020202020204" pitchFamily="34" charset="0"/>
              </a:rPr>
              <a:t>This Includes:</a:t>
            </a:r>
            <a:endParaRPr lang="en-US" sz="2400">
              <a:latin typeface="Aptos" panose="020B0004020202020204" pitchFamily="34" charset="0"/>
            </a:endParaRPr>
          </a:p>
          <a:p>
            <a:pPr marL="285750" indent="-285750" fontAlgn="t">
              <a:buFont typeface="Arial" panose="020B0604020202020204" pitchFamily="34" charset="0"/>
              <a:buChar char="•"/>
            </a:pPr>
            <a:r>
              <a:rPr lang="en-US" sz="2400">
                <a:latin typeface="Aptos" panose="020B0004020202020204" pitchFamily="34" charset="0"/>
              </a:rPr>
              <a:t>Rental Cars</a:t>
            </a:r>
          </a:p>
          <a:p>
            <a:pPr marL="285750" indent="-285750" fontAlgn="t">
              <a:buFont typeface="Arial" panose="020B0604020202020204" pitchFamily="34" charset="0"/>
              <a:buChar char="•"/>
            </a:pPr>
            <a:r>
              <a:rPr lang="en-US" sz="2400">
                <a:latin typeface="Aptos" panose="020B0004020202020204" pitchFamily="34" charset="0"/>
              </a:rPr>
              <a:t>Convenience Store</a:t>
            </a:r>
          </a:p>
          <a:p>
            <a:pPr marL="285750" indent="-285750" fontAlgn="t">
              <a:buFont typeface="Arial" panose="020B0604020202020204" pitchFamily="34" charset="0"/>
              <a:buChar char="•"/>
            </a:pPr>
            <a:r>
              <a:rPr lang="en-US" sz="2400">
                <a:latin typeface="Aptos" panose="020B0004020202020204" pitchFamily="34" charset="0"/>
              </a:rPr>
              <a:t>Banking Services</a:t>
            </a:r>
          </a:p>
          <a:p>
            <a:pPr marL="285750" indent="-285750" fontAlgn="t">
              <a:buFont typeface="Arial" panose="020B0604020202020204" pitchFamily="34" charset="0"/>
              <a:buChar char="•"/>
            </a:pPr>
            <a:r>
              <a:rPr lang="en-US" sz="2400">
                <a:latin typeface="Aptos" panose="020B0004020202020204" pitchFamily="34" charset="0"/>
              </a:rPr>
              <a:t>ATM Operations</a:t>
            </a:r>
          </a:p>
          <a:p>
            <a:pPr marL="285750" indent="-285750">
              <a:buFont typeface="Arial" panose="020B0604020202020204" pitchFamily="34" charset="0"/>
              <a:buChar char="•"/>
            </a:pPr>
            <a:r>
              <a:rPr lang="en-US" sz="2400">
                <a:latin typeface="Aptos"/>
              </a:rPr>
              <a:t>Airport Mailing Services</a:t>
            </a:r>
          </a:p>
          <a:p>
            <a:pPr marL="285750" indent="-285750" fontAlgn="t">
              <a:buFont typeface="Arial" panose="020B0604020202020204" pitchFamily="34" charset="0"/>
              <a:buChar char="•"/>
            </a:pPr>
            <a:r>
              <a:rPr lang="en-US" sz="2400">
                <a:latin typeface="Aptos"/>
              </a:rPr>
              <a:t>Lounges</a:t>
            </a:r>
            <a:endParaRPr lang="en-US" sz="2400">
              <a:latin typeface="Aptos" panose="020B0004020202020204" pitchFamily="34" charset="0"/>
            </a:endParaRPr>
          </a:p>
          <a:p>
            <a:pPr marL="285750" indent="-285750" fontAlgn="t">
              <a:buFont typeface="Arial" panose="020B0604020202020204" pitchFamily="34" charset="0"/>
              <a:buChar char="•"/>
            </a:pPr>
            <a:r>
              <a:rPr lang="en-US" sz="2400">
                <a:latin typeface="Aptos" panose="020B0004020202020204" pitchFamily="34" charset="0"/>
              </a:rPr>
              <a:t>Advertising &amp; Media</a:t>
            </a:r>
          </a:p>
          <a:p>
            <a:pPr marL="285750" indent="-285750" fontAlgn="t">
              <a:buFont typeface="Arial" panose="020B0604020202020204" pitchFamily="34" charset="0"/>
              <a:buChar char="•"/>
            </a:pPr>
            <a:r>
              <a:rPr lang="en-US" sz="2400">
                <a:latin typeface="Aptos" panose="020B0004020202020204" pitchFamily="34" charset="0"/>
              </a:rPr>
              <a:t>Hospitality Services</a:t>
            </a:r>
          </a:p>
          <a:p>
            <a:pPr marL="285750" indent="-285750" fontAlgn="t">
              <a:buFont typeface="Arial" panose="020B0604020202020204" pitchFamily="34" charset="0"/>
              <a:buChar char="•"/>
            </a:pPr>
            <a:r>
              <a:rPr lang="en-US" sz="2400">
                <a:latin typeface="Aptos" panose="020B0004020202020204" pitchFamily="34" charset="0"/>
              </a:rPr>
              <a:t>Cleaning &amp; Operational Support</a:t>
            </a:r>
          </a:p>
          <a:p>
            <a:pPr fontAlgn="t">
              <a:buNone/>
            </a:pPr>
            <a:endParaRPr lang="en-US" sz="2400" b="0" i="0">
              <a:effectLst/>
              <a:latin typeface="Aptos" panose="020B0004020202020204" pitchFamily="34" charset="0"/>
            </a:endParaRPr>
          </a:p>
          <a:p>
            <a:pPr fontAlgn="t">
              <a:buNone/>
            </a:pPr>
            <a:endParaRPr lang="en-US" sz="2400" b="0" i="0">
              <a:effectLst/>
              <a:latin typeface="Aptos" panose="020B0004020202020204" pitchFamily="34" charset="0"/>
            </a:endParaRPr>
          </a:p>
        </p:txBody>
      </p:sp>
    </p:spTree>
    <p:extLst>
      <p:ext uri="{BB962C8B-B14F-4D97-AF65-F5344CB8AC3E}">
        <p14:creationId xmlns:p14="http://schemas.microsoft.com/office/powerpoint/2010/main" val="41871181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EEAE4-B1E2-19CF-559B-4068FAE36AC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53DC250-9C9D-1CFE-4C28-FF9DB244AC73}"/>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How are Goods and Service Goals Set?</a:t>
            </a:r>
          </a:p>
        </p:txBody>
      </p:sp>
      <p:graphicFrame>
        <p:nvGraphicFramePr>
          <p:cNvPr id="3" name="Diagram 2" descr="A graphic showing how ACDBE and SBEC Goals are calculated as a percentage of total estimated annual gross revenue/receipts* from the concession ">
            <a:extLst>
              <a:ext uri="{FF2B5EF4-FFF2-40B4-BE49-F238E27FC236}">
                <a16:creationId xmlns:a16="http://schemas.microsoft.com/office/drawing/2014/main" id="{7DAE476D-3BAC-447F-A1A4-296956C57835}"/>
              </a:ext>
            </a:extLst>
          </p:cNvPr>
          <p:cNvGraphicFramePr/>
          <p:nvPr>
            <p:extLst>
              <p:ext uri="{D42A27DB-BD31-4B8C-83A1-F6EECF244321}">
                <p14:modId xmlns:p14="http://schemas.microsoft.com/office/powerpoint/2010/main" val="1103836484"/>
              </p:ext>
            </p:extLst>
          </p:nvPr>
        </p:nvGraphicFramePr>
        <p:xfrm>
          <a:off x="769937" y="1925053"/>
          <a:ext cx="9320334"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a:extLst>
              <a:ext uri="{FF2B5EF4-FFF2-40B4-BE49-F238E27FC236}">
                <a16:creationId xmlns:a16="http://schemas.microsoft.com/office/drawing/2014/main" id="{DAF09FC5-A480-2103-6133-DADEB8CF7ABF}"/>
              </a:ext>
            </a:extLst>
          </p:cNvPr>
          <p:cNvSpPr txBox="1"/>
          <p:nvPr/>
        </p:nvSpPr>
        <p:spPr>
          <a:xfrm>
            <a:off x="769937" y="1278722"/>
            <a:ext cx="9320331" cy="707886"/>
          </a:xfrm>
          <a:prstGeom prst="rect">
            <a:avLst/>
          </a:prstGeom>
          <a:noFill/>
        </p:spPr>
        <p:txBody>
          <a:bodyPr wrap="square">
            <a:spAutoFit/>
          </a:bodyPr>
          <a:lstStyle/>
          <a:p>
            <a:r>
              <a:rPr lang="en-US" sz="2000">
                <a:solidFill>
                  <a:srgbClr val="000000"/>
                </a:solidFill>
                <a:latin typeface="Aptos" panose="020B0004020202020204" pitchFamily="34" charset="0"/>
                <a:ea typeface="Calibri"/>
                <a:cs typeface="Calibri"/>
              </a:rPr>
              <a:t>Goals for goods and service participation are calculated as a percentage of total estimated annual gross receipts from the concession.</a:t>
            </a:r>
            <a:endParaRPr lang="en-US" sz="2000">
              <a:latin typeface="Aptos" panose="020B0004020202020204" pitchFamily="34" charset="0"/>
            </a:endParaRPr>
          </a:p>
        </p:txBody>
      </p:sp>
    </p:spTree>
    <p:extLst>
      <p:ext uri="{BB962C8B-B14F-4D97-AF65-F5344CB8AC3E}">
        <p14:creationId xmlns:p14="http://schemas.microsoft.com/office/powerpoint/2010/main" val="26053989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C715A-CEF7-EA2C-9788-A33F9AE7435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00DF0BA-63B3-89F7-F942-31C792F2FA48}"/>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Understanding the Concessions Lifecycle</a:t>
            </a:r>
          </a:p>
        </p:txBody>
      </p:sp>
      <p:graphicFrame>
        <p:nvGraphicFramePr>
          <p:cNvPr id="3" name="Diagram 2" descr="Chart that shows a concessions lifecycle. There are six blue rectangles in a circle. They are labeled DEN Establishes ACDBE/SBEC Goal, RFP goes out for solicitation, Concessionaire must commit to meeting the G&amp;S participation, contract awarded to concessionaire, Concessionaire must attain G&amp;S participation, and contract is monitored for compliance for the duration of the agreement. ">
            <a:extLst>
              <a:ext uri="{FF2B5EF4-FFF2-40B4-BE49-F238E27FC236}">
                <a16:creationId xmlns:a16="http://schemas.microsoft.com/office/drawing/2014/main" id="{D2F20447-9D26-FC15-0411-D575F9B5E76C}"/>
              </a:ext>
            </a:extLst>
          </p:cNvPr>
          <p:cNvGraphicFramePr/>
          <p:nvPr>
            <p:extLst>
              <p:ext uri="{D42A27DB-BD31-4B8C-83A1-F6EECF244321}">
                <p14:modId xmlns:p14="http://schemas.microsoft.com/office/powerpoint/2010/main" val="669462683"/>
              </p:ext>
            </p:extLst>
          </p:nvPr>
        </p:nvGraphicFramePr>
        <p:xfrm>
          <a:off x="769938" y="1354142"/>
          <a:ext cx="9320331" cy="46857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2256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C9DBF-3E10-3A74-205F-3ADB95F0061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B1508BC-1F61-A107-55FD-27256671DDBD}"/>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ACDBE Supplier Goods and Service</a:t>
            </a:r>
          </a:p>
        </p:txBody>
      </p:sp>
      <p:sp>
        <p:nvSpPr>
          <p:cNvPr id="9" name="TextBox 8">
            <a:extLst>
              <a:ext uri="{FF2B5EF4-FFF2-40B4-BE49-F238E27FC236}">
                <a16:creationId xmlns:a16="http://schemas.microsoft.com/office/drawing/2014/main" id="{5BB8C5D7-F4E9-3239-E643-3B1173B2670C}"/>
              </a:ext>
            </a:extLst>
          </p:cNvPr>
          <p:cNvSpPr txBox="1"/>
          <p:nvPr/>
        </p:nvSpPr>
        <p:spPr>
          <a:xfrm>
            <a:off x="896008" y="1676401"/>
            <a:ext cx="7281040" cy="3416320"/>
          </a:xfrm>
          <a:prstGeom prst="rect">
            <a:avLst/>
          </a:prstGeom>
          <a:noFill/>
        </p:spPr>
        <p:txBody>
          <a:bodyPr wrap="square" lIns="91440" tIns="45720" rIns="91440" bIns="45720" anchor="t">
            <a:spAutoFit/>
          </a:bodyPr>
          <a:lstStyle/>
          <a:p>
            <a:pPr fontAlgn="t">
              <a:lnSpc>
                <a:spcPct val="100000"/>
              </a:lnSpc>
              <a:buNone/>
            </a:pPr>
            <a:r>
              <a:rPr lang="en-US" sz="2400"/>
              <a:t>An</a:t>
            </a:r>
            <a:r>
              <a:rPr lang="en-US" sz="2400" b="0" i="0">
                <a:effectLst/>
                <a:latin typeface="+mn-lt"/>
              </a:rPr>
              <a:t> supplier ACDBE:</a:t>
            </a:r>
            <a:endParaRPr lang="en-US" sz="2400" b="1" i="0">
              <a:effectLst/>
              <a:latin typeface="+mn-lt"/>
              <a:ea typeface="Calibri" panose="020F0502020204030204"/>
              <a:cs typeface="Calibri" panose="020F0502020204030204"/>
            </a:endParaRPr>
          </a:p>
          <a:p>
            <a:pPr fontAlgn="t">
              <a:lnSpc>
                <a:spcPct val="100000"/>
              </a:lnSpc>
              <a:buNone/>
            </a:pPr>
            <a:endParaRPr lang="en-US" sz="2400" b="0" i="0">
              <a:effectLst/>
              <a:latin typeface="+mn-lt"/>
            </a:endParaRPr>
          </a:p>
          <a:p>
            <a:pPr marL="342900" lvl="0" indent="-342900" fontAlgn="t">
              <a:lnSpc>
                <a:spcPct val="100000"/>
              </a:lnSpc>
              <a:buFont typeface="Arial" panose="020B0604020202020204" pitchFamily="34" charset="0"/>
              <a:buChar char="•"/>
            </a:pPr>
            <a:r>
              <a:rPr lang="en-US" sz="2400" b="0" i="0">
                <a:effectLst/>
                <a:latin typeface="+mn-lt"/>
              </a:rPr>
              <a:t>Provides goods, products, or services to a concessionaire.</a:t>
            </a:r>
          </a:p>
          <a:p>
            <a:pPr lvl="0" fontAlgn="t">
              <a:lnSpc>
                <a:spcPct val="100000"/>
              </a:lnSpc>
            </a:pPr>
            <a:endParaRPr lang="en-US" sz="2400" b="0" i="0">
              <a:effectLst/>
              <a:latin typeface="+mn-lt"/>
            </a:endParaRPr>
          </a:p>
          <a:p>
            <a:pPr marL="342900" lvl="0" indent="-342900" fontAlgn="t">
              <a:lnSpc>
                <a:spcPct val="100000"/>
              </a:lnSpc>
              <a:buFont typeface="Arial" panose="020B0604020202020204" pitchFamily="34" charset="0"/>
              <a:buChar char="•"/>
            </a:pPr>
            <a:r>
              <a:rPr lang="en-US" sz="2400" b="0" i="0">
                <a:effectLst/>
                <a:latin typeface="+mn-lt"/>
              </a:rPr>
              <a:t>Does not own or operate the concession itself.</a:t>
            </a:r>
          </a:p>
          <a:p>
            <a:pPr lvl="0" fontAlgn="t">
              <a:lnSpc>
                <a:spcPct val="100000"/>
              </a:lnSpc>
            </a:pPr>
            <a:endParaRPr lang="en-US" sz="2400" b="0" i="0">
              <a:effectLst/>
              <a:latin typeface="+mn-lt"/>
            </a:endParaRPr>
          </a:p>
          <a:p>
            <a:pPr marL="342900" lvl="0" indent="-342900" fontAlgn="t">
              <a:lnSpc>
                <a:spcPct val="100000"/>
              </a:lnSpc>
              <a:buFont typeface="Arial" panose="020B0604020202020204" pitchFamily="34" charset="0"/>
              <a:buChar char="•"/>
            </a:pPr>
            <a:r>
              <a:rPr lang="en-US" sz="2400" b="0" i="0">
                <a:effectLst/>
                <a:latin typeface="+mn-lt"/>
              </a:rPr>
              <a:t>Counts toward ACDBE goals only for the eligible value of the goods or services supplied</a:t>
            </a:r>
            <a:endParaRPr lang="en-US" sz="2400" b="0" i="0">
              <a:effectLst/>
              <a:latin typeface="Segoe UI" panose="020B0502040204020203" pitchFamily="34" charset="0"/>
            </a:endParaRPr>
          </a:p>
        </p:txBody>
      </p:sp>
    </p:spTree>
    <p:extLst>
      <p:ext uri="{BB962C8B-B14F-4D97-AF65-F5344CB8AC3E}">
        <p14:creationId xmlns:p14="http://schemas.microsoft.com/office/powerpoint/2010/main" val="42208966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864FE5-BAC5-3711-D260-574687F71C49}"/>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CE4673A-37C2-D89A-47C6-A09DF5A2D56A}"/>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Why NAICS Codes Matter</a:t>
            </a:r>
          </a:p>
        </p:txBody>
      </p:sp>
      <p:pic>
        <p:nvPicPr>
          <p:cNvPr id="3" name="Picture 2" descr="Document screenshot showing Part B RFP Details, Scope of Work section for Denver advertising-location services. Yellow-highlighted text specifies March 2026 start, March 2027 agreement term, potential future digital-screen locations, 10-year term, and assigned 2% ADBE goal with no MWBE goal.">
            <a:extLst>
              <a:ext uri="{FF2B5EF4-FFF2-40B4-BE49-F238E27FC236}">
                <a16:creationId xmlns:a16="http://schemas.microsoft.com/office/drawing/2014/main" id="{D51B7C63-8CE6-FD45-59EE-B7D42B6583BB}"/>
              </a:ext>
            </a:extLst>
          </p:cNvPr>
          <p:cNvPicPr>
            <a:picLocks noChangeAspect="1"/>
          </p:cNvPicPr>
          <p:nvPr/>
        </p:nvPicPr>
        <p:blipFill>
          <a:blip r:embed="rId3"/>
          <a:stretch>
            <a:fillRect/>
          </a:stretch>
        </p:blipFill>
        <p:spPr>
          <a:xfrm>
            <a:off x="768390" y="1262411"/>
            <a:ext cx="7365613" cy="5346080"/>
          </a:xfrm>
          <a:prstGeom prst="rect">
            <a:avLst/>
          </a:prstGeom>
        </p:spPr>
      </p:pic>
      <p:sp>
        <p:nvSpPr>
          <p:cNvPr id="4" name="Arrow: Left 3">
            <a:extLst>
              <a:ext uri="{FF2B5EF4-FFF2-40B4-BE49-F238E27FC236}">
                <a16:creationId xmlns:a16="http://schemas.microsoft.com/office/drawing/2014/main" id="{F41E2CB0-85A3-9B99-2EA2-603FB04DB167}"/>
              </a:ext>
              <a:ext uri="{C183D7F6-B498-43B3-948B-1728B52AA6E4}">
                <adec:decorative xmlns:adec="http://schemas.microsoft.com/office/drawing/2017/decorative" val="1"/>
              </a:ext>
            </a:extLst>
          </p:cNvPr>
          <p:cNvSpPr/>
          <p:nvPr/>
        </p:nvSpPr>
        <p:spPr>
          <a:xfrm>
            <a:off x="7850767" y="3236951"/>
            <a:ext cx="1349375" cy="3810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Arrow: Left 4">
            <a:extLst>
              <a:ext uri="{FF2B5EF4-FFF2-40B4-BE49-F238E27FC236}">
                <a16:creationId xmlns:a16="http://schemas.microsoft.com/office/drawing/2014/main" id="{A014E42C-06B4-759D-81DF-D2136F966DD8}"/>
              </a:ext>
              <a:ext uri="{C183D7F6-B498-43B3-948B-1728B52AA6E4}">
                <adec:decorative xmlns:adec="http://schemas.microsoft.com/office/drawing/2017/decorative" val="1"/>
              </a:ext>
            </a:extLst>
          </p:cNvPr>
          <p:cNvSpPr/>
          <p:nvPr/>
        </p:nvSpPr>
        <p:spPr>
          <a:xfrm>
            <a:off x="7850767" y="6043341"/>
            <a:ext cx="1349375" cy="381000"/>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5826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FC30D0-9D0F-8A1D-0F44-E8095248E3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BD2BF6-640C-B6C7-ADCE-C94464BEB0AA}"/>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Minimum Qualifications</a:t>
            </a:r>
          </a:p>
        </p:txBody>
      </p:sp>
      <p:pic>
        <p:nvPicPr>
          <p:cNvPr id="7" name="Picture 6" descr="Document screenshot outlines minimum qualifications for proposers seeking an advertising-revenue opportunity. Highlighted requirements include consolidated 2024 advertising revenue exceeding $50 million across at least five North American airports, financial capacity to fund capital investment, and nonresponsive status for proposals failing either criterion.">
            <a:extLst>
              <a:ext uri="{FF2B5EF4-FFF2-40B4-BE49-F238E27FC236}">
                <a16:creationId xmlns:a16="http://schemas.microsoft.com/office/drawing/2014/main" id="{171FA006-290B-F281-D4A8-89C567DF522E}"/>
              </a:ext>
            </a:extLst>
          </p:cNvPr>
          <p:cNvPicPr>
            <a:picLocks noChangeAspect="1"/>
          </p:cNvPicPr>
          <p:nvPr/>
        </p:nvPicPr>
        <p:blipFill>
          <a:blip r:embed="rId3"/>
          <a:stretch>
            <a:fillRect/>
          </a:stretch>
        </p:blipFill>
        <p:spPr>
          <a:xfrm>
            <a:off x="892097" y="1447685"/>
            <a:ext cx="10138316" cy="5282193"/>
          </a:xfrm>
          <a:prstGeom prst="rect">
            <a:avLst/>
          </a:prstGeom>
        </p:spPr>
      </p:pic>
    </p:spTree>
    <p:extLst>
      <p:ext uri="{BB962C8B-B14F-4D97-AF65-F5344CB8AC3E}">
        <p14:creationId xmlns:p14="http://schemas.microsoft.com/office/powerpoint/2010/main" val="21924096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46392-8E60-0D5F-63D1-C166AB05132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4310146-2E27-767D-672C-0F71F8D14C58}"/>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RFP Details</a:t>
            </a:r>
          </a:p>
        </p:txBody>
      </p:sp>
      <p:pic>
        <p:nvPicPr>
          <p:cNvPr id="3" name="Picture 2" descr="Document screenshot showing DEN Part B RFP Details and highlighted ACDBE concession requirement. Text establishes a 2% annual gross revenue participation goal, requires good-faith efforts or proposer commitment, and warns that failure may make a proposal non-responsive.">
            <a:extLst>
              <a:ext uri="{FF2B5EF4-FFF2-40B4-BE49-F238E27FC236}">
                <a16:creationId xmlns:a16="http://schemas.microsoft.com/office/drawing/2014/main" id="{52B96446-B9F7-7F76-2713-46EC6E7F377A}"/>
              </a:ext>
            </a:extLst>
          </p:cNvPr>
          <p:cNvPicPr>
            <a:picLocks noChangeAspect="1"/>
          </p:cNvPicPr>
          <p:nvPr/>
        </p:nvPicPr>
        <p:blipFill>
          <a:blip r:embed="rId3"/>
          <a:stretch>
            <a:fillRect/>
          </a:stretch>
        </p:blipFill>
        <p:spPr>
          <a:xfrm>
            <a:off x="772687" y="1604382"/>
            <a:ext cx="10646626" cy="3593479"/>
          </a:xfrm>
          <a:prstGeom prst="rect">
            <a:avLst/>
          </a:prstGeom>
        </p:spPr>
      </p:pic>
    </p:spTree>
    <p:extLst>
      <p:ext uri="{BB962C8B-B14F-4D97-AF65-F5344CB8AC3E}">
        <p14:creationId xmlns:p14="http://schemas.microsoft.com/office/powerpoint/2010/main" val="40650671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EA949-15A0-828E-3250-43F16B4BC65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0A91B37-9B30-6AE6-CAFD-53769F6A4061}"/>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Meeting ACDBE Goal</a:t>
            </a:r>
          </a:p>
        </p:txBody>
      </p:sp>
      <p:pic>
        <p:nvPicPr>
          <p:cNvPr id="4" name="Picture 3" descr="Screenshot of procurement guidance outlining an ACDBE participation goal for Denver City and County contracts, referencing 49 CFR 23.55(h) and a 4.9% goal. Highlighted sections require Colorado ACDBE certification with relevant six-digit NAICS codes, provide a vendor directory link, and state participation commitments will be monitored through contract completion.">
            <a:extLst>
              <a:ext uri="{FF2B5EF4-FFF2-40B4-BE49-F238E27FC236}">
                <a16:creationId xmlns:a16="http://schemas.microsoft.com/office/drawing/2014/main" id="{736C150C-E60F-8914-6210-1A2680C556CC}"/>
              </a:ext>
            </a:extLst>
          </p:cNvPr>
          <p:cNvPicPr>
            <a:picLocks noChangeAspect="1"/>
          </p:cNvPicPr>
          <p:nvPr/>
        </p:nvPicPr>
        <p:blipFill>
          <a:blip r:embed="rId3"/>
          <a:stretch>
            <a:fillRect/>
          </a:stretch>
        </p:blipFill>
        <p:spPr>
          <a:xfrm>
            <a:off x="765369" y="1504835"/>
            <a:ext cx="10150165" cy="5065673"/>
          </a:xfrm>
          <a:prstGeom prst="rect">
            <a:avLst/>
          </a:prstGeom>
        </p:spPr>
      </p:pic>
    </p:spTree>
    <p:extLst>
      <p:ext uri="{BB962C8B-B14F-4D97-AF65-F5344CB8AC3E}">
        <p14:creationId xmlns:p14="http://schemas.microsoft.com/office/powerpoint/2010/main" val="2880242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7F75F-EB19-1988-C70E-CF55E61C6CE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3E41996-5AC9-7CD8-D535-C1FEC87E8A32}"/>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Submittal Requirements</a:t>
            </a:r>
          </a:p>
        </p:txBody>
      </p:sp>
      <p:pic>
        <p:nvPicPr>
          <p:cNvPr id="3" name="Picture 2" descr="Screenshot of a procurement document section outlining successful proposer submission requirements and review process. Highlighted paragraph and bulleted list specify ACDBE forms, certification proof, joint-venture documents, subcontractor agreements, and good-faith efforts checklist, followed by cursory DEN review criteria.">
            <a:extLst>
              <a:ext uri="{FF2B5EF4-FFF2-40B4-BE49-F238E27FC236}">
                <a16:creationId xmlns:a16="http://schemas.microsoft.com/office/drawing/2014/main" id="{1988A685-B709-4862-3A9D-D00563AAB705}"/>
              </a:ext>
            </a:extLst>
          </p:cNvPr>
          <p:cNvPicPr>
            <a:picLocks noChangeAspect="1"/>
          </p:cNvPicPr>
          <p:nvPr/>
        </p:nvPicPr>
        <p:blipFill>
          <a:blip r:embed="rId3"/>
          <a:stretch>
            <a:fillRect/>
          </a:stretch>
        </p:blipFill>
        <p:spPr>
          <a:xfrm>
            <a:off x="766647" y="1355106"/>
            <a:ext cx="8874512" cy="4891203"/>
          </a:xfrm>
          <a:prstGeom prst="rect">
            <a:avLst/>
          </a:prstGeom>
        </p:spPr>
      </p:pic>
    </p:spTree>
    <p:extLst>
      <p:ext uri="{BB962C8B-B14F-4D97-AF65-F5344CB8AC3E}">
        <p14:creationId xmlns:p14="http://schemas.microsoft.com/office/powerpoint/2010/main" val="6952513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F09A3-9174-F121-D97E-7F7EB46F94B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3636560-0FED-AA9B-BE60-355FE274222B}"/>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Letter of Intent (LOI) Example</a:t>
            </a:r>
          </a:p>
        </p:txBody>
      </p:sp>
      <p:pic>
        <p:nvPicPr>
          <p:cNvPr id="9" name="Picture 8" descr="Screenshot of a Denver International Letter of Intent for Goods and Services form, used to collect solicitation, joint-venture, ACDBE firm, and purchased-goods information. Blue entry fields, yellow highlighted sections, signature-style certification text, dollar-value fields, ACDBE percentage field, and Denver branding organize required business details.">
            <a:extLst>
              <a:ext uri="{FF2B5EF4-FFF2-40B4-BE49-F238E27FC236}">
                <a16:creationId xmlns:a16="http://schemas.microsoft.com/office/drawing/2014/main" id="{2D7C22E7-4723-DA78-8F91-02BFB50C389C}"/>
              </a:ext>
            </a:extLst>
          </p:cNvPr>
          <p:cNvPicPr>
            <a:picLocks noChangeAspect="1"/>
          </p:cNvPicPr>
          <p:nvPr/>
        </p:nvPicPr>
        <p:blipFill>
          <a:blip r:embed="rId3"/>
          <a:stretch>
            <a:fillRect/>
          </a:stretch>
        </p:blipFill>
        <p:spPr>
          <a:xfrm>
            <a:off x="964171" y="1369381"/>
            <a:ext cx="4148674" cy="5488619"/>
          </a:xfrm>
          <a:prstGeom prst="rect">
            <a:avLst/>
          </a:prstGeom>
        </p:spPr>
      </p:pic>
      <p:pic>
        <p:nvPicPr>
          <p:cNvPr id="11" name="Picture 10" descr="This screenshot shows a Denver International contract affirmation form for confirming payment of estimated dollar value stated in a contract. Yellow-highlighted form includes concessionaire/joint venture signature, title, date, ACDBE owner signature, title, and date fields, with DEN branding.">
            <a:extLst>
              <a:ext uri="{FF2B5EF4-FFF2-40B4-BE49-F238E27FC236}">
                <a16:creationId xmlns:a16="http://schemas.microsoft.com/office/drawing/2014/main" id="{B69BB682-BD56-4BF7-0971-C737CEC09329}"/>
              </a:ext>
            </a:extLst>
          </p:cNvPr>
          <p:cNvPicPr>
            <a:picLocks noChangeAspect="1"/>
          </p:cNvPicPr>
          <p:nvPr/>
        </p:nvPicPr>
        <p:blipFill>
          <a:blip r:embed="rId4"/>
          <a:stretch>
            <a:fillRect/>
          </a:stretch>
        </p:blipFill>
        <p:spPr>
          <a:xfrm>
            <a:off x="5472159" y="1369381"/>
            <a:ext cx="4260500" cy="5546327"/>
          </a:xfrm>
          <a:prstGeom prst="rect">
            <a:avLst/>
          </a:prstGeom>
        </p:spPr>
      </p:pic>
    </p:spTree>
    <p:extLst>
      <p:ext uri="{BB962C8B-B14F-4D97-AF65-F5344CB8AC3E}">
        <p14:creationId xmlns:p14="http://schemas.microsoft.com/office/powerpoint/2010/main" val="33468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129770-AD6D-519F-47A6-397FEF57900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F80FB80-47C2-F307-6A8B-6952291CBFD8}"/>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Why NAICS Codes Matter Cont.</a:t>
            </a:r>
          </a:p>
        </p:txBody>
      </p:sp>
      <p:sp>
        <p:nvSpPr>
          <p:cNvPr id="6" name="TextBox 5">
            <a:extLst>
              <a:ext uri="{FF2B5EF4-FFF2-40B4-BE49-F238E27FC236}">
                <a16:creationId xmlns:a16="http://schemas.microsoft.com/office/drawing/2014/main" id="{F0102B05-1A5B-C9EB-F5F4-F699E9C2C7E2}"/>
              </a:ext>
            </a:extLst>
          </p:cNvPr>
          <p:cNvSpPr txBox="1"/>
          <p:nvPr/>
        </p:nvSpPr>
        <p:spPr>
          <a:xfrm>
            <a:off x="934026" y="1383403"/>
            <a:ext cx="6290739" cy="1938992"/>
          </a:xfrm>
          <a:prstGeom prst="rect">
            <a:avLst/>
          </a:prstGeom>
          <a:noFill/>
        </p:spPr>
        <p:txBody>
          <a:bodyPr wrap="square" lIns="91440" tIns="45720" rIns="91440" bIns="45720" anchor="t">
            <a:spAutoFit/>
          </a:bodyPr>
          <a:lstStyle/>
          <a:p>
            <a:pPr fontAlgn="t">
              <a:buNone/>
            </a:pPr>
            <a:r>
              <a:rPr lang="en-US" sz="2000" b="1">
                <a:latin typeface="Aptos" panose="020B0004020202020204" pitchFamily="34" charset="0"/>
              </a:rPr>
              <a:t>Your NAICS Codes Help Determine:</a:t>
            </a:r>
          </a:p>
          <a:p>
            <a:pPr marL="285750" indent="-285750" fontAlgn="t">
              <a:buFont typeface="Arial" panose="020B0604020202020204" pitchFamily="34" charset="0"/>
              <a:buChar char="•"/>
            </a:pPr>
            <a:r>
              <a:rPr lang="en-US" sz="2000">
                <a:latin typeface="Aptos"/>
              </a:rPr>
              <a:t>Certification eligibility</a:t>
            </a:r>
          </a:p>
          <a:p>
            <a:pPr marL="285750" indent="-285750" fontAlgn="t">
              <a:buFont typeface="Arial" panose="020B0604020202020204" pitchFamily="34" charset="0"/>
              <a:buChar char="•"/>
            </a:pPr>
            <a:r>
              <a:rPr lang="en-US" sz="2000">
                <a:latin typeface="Aptos" panose="020B0004020202020204" pitchFamily="34" charset="0"/>
              </a:rPr>
              <a:t>Opportunity alignment</a:t>
            </a:r>
          </a:p>
          <a:p>
            <a:pPr marL="285750" indent="-285750" fontAlgn="t">
              <a:buFont typeface="Arial" panose="020B0604020202020204" pitchFamily="34" charset="0"/>
              <a:buChar char="•"/>
            </a:pPr>
            <a:r>
              <a:rPr lang="en-US" sz="2000">
                <a:latin typeface="Aptos" panose="020B0004020202020204" pitchFamily="34" charset="0"/>
              </a:rPr>
              <a:t>Inclusion in availability studies</a:t>
            </a:r>
          </a:p>
          <a:p>
            <a:pPr marL="285750" indent="-285750" fontAlgn="t">
              <a:buFont typeface="Arial" panose="020B0604020202020204" pitchFamily="34" charset="0"/>
              <a:buChar char="•"/>
            </a:pPr>
            <a:r>
              <a:rPr lang="en-US" sz="2000">
                <a:latin typeface="Aptos" panose="020B0004020202020204" pitchFamily="34" charset="0"/>
              </a:rPr>
              <a:t>Visibility to concessionaires</a:t>
            </a:r>
          </a:p>
          <a:p>
            <a:pPr marL="285750" indent="-285750" fontAlgn="t">
              <a:buFont typeface="Arial" panose="020B0604020202020204" pitchFamily="34" charset="0"/>
              <a:buChar char="•"/>
            </a:pPr>
            <a:r>
              <a:rPr lang="en-US" sz="2000">
                <a:latin typeface="Aptos"/>
              </a:rPr>
              <a:t>Future goal calculations</a:t>
            </a:r>
          </a:p>
        </p:txBody>
      </p:sp>
      <p:pic>
        <p:nvPicPr>
          <p:cNvPr id="3" name="Picture 2" descr="North American Industry Classification System (NAICS) U.S. Census Bureau">
            <a:extLst>
              <a:ext uri="{FF2B5EF4-FFF2-40B4-BE49-F238E27FC236}">
                <a16:creationId xmlns:a16="http://schemas.microsoft.com/office/drawing/2014/main" id="{F01C861D-76DA-7E6F-0839-604E9CF38DE5}"/>
              </a:ext>
            </a:extLst>
          </p:cNvPr>
          <p:cNvPicPr>
            <a:picLocks noChangeAspect="1"/>
          </p:cNvPicPr>
          <p:nvPr/>
        </p:nvPicPr>
        <p:blipFill>
          <a:blip r:embed="rId3"/>
          <a:stretch>
            <a:fillRect/>
          </a:stretch>
        </p:blipFill>
        <p:spPr>
          <a:xfrm>
            <a:off x="7442274" y="769815"/>
            <a:ext cx="2416502" cy="3138470"/>
          </a:xfrm>
          <a:prstGeom prst="rect">
            <a:avLst/>
          </a:prstGeom>
        </p:spPr>
      </p:pic>
      <p:sp>
        <p:nvSpPr>
          <p:cNvPr id="4" name="TextBox 3">
            <a:extLst>
              <a:ext uri="{FF2B5EF4-FFF2-40B4-BE49-F238E27FC236}">
                <a16:creationId xmlns:a16="http://schemas.microsoft.com/office/drawing/2014/main" id="{124BB344-52AA-067C-2459-922AA8E24F2A}"/>
              </a:ext>
            </a:extLst>
          </p:cNvPr>
          <p:cNvSpPr txBox="1"/>
          <p:nvPr/>
        </p:nvSpPr>
        <p:spPr>
          <a:xfrm>
            <a:off x="934026" y="3901719"/>
            <a:ext cx="7718283" cy="1015663"/>
          </a:xfrm>
          <a:prstGeom prst="rect">
            <a:avLst/>
          </a:prstGeom>
          <a:noFill/>
        </p:spPr>
        <p:txBody>
          <a:bodyPr wrap="square" lIns="91440" tIns="45720" rIns="91440" bIns="45720" anchor="t">
            <a:spAutoFit/>
          </a:bodyPr>
          <a:lstStyle/>
          <a:p>
            <a:pPr fontAlgn="t">
              <a:buNone/>
            </a:pPr>
            <a:r>
              <a:rPr lang="en-US" sz="2000" b="1">
                <a:latin typeface="Aptos"/>
              </a:rPr>
              <a:t>Ask Yourself:</a:t>
            </a:r>
            <a:endParaRPr lang="en-US" sz="2000">
              <a:latin typeface="Aptos"/>
            </a:endParaRPr>
          </a:p>
          <a:p>
            <a:pPr marL="285750" indent="-285750" fontAlgn="t">
              <a:buFont typeface="Arial" panose="020B0604020202020204" pitchFamily="34" charset="0"/>
              <a:buChar char="•"/>
            </a:pPr>
            <a:r>
              <a:rPr lang="en-US" sz="2000">
                <a:latin typeface="Aptos"/>
              </a:rPr>
              <a:t>Do my NAICS codes reflect the products &amp; services my company currently provides?</a:t>
            </a:r>
          </a:p>
        </p:txBody>
      </p:sp>
      <p:sp>
        <p:nvSpPr>
          <p:cNvPr id="7" name="TextBox 6">
            <a:extLst>
              <a:ext uri="{FF2B5EF4-FFF2-40B4-BE49-F238E27FC236}">
                <a16:creationId xmlns:a16="http://schemas.microsoft.com/office/drawing/2014/main" id="{8F4B9C14-656D-085F-E8F8-65D2DD2469AC}"/>
              </a:ext>
            </a:extLst>
          </p:cNvPr>
          <p:cNvSpPr txBox="1"/>
          <p:nvPr/>
        </p:nvSpPr>
        <p:spPr>
          <a:xfrm>
            <a:off x="934025" y="4918857"/>
            <a:ext cx="8316308" cy="707886"/>
          </a:xfrm>
          <a:prstGeom prst="rect">
            <a:avLst/>
          </a:prstGeom>
          <a:noFill/>
        </p:spPr>
        <p:txBody>
          <a:bodyPr wrap="square" lIns="91440" tIns="45720" rIns="91440" bIns="45720" anchor="t">
            <a:spAutoFit/>
          </a:bodyPr>
          <a:lstStyle/>
          <a:p>
            <a:pPr marL="285750" indent="-285750" fontAlgn="t">
              <a:buFont typeface="Arial" panose="020B0604020202020204" pitchFamily="34" charset="0"/>
              <a:buChar char="•"/>
            </a:pPr>
            <a:r>
              <a:rPr lang="en-US" sz="2000">
                <a:latin typeface="Aptos"/>
              </a:rPr>
              <a:t>Have I added new products or services since my last certification that should be reflected in my profile?</a:t>
            </a:r>
          </a:p>
        </p:txBody>
      </p:sp>
      <p:sp>
        <p:nvSpPr>
          <p:cNvPr id="8" name="TextBox 7">
            <a:extLst>
              <a:ext uri="{FF2B5EF4-FFF2-40B4-BE49-F238E27FC236}">
                <a16:creationId xmlns:a16="http://schemas.microsoft.com/office/drawing/2014/main" id="{F3A24B98-8E53-D6D5-3E57-03593E3ADB02}"/>
              </a:ext>
            </a:extLst>
          </p:cNvPr>
          <p:cNvSpPr txBox="1"/>
          <p:nvPr/>
        </p:nvSpPr>
        <p:spPr>
          <a:xfrm>
            <a:off x="934025" y="5648980"/>
            <a:ext cx="8480283" cy="707886"/>
          </a:xfrm>
          <a:prstGeom prst="rect">
            <a:avLst/>
          </a:prstGeom>
          <a:noFill/>
        </p:spPr>
        <p:txBody>
          <a:bodyPr wrap="square" lIns="91440" tIns="45720" rIns="91440" bIns="45720" anchor="t">
            <a:spAutoFit/>
          </a:bodyPr>
          <a:lstStyle/>
          <a:p>
            <a:pPr marL="285750" indent="-285750" fontAlgn="t">
              <a:buFont typeface="Arial" panose="020B0604020202020204" pitchFamily="34" charset="0"/>
              <a:buChar char="•"/>
            </a:pPr>
            <a:r>
              <a:rPr lang="en-US" sz="2000">
                <a:latin typeface="Aptos"/>
              </a:rPr>
              <a:t>Would a potential client be able to find my business when searching for products/services I offer?</a:t>
            </a:r>
            <a:endParaRPr lang="en-US">
              <a:latin typeface="Aptos"/>
            </a:endParaRPr>
          </a:p>
        </p:txBody>
      </p:sp>
    </p:spTree>
    <p:extLst>
      <p:ext uri="{BB962C8B-B14F-4D97-AF65-F5344CB8AC3E}">
        <p14:creationId xmlns:p14="http://schemas.microsoft.com/office/powerpoint/2010/main" val="4212129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37EC-5E62-307A-6312-03E1346D0E9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6E7EE6A-C85C-EFDF-313A-2DB86ED3283F}"/>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NAICS Code Poll</a:t>
            </a:r>
          </a:p>
        </p:txBody>
      </p:sp>
      <p:pic>
        <p:nvPicPr>
          <p:cNvPr id="10" name="Picture 9" descr="Faculty of Medicine's Quick Poll: Latest Results | Faculty of Medicine">
            <a:extLst>
              <a:ext uri="{FF2B5EF4-FFF2-40B4-BE49-F238E27FC236}">
                <a16:creationId xmlns:a16="http://schemas.microsoft.com/office/drawing/2014/main" id="{CDE0D08F-F7CE-C1B8-3674-952F4EA165CD}"/>
              </a:ext>
            </a:extLst>
          </p:cNvPr>
          <p:cNvPicPr>
            <a:picLocks noChangeAspect="1"/>
          </p:cNvPicPr>
          <p:nvPr/>
        </p:nvPicPr>
        <p:blipFill>
          <a:blip r:embed="rId3"/>
          <a:stretch>
            <a:fillRect/>
          </a:stretch>
        </p:blipFill>
        <p:spPr>
          <a:xfrm>
            <a:off x="1075174" y="2548762"/>
            <a:ext cx="2080236" cy="1388091"/>
          </a:xfrm>
          <a:prstGeom prst="rect">
            <a:avLst/>
          </a:prstGeom>
        </p:spPr>
      </p:pic>
      <p:sp>
        <p:nvSpPr>
          <p:cNvPr id="6" name="TextBox 5">
            <a:extLst>
              <a:ext uri="{FF2B5EF4-FFF2-40B4-BE49-F238E27FC236}">
                <a16:creationId xmlns:a16="http://schemas.microsoft.com/office/drawing/2014/main" id="{966BFBA3-9F8C-EF75-99A0-553563F8FB91}"/>
              </a:ext>
            </a:extLst>
          </p:cNvPr>
          <p:cNvSpPr txBox="1"/>
          <p:nvPr/>
        </p:nvSpPr>
        <p:spPr>
          <a:xfrm>
            <a:off x="3516706" y="2126850"/>
            <a:ext cx="6119664" cy="2308324"/>
          </a:xfrm>
          <a:prstGeom prst="rect">
            <a:avLst/>
          </a:prstGeom>
          <a:noFill/>
        </p:spPr>
        <p:txBody>
          <a:bodyPr wrap="square" lIns="91440" tIns="45720" rIns="91440" bIns="45720" anchor="t">
            <a:spAutoFit/>
          </a:bodyPr>
          <a:lstStyle/>
          <a:p>
            <a:pPr fontAlgn="t"/>
            <a:r>
              <a:rPr lang="en-US"/>
              <a:t>When was the last time your firm reviewed its NAICS Codes to ensure they accurately reflect current business capabilities?</a:t>
            </a:r>
          </a:p>
          <a:p>
            <a:pPr fontAlgn="t">
              <a:lnSpc>
                <a:spcPct val="100000"/>
              </a:lnSpc>
              <a:buNone/>
            </a:pPr>
            <a:endParaRPr lang="en-US"/>
          </a:p>
          <a:p>
            <a:pPr marL="342900" lvl="0" indent="-342900" fontAlgn="t">
              <a:lnSpc>
                <a:spcPct val="100000"/>
              </a:lnSpc>
              <a:buFont typeface="Arial" panose="020B0604020202020204" pitchFamily="34" charset="0"/>
              <a:buChar char="•"/>
            </a:pPr>
            <a:r>
              <a:rPr lang="en-US"/>
              <a:t>Within the last 6 months</a:t>
            </a:r>
          </a:p>
          <a:p>
            <a:pPr marL="342900" lvl="0" indent="-342900" fontAlgn="t">
              <a:lnSpc>
                <a:spcPct val="100000"/>
              </a:lnSpc>
              <a:buFont typeface="Arial" panose="020B0604020202020204" pitchFamily="34" charset="0"/>
              <a:buChar char="•"/>
            </a:pPr>
            <a:r>
              <a:rPr lang="en-US"/>
              <a:t>6 to 12 months ago</a:t>
            </a:r>
          </a:p>
          <a:p>
            <a:pPr marL="342900" lvl="0" indent="-342900" fontAlgn="t">
              <a:lnSpc>
                <a:spcPct val="100000"/>
              </a:lnSpc>
              <a:buFont typeface="Arial" panose="020B0604020202020204" pitchFamily="34" charset="0"/>
              <a:buChar char="•"/>
            </a:pPr>
            <a:r>
              <a:rPr lang="en-US"/>
              <a:t>1 to 2 years ago</a:t>
            </a:r>
          </a:p>
          <a:p>
            <a:pPr marL="342900" lvl="0" indent="-342900" fontAlgn="t">
              <a:lnSpc>
                <a:spcPct val="100000"/>
              </a:lnSpc>
              <a:buFont typeface="Arial" panose="020B0604020202020204" pitchFamily="34" charset="0"/>
              <a:buChar char="•"/>
            </a:pPr>
            <a:r>
              <a:rPr lang="en-US"/>
              <a:t>More than 2 years ago</a:t>
            </a:r>
          </a:p>
          <a:p>
            <a:pPr marL="342900" lvl="0" indent="-342900" fontAlgn="t">
              <a:lnSpc>
                <a:spcPct val="100000"/>
              </a:lnSpc>
              <a:buFont typeface="Arial" panose="020B0604020202020204" pitchFamily="34" charset="0"/>
              <a:buChar char="•"/>
            </a:pPr>
            <a:r>
              <a:rPr lang="en-US"/>
              <a:t>Never reviewed or updated</a:t>
            </a:r>
          </a:p>
        </p:txBody>
      </p:sp>
    </p:spTree>
    <p:extLst>
      <p:ext uri="{BB962C8B-B14F-4D97-AF65-F5344CB8AC3E}">
        <p14:creationId xmlns:p14="http://schemas.microsoft.com/office/powerpoint/2010/main" val="16092803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01BD2-CCFD-6C2B-0868-CD196C325F4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AE14EBE-5A0E-0D51-5A3E-7ED61733D07F}"/>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fontAlgn="t"/>
            <a:r>
              <a:rPr lang="en-US" sz="3200" b="1" dirty="0">
                <a:solidFill>
                  <a:srgbClr val="440099"/>
                </a:solidFill>
                <a:latin typeface="Aptos" panose="020B0004020202020204" pitchFamily="34" charset="0"/>
              </a:rPr>
              <a:t>How can I update my NAICS Codes?</a:t>
            </a:r>
            <a:endParaRPr lang="en-US" sz="3200" dirty="0">
              <a:solidFill>
                <a:srgbClr val="440099"/>
              </a:solidFill>
              <a:latin typeface="Aptos" panose="020B0004020202020204" pitchFamily="34" charset="0"/>
            </a:endParaRPr>
          </a:p>
        </p:txBody>
      </p:sp>
      <p:pic>
        <p:nvPicPr>
          <p:cNvPr id="7" name="Picture 6" descr="Title slide graphic introducing a “Do Business with DEN” presentation about Airport Concessions Disadvantaged Business Enterprise (ACDBE). Purple background features large white title text, an orange accent line and square, plus subtle airport-themed silhouettes.&#10;">
            <a:extLst>
              <a:ext uri="{FF2B5EF4-FFF2-40B4-BE49-F238E27FC236}">
                <a16:creationId xmlns:a16="http://schemas.microsoft.com/office/drawing/2014/main" id="{E9858B69-B7D8-0B85-921C-AB9661A637B9}"/>
              </a:ext>
            </a:extLst>
          </p:cNvPr>
          <p:cNvPicPr>
            <a:picLocks noChangeAspect="1"/>
          </p:cNvPicPr>
          <p:nvPr/>
        </p:nvPicPr>
        <p:blipFill>
          <a:blip r:embed="rId3"/>
          <a:stretch>
            <a:fillRect/>
          </a:stretch>
        </p:blipFill>
        <p:spPr>
          <a:xfrm>
            <a:off x="1070117" y="2280961"/>
            <a:ext cx="4443591" cy="2785934"/>
          </a:xfrm>
          <a:prstGeom prst="rect">
            <a:avLst/>
          </a:prstGeom>
        </p:spPr>
      </p:pic>
      <p:sp>
        <p:nvSpPr>
          <p:cNvPr id="5" name="TextBox 4">
            <a:extLst>
              <a:ext uri="{FF2B5EF4-FFF2-40B4-BE49-F238E27FC236}">
                <a16:creationId xmlns:a16="http://schemas.microsoft.com/office/drawing/2014/main" id="{ADA17F3E-84A3-DE91-0C6D-4BF499583837}"/>
              </a:ext>
            </a:extLst>
          </p:cNvPr>
          <p:cNvSpPr txBox="1"/>
          <p:nvPr/>
        </p:nvSpPr>
        <p:spPr>
          <a:xfrm>
            <a:off x="1237225" y="5191203"/>
            <a:ext cx="4170537" cy="553998"/>
          </a:xfrm>
          <a:prstGeom prst="rect">
            <a:avLst/>
          </a:prstGeom>
          <a:noFill/>
        </p:spPr>
        <p:txBody>
          <a:bodyPr wrap="square">
            <a:spAutoFit/>
          </a:bodyPr>
          <a:lstStyle/>
          <a:p>
            <a:r>
              <a:rPr lang="en-US" sz="1200">
                <a:hlinkClick r:id="rId4"/>
              </a:rPr>
              <a:t>https://www.flydenver.com/business-and-community/acdbe/</a:t>
            </a:r>
            <a:endParaRPr lang="en-US" sz="1200"/>
          </a:p>
          <a:p>
            <a:endParaRPr lang="en-US"/>
          </a:p>
        </p:txBody>
      </p:sp>
      <p:sp>
        <p:nvSpPr>
          <p:cNvPr id="10" name="Arrow: Right 9">
            <a:extLst>
              <a:ext uri="{FF2B5EF4-FFF2-40B4-BE49-F238E27FC236}">
                <a16:creationId xmlns:a16="http://schemas.microsoft.com/office/drawing/2014/main" id="{080F9CF9-5F3E-4EF9-180D-804117B66B1D}"/>
              </a:ext>
              <a:ext uri="{C183D7F6-B498-43B3-948B-1728B52AA6E4}">
                <adec:decorative xmlns:adec="http://schemas.microsoft.com/office/drawing/2017/decorative" val="1"/>
              </a:ext>
            </a:extLst>
          </p:cNvPr>
          <p:cNvSpPr/>
          <p:nvPr/>
        </p:nvSpPr>
        <p:spPr>
          <a:xfrm>
            <a:off x="6025661" y="3738632"/>
            <a:ext cx="1028281" cy="449408"/>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Text graphic displaying “ACDBE Forms and Documents” as a prominent heading. Simple black lettering appears on a white background, indicating a forms-and-documents section.">
            <a:extLst>
              <a:ext uri="{FF2B5EF4-FFF2-40B4-BE49-F238E27FC236}">
                <a16:creationId xmlns:a16="http://schemas.microsoft.com/office/drawing/2014/main" id="{74FCC7D7-104A-36CC-0D45-16ABB68C6C02}"/>
              </a:ext>
            </a:extLst>
          </p:cNvPr>
          <p:cNvPicPr>
            <a:picLocks noChangeAspect="1"/>
          </p:cNvPicPr>
          <p:nvPr/>
        </p:nvPicPr>
        <p:blipFill>
          <a:blip r:embed="rId5"/>
          <a:stretch>
            <a:fillRect/>
          </a:stretch>
        </p:blipFill>
        <p:spPr>
          <a:xfrm>
            <a:off x="7095037" y="2518422"/>
            <a:ext cx="3160063" cy="468308"/>
          </a:xfrm>
          <a:prstGeom prst="rect">
            <a:avLst/>
          </a:prstGeom>
        </p:spPr>
      </p:pic>
      <p:pic>
        <p:nvPicPr>
          <p:cNvPr id="4" name="Picture 3" descr="Screenshot of a downloadable PDF document link titled “DEN NAICS Code Guidance.” Card displays purple PDF icon, external-link symbol, and file size listed as 548 KB.">
            <a:extLst>
              <a:ext uri="{FF2B5EF4-FFF2-40B4-BE49-F238E27FC236}">
                <a16:creationId xmlns:a16="http://schemas.microsoft.com/office/drawing/2014/main" id="{2F9674A8-6B42-86AE-F3C7-A2832B71F9DE}"/>
              </a:ext>
            </a:extLst>
          </p:cNvPr>
          <p:cNvPicPr>
            <a:picLocks noChangeAspect="1"/>
          </p:cNvPicPr>
          <p:nvPr/>
        </p:nvPicPr>
        <p:blipFill>
          <a:blip r:embed="rId6"/>
          <a:stretch>
            <a:fillRect/>
          </a:stretch>
        </p:blipFill>
        <p:spPr>
          <a:xfrm>
            <a:off x="7436712" y="2999034"/>
            <a:ext cx="2476715" cy="2339543"/>
          </a:xfrm>
          <a:prstGeom prst="rect">
            <a:avLst/>
          </a:prstGeom>
        </p:spPr>
      </p:pic>
    </p:spTree>
    <p:extLst>
      <p:ext uri="{BB962C8B-B14F-4D97-AF65-F5344CB8AC3E}">
        <p14:creationId xmlns:p14="http://schemas.microsoft.com/office/powerpoint/2010/main" val="4219861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E9F27-2E43-1A5C-FD4D-54328EE38B7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49B9FE9-6129-8254-BABC-39155585B3D1}"/>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Airport Wide Advertising</a:t>
            </a:r>
            <a:endParaRPr lang="en-US" dirty="0"/>
          </a:p>
        </p:txBody>
      </p:sp>
      <p:pic>
        <p:nvPicPr>
          <p:cNvPr id="4" name="Picture 3" descr="Photograph of a bright airport terminal waiting area with rows of purple seats, glossy floors, high ceiling, and glass walls. Gate signs C64, C65, and C67, passengers with luggage, flight information displays, and warm sunlight mark a busy departure concourse.">
            <a:extLst>
              <a:ext uri="{FF2B5EF4-FFF2-40B4-BE49-F238E27FC236}">
                <a16:creationId xmlns:a16="http://schemas.microsoft.com/office/drawing/2014/main" id="{6C336F57-47B3-E137-D4EB-6F507FC36003}"/>
              </a:ext>
            </a:extLst>
          </p:cNvPr>
          <p:cNvPicPr>
            <a:picLocks noChangeAspect="1"/>
          </p:cNvPicPr>
          <p:nvPr/>
        </p:nvPicPr>
        <p:blipFill>
          <a:blip r:embed="rId3"/>
          <a:stretch>
            <a:fillRect/>
          </a:stretch>
        </p:blipFill>
        <p:spPr>
          <a:xfrm>
            <a:off x="914400" y="2179658"/>
            <a:ext cx="3867928" cy="3923009"/>
          </a:xfrm>
          <a:prstGeom prst="rect">
            <a:avLst/>
          </a:prstGeom>
        </p:spPr>
      </p:pic>
      <p:pic>
        <p:nvPicPr>
          <p:cNvPr id="9" name="Picture 8" descr="Logo graphic featuring bold black “JCDecaux” wordmark. Thin gray lines form an incomplete rectangular corner frame along upper and left edges.">
            <a:extLst>
              <a:ext uri="{FF2B5EF4-FFF2-40B4-BE49-F238E27FC236}">
                <a16:creationId xmlns:a16="http://schemas.microsoft.com/office/drawing/2014/main" id="{349F5A4A-6122-4A26-C1EF-6A85BD9AF186}"/>
              </a:ext>
            </a:extLst>
          </p:cNvPr>
          <p:cNvPicPr>
            <a:picLocks noChangeAspect="1"/>
          </p:cNvPicPr>
          <p:nvPr/>
        </p:nvPicPr>
        <p:blipFill>
          <a:blip r:embed="rId4"/>
          <a:stretch>
            <a:fillRect/>
          </a:stretch>
        </p:blipFill>
        <p:spPr>
          <a:xfrm>
            <a:off x="5205045" y="1665447"/>
            <a:ext cx="3596952" cy="1348857"/>
          </a:xfrm>
          <a:prstGeom prst="rect">
            <a:avLst/>
          </a:prstGeom>
        </p:spPr>
      </p:pic>
      <p:sp>
        <p:nvSpPr>
          <p:cNvPr id="5" name="TextBox 4">
            <a:extLst>
              <a:ext uri="{FF2B5EF4-FFF2-40B4-BE49-F238E27FC236}">
                <a16:creationId xmlns:a16="http://schemas.microsoft.com/office/drawing/2014/main" id="{6855A5ED-5EAF-576D-D4AC-56033E83DE39}"/>
              </a:ext>
            </a:extLst>
          </p:cNvPr>
          <p:cNvSpPr txBox="1"/>
          <p:nvPr/>
        </p:nvSpPr>
        <p:spPr>
          <a:xfrm>
            <a:off x="5241889" y="3014304"/>
            <a:ext cx="5546691" cy="2046714"/>
          </a:xfrm>
          <a:prstGeom prst="rect">
            <a:avLst/>
          </a:prstGeom>
          <a:noFill/>
        </p:spPr>
        <p:txBody>
          <a:bodyPr wrap="square">
            <a:spAutoFit/>
          </a:bodyPr>
          <a:lstStyle/>
          <a:p>
            <a:pPr indent="0" algn="l">
              <a:lnSpc>
                <a:spcPct val="100000"/>
              </a:lnSpc>
              <a:spcAft>
                <a:spcPts val="1800"/>
              </a:spcAft>
              <a:buNone/>
            </a:pPr>
            <a:r>
              <a:rPr lang="en-US" sz="1600" i="0">
                <a:solidFill>
                  <a:schemeClr val="tx1"/>
                </a:solidFill>
                <a:effectLst/>
                <a:latin typeface="+mn-lt"/>
              </a:rPr>
              <a:t>Companies and organizations interested in advertising within Denver International Airport must contact JCDecaux North America.</a:t>
            </a:r>
          </a:p>
          <a:p>
            <a:pPr indent="0" algn="l">
              <a:lnSpc>
                <a:spcPct val="100000"/>
              </a:lnSpc>
              <a:spcAft>
                <a:spcPts val="1800"/>
              </a:spcAft>
              <a:buNone/>
            </a:pPr>
            <a:r>
              <a:rPr lang="en-US" sz="1600" b="0" i="0">
                <a:solidFill>
                  <a:schemeClr val="tx1"/>
                </a:solidFill>
                <a:effectLst/>
                <a:latin typeface="+mn-lt"/>
              </a:rPr>
              <a:t>Business Operations:</a:t>
            </a:r>
            <a:br>
              <a:rPr lang="en-US" sz="1600" b="0" i="0">
                <a:solidFill>
                  <a:schemeClr val="tx1"/>
                </a:solidFill>
                <a:effectLst/>
                <a:latin typeface="+mn-lt"/>
              </a:rPr>
            </a:br>
            <a:r>
              <a:rPr lang="en-US" sz="1600" b="0" i="0">
                <a:solidFill>
                  <a:schemeClr val="tx1"/>
                </a:solidFill>
                <a:effectLst/>
                <a:latin typeface="+mn-lt"/>
              </a:rPr>
              <a:t>Pamela Rozell</a:t>
            </a:r>
            <a:br>
              <a:rPr lang="en-US" sz="1600" b="0" i="0">
                <a:solidFill>
                  <a:schemeClr val="tx1"/>
                </a:solidFill>
                <a:effectLst/>
                <a:latin typeface="+mn-lt"/>
              </a:rPr>
            </a:br>
            <a:r>
              <a:rPr lang="en-US" sz="1600" b="1" i="0" u="sng">
                <a:solidFill>
                  <a:schemeClr val="tx1"/>
                </a:solidFill>
                <a:effectLst/>
                <a:latin typeface="+mn-lt"/>
                <a:hlinkClick r:id="rId5"/>
              </a:rPr>
              <a:t>pamela.rozell@jcdecaux.com</a:t>
            </a:r>
            <a:br>
              <a:rPr lang="en-US" sz="1600" b="0" i="0">
                <a:solidFill>
                  <a:schemeClr val="tx1"/>
                </a:solidFill>
                <a:effectLst/>
                <a:latin typeface="+mn-lt"/>
              </a:rPr>
            </a:br>
            <a:r>
              <a:rPr lang="en-US" sz="1600" b="1" i="0" u="sng">
                <a:solidFill>
                  <a:schemeClr val="tx1"/>
                </a:solidFill>
                <a:effectLst/>
                <a:latin typeface="+mn-lt"/>
                <a:hlinkClick r:id="rId6"/>
              </a:rPr>
              <a:t>www.jcdecauxna.com</a:t>
            </a:r>
            <a:endParaRPr lang="en-US" sz="1600" b="0" i="0">
              <a:solidFill>
                <a:srgbClr val="0F0F10"/>
              </a:solidFill>
              <a:effectLst/>
              <a:latin typeface="source-sans-pro"/>
            </a:endParaRPr>
          </a:p>
        </p:txBody>
      </p:sp>
    </p:spTree>
    <p:extLst>
      <p:ext uri="{BB962C8B-B14F-4D97-AF65-F5344CB8AC3E}">
        <p14:creationId xmlns:p14="http://schemas.microsoft.com/office/powerpoint/2010/main" val="750848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0A4C6-0F00-D3A0-BEC7-84CC109B962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4E344F-449A-B487-92CD-FBCB0914152A}"/>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Self Service Luggage Carts</a:t>
            </a:r>
          </a:p>
        </p:txBody>
      </p:sp>
      <p:pic>
        <p:nvPicPr>
          <p:cNvPr id="5" name="Picture 4" descr="SmarteCarte Paying Luggage Carts Editorial Stock Photo - Image of silver, frame: 80818913">
            <a:extLst>
              <a:ext uri="{FF2B5EF4-FFF2-40B4-BE49-F238E27FC236}">
                <a16:creationId xmlns:a16="http://schemas.microsoft.com/office/drawing/2014/main" id="{1677940A-7DE9-DDF1-A28B-D230236C2E88}"/>
              </a:ext>
            </a:extLst>
          </p:cNvPr>
          <p:cNvPicPr>
            <a:picLocks noChangeAspect="1"/>
          </p:cNvPicPr>
          <p:nvPr/>
        </p:nvPicPr>
        <p:blipFill>
          <a:blip r:embed="rId3"/>
          <a:stretch>
            <a:fillRect/>
          </a:stretch>
        </p:blipFill>
        <p:spPr>
          <a:xfrm>
            <a:off x="945665" y="1481668"/>
            <a:ext cx="3956536" cy="4072465"/>
          </a:xfrm>
          <a:prstGeom prst="rect">
            <a:avLst/>
          </a:prstGeom>
        </p:spPr>
      </p:pic>
      <p:pic>
        <p:nvPicPr>
          <p:cNvPr id="6" name="Picture 5" descr="Smarte Carte | Saint Paul MN">
            <a:extLst>
              <a:ext uri="{FF2B5EF4-FFF2-40B4-BE49-F238E27FC236}">
                <a16:creationId xmlns:a16="http://schemas.microsoft.com/office/drawing/2014/main" id="{2E782D21-D045-8846-28C8-8E9BF75AE79A}"/>
              </a:ext>
            </a:extLst>
          </p:cNvPr>
          <p:cNvPicPr>
            <a:picLocks noChangeAspect="1"/>
          </p:cNvPicPr>
          <p:nvPr/>
        </p:nvPicPr>
        <p:blipFill>
          <a:blip r:embed="rId4"/>
          <a:stretch>
            <a:fillRect/>
          </a:stretch>
        </p:blipFill>
        <p:spPr>
          <a:xfrm>
            <a:off x="5672667" y="2108199"/>
            <a:ext cx="2145771" cy="2145771"/>
          </a:xfrm>
          <a:prstGeom prst="rect">
            <a:avLst/>
          </a:prstGeom>
        </p:spPr>
      </p:pic>
    </p:spTree>
    <p:extLst>
      <p:ext uri="{BB962C8B-B14F-4D97-AF65-F5344CB8AC3E}">
        <p14:creationId xmlns:p14="http://schemas.microsoft.com/office/powerpoint/2010/main" val="6221030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60EF63-A26A-9FB4-A4B4-E462F8B233D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37C2782D-6E20-8242-D0DC-25984C87286B}"/>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Shoe Shine &amp; Money Exchange</a:t>
            </a:r>
          </a:p>
        </p:txBody>
      </p:sp>
      <p:pic>
        <p:nvPicPr>
          <p:cNvPr id="4" name="Picture 3" descr="Photograph showing a worker polishing a brown leather dress shoe with a cloth and brush. Shallow focus highlights gloved hands, shoe laces, and blurred footwear, illustrating professional shoe-care service.">
            <a:extLst>
              <a:ext uri="{FF2B5EF4-FFF2-40B4-BE49-F238E27FC236}">
                <a16:creationId xmlns:a16="http://schemas.microsoft.com/office/drawing/2014/main" id="{84DFD924-E212-26F7-BCD5-932D50B22CC2}"/>
              </a:ext>
            </a:extLst>
          </p:cNvPr>
          <p:cNvPicPr>
            <a:picLocks noChangeAspect="1"/>
          </p:cNvPicPr>
          <p:nvPr/>
        </p:nvPicPr>
        <p:blipFill>
          <a:blip r:embed="rId3"/>
          <a:stretch>
            <a:fillRect/>
          </a:stretch>
        </p:blipFill>
        <p:spPr>
          <a:xfrm>
            <a:off x="470681" y="2414390"/>
            <a:ext cx="4283876" cy="2880772"/>
          </a:xfrm>
          <a:prstGeom prst="rect">
            <a:avLst/>
          </a:prstGeom>
        </p:spPr>
      </p:pic>
      <p:pic>
        <p:nvPicPr>
          <p:cNvPr id="7" name="Picture 6" descr="Text-based logo graphic featuring bold white lettering reading “EXECUTIVE SHOE SHINE” on a black background. ">
            <a:extLst>
              <a:ext uri="{FF2B5EF4-FFF2-40B4-BE49-F238E27FC236}">
                <a16:creationId xmlns:a16="http://schemas.microsoft.com/office/drawing/2014/main" id="{B3AD0EDE-B0CA-36A3-03BA-EB91553B1B01}"/>
              </a:ext>
            </a:extLst>
          </p:cNvPr>
          <p:cNvPicPr>
            <a:picLocks noChangeAspect="1"/>
          </p:cNvPicPr>
          <p:nvPr/>
        </p:nvPicPr>
        <p:blipFill>
          <a:blip r:embed="rId4"/>
          <a:stretch>
            <a:fillRect/>
          </a:stretch>
        </p:blipFill>
        <p:spPr>
          <a:xfrm>
            <a:off x="1610524" y="1691408"/>
            <a:ext cx="1539373" cy="594412"/>
          </a:xfrm>
          <a:prstGeom prst="rect">
            <a:avLst/>
          </a:prstGeom>
        </p:spPr>
      </p:pic>
      <p:pic>
        <p:nvPicPr>
          <p:cNvPr id="5" name="Picture 4" descr="Photograph shows airport currency exchange kiosk labeled “CURRENCY EXCHANGE,” with an attendant behind glass counters. Black front panel displays ¥, £, €, and $ symbols, while screens, service windows, and World Wide Money Exchange branding identify currency-conversion services.">
            <a:extLst>
              <a:ext uri="{FF2B5EF4-FFF2-40B4-BE49-F238E27FC236}">
                <a16:creationId xmlns:a16="http://schemas.microsoft.com/office/drawing/2014/main" id="{3DEA582E-DB2B-6B77-F2F8-0BF40CAFDAB4}"/>
              </a:ext>
            </a:extLst>
          </p:cNvPr>
          <p:cNvPicPr>
            <a:picLocks noChangeAspect="1"/>
          </p:cNvPicPr>
          <p:nvPr/>
        </p:nvPicPr>
        <p:blipFill>
          <a:blip r:embed="rId5"/>
          <a:stretch>
            <a:fillRect/>
          </a:stretch>
        </p:blipFill>
        <p:spPr>
          <a:xfrm>
            <a:off x="5814904" y="2414970"/>
            <a:ext cx="4109997" cy="2880192"/>
          </a:xfrm>
          <a:prstGeom prst="rect">
            <a:avLst/>
          </a:prstGeom>
        </p:spPr>
      </p:pic>
      <p:pic>
        <p:nvPicPr>
          <p:cNvPr id="9" name="Picture 8" descr="Blue-and-white logo graphic featuring a stylized globe with continents, orbital lines, and a dotted arrow. Bold white lettering reads “World Wide Money Exchange,” identifying a global currency-exchange service.">
            <a:extLst>
              <a:ext uri="{FF2B5EF4-FFF2-40B4-BE49-F238E27FC236}">
                <a16:creationId xmlns:a16="http://schemas.microsoft.com/office/drawing/2014/main" id="{A1DD318F-905D-A1DB-DA88-36F5601F3A8A}"/>
              </a:ext>
            </a:extLst>
          </p:cNvPr>
          <p:cNvPicPr>
            <a:picLocks noChangeAspect="1"/>
          </p:cNvPicPr>
          <p:nvPr/>
        </p:nvPicPr>
        <p:blipFill>
          <a:blip r:embed="rId6"/>
          <a:stretch>
            <a:fillRect/>
          </a:stretch>
        </p:blipFill>
        <p:spPr>
          <a:xfrm>
            <a:off x="7014314" y="1294105"/>
            <a:ext cx="1711175" cy="991715"/>
          </a:xfrm>
          <a:prstGeom prst="rect">
            <a:avLst/>
          </a:prstGeom>
        </p:spPr>
      </p:pic>
    </p:spTree>
    <p:extLst>
      <p:ext uri="{BB962C8B-B14F-4D97-AF65-F5344CB8AC3E}">
        <p14:creationId xmlns:p14="http://schemas.microsoft.com/office/powerpoint/2010/main" val="4126977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FA134-A502-60C6-9EDA-8FB2616B876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4D2841C-0141-3CBE-7019-9EA446852259}"/>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Car Rental Agencies</a:t>
            </a:r>
            <a:endParaRPr lang="en-US" dirty="0"/>
          </a:p>
        </p:txBody>
      </p:sp>
      <p:pic>
        <p:nvPicPr>
          <p:cNvPr id="4" name="Picture 3" descr="Horizontal logo strip featuring rental car brands Avis, Enterprise, Hertz, Fox Rent A Car, SIXT, and Dollar. White background separates each brand logo into individual panels.&#10;">
            <a:extLst>
              <a:ext uri="{FF2B5EF4-FFF2-40B4-BE49-F238E27FC236}">
                <a16:creationId xmlns:a16="http://schemas.microsoft.com/office/drawing/2014/main" id="{EF49B935-1593-FC00-01A3-FD21317771B2}"/>
              </a:ext>
            </a:extLst>
          </p:cNvPr>
          <p:cNvPicPr>
            <a:picLocks noChangeAspect="1"/>
          </p:cNvPicPr>
          <p:nvPr/>
        </p:nvPicPr>
        <p:blipFill>
          <a:blip r:embed="rId3"/>
          <a:stretch>
            <a:fillRect/>
          </a:stretch>
        </p:blipFill>
        <p:spPr>
          <a:xfrm>
            <a:off x="319315" y="2330621"/>
            <a:ext cx="10018442" cy="812306"/>
          </a:xfrm>
          <a:prstGeom prst="rect">
            <a:avLst/>
          </a:prstGeom>
        </p:spPr>
      </p:pic>
      <p:sp>
        <p:nvSpPr>
          <p:cNvPr id="10" name="TextBox 9">
            <a:extLst>
              <a:ext uri="{FF2B5EF4-FFF2-40B4-BE49-F238E27FC236}">
                <a16:creationId xmlns:a16="http://schemas.microsoft.com/office/drawing/2014/main" id="{B3B143E3-58E2-FFD8-A7EA-E24A9370E624}"/>
              </a:ext>
            </a:extLst>
          </p:cNvPr>
          <p:cNvSpPr txBox="1"/>
          <p:nvPr/>
        </p:nvSpPr>
        <p:spPr>
          <a:xfrm>
            <a:off x="1997508" y="3661107"/>
            <a:ext cx="6110514" cy="584775"/>
          </a:xfrm>
          <a:prstGeom prst="rect">
            <a:avLst/>
          </a:prstGeom>
          <a:noFill/>
        </p:spPr>
        <p:txBody>
          <a:bodyPr wrap="square" lIns="91440" tIns="45720" rIns="91440" bIns="45720" anchor="t">
            <a:spAutoFit/>
          </a:bodyPr>
          <a:lstStyle/>
          <a:p>
            <a:pPr algn="ctr">
              <a:spcAft>
                <a:spcPts val="1800"/>
              </a:spcAft>
            </a:pPr>
            <a:r>
              <a:rPr lang="en-US" sz="3200" b="0" i="0">
                <a:effectLst/>
                <a:latin typeface="+mn-lt"/>
              </a:rPr>
              <a:t>Rental Car </a:t>
            </a:r>
            <a:r>
              <a:rPr lang="en-US" sz="3200"/>
              <a:t>Agencies </a:t>
            </a:r>
            <a:endParaRPr lang="en-US" sz="3200" b="0" i="0">
              <a:effectLst/>
              <a:latin typeface="colfax-web"/>
            </a:endParaRPr>
          </a:p>
        </p:txBody>
      </p:sp>
      <p:pic>
        <p:nvPicPr>
          <p:cNvPr id="8" name="Picture 7" descr="Logo strip displaying five rental-car brands: National, Budget, Alamo, Thrifty, and Payless. Logos appear in separate white panels, with brand-specific colors and typography.">
            <a:extLst>
              <a:ext uri="{FF2B5EF4-FFF2-40B4-BE49-F238E27FC236}">
                <a16:creationId xmlns:a16="http://schemas.microsoft.com/office/drawing/2014/main" id="{34FC3C1D-FBB7-3999-74FA-7BE214432525}"/>
              </a:ext>
            </a:extLst>
          </p:cNvPr>
          <p:cNvPicPr>
            <a:picLocks noChangeAspect="1"/>
          </p:cNvPicPr>
          <p:nvPr/>
        </p:nvPicPr>
        <p:blipFill>
          <a:blip r:embed="rId4"/>
          <a:stretch>
            <a:fillRect/>
          </a:stretch>
        </p:blipFill>
        <p:spPr>
          <a:xfrm>
            <a:off x="406874" y="4764063"/>
            <a:ext cx="10106001" cy="973112"/>
          </a:xfrm>
          <a:prstGeom prst="rect">
            <a:avLst/>
          </a:prstGeom>
        </p:spPr>
      </p:pic>
    </p:spTree>
    <p:extLst>
      <p:ext uri="{BB962C8B-B14F-4D97-AF65-F5344CB8AC3E}">
        <p14:creationId xmlns:p14="http://schemas.microsoft.com/office/powerpoint/2010/main" val="2487613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76E23-E17B-E211-5B17-6E315FD99C0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F0827C7-47DF-CE04-A916-9A320514D705}"/>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Provenzano Resources, Inc.</a:t>
            </a:r>
            <a:endParaRPr lang="en-US" dirty="0"/>
          </a:p>
        </p:txBody>
      </p:sp>
      <p:pic>
        <p:nvPicPr>
          <p:cNvPr id="4" name="Picture 3" descr="Corporate logo graphic for Provenzano Resources Inc., White lettering spells “Provenzano Resources Inc.” against a dark charcoal background.&#10;">
            <a:extLst>
              <a:ext uri="{FF2B5EF4-FFF2-40B4-BE49-F238E27FC236}">
                <a16:creationId xmlns:a16="http://schemas.microsoft.com/office/drawing/2014/main" id="{2FE6C633-19B1-6FA7-1B68-9D07B1286E40}"/>
              </a:ext>
            </a:extLst>
          </p:cNvPr>
          <p:cNvPicPr>
            <a:picLocks noChangeAspect="1"/>
          </p:cNvPicPr>
          <p:nvPr/>
        </p:nvPicPr>
        <p:blipFill>
          <a:blip r:embed="rId3"/>
          <a:stretch>
            <a:fillRect/>
          </a:stretch>
        </p:blipFill>
        <p:spPr>
          <a:xfrm>
            <a:off x="946305" y="1511706"/>
            <a:ext cx="1793947" cy="914059"/>
          </a:xfrm>
          <a:prstGeom prst="rect">
            <a:avLst/>
          </a:prstGeom>
        </p:spPr>
      </p:pic>
      <p:sp>
        <p:nvSpPr>
          <p:cNvPr id="7" name="TextBox 6">
            <a:extLst>
              <a:ext uri="{FF2B5EF4-FFF2-40B4-BE49-F238E27FC236}">
                <a16:creationId xmlns:a16="http://schemas.microsoft.com/office/drawing/2014/main" id="{BFFA5E48-0D3C-C36F-2DDA-41FBE26ABCCD}"/>
              </a:ext>
            </a:extLst>
          </p:cNvPr>
          <p:cNvSpPr txBox="1"/>
          <p:nvPr/>
        </p:nvSpPr>
        <p:spPr>
          <a:xfrm>
            <a:off x="919945" y="2549471"/>
            <a:ext cx="3940629" cy="369332"/>
          </a:xfrm>
          <a:prstGeom prst="rect">
            <a:avLst/>
          </a:prstGeom>
          <a:noFill/>
        </p:spPr>
        <p:txBody>
          <a:bodyPr wrap="square">
            <a:spAutoFit/>
          </a:bodyPr>
          <a:lstStyle/>
          <a:p>
            <a:r>
              <a:rPr lang="en-US">
                <a:hlinkClick r:id="rId4"/>
              </a:rPr>
              <a:t>https://www.priretail.com/den-airport</a:t>
            </a:r>
            <a:endParaRPr lang="en-US"/>
          </a:p>
        </p:txBody>
      </p:sp>
      <p:pic>
        <p:nvPicPr>
          <p:cNvPr id="16" name="Picture 15" descr="Four-panel photograph showing compact retail kiosks designed for small commercial spaces. Displays include clothing, supermarket snacks, convenience goods, pharmacy products, and an illy coffee station, with colorful signs and illuminated shelving.">
            <a:extLst>
              <a:ext uri="{FF2B5EF4-FFF2-40B4-BE49-F238E27FC236}">
                <a16:creationId xmlns:a16="http://schemas.microsoft.com/office/drawing/2014/main" id="{938CE946-2DE6-C891-5261-510BD1D09EC1}"/>
              </a:ext>
            </a:extLst>
          </p:cNvPr>
          <p:cNvPicPr>
            <a:picLocks noChangeAspect="1"/>
          </p:cNvPicPr>
          <p:nvPr/>
        </p:nvPicPr>
        <p:blipFill>
          <a:blip r:embed="rId5"/>
          <a:stretch>
            <a:fillRect/>
          </a:stretch>
        </p:blipFill>
        <p:spPr>
          <a:xfrm>
            <a:off x="1668841" y="3276177"/>
            <a:ext cx="7787002" cy="1726118"/>
          </a:xfrm>
          <a:prstGeom prst="rect">
            <a:avLst/>
          </a:prstGeom>
        </p:spPr>
      </p:pic>
      <p:pic>
        <p:nvPicPr>
          <p:cNvPr id="14" name="Picture 13" descr="Photograph collage showing four retail environments: supermarket self-checkout, illuminated merchandise kiosk, automated prize or vending kiosk, and storefront display. Green, blue, yellow, and black branding, glass enclosures, checkout lanes, merchandise, shoppers, and promotional signage highlight varied commercial installations.">
            <a:extLst>
              <a:ext uri="{FF2B5EF4-FFF2-40B4-BE49-F238E27FC236}">
                <a16:creationId xmlns:a16="http://schemas.microsoft.com/office/drawing/2014/main" id="{3559BB4A-B106-3DA1-F88F-0A18C3447806}"/>
              </a:ext>
            </a:extLst>
          </p:cNvPr>
          <p:cNvPicPr>
            <a:picLocks noChangeAspect="1"/>
          </p:cNvPicPr>
          <p:nvPr/>
        </p:nvPicPr>
        <p:blipFill>
          <a:blip r:embed="rId6"/>
          <a:stretch>
            <a:fillRect/>
          </a:stretch>
        </p:blipFill>
        <p:spPr>
          <a:xfrm>
            <a:off x="1668841" y="5002295"/>
            <a:ext cx="7787002" cy="1757100"/>
          </a:xfrm>
          <a:prstGeom prst="rect">
            <a:avLst/>
          </a:prstGeom>
        </p:spPr>
      </p:pic>
    </p:spTree>
    <p:extLst>
      <p:ext uri="{BB962C8B-B14F-4D97-AF65-F5344CB8AC3E}">
        <p14:creationId xmlns:p14="http://schemas.microsoft.com/office/powerpoint/2010/main" val="4109144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86EF5-FC22-B0D8-428D-DCC01CF2A77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8D726F3-70C4-6FAB-3054-BB24D3239F94}"/>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Barbershop, Golfing &amp; Goodies</a:t>
            </a:r>
            <a:endParaRPr lang="en-US" dirty="0"/>
          </a:p>
        </p:txBody>
      </p:sp>
      <p:pic>
        <p:nvPicPr>
          <p:cNvPr id="5" name="Picture 4" descr="A Shaving Grace Hairport is on B Gates">
            <a:extLst>
              <a:ext uri="{FF2B5EF4-FFF2-40B4-BE49-F238E27FC236}">
                <a16:creationId xmlns:a16="http://schemas.microsoft.com/office/drawing/2014/main" id="{6D20DCD6-9BDD-563C-64A1-7ACDBFEF4970}"/>
              </a:ext>
            </a:extLst>
          </p:cNvPr>
          <p:cNvPicPr>
            <a:picLocks noChangeAspect="1"/>
          </p:cNvPicPr>
          <p:nvPr/>
        </p:nvPicPr>
        <p:blipFill>
          <a:blip r:embed="rId3"/>
          <a:stretch>
            <a:fillRect/>
          </a:stretch>
        </p:blipFill>
        <p:spPr>
          <a:xfrm>
            <a:off x="242226" y="3266993"/>
            <a:ext cx="2722641" cy="3395654"/>
          </a:xfrm>
          <a:prstGeom prst="rect">
            <a:avLst/>
          </a:prstGeom>
        </p:spPr>
      </p:pic>
      <p:pic>
        <p:nvPicPr>
          <p:cNvPr id="8" name="Picture 7" descr="Logo graphic for “A Shaving Grace Hairport,” combining a red airplane, barber poles, and stylized lettering. Red-and-black color scheme, red underline, and fish-shaped central ornament reinforce aviation and barbershop themes.">
            <a:extLst>
              <a:ext uri="{FF2B5EF4-FFF2-40B4-BE49-F238E27FC236}">
                <a16:creationId xmlns:a16="http://schemas.microsoft.com/office/drawing/2014/main" id="{8981AA1E-6D70-A7FE-AB8C-BCE086556AC1}"/>
              </a:ext>
            </a:extLst>
          </p:cNvPr>
          <p:cNvPicPr>
            <a:picLocks noChangeAspect="1"/>
          </p:cNvPicPr>
          <p:nvPr/>
        </p:nvPicPr>
        <p:blipFill>
          <a:blip r:embed="rId4"/>
          <a:stretch>
            <a:fillRect/>
          </a:stretch>
        </p:blipFill>
        <p:spPr>
          <a:xfrm>
            <a:off x="242226" y="2127817"/>
            <a:ext cx="2176385" cy="1019185"/>
          </a:xfrm>
          <a:prstGeom prst="rect">
            <a:avLst/>
          </a:prstGeom>
        </p:spPr>
      </p:pic>
      <p:pic>
        <p:nvPicPr>
          <p:cNvPr id="11" name="Picture 10" descr="Golf DEN on A Gates">
            <a:extLst>
              <a:ext uri="{FF2B5EF4-FFF2-40B4-BE49-F238E27FC236}">
                <a16:creationId xmlns:a16="http://schemas.microsoft.com/office/drawing/2014/main" id="{DE74B51E-1E77-982C-5516-99FFAE11A181}"/>
              </a:ext>
            </a:extLst>
          </p:cNvPr>
          <p:cNvPicPr>
            <a:picLocks noChangeAspect="1"/>
          </p:cNvPicPr>
          <p:nvPr/>
        </p:nvPicPr>
        <p:blipFill>
          <a:blip r:embed="rId5"/>
          <a:stretch>
            <a:fillRect/>
          </a:stretch>
        </p:blipFill>
        <p:spPr>
          <a:xfrm>
            <a:off x="3292356" y="4261243"/>
            <a:ext cx="4275496" cy="2401404"/>
          </a:xfrm>
          <a:prstGeom prst="rect">
            <a:avLst/>
          </a:prstGeom>
        </p:spPr>
      </p:pic>
      <p:pic>
        <p:nvPicPr>
          <p:cNvPr id="12" name="Picture 11" descr="GOLF DEN - Updated September 2026 - 46 Photos &amp; 20 Reviews ...">
            <a:extLst>
              <a:ext uri="{FF2B5EF4-FFF2-40B4-BE49-F238E27FC236}">
                <a16:creationId xmlns:a16="http://schemas.microsoft.com/office/drawing/2014/main" id="{2D5D1A43-F529-A01C-A431-C7D9F776A27A}"/>
              </a:ext>
            </a:extLst>
          </p:cNvPr>
          <p:cNvPicPr>
            <a:picLocks noChangeAspect="1"/>
          </p:cNvPicPr>
          <p:nvPr/>
        </p:nvPicPr>
        <p:blipFill>
          <a:blip r:embed="rId6"/>
          <a:stretch>
            <a:fillRect/>
          </a:stretch>
        </p:blipFill>
        <p:spPr>
          <a:xfrm>
            <a:off x="4789958" y="3236985"/>
            <a:ext cx="1474518" cy="871604"/>
          </a:xfrm>
          <a:prstGeom prst="rect">
            <a:avLst/>
          </a:prstGeom>
        </p:spPr>
      </p:pic>
      <p:pic>
        <p:nvPicPr>
          <p:cNvPr id="6" name="Picture 5" descr="Photograph shows a See’s Candies chocolate shop kiosk promoting boxed chocolates and confectionery gifts. Black-and-white checkerboard branding, red-and-white candy boxes, glass display shelves, vertical “CHOCOLATE SHOP” sign, and “Quality without Compromise—Since 1921” slogan define storefront.">
            <a:extLst>
              <a:ext uri="{FF2B5EF4-FFF2-40B4-BE49-F238E27FC236}">
                <a16:creationId xmlns:a16="http://schemas.microsoft.com/office/drawing/2014/main" id="{D65741EC-0678-D15E-2F11-E6C82BA94E42}"/>
              </a:ext>
            </a:extLst>
          </p:cNvPr>
          <p:cNvPicPr>
            <a:picLocks noChangeAspect="1"/>
          </p:cNvPicPr>
          <p:nvPr/>
        </p:nvPicPr>
        <p:blipFill>
          <a:blip r:embed="rId7"/>
          <a:stretch>
            <a:fillRect/>
          </a:stretch>
        </p:blipFill>
        <p:spPr>
          <a:xfrm>
            <a:off x="7895341" y="2658898"/>
            <a:ext cx="3046462" cy="4003749"/>
          </a:xfrm>
          <a:prstGeom prst="rect">
            <a:avLst/>
          </a:prstGeom>
        </p:spPr>
      </p:pic>
      <p:pic>
        <p:nvPicPr>
          <p:cNvPr id="9" name="Picture 8" descr="See's Candies - A Gates | Denver International Airport">
            <a:extLst>
              <a:ext uri="{FF2B5EF4-FFF2-40B4-BE49-F238E27FC236}">
                <a16:creationId xmlns:a16="http://schemas.microsoft.com/office/drawing/2014/main" id="{B01415BE-C229-D0D3-D81D-4CA2616DD497}"/>
              </a:ext>
            </a:extLst>
          </p:cNvPr>
          <p:cNvPicPr>
            <a:picLocks noChangeAspect="1"/>
          </p:cNvPicPr>
          <p:nvPr/>
        </p:nvPicPr>
        <p:blipFill>
          <a:blip r:embed="rId8"/>
          <a:stretch>
            <a:fillRect/>
          </a:stretch>
        </p:blipFill>
        <p:spPr>
          <a:xfrm>
            <a:off x="8670937" y="1597314"/>
            <a:ext cx="1687824" cy="933929"/>
          </a:xfrm>
          <a:prstGeom prst="rect">
            <a:avLst/>
          </a:prstGeom>
        </p:spPr>
      </p:pic>
    </p:spTree>
    <p:extLst>
      <p:ext uri="{BB962C8B-B14F-4D97-AF65-F5344CB8AC3E}">
        <p14:creationId xmlns:p14="http://schemas.microsoft.com/office/powerpoint/2010/main" val="3107629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DE0D0-D8A1-2337-E3B0-08DD031475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8205BFE-79AC-9292-C4F9-CE58D7B886FD}"/>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What Primes are Looking For?</a:t>
            </a:r>
          </a:p>
        </p:txBody>
      </p:sp>
      <p:sp>
        <p:nvSpPr>
          <p:cNvPr id="3" name="Rectangle: Rounded Corners 2">
            <a:extLst>
              <a:ext uri="{FF2B5EF4-FFF2-40B4-BE49-F238E27FC236}">
                <a16:creationId xmlns:a16="http://schemas.microsoft.com/office/drawing/2014/main" id="{E7138B06-3696-39EE-BEC9-131D2CC5AB25}"/>
              </a:ext>
            </a:extLst>
          </p:cNvPr>
          <p:cNvSpPr/>
          <p:nvPr/>
        </p:nvSpPr>
        <p:spPr>
          <a:xfrm>
            <a:off x="769939" y="1538781"/>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Relevant past performance &amp; proven capability</a:t>
            </a:r>
            <a:endParaRPr lang="en-US">
              <a:solidFill>
                <a:schemeClr val="tx1"/>
              </a:solidFill>
              <a:ea typeface="Calibri"/>
              <a:cs typeface="Calibri"/>
            </a:endParaRPr>
          </a:p>
        </p:txBody>
      </p:sp>
      <p:sp>
        <p:nvSpPr>
          <p:cNvPr id="5" name="Rectangle: Rounded Corners 4">
            <a:extLst>
              <a:ext uri="{FF2B5EF4-FFF2-40B4-BE49-F238E27FC236}">
                <a16:creationId xmlns:a16="http://schemas.microsoft.com/office/drawing/2014/main" id="{CCD5E9A3-D100-B240-9D7F-03A1C193F08B}"/>
              </a:ext>
            </a:extLst>
          </p:cNvPr>
          <p:cNvSpPr/>
          <p:nvPr/>
        </p:nvSpPr>
        <p:spPr>
          <a:xfrm>
            <a:off x="769939" y="2598235"/>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Quality management &amp; reliability</a:t>
            </a:r>
            <a:endParaRPr lang="en-US">
              <a:solidFill>
                <a:schemeClr val="tx1"/>
              </a:solidFill>
              <a:ea typeface="Calibri"/>
              <a:cs typeface="Calibri"/>
            </a:endParaRPr>
          </a:p>
        </p:txBody>
      </p:sp>
      <p:sp>
        <p:nvSpPr>
          <p:cNvPr id="8" name="Rectangle: Rounded Corners 7">
            <a:extLst>
              <a:ext uri="{FF2B5EF4-FFF2-40B4-BE49-F238E27FC236}">
                <a16:creationId xmlns:a16="http://schemas.microsoft.com/office/drawing/2014/main" id="{B1B62773-0B3C-030A-86AF-E16FF5780515}"/>
              </a:ext>
            </a:extLst>
          </p:cNvPr>
          <p:cNvSpPr/>
          <p:nvPr/>
        </p:nvSpPr>
        <p:spPr>
          <a:xfrm>
            <a:off x="769939" y="3669910"/>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Competitive pricing &amp; best value</a:t>
            </a:r>
            <a:endParaRPr lang="en-US">
              <a:solidFill>
                <a:schemeClr val="tx1"/>
              </a:solidFill>
              <a:ea typeface="Calibri"/>
              <a:cs typeface="Calibri"/>
            </a:endParaRPr>
          </a:p>
        </p:txBody>
      </p:sp>
      <p:sp>
        <p:nvSpPr>
          <p:cNvPr id="10" name="Rectangle: Rounded Corners 9">
            <a:extLst>
              <a:ext uri="{FF2B5EF4-FFF2-40B4-BE49-F238E27FC236}">
                <a16:creationId xmlns:a16="http://schemas.microsoft.com/office/drawing/2014/main" id="{3F0C3B43-F11B-DCFE-AF73-DCBC469F77FD}"/>
              </a:ext>
            </a:extLst>
          </p:cNvPr>
          <p:cNvSpPr/>
          <p:nvPr/>
        </p:nvSpPr>
        <p:spPr>
          <a:xfrm>
            <a:off x="6096000" y="1548296"/>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Ability to meet delivery </a:t>
            </a:r>
            <a:endParaRPr lang="en-US">
              <a:solidFill>
                <a:schemeClr val="tx1"/>
              </a:solidFill>
              <a:ea typeface="Calibri"/>
              <a:cs typeface="Calibri"/>
            </a:endParaRPr>
          </a:p>
          <a:p>
            <a:pPr algn="ctr"/>
            <a:r>
              <a:rPr lang="en-US">
                <a:solidFill>
                  <a:schemeClr val="tx1"/>
                </a:solidFill>
              </a:rPr>
              <a:t>schedules</a:t>
            </a:r>
            <a:endParaRPr lang="en-US">
              <a:solidFill>
                <a:schemeClr val="tx1"/>
              </a:solidFill>
              <a:ea typeface="Calibri"/>
              <a:cs typeface="Calibri"/>
            </a:endParaRPr>
          </a:p>
        </p:txBody>
      </p:sp>
      <p:sp>
        <p:nvSpPr>
          <p:cNvPr id="12" name="Rectangle: Rounded Corners 11">
            <a:extLst>
              <a:ext uri="{FF2B5EF4-FFF2-40B4-BE49-F238E27FC236}">
                <a16:creationId xmlns:a16="http://schemas.microsoft.com/office/drawing/2014/main" id="{C757FA7F-4F1F-2219-6FAC-0165A9B7CB8B}"/>
              </a:ext>
            </a:extLst>
          </p:cNvPr>
          <p:cNvSpPr/>
          <p:nvPr/>
        </p:nvSpPr>
        <p:spPr>
          <a:xfrm>
            <a:off x="6096000" y="2544879"/>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Small Business Certification</a:t>
            </a:r>
            <a:endParaRPr lang="en-US">
              <a:solidFill>
                <a:schemeClr val="tx1"/>
              </a:solidFill>
              <a:ea typeface="Calibri"/>
              <a:cs typeface="Calibri"/>
            </a:endParaRPr>
          </a:p>
        </p:txBody>
      </p:sp>
      <p:sp>
        <p:nvSpPr>
          <p:cNvPr id="14" name="Rectangle: Rounded Corners 13">
            <a:extLst>
              <a:ext uri="{FF2B5EF4-FFF2-40B4-BE49-F238E27FC236}">
                <a16:creationId xmlns:a16="http://schemas.microsoft.com/office/drawing/2014/main" id="{1887A232-3FB8-5915-29A2-99C7AEAC67C9}"/>
              </a:ext>
            </a:extLst>
          </p:cNvPr>
          <p:cNvSpPr/>
          <p:nvPr/>
        </p:nvSpPr>
        <p:spPr>
          <a:xfrm>
            <a:off x="6096000" y="3669910"/>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Strong communication &amp; responsive customer service</a:t>
            </a:r>
            <a:endParaRPr lang="en-US">
              <a:solidFill>
                <a:schemeClr val="tx1"/>
              </a:solidFill>
              <a:ea typeface="Calibri"/>
              <a:cs typeface="Calibri"/>
            </a:endParaRPr>
          </a:p>
        </p:txBody>
      </p:sp>
      <p:sp>
        <p:nvSpPr>
          <p:cNvPr id="16" name="Rectangle: Rounded Corners 15">
            <a:extLst>
              <a:ext uri="{FF2B5EF4-FFF2-40B4-BE49-F238E27FC236}">
                <a16:creationId xmlns:a16="http://schemas.microsoft.com/office/drawing/2014/main" id="{E3124A80-EE44-95BC-8867-53E894216127}"/>
              </a:ext>
            </a:extLst>
          </p:cNvPr>
          <p:cNvSpPr/>
          <p:nvPr/>
        </p:nvSpPr>
        <p:spPr>
          <a:xfrm>
            <a:off x="3628469" y="4794941"/>
            <a:ext cx="3802061" cy="55880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Regulatory, safety and compliance readiness</a:t>
            </a:r>
            <a:endParaRPr lang="en-US">
              <a:solidFill>
                <a:schemeClr val="tx1"/>
              </a:solidFill>
              <a:ea typeface="Calibri"/>
              <a:cs typeface="Calibri"/>
            </a:endParaRPr>
          </a:p>
        </p:txBody>
      </p:sp>
    </p:spTree>
    <p:extLst>
      <p:ext uri="{BB962C8B-B14F-4D97-AF65-F5344CB8AC3E}">
        <p14:creationId xmlns:p14="http://schemas.microsoft.com/office/powerpoint/2010/main" val="4331797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790E86-F73D-3A6F-C329-7149A29C4AD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00ED2B8-5825-54FD-3069-77616EDE9CAF}"/>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Position Your Business for Success</a:t>
            </a:r>
          </a:p>
        </p:txBody>
      </p:sp>
      <p:sp>
        <p:nvSpPr>
          <p:cNvPr id="5" name="Rectangle: Rounded Corners 4">
            <a:extLst>
              <a:ext uri="{FF2B5EF4-FFF2-40B4-BE49-F238E27FC236}">
                <a16:creationId xmlns:a16="http://schemas.microsoft.com/office/drawing/2014/main" id="{653A85AC-F6A7-9EE0-414E-21022CC76551}"/>
              </a:ext>
            </a:extLst>
          </p:cNvPr>
          <p:cNvSpPr/>
          <p:nvPr/>
        </p:nvSpPr>
        <p:spPr>
          <a:xfrm>
            <a:off x="721039" y="2526874"/>
            <a:ext cx="2971063" cy="180425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Build Relationships with Prime Operators</a:t>
            </a:r>
          </a:p>
        </p:txBody>
      </p:sp>
      <p:sp>
        <p:nvSpPr>
          <p:cNvPr id="9" name="Rectangle: Rounded Corners 8">
            <a:extLst>
              <a:ext uri="{FF2B5EF4-FFF2-40B4-BE49-F238E27FC236}">
                <a16:creationId xmlns:a16="http://schemas.microsoft.com/office/drawing/2014/main" id="{47B89C65-6BF4-9747-76C7-4B364EB71338}"/>
              </a:ext>
            </a:extLst>
          </p:cNvPr>
          <p:cNvSpPr/>
          <p:nvPr/>
        </p:nvSpPr>
        <p:spPr>
          <a:xfrm>
            <a:off x="3901001" y="2539052"/>
            <a:ext cx="3324635" cy="1804253"/>
          </a:xfrm>
          <a:prstGeom prst="roundRect">
            <a:avLst/>
          </a:prstGeom>
          <a:solidFill>
            <a:srgbClr val="60A5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Develop an </a:t>
            </a:r>
          </a:p>
          <a:p>
            <a:pPr algn="ctr"/>
            <a:r>
              <a:rPr lang="en-US"/>
              <a:t>“Airport Ready” </a:t>
            </a:r>
          </a:p>
          <a:p>
            <a:pPr algn="ctr"/>
            <a:r>
              <a:rPr lang="en-US"/>
              <a:t>Business</a:t>
            </a:r>
          </a:p>
        </p:txBody>
      </p:sp>
      <p:sp>
        <p:nvSpPr>
          <p:cNvPr id="14" name="Rectangle: Rounded Corners 13">
            <a:extLst>
              <a:ext uri="{FF2B5EF4-FFF2-40B4-BE49-F238E27FC236}">
                <a16:creationId xmlns:a16="http://schemas.microsoft.com/office/drawing/2014/main" id="{7FAFAA1B-5AFD-CDB8-82DB-4D509DFAE990}"/>
              </a:ext>
            </a:extLst>
          </p:cNvPr>
          <p:cNvSpPr/>
          <p:nvPr/>
        </p:nvSpPr>
        <p:spPr>
          <a:xfrm>
            <a:off x="7434535" y="2570937"/>
            <a:ext cx="3024654" cy="1772368"/>
          </a:xfrm>
          <a:prstGeom prst="roundRect">
            <a:avLst/>
          </a:prstGeom>
          <a:solidFill>
            <a:srgbClr val="DC582A"/>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a:p>
            <a:pPr algn="ctr"/>
            <a:endParaRPr lang="en-US"/>
          </a:p>
          <a:p>
            <a:pPr algn="ctr"/>
            <a:r>
              <a:rPr lang="en-US"/>
              <a:t>Participate in DEN’s Outreach Events </a:t>
            </a:r>
          </a:p>
          <a:p>
            <a:pPr algn="ctr"/>
            <a:r>
              <a:rPr lang="en-US"/>
              <a:t> </a:t>
            </a:r>
          </a:p>
          <a:p>
            <a:pPr algn="ctr"/>
            <a:endParaRPr lang="en-US"/>
          </a:p>
        </p:txBody>
      </p:sp>
    </p:spTree>
    <p:extLst>
      <p:ext uri="{BB962C8B-B14F-4D97-AF65-F5344CB8AC3E}">
        <p14:creationId xmlns:p14="http://schemas.microsoft.com/office/powerpoint/2010/main" val="37774252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6C845-F735-D637-A092-6B41A575CA1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9C92B25-E4F4-D7DB-6202-037B791396F2}"/>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dirty="0">
                <a:solidFill>
                  <a:srgbClr val="440099"/>
                </a:solidFill>
                <a:latin typeface="Aptos"/>
                <a:ea typeface="Calibri"/>
                <a:cs typeface="Calibri"/>
              </a:rPr>
              <a:t>Position Your Business for Success Cont.</a:t>
            </a:r>
          </a:p>
        </p:txBody>
      </p:sp>
      <p:sp>
        <p:nvSpPr>
          <p:cNvPr id="4" name="TextBox 3">
            <a:extLst>
              <a:ext uri="{FF2B5EF4-FFF2-40B4-BE49-F238E27FC236}">
                <a16:creationId xmlns:a16="http://schemas.microsoft.com/office/drawing/2014/main" id="{7D12A96B-AE30-9E0E-B45E-779FF2159C90}"/>
              </a:ext>
            </a:extLst>
          </p:cNvPr>
          <p:cNvSpPr txBox="1"/>
          <p:nvPr/>
        </p:nvSpPr>
        <p:spPr>
          <a:xfrm>
            <a:off x="1001166" y="1507073"/>
            <a:ext cx="8804985" cy="1477328"/>
          </a:xfrm>
          <a:prstGeom prst="rect">
            <a:avLst/>
          </a:prstGeom>
          <a:noFill/>
        </p:spPr>
        <p:txBody>
          <a:bodyPr wrap="square" rtlCol="0">
            <a:spAutoFit/>
          </a:bodyPr>
          <a:lstStyle/>
          <a:p>
            <a:r>
              <a:rPr lang="en-US"/>
              <a:t>Rocky Mountain E-Purchasing System (</a:t>
            </a:r>
            <a:r>
              <a:rPr lang="en-US" err="1"/>
              <a:t>BidNet</a:t>
            </a:r>
            <a:r>
              <a:rPr lang="en-US"/>
              <a:t>) </a:t>
            </a:r>
          </a:p>
          <a:p>
            <a:r>
              <a:rPr lang="en-US">
                <a:hlinkClick r:id="rId3"/>
              </a:rPr>
              <a:t>https://www.bidnetdirect.com/colorado</a:t>
            </a:r>
            <a:endParaRPr lang="en-US"/>
          </a:p>
          <a:p>
            <a:endParaRPr lang="en-US"/>
          </a:p>
          <a:p>
            <a:endParaRPr lang="en-US"/>
          </a:p>
          <a:p>
            <a:endParaRPr lang="en-US"/>
          </a:p>
        </p:txBody>
      </p:sp>
      <p:pic>
        <p:nvPicPr>
          <p:cNvPr id="6" name="Picture 5" descr="Website screenshot of Bidnet Direct by SOVRA, a public purchasing platform, with navigation links for participating agencies, purchasing groups, vendor solutions, and buyer solutions. Header includes keyword and bid-search fields plus Login and Vendor Registration buttons, while Rocky Mountain landscape banner promotes Rocky Mountain Purchasing Network.&#10;">
            <a:extLst>
              <a:ext uri="{FF2B5EF4-FFF2-40B4-BE49-F238E27FC236}">
                <a16:creationId xmlns:a16="http://schemas.microsoft.com/office/drawing/2014/main" id="{A39213FB-FE0A-2663-B240-42D849679A51}"/>
              </a:ext>
            </a:extLst>
          </p:cNvPr>
          <p:cNvPicPr>
            <a:picLocks noChangeAspect="1"/>
          </p:cNvPicPr>
          <p:nvPr/>
        </p:nvPicPr>
        <p:blipFill>
          <a:blip r:embed="rId4"/>
          <a:stretch>
            <a:fillRect/>
          </a:stretch>
        </p:blipFill>
        <p:spPr>
          <a:xfrm>
            <a:off x="1001166" y="2393961"/>
            <a:ext cx="8334486" cy="2286547"/>
          </a:xfrm>
          <a:prstGeom prst="rect">
            <a:avLst/>
          </a:prstGeom>
        </p:spPr>
      </p:pic>
      <p:pic>
        <p:nvPicPr>
          <p:cNvPr id="10" name="Picture 9" descr="Promotional registration panel inviting vendors to grow government business in Colorado and Wyoming. Text highlights real-time bid-matching notifications, document access, and addendum updates, with a prominent magenta “REGISTER NOW” button and right-arrow icon.">
            <a:extLst>
              <a:ext uri="{FF2B5EF4-FFF2-40B4-BE49-F238E27FC236}">
                <a16:creationId xmlns:a16="http://schemas.microsoft.com/office/drawing/2014/main" id="{C1571D31-5A89-46D9-87A5-488A67BBFD4B}"/>
              </a:ext>
            </a:extLst>
          </p:cNvPr>
          <p:cNvPicPr>
            <a:picLocks noChangeAspect="1"/>
          </p:cNvPicPr>
          <p:nvPr/>
        </p:nvPicPr>
        <p:blipFill>
          <a:blip r:embed="rId5"/>
          <a:stretch>
            <a:fillRect/>
          </a:stretch>
        </p:blipFill>
        <p:spPr>
          <a:xfrm>
            <a:off x="7827524" y="4424820"/>
            <a:ext cx="3363310" cy="2285152"/>
          </a:xfrm>
          <a:prstGeom prst="rect">
            <a:avLst/>
          </a:prstGeom>
        </p:spPr>
      </p:pic>
    </p:spTree>
    <p:extLst>
      <p:ext uri="{BB962C8B-B14F-4D97-AF65-F5344CB8AC3E}">
        <p14:creationId xmlns:p14="http://schemas.microsoft.com/office/powerpoint/2010/main" val="213294897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A8F97-4D01-7289-45C2-04F5ED72ABA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46300C2-ABE7-7061-FA64-4F084611C13C}"/>
              </a:ext>
            </a:extLst>
          </p:cNvPr>
          <p:cNvSpPr>
            <a:spLocks noGrp="1"/>
          </p:cNvSpPr>
          <p:nvPr>
            <p:ph type="title" idx="4294967295"/>
          </p:nvPr>
        </p:nvSpPr>
        <p:spPr>
          <a:xfrm>
            <a:off x="769939" y="504124"/>
            <a:ext cx="9320331"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spcBef>
                <a:spcPts val="1000"/>
              </a:spcBef>
              <a:defRPr/>
            </a:pPr>
            <a:r>
              <a:rPr lang="en-US" sz="3200" b="1">
                <a:solidFill>
                  <a:srgbClr val="440099"/>
                </a:solidFill>
                <a:latin typeface="Aptos"/>
                <a:ea typeface="Calibri"/>
                <a:cs typeface="Calibri"/>
              </a:rPr>
              <a:t>Today’s Takeaway</a:t>
            </a:r>
            <a:endParaRPr lang="en-US">
              <a:solidFill>
                <a:srgbClr val="440099"/>
              </a:solidFill>
            </a:endParaRPr>
          </a:p>
        </p:txBody>
      </p:sp>
      <p:sp>
        <p:nvSpPr>
          <p:cNvPr id="3" name="TextBox 2">
            <a:extLst>
              <a:ext uri="{FF2B5EF4-FFF2-40B4-BE49-F238E27FC236}">
                <a16:creationId xmlns:a16="http://schemas.microsoft.com/office/drawing/2014/main" id="{F23D3920-2E7E-D2AE-C37E-7D7AEFEAE2A2}"/>
              </a:ext>
            </a:extLst>
          </p:cNvPr>
          <p:cNvSpPr txBox="1"/>
          <p:nvPr/>
        </p:nvSpPr>
        <p:spPr>
          <a:xfrm>
            <a:off x="1814459" y="2804548"/>
            <a:ext cx="6587355" cy="369332"/>
          </a:xfrm>
          <a:prstGeom prst="rect">
            <a:avLst/>
          </a:prstGeom>
          <a:noFill/>
          <a:ln/>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ea typeface="Calibri"/>
                <a:cs typeface="Calibri"/>
              </a:rPr>
              <a:t>Small Business Opportunities Go Beyond Food &amp; Retail</a:t>
            </a:r>
          </a:p>
        </p:txBody>
      </p:sp>
      <p:sp>
        <p:nvSpPr>
          <p:cNvPr id="4" name="TextBox 3">
            <a:extLst>
              <a:ext uri="{FF2B5EF4-FFF2-40B4-BE49-F238E27FC236}">
                <a16:creationId xmlns:a16="http://schemas.microsoft.com/office/drawing/2014/main" id="{216072D4-1398-9E3F-8F34-79253C31D21E}"/>
              </a:ext>
            </a:extLst>
          </p:cNvPr>
          <p:cNvSpPr txBox="1"/>
          <p:nvPr/>
        </p:nvSpPr>
        <p:spPr>
          <a:xfrm>
            <a:off x="1814458" y="2084377"/>
            <a:ext cx="6576475" cy="369332"/>
          </a:xfrm>
          <a:prstGeom prst="rect">
            <a:avLst/>
          </a:prstGeom>
          <a:noFill/>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ea typeface="Calibri"/>
                <a:cs typeface="Calibri"/>
              </a:rPr>
              <a:t>Goal Setting Remains Paused, But Opportunities Continue</a:t>
            </a:r>
          </a:p>
        </p:txBody>
      </p:sp>
      <p:sp>
        <p:nvSpPr>
          <p:cNvPr id="5" name="TextBox 4">
            <a:extLst>
              <a:ext uri="{FF2B5EF4-FFF2-40B4-BE49-F238E27FC236}">
                <a16:creationId xmlns:a16="http://schemas.microsoft.com/office/drawing/2014/main" id="{5F433E99-2693-657B-315B-C97C522BC040}"/>
              </a:ext>
            </a:extLst>
          </p:cNvPr>
          <p:cNvSpPr txBox="1"/>
          <p:nvPr/>
        </p:nvSpPr>
        <p:spPr>
          <a:xfrm>
            <a:off x="1812516" y="3547187"/>
            <a:ext cx="6587355" cy="369332"/>
          </a:xfrm>
          <a:prstGeom prst="rect">
            <a:avLst/>
          </a:prstGeom>
          <a:noFill/>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ea typeface="Calibri"/>
                <a:cs typeface="Calibri"/>
              </a:rPr>
              <a:t>Keep Your Certification Updated</a:t>
            </a:r>
          </a:p>
        </p:txBody>
      </p:sp>
      <p:sp>
        <p:nvSpPr>
          <p:cNvPr id="6" name="TextBox 5">
            <a:extLst>
              <a:ext uri="{FF2B5EF4-FFF2-40B4-BE49-F238E27FC236}">
                <a16:creationId xmlns:a16="http://schemas.microsoft.com/office/drawing/2014/main" id="{00C75ED9-E65F-9383-9CA5-6BD59DC51C45}"/>
              </a:ext>
            </a:extLst>
          </p:cNvPr>
          <p:cNvSpPr txBox="1"/>
          <p:nvPr/>
        </p:nvSpPr>
        <p:spPr>
          <a:xfrm>
            <a:off x="1810573" y="4293494"/>
            <a:ext cx="6587744" cy="369332"/>
          </a:xfrm>
          <a:prstGeom prst="rect">
            <a:avLst/>
          </a:prstGeom>
          <a:noFill/>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ea typeface="Calibri"/>
                <a:cs typeface="Calibri"/>
              </a:rPr>
              <a:t>Relationship Building is Essential</a:t>
            </a:r>
          </a:p>
        </p:txBody>
      </p:sp>
      <p:sp>
        <p:nvSpPr>
          <p:cNvPr id="7" name="TextBox 6">
            <a:extLst>
              <a:ext uri="{FF2B5EF4-FFF2-40B4-BE49-F238E27FC236}">
                <a16:creationId xmlns:a16="http://schemas.microsoft.com/office/drawing/2014/main" id="{3544B5F8-800B-21E1-D8D6-EF79029C1026}"/>
              </a:ext>
            </a:extLst>
          </p:cNvPr>
          <p:cNvSpPr txBox="1"/>
          <p:nvPr/>
        </p:nvSpPr>
        <p:spPr>
          <a:xfrm>
            <a:off x="1810572" y="5136007"/>
            <a:ext cx="6587744" cy="369332"/>
          </a:xfrm>
          <a:prstGeom prst="rect">
            <a:avLst/>
          </a:prstGeom>
          <a:noFill/>
        </p:spPr>
        <p:style>
          <a:lnRef idx="1">
            <a:schemeClr val="accent5"/>
          </a:lnRef>
          <a:fillRef idx="3">
            <a:schemeClr val="accent5"/>
          </a:fillRef>
          <a:effectRef idx="2">
            <a:schemeClr val="accent5"/>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a:solidFill>
                  <a:schemeClr val="tx1"/>
                </a:solidFill>
                <a:ea typeface="Calibri"/>
                <a:cs typeface="Calibri"/>
              </a:rPr>
              <a:t>Know How to Evaluate an Opportunity</a:t>
            </a:r>
          </a:p>
        </p:txBody>
      </p:sp>
    </p:spTree>
    <p:extLst>
      <p:ext uri="{BB962C8B-B14F-4D97-AF65-F5344CB8AC3E}">
        <p14:creationId xmlns:p14="http://schemas.microsoft.com/office/powerpoint/2010/main" val="37641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E9CCF77C-EACE-645A-BE69-5D1701CC180E}"/>
              </a:ext>
              <a:ext uri="{C183D7F6-B498-43B3-948B-1728B52AA6E4}">
                <adec:decorative xmlns:adec="http://schemas.microsoft.com/office/drawing/2017/decorative" val="1"/>
              </a:ext>
            </a:extLst>
          </p:cNvPr>
          <p:cNvSpPr>
            <a:spLocks noGrp="1"/>
          </p:cNvSpPr>
          <p:nvPr>
            <p:ph type="title" idx="4294967295"/>
          </p:nvPr>
        </p:nvSpPr>
        <p:spPr>
          <a:xfrm>
            <a:off x="770439" y="496503"/>
            <a:ext cx="8694403" cy="57831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0" u="none" strike="noStrike" kern="1200" cap="none" spc="0" normalizeH="0" baseline="0" noProof="0">
                <a:ln>
                  <a:noFill/>
                </a:ln>
                <a:solidFill>
                  <a:srgbClr val="440099"/>
                </a:solidFill>
                <a:effectLst/>
                <a:uLnTx/>
                <a:uFillTx/>
                <a:latin typeface="+mn-lt"/>
                <a:ea typeface="+mn-ea"/>
                <a:cs typeface="+mn-cs"/>
              </a:rPr>
              <a:t>Questions</a:t>
            </a:r>
          </a:p>
        </p:txBody>
      </p:sp>
      <p:pic>
        <p:nvPicPr>
          <p:cNvPr id="4" name="Picture 3">
            <a:extLst>
              <a:ext uri="{FF2B5EF4-FFF2-40B4-BE49-F238E27FC236}">
                <a16:creationId xmlns:a16="http://schemas.microsoft.com/office/drawing/2014/main" id="{3C760FCB-AEC0-B754-08F8-0DD0722BF13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2803" y="1433562"/>
            <a:ext cx="7096540" cy="3990876"/>
          </a:xfrm>
          <a:prstGeom prst="rect">
            <a:avLst/>
          </a:prstGeom>
        </p:spPr>
      </p:pic>
      <p:sp>
        <p:nvSpPr>
          <p:cNvPr id="5" name="TextBox 4">
            <a:extLst>
              <a:ext uri="{FF2B5EF4-FFF2-40B4-BE49-F238E27FC236}">
                <a16:creationId xmlns:a16="http://schemas.microsoft.com/office/drawing/2014/main" id="{FA38E72A-1D88-ABDC-E7A8-5C7B6E07AB6F}"/>
              </a:ext>
              <a:ext uri="{C183D7F6-B498-43B3-948B-1728B52AA6E4}">
                <adec:decorative xmlns:adec="http://schemas.microsoft.com/office/drawing/2017/decorative" val="1"/>
              </a:ext>
            </a:extLst>
          </p:cNvPr>
          <p:cNvSpPr txBox="1"/>
          <p:nvPr/>
        </p:nvSpPr>
        <p:spPr>
          <a:xfrm>
            <a:off x="8070950" y="3647674"/>
            <a:ext cx="2795631" cy="1754326"/>
          </a:xfrm>
          <a:prstGeom prst="rect">
            <a:avLst/>
          </a:prstGeom>
          <a:noFill/>
        </p:spPr>
        <p:txBody>
          <a:bodyPr wrap="square" lIns="91440" tIns="45720" rIns="91440" bIns="45720" rtlCol="0" anchor="t">
            <a:spAutoFit/>
          </a:bodyPr>
          <a:lstStyle/>
          <a:p>
            <a:pPr marL="0" marR="0" lvl="0" indent="0" algn="ctr" defTabSz="457200" rtl="0" eaLnBrk="0" fontAlgn="base" latinLnBrk="0" hangingPunct="0">
              <a:lnSpc>
                <a:spcPct val="100000"/>
              </a:lnSpc>
              <a:spcBef>
                <a:spcPct val="0"/>
              </a:spcBef>
              <a:spcAft>
                <a:spcPct val="0"/>
              </a:spcAft>
              <a:buClrTx/>
              <a:buSzTx/>
              <a:buFontTx/>
              <a:buNone/>
              <a:tabLst/>
              <a:defRPr/>
            </a:pPr>
            <a:br>
              <a:rPr kumimoji="0" lang="en-US" sz="18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Calibri"/>
              </a:rPr>
            </a:br>
            <a:r>
              <a:rPr kumimoji="0" lang="en-US" sz="18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Calibri"/>
              </a:rPr>
              <a:t>Scan the QR Code to provide your feedback. </a:t>
            </a:r>
            <a:endParaRPr kumimoji="0" lang="en-US" sz="1800" b="1" i="0" u="none" strike="noStrike" kern="1200" cap="none" spc="0" normalizeH="0" baseline="0" noProof="0">
              <a:ln>
                <a:noFill/>
              </a:ln>
              <a:solidFill>
                <a:prstClr val="black"/>
              </a:solidFill>
              <a:effectLst/>
              <a:uLnTx/>
              <a:uFillTx/>
              <a:latin typeface="Times New Roman"/>
              <a:ea typeface="Calibri" panose="020F0502020204030204" pitchFamily="34" charset="0"/>
              <a:cs typeface="Calibri" panose="020F0502020204030204" pitchFamily="34" charset="0"/>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Times New Roman" panose="02020603050405020304" pitchFamily="18" charset="0"/>
                <a:cs typeface="Calibri"/>
              </a:rPr>
              <a:t>Thank you for attending!</a:t>
            </a: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0" marR="0" lvl="0" indent="0" algn="ctr" defTabSz="4572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pic>
        <p:nvPicPr>
          <p:cNvPr id="6" name="Picture 5" descr="QR code to provide feedback. ">
            <a:extLst>
              <a:ext uri="{FF2B5EF4-FFF2-40B4-BE49-F238E27FC236}">
                <a16:creationId xmlns:a16="http://schemas.microsoft.com/office/drawing/2014/main" id="{A2F18BC8-8BB2-CABB-467A-BA48F76E2993}"/>
              </a:ext>
            </a:extLst>
          </p:cNvPr>
          <p:cNvPicPr>
            <a:picLocks noChangeAspect="1"/>
          </p:cNvPicPr>
          <p:nvPr/>
        </p:nvPicPr>
        <p:blipFill>
          <a:blip r:embed="rId4"/>
          <a:stretch>
            <a:fillRect/>
          </a:stretch>
        </p:blipFill>
        <p:spPr>
          <a:xfrm>
            <a:off x="8806751" y="2352928"/>
            <a:ext cx="1316182" cy="1294746"/>
          </a:xfrm>
          <a:prstGeom prst="rect">
            <a:avLst/>
          </a:prstGeom>
        </p:spPr>
      </p:pic>
    </p:spTree>
    <p:extLst>
      <p:ext uri="{BB962C8B-B14F-4D97-AF65-F5344CB8AC3E}">
        <p14:creationId xmlns:p14="http://schemas.microsoft.com/office/powerpoint/2010/main" val="586891528"/>
      </p:ext>
    </p:extLst>
  </p:cSld>
  <p:clrMapOvr>
    <a:masterClrMapping/>
  </p:clrMapOvr>
</p:sld>
</file>

<file path=ppt/theme/theme1.xml><?xml version="1.0" encoding="utf-8"?>
<a:theme xmlns:a="http://schemas.openxmlformats.org/drawingml/2006/main" name="Content 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itle 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ontent 2 - ORANG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2 - GREE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0B4CBFD58AEB54B9523C229AC8968F6" ma:contentTypeVersion="21" ma:contentTypeDescription="Create a new document." ma:contentTypeScope="" ma:versionID="d99ad74c3b8a25c61b8ddba13f7aab43">
  <xsd:schema xmlns:xsd="http://www.w3.org/2001/XMLSchema" xmlns:xs="http://www.w3.org/2001/XMLSchema" xmlns:p="http://schemas.microsoft.com/office/2006/metadata/properties" xmlns:ns2="bbc1b1f8-0e71-4cbd-b262-3052aba238a9" xmlns:ns3="fd3bd635-9bff-483f-aa30-f8bfae0bbf17" xmlns:ns4="87e7f7ab-f283-48b6-a11d-5b6afdf240ea" targetNamespace="http://schemas.microsoft.com/office/2006/metadata/properties" ma:root="true" ma:fieldsID="fedf67c3f5412d1b64b693c95ba1e2b1" ns2:_="" ns3:_="" ns4:_="">
    <xsd:import namespace="bbc1b1f8-0e71-4cbd-b262-3052aba238a9"/>
    <xsd:import namespace="fd3bd635-9bff-483f-aa30-f8bfae0bbf17"/>
    <xsd:import namespace="87e7f7ab-f283-48b6-a11d-5b6afdf240e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LengthInSeconds" minOccurs="0"/>
                <xsd:element ref="ns2:BusinessDirectoryType" minOccurs="0"/>
                <xsd:element ref="ns2:DateSent" minOccurs="0"/>
                <xsd:element ref="ns2:lcf76f155ced4ddcb4097134ff3c332f" minOccurs="0"/>
                <xsd:element ref="ns4:TaxCatchAll"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bc1b1f8-0e71-4cbd-b262-3052aba238a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BusinessDirectoryType" ma:index="20" nillable="true" ma:displayName="Business Directory Type" ma:format="Dropdown" ma:internalName="BusinessDirectoryType">
      <xsd:simpleType>
        <xsd:restriction base="dms:Choice">
          <xsd:enumeration value="General Contracts"/>
          <xsd:enumeration value="ACDBE"/>
          <xsd:enumeration value="Both"/>
        </xsd:restriction>
      </xsd:simpleType>
    </xsd:element>
    <xsd:element name="DateSent" ma:index="21" nillable="true" ma:displayName="Date Sent" ma:format="DateOnly" ma:internalName="DateSent">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8707e54-6713-4257-8868-1e4840a70eb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Location" ma:index="27" nillable="true" ma:displayName="Location" ma:indexed="true" ma:internalName="MediaServiceLocation" ma:readOnly="true">
      <xsd:simpleType>
        <xsd:restriction base="dms:Text"/>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3bd635-9bff-483f-aa30-f8bfae0bbf1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7e7f7ab-f283-48b6-a11d-5b6afdf240ea" elementFormDefault="qualified">
    <xsd:import namespace="http://schemas.microsoft.com/office/2006/documentManagement/types"/>
    <xsd:import namespace="http://schemas.microsoft.com/office/infopath/2007/PartnerControls"/>
    <xsd:element name="TaxCatchAll" ma:index="24" nillable="true" ma:displayName="Taxonomy Catch All Column" ma:hidden="true" ma:list="{f78edeec-2c53-48c2-9d7f-9f98b72b39d4}" ma:internalName="TaxCatchAll" ma:showField="CatchAllData" ma:web="fd3bd635-9bff-483f-aa30-f8bfae0bbf1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bc1b1f8-0e71-4cbd-b262-3052aba238a9">
      <Terms xmlns="http://schemas.microsoft.com/office/infopath/2007/PartnerControls"/>
    </lcf76f155ced4ddcb4097134ff3c332f>
    <DateSent xmlns="bbc1b1f8-0e71-4cbd-b262-3052aba238a9" xsi:nil="true"/>
    <TaxCatchAll xmlns="87e7f7ab-f283-48b6-a11d-5b6afdf240ea" xsi:nil="true"/>
    <BusinessDirectoryType xmlns="bbc1b1f8-0e71-4cbd-b262-3052aba238a9" xsi:nil="true"/>
  </documentManagement>
</p:properties>
</file>

<file path=customXml/itemProps1.xml><?xml version="1.0" encoding="utf-8"?>
<ds:datastoreItem xmlns:ds="http://schemas.openxmlformats.org/officeDocument/2006/customXml" ds:itemID="{DB08D207-F19B-4BDF-80F6-FE56B3539264}">
  <ds:schemaRefs>
    <ds:schemaRef ds:uri="87e7f7ab-f283-48b6-a11d-5b6afdf240ea"/>
    <ds:schemaRef ds:uri="bbc1b1f8-0e71-4cbd-b262-3052aba238a9"/>
    <ds:schemaRef ds:uri="fd3bd635-9bff-483f-aa30-f8bfae0bbf1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3302242-9704-428D-B921-F6000F70CEE6}">
  <ds:schemaRefs>
    <ds:schemaRef ds:uri="http://schemas.microsoft.com/sharepoint/v3/contenttype/forms"/>
  </ds:schemaRefs>
</ds:datastoreItem>
</file>

<file path=customXml/itemProps3.xml><?xml version="1.0" encoding="utf-8"?>
<ds:datastoreItem xmlns:ds="http://schemas.openxmlformats.org/officeDocument/2006/customXml" ds:itemID="{9BC2876B-6730-454E-943E-22759035210C}">
  <ds:schemaRefs>
    <ds:schemaRef ds:uri="87e7f7ab-f283-48b6-a11d-5b6afdf240ea"/>
    <ds:schemaRef ds:uri="bbc1b1f8-0e71-4cbd-b262-3052aba238a9"/>
    <ds:schemaRef ds:uri="fd3bd635-9bff-483f-aa30-f8bfae0bbf1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79c62162-b85e-4b0e-a863-ebe7817ad70d}" enabled="0" method="" siteId="{79c62162-b85e-4b0e-a863-ebe7817ad70d}" removed="1"/>
</clbl:labelList>
</file>

<file path=docProps/app.xml><?xml version="1.0" encoding="utf-8"?>
<Properties xmlns="http://schemas.openxmlformats.org/officeDocument/2006/extended-properties" xmlns:vt="http://schemas.openxmlformats.org/officeDocument/2006/docPropsVTypes">
  <Template>office theme</Template>
  <TotalTime>29</TotalTime>
  <Words>5876</Words>
  <Application>Microsoft Office PowerPoint</Application>
  <PresentationFormat>Widescreen</PresentationFormat>
  <Paragraphs>679</Paragraphs>
  <Slides>39</Slides>
  <Notes>39</Notes>
  <HiddenSlides>0</HiddenSlides>
  <MMClips>0</MMClips>
  <ScaleCrop>false</ScaleCrop>
  <HeadingPairs>
    <vt:vector size="6" baseType="variant">
      <vt:variant>
        <vt:lpstr>Fonts Used</vt:lpstr>
      </vt:variant>
      <vt:variant>
        <vt:i4>13</vt:i4>
      </vt:variant>
      <vt:variant>
        <vt:lpstr>Theme</vt:lpstr>
      </vt:variant>
      <vt:variant>
        <vt:i4>5</vt:i4>
      </vt:variant>
      <vt:variant>
        <vt:lpstr>Slide Titles</vt:lpstr>
      </vt:variant>
      <vt:variant>
        <vt:i4>39</vt:i4>
      </vt:variant>
    </vt:vector>
  </HeadingPairs>
  <TitlesOfParts>
    <vt:vector size="57" baseType="lpstr">
      <vt:lpstr>Aptos</vt:lpstr>
      <vt:lpstr>Arial</vt:lpstr>
      <vt:lpstr>Arial,Sans-Serif</vt:lpstr>
      <vt:lpstr>Calibri</vt:lpstr>
      <vt:lpstr>Calibri Light</vt:lpstr>
      <vt:lpstr>colfax-web</vt:lpstr>
      <vt:lpstr>Franklin Gothic Book</vt:lpstr>
      <vt:lpstr>Inter</vt:lpstr>
      <vt:lpstr>Segoe UI</vt:lpstr>
      <vt:lpstr>source-sans-pro</vt:lpstr>
      <vt:lpstr>Symbol</vt:lpstr>
      <vt:lpstr>Times New Roman</vt:lpstr>
      <vt:lpstr>Wingdings</vt:lpstr>
      <vt:lpstr>Content 1</vt:lpstr>
      <vt:lpstr>Title 2</vt:lpstr>
      <vt:lpstr>1_Office Theme</vt:lpstr>
      <vt:lpstr>Content 2 - ORANGE</vt:lpstr>
      <vt:lpstr>1_Content 2 - GREEN</vt:lpstr>
      <vt:lpstr>Navigating the ACDBE Program</vt:lpstr>
      <vt:lpstr>Housekeeping</vt:lpstr>
      <vt:lpstr>Click to edit Master title style</vt:lpstr>
      <vt:lpstr>Taking Flight at DEN </vt:lpstr>
      <vt:lpstr>Meet the Primes</vt:lpstr>
      <vt:lpstr>Navigating the ACDBE Series: Pathways to Concessions</vt:lpstr>
      <vt:lpstr>Small Business Certification Workshops</vt:lpstr>
      <vt:lpstr>Do Business at DEN Interest Form </vt:lpstr>
      <vt:lpstr>Community Panelist Program </vt:lpstr>
      <vt:lpstr>Business Development Training Academy</vt:lpstr>
      <vt:lpstr>STAY CONNECTED WITH DEN</vt:lpstr>
      <vt:lpstr>Agenda </vt:lpstr>
      <vt:lpstr>ACDBE Program at DEN</vt:lpstr>
      <vt:lpstr>Program Update</vt:lpstr>
      <vt:lpstr>Program Update Poll</vt:lpstr>
      <vt:lpstr>Beyond Food &amp; Beverage </vt:lpstr>
      <vt:lpstr>How are Goods and Service Goals Set?</vt:lpstr>
      <vt:lpstr>Understanding the Concessions Lifecycle</vt:lpstr>
      <vt:lpstr>ACDBE Supplier Goods and Service</vt:lpstr>
      <vt:lpstr>Why NAICS Codes Matter</vt:lpstr>
      <vt:lpstr>Minimum Qualifications</vt:lpstr>
      <vt:lpstr>RFP Details</vt:lpstr>
      <vt:lpstr>Meeting ACDBE Goal</vt:lpstr>
      <vt:lpstr>Submittal Requirements</vt:lpstr>
      <vt:lpstr>Letter of Intent (LOI) Example</vt:lpstr>
      <vt:lpstr>Why NAICS Codes Matter Cont.</vt:lpstr>
      <vt:lpstr>NAICS Code Poll</vt:lpstr>
      <vt:lpstr>How can I update my NAICS Codes?</vt:lpstr>
      <vt:lpstr>Airport Wide Advertising</vt:lpstr>
      <vt:lpstr>Self Service Luggage Carts</vt:lpstr>
      <vt:lpstr>Shoe Shine &amp; Money Exchange</vt:lpstr>
      <vt:lpstr>Car Rental Agencies</vt:lpstr>
      <vt:lpstr>Provenzano Resources, Inc.</vt:lpstr>
      <vt:lpstr>Barbershop, Golfing &amp; Goodies</vt:lpstr>
      <vt:lpstr>What Primes are Looking For?</vt:lpstr>
      <vt:lpstr>Position Your Business for Success</vt:lpstr>
      <vt:lpstr>Position Your Business for Success Cont.</vt:lpstr>
      <vt:lpstr>Today’s Takeaway</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Rodriguez, Nicole - DEN</cp:lastModifiedBy>
  <cp:revision>2</cp:revision>
  <dcterms:created xsi:type="dcterms:W3CDTF">2026-05-19T20:00:20Z</dcterms:created>
  <dcterms:modified xsi:type="dcterms:W3CDTF">2026-09-25T21:13:16Z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0x01010020B4CBFD58AEB54B9523C229AC8968F6</vt:lpwstr>
  </property>
  <property fmtid="{D5CDD505-2E9C-101B-9397-08002B2CF9AE}" pid="3" name="MediaServiceImageTags">
    <vt:lpwstr/>
  </property>
</Properties>
</file>