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0" r:id="rId4"/>
    <p:sldMasterId id="2147483652" r:id="rId5"/>
    <p:sldMasterId id="2147483686" r:id="rId6"/>
    <p:sldMasterId id="2147483787" r:id="rId7"/>
    <p:sldMasterId id="2147483802" r:id="rId8"/>
    <p:sldMasterId id="2147483821" r:id="rId9"/>
    <p:sldMasterId id="2147483886" r:id="rId10"/>
    <p:sldMasterId id="2147483896" r:id="rId11"/>
    <p:sldMasterId id="2147483902" r:id="rId12"/>
  </p:sldMasterIdLst>
  <p:notesMasterIdLst>
    <p:notesMasterId r:id="rId94"/>
  </p:notesMasterIdLst>
  <p:sldIdLst>
    <p:sldId id="11200" r:id="rId13"/>
    <p:sldId id="2147483637" r:id="rId14"/>
    <p:sldId id="11113" r:id="rId15"/>
    <p:sldId id="11237" r:id="rId16"/>
    <p:sldId id="105012" r:id="rId17"/>
    <p:sldId id="105299" r:id="rId18"/>
    <p:sldId id="105300" r:id="rId19"/>
    <p:sldId id="11137" r:id="rId20"/>
    <p:sldId id="105301" r:id="rId21"/>
    <p:sldId id="260" r:id="rId22"/>
    <p:sldId id="265" r:id="rId23"/>
    <p:sldId id="105305" r:id="rId24"/>
    <p:sldId id="10730" r:id="rId25"/>
    <p:sldId id="11161" r:id="rId26"/>
    <p:sldId id="105297" r:id="rId27"/>
    <p:sldId id="11192" r:id="rId28"/>
    <p:sldId id="307" r:id="rId29"/>
    <p:sldId id="11227" r:id="rId30"/>
    <p:sldId id="104941" r:id="rId31"/>
    <p:sldId id="11229" r:id="rId32"/>
    <p:sldId id="2147376437" r:id="rId33"/>
    <p:sldId id="11231" r:id="rId34"/>
    <p:sldId id="2147376438" r:id="rId35"/>
    <p:sldId id="2147376427" r:id="rId36"/>
    <p:sldId id="2147376428" r:id="rId37"/>
    <p:sldId id="11223" r:id="rId38"/>
    <p:sldId id="11235" r:id="rId39"/>
    <p:sldId id="262" r:id="rId40"/>
    <p:sldId id="263" r:id="rId41"/>
    <p:sldId id="310" r:id="rId42"/>
    <p:sldId id="311" r:id="rId43"/>
    <p:sldId id="11225" r:id="rId44"/>
    <p:sldId id="11243" r:id="rId45"/>
    <p:sldId id="2147376419" r:id="rId46"/>
    <p:sldId id="2147376420" r:id="rId47"/>
    <p:sldId id="2147376421" r:id="rId48"/>
    <p:sldId id="2147376422" r:id="rId49"/>
    <p:sldId id="2147376423" r:id="rId50"/>
    <p:sldId id="2147376424" r:id="rId51"/>
    <p:sldId id="261" r:id="rId52"/>
    <p:sldId id="264" r:id="rId53"/>
    <p:sldId id="2147376431" r:id="rId54"/>
    <p:sldId id="2147376432" r:id="rId55"/>
    <p:sldId id="2147376433" r:id="rId56"/>
    <p:sldId id="2147376434" r:id="rId57"/>
    <p:sldId id="2147376436" r:id="rId58"/>
    <p:sldId id="266" r:id="rId59"/>
    <p:sldId id="269" r:id="rId60"/>
    <p:sldId id="276" r:id="rId61"/>
    <p:sldId id="277" r:id="rId62"/>
    <p:sldId id="278" r:id="rId63"/>
    <p:sldId id="274" r:id="rId64"/>
    <p:sldId id="275" r:id="rId65"/>
    <p:sldId id="270" r:id="rId66"/>
    <p:sldId id="271" r:id="rId67"/>
    <p:sldId id="309" r:id="rId68"/>
    <p:sldId id="258" r:id="rId69"/>
    <p:sldId id="259" r:id="rId70"/>
    <p:sldId id="256" r:id="rId71"/>
    <p:sldId id="257" r:id="rId72"/>
    <p:sldId id="2147483627" r:id="rId73"/>
    <p:sldId id="2147483647" r:id="rId74"/>
    <p:sldId id="272" r:id="rId75"/>
    <p:sldId id="273" r:id="rId76"/>
    <p:sldId id="105234" r:id="rId77"/>
    <p:sldId id="2147483636" r:id="rId78"/>
    <p:sldId id="2147483634" r:id="rId79"/>
    <p:sldId id="105239" r:id="rId80"/>
    <p:sldId id="105225" r:id="rId81"/>
    <p:sldId id="105226" r:id="rId82"/>
    <p:sldId id="105272" r:id="rId83"/>
    <p:sldId id="267" r:id="rId84"/>
    <p:sldId id="105333" r:id="rId85"/>
    <p:sldId id="105346" r:id="rId86"/>
    <p:sldId id="105241" r:id="rId87"/>
    <p:sldId id="11099" r:id="rId88"/>
    <p:sldId id="105242" r:id="rId89"/>
    <p:sldId id="105125" r:id="rId90"/>
    <p:sldId id="104977" r:id="rId91"/>
    <p:sldId id="359" r:id="rId92"/>
    <p:sldId id="104948" r:id="rId93"/>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FD" id="{1A2CF5E3-E995-43E8-95BB-EF01195D95C7}">
          <p14:sldIdLst>
            <p14:sldId id="11200"/>
            <p14:sldId id="2147483637"/>
            <p14:sldId id="11113"/>
            <p14:sldId id="11237"/>
            <p14:sldId id="105012"/>
            <p14:sldId id="105299"/>
            <p14:sldId id="105300"/>
            <p14:sldId id="11137"/>
            <p14:sldId id="105301"/>
            <p14:sldId id="260"/>
            <p14:sldId id="265"/>
            <p14:sldId id="105305"/>
            <p14:sldId id="10730"/>
            <p14:sldId id="11161"/>
            <p14:sldId id="105297"/>
            <p14:sldId id="11192"/>
          </p14:sldIdLst>
        </p14:section>
        <p14:section name="Concessions" id="{502CB0F4-1E0D-4339-99B5-8254F0D2AEF4}">
          <p14:sldIdLst>
            <p14:sldId id="307"/>
            <p14:sldId id="11227"/>
            <p14:sldId id="104941"/>
            <p14:sldId id="11229"/>
            <p14:sldId id="2147376437"/>
            <p14:sldId id="11231"/>
            <p14:sldId id="2147376438"/>
            <p14:sldId id="2147376427"/>
            <p14:sldId id="2147376428"/>
            <p14:sldId id="11223"/>
            <p14:sldId id="11235"/>
            <p14:sldId id="262"/>
            <p14:sldId id="263"/>
            <p14:sldId id="310"/>
            <p14:sldId id="311"/>
            <p14:sldId id="11225"/>
            <p14:sldId id="11243"/>
            <p14:sldId id="2147376419"/>
            <p14:sldId id="2147376420"/>
            <p14:sldId id="2147376421"/>
            <p14:sldId id="2147376422"/>
            <p14:sldId id="2147376423"/>
            <p14:sldId id="2147376424"/>
            <p14:sldId id="261"/>
            <p14:sldId id="264"/>
            <p14:sldId id="2147376431"/>
            <p14:sldId id="2147376432"/>
            <p14:sldId id="2147376433"/>
            <p14:sldId id="2147376434"/>
            <p14:sldId id="2147376436"/>
          </p14:sldIdLst>
        </p14:section>
        <p14:section name="DEC" id="{849A96FE-11D4-42CE-8799-D5B9D31EE6F2}">
          <p14:sldIdLst>
            <p14:sldId id="266"/>
            <p14:sldId id="269"/>
            <p14:sldId id="276"/>
            <p14:sldId id="277"/>
            <p14:sldId id="278"/>
            <p14:sldId id="274"/>
            <p14:sldId id="275"/>
            <p14:sldId id="270"/>
            <p14:sldId id="271"/>
            <p14:sldId id="309"/>
            <p14:sldId id="258"/>
            <p14:sldId id="259"/>
            <p14:sldId id="256"/>
            <p14:sldId id="257"/>
            <p14:sldId id="2147483627"/>
            <p14:sldId id="2147483647"/>
          </p14:sldIdLst>
        </p14:section>
        <p14:section name="Planning and Design" id="{3CFF2DAE-4B2E-40BD-9EE2-546B04D09014}">
          <p14:sldIdLst>
            <p14:sldId id="272"/>
            <p14:sldId id="273"/>
          </p14:sldIdLst>
        </p14:section>
        <p14:section name="Maintenance" id="{5CD19206-6CD4-4095-B235-FB3F8E3BE616}">
          <p14:sldIdLst>
            <p14:sldId id="105234"/>
            <p14:sldId id="2147483636"/>
            <p14:sldId id="2147483634"/>
          </p14:sldIdLst>
        </p14:section>
        <p14:section name="Procurement" id="{9B316008-0669-498A-A1F0-4CAC13C88F6D}">
          <p14:sldIdLst>
            <p14:sldId id="105239"/>
            <p14:sldId id="105225"/>
            <p14:sldId id="105226"/>
            <p14:sldId id="105272"/>
            <p14:sldId id="267"/>
            <p14:sldId id="105333"/>
            <p14:sldId id="105346"/>
            <p14:sldId id="105241"/>
            <p14:sldId id="11099"/>
            <p14:sldId id="105242"/>
            <p14:sldId id="105125"/>
            <p14:sldId id="104977"/>
            <p14:sldId id="359"/>
            <p14:sldId id="104948"/>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DFA6B-04E7-F73F-136F-B772A91A2E29}" name="Sowers, Branden - DEN" initials="SD" userId="S::branden.sowers@flydenver.com::89452521-8750-4161-9147-77e535b41cf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6EFFF"/>
    <a:srgbClr val="E35B2A"/>
    <a:srgbClr val="440099"/>
    <a:srgbClr val="C3D831"/>
    <a:srgbClr val="4900C1"/>
    <a:srgbClr val="8C9EBC"/>
    <a:srgbClr val="1D0092"/>
    <a:srgbClr val="2821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668179-3FF9-4529-B0CB-F1C617C5C7D2}" v="2" dt="2026-10-15T04:45:21.150"/>
    <p1510:client id="{861A1755-563F-3BD4-4751-4CD01627C25F}" v="37" dt="2026-10-14T21:35:39.2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4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6" Type="http://schemas.openxmlformats.org/officeDocument/2006/relationships/slide" Target="slides/slide4.xml"/><Relationship Id="rId11" Type="http://schemas.openxmlformats.org/officeDocument/2006/relationships/slideMaster" Target="slideMasters/slideMaster8.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5" Type="http://schemas.openxmlformats.org/officeDocument/2006/relationships/slideMaster" Target="slideMasters/slideMaster2.xml"/><Relationship Id="rId90" Type="http://schemas.openxmlformats.org/officeDocument/2006/relationships/slide" Target="slides/slide78.xml"/><Relationship Id="rId95" Type="http://schemas.openxmlformats.org/officeDocument/2006/relationships/presProps" Target="presProps.xml"/><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80" Type="http://schemas.openxmlformats.org/officeDocument/2006/relationships/slide" Target="slides/slide68.xml"/><Relationship Id="rId85" Type="http://schemas.openxmlformats.org/officeDocument/2006/relationships/slide" Target="slides/slide7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notesMaster" Target="notesMasters/notesMaster1.xml"/><Relationship Id="rId99" Type="http://schemas.microsoft.com/office/2016/11/relationships/changesInfo" Target="changesInfos/changesInfo1.xml"/><Relationship Id="rId10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tableStyles" Target="tableStyle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nn, Angela - DEN" userId="S::angela.finn@flydenver.com::798ebbfd-a4c1-405a-bff1-81a08eb9e9df" providerId="AD" clId="Web-{861A1755-563F-3BD4-4751-4CD01627C25F}"/>
    <pc:docChg chg="modSld">
      <pc:chgData name="Finn, Angela - DEN" userId="S::angela.finn@flydenver.com::798ebbfd-a4c1-405a-bff1-81a08eb9e9df" providerId="AD" clId="Web-{861A1755-563F-3BD4-4751-4CD01627C25F}" dt="2026-10-14T21:35:39.201" v="28" actId="20577"/>
      <pc:docMkLst>
        <pc:docMk/>
      </pc:docMkLst>
      <pc:sldChg chg="modSp">
        <pc:chgData name="Finn, Angela - DEN" userId="S::angela.finn@flydenver.com::798ebbfd-a4c1-405a-bff1-81a08eb9e9df" providerId="AD" clId="Web-{861A1755-563F-3BD4-4751-4CD01627C25F}" dt="2026-10-14T21:35:19.263" v="25" actId="20577"/>
        <pc:sldMkLst>
          <pc:docMk/>
          <pc:sldMk cId="3053495222" sldId="261"/>
        </pc:sldMkLst>
        <pc:spChg chg="mod">
          <ac:chgData name="Finn, Angela - DEN" userId="S::angela.finn@flydenver.com::798ebbfd-a4c1-405a-bff1-81a08eb9e9df" providerId="AD" clId="Web-{861A1755-563F-3BD4-4751-4CD01627C25F}" dt="2026-10-14T21:35:19.263" v="25" actId="20577"/>
          <ac:spMkLst>
            <pc:docMk/>
            <pc:sldMk cId="3053495222" sldId="261"/>
            <ac:spMk id="9" creationId="{38AE7254-D711-900A-67A3-657C17DC36EF}"/>
          </ac:spMkLst>
        </pc:spChg>
      </pc:sldChg>
      <pc:sldChg chg="modSp">
        <pc:chgData name="Finn, Angela - DEN" userId="S::angela.finn@flydenver.com::798ebbfd-a4c1-405a-bff1-81a08eb9e9df" providerId="AD" clId="Web-{861A1755-563F-3BD4-4751-4CD01627C25F}" dt="2026-10-14T21:35:24.638" v="27" actId="20577"/>
        <pc:sldMkLst>
          <pc:docMk/>
          <pc:sldMk cId="222982715" sldId="264"/>
        </pc:sldMkLst>
        <pc:spChg chg="mod">
          <ac:chgData name="Finn, Angela - DEN" userId="S::angela.finn@flydenver.com::798ebbfd-a4c1-405a-bff1-81a08eb9e9df" providerId="AD" clId="Web-{861A1755-563F-3BD4-4751-4CD01627C25F}" dt="2026-10-14T21:35:24.638" v="27" actId="20577"/>
          <ac:spMkLst>
            <pc:docMk/>
            <pc:sldMk cId="222982715" sldId="264"/>
            <ac:spMk id="2" creationId="{18B824E2-BB62-BF45-3437-700826BEB3CD}"/>
          </ac:spMkLst>
        </pc:spChg>
      </pc:sldChg>
      <pc:sldChg chg="modSp">
        <pc:chgData name="Finn, Angela - DEN" userId="S::angela.finn@flydenver.com::798ebbfd-a4c1-405a-bff1-81a08eb9e9df" providerId="AD" clId="Web-{861A1755-563F-3BD4-4751-4CD01627C25F}" dt="2026-10-14T21:35:39.201" v="28" actId="20577"/>
        <pc:sldMkLst>
          <pc:docMk/>
          <pc:sldMk cId="4158958343" sldId="2147376421"/>
        </pc:sldMkLst>
        <pc:spChg chg="mod">
          <ac:chgData name="Finn, Angela - DEN" userId="S::angela.finn@flydenver.com::798ebbfd-a4c1-405a-bff1-81a08eb9e9df" providerId="AD" clId="Web-{861A1755-563F-3BD4-4751-4CD01627C25F}" dt="2026-10-14T21:35:39.201" v="28" actId="20577"/>
          <ac:spMkLst>
            <pc:docMk/>
            <pc:sldMk cId="4158958343" sldId="2147376421"/>
            <ac:spMk id="2" creationId="{134BB9C6-605F-A28A-F1BF-47E00D40248C}"/>
          </ac:spMkLst>
        </pc:spChg>
        <pc:spChg chg="mod">
          <ac:chgData name="Finn, Angela - DEN" userId="S::angela.finn@flydenver.com::798ebbfd-a4c1-405a-bff1-81a08eb9e9df" providerId="AD" clId="Web-{861A1755-563F-3BD4-4751-4CD01627C25F}" dt="2026-10-14T21:34:06.591" v="8" actId="20577"/>
          <ac:spMkLst>
            <pc:docMk/>
            <pc:sldMk cId="4158958343" sldId="2147376421"/>
            <ac:spMk id="9" creationId="{7CDB7072-62AE-B8C3-4E24-1BCFCF5B28F1}"/>
          </ac:spMkLst>
        </pc:spChg>
      </pc:sldChg>
      <pc:sldChg chg="modSp">
        <pc:chgData name="Finn, Angela - DEN" userId="S::angela.finn@flydenver.com::798ebbfd-a4c1-405a-bff1-81a08eb9e9df" providerId="AD" clId="Web-{861A1755-563F-3BD4-4751-4CD01627C25F}" dt="2026-10-14T21:33:11.623" v="0" actId="20577"/>
        <pc:sldMkLst>
          <pc:docMk/>
          <pc:sldMk cId="1814820107" sldId="2147376422"/>
        </pc:sldMkLst>
        <pc:spChg chg="mod">
          <ac:chgData name="Finn, Angela - DEN" userId="S::angela.finn@flydenver.com::798ebbfd-a4c1-405a-bff1-81a08eb9e9df" providerId="AD" clId="Web-{861A1755-563F-3BD4-4751-4CD01627C25F}" dt="2026-10-14T21:33:11.623" v="0" actId="20577"/>
          <ac:spMkLst>
            <pc:docMk/>
            <pc:sldMk cId="1814820107" sldId="2147376422"/>
            <ac:spMk id="2" creationId="{09712AF9-1371-89B8-0A48-5DCADA56F085}"/>
          </ac:spMkLst>
        </pc:spChg>
      </pc:sldChg>
      <pc:sldChg chg="modSp">
        <pc:chgData name="Finn, Angela - DEN" userId="S::angela.finn@flydenver.com::798ebbfd-a4c1-405a-bff1-81a08eb9e9df" providerId="AD" clId="Web-{861A1755-563F-3BD4-4751-4CD01627C25F}" dt="2026-10-14T21:34:35.498" v="15" actId="20577"/>
        <pc:sldMkLst>
          <pc:docMk/>
          <pc:sldMk cId="869080441" sldId="2147376423"/>
        </pc:sldMkLst>
        <pc:spChg chg="mod">
          <ac:chgData name="Finn, Angela - DEN" userId="S::angela.finn@flydenver.com::798ebbfd-a4c1-405a-bff1-81a08eb9e9df" providerId="AD" clId="Web-{861A1755-563F-3BD4-4751-4CD01627C25F}" dt="2026-10-14T21:34:10.544" v="9" actId="20577"/>
          <ac:spMkLst>
            <pc:docMk/>
            <pc:sldMk cId="869080441" sldId="2147376423"/>
            <ac:spMk id="2" creationId="{364C55CB-1C1F-9F90-469F-2662D4755EB7}"/>
          </ac:spMkLst>
        </pc:spChg>
        <pc:spChg chg="mod">
          <ac:chgData name="Finn, Angela - DEN" userId="S::angela.finn@flydenver.com::798ebbfd-a4c1-405a-bff1-81a08eb9e9df" providerId="AD" clId="Web-{861A1755-563F-3BD4-4751-4CD01627C25F}" dt="2026-10-14T21:34:35.498" v="15" actId="20577"/>
          <ac:spMkLst>
            <pc:docMk/>
            <pc:sldMk cId="869080441" sldId="2147376423"/>
            <ac:spMk id="9" creationId="{451C4CDA-F8C2-6C2D-D6D0-4DEA42E0D44E}"/>
          </ac:spMkLst>
        </pc:spChg>
      </pc:sldChg>
    </pc:docChg>
  </pc:docChgLst>
  <pc:docChgLst>
    <pc:chgData name="Finn, Angela - DEN" userId="S::angela.finn@flydenver.com::798ebbfd-a4c1-405a-bff1-81a08eb9e9df" providerId="AD" clId="Web-{00000000-0000-0000-0000-000000000000}"/>
    <pc:docChg chg="addSld modSld modSection">
      <pc:chgData name="Finn, Angela - DEN" userId="S::angela.finn@flydenver.com::798ebbfd-a4c1-405a-bff1-81a08eb9e9df" providerId="AD" clId="Web-{00000000-0000-0000-0000-000000000000}" dt="2026-10-08T20:35:08.054" v="11"/>
      <pc:docMkLst>
        <pc:docMk/>
      </pc:docMkLst>
      <pc:sldChg chg="add">
        <pc:chgData name="Finn, Angela - DEN" userId="S::angela.finn@flydenver.com::798ebbfd-a4c1-405a-bff1-81a08eb9e9df" providerId="AD" clId="Web-{00000000-0000-0000-0000-000000000000}" dt="2026-10-08T20:35:07.976" v="10"/>
        <pc:sldMkLst>
          <pc:docMk/>
          <pc:sldMk cId="3053495222" sldId="261"/>
        </pc:sldMkLst>
      </pc:sldChg>
      <pc:sldChg chg="add">
        <pc:chgData name="Finn, Angela - DEN" userId="S::angela.finn@flydenver.com::798ebbfd-a4c1-405a-bff1-81a08eb9e9df" providerId="AD" clId="Web-{00000000-0000-0000-0000-000000000000}" dt="2026-10-08T20:35:08.054" v="11"/>
        <pc:sldMkLst>
          <pc:docMk/>
          <pc:sldMk cId="222982715" sldId="264"/>
        </pc:sldMkLst>
      </pc:sldChg>
      <pc:sldChg chg="addSp delSp modSp">
        <pc:chgData name="Finn, Angela - DEN" userId="S::angela.finn@flydenver.com::798ebbfd-a4c1-405a-bff1-81a08eb9e9df" providerId="AD" clId="Web-{00000000-0000-0000-0000-000000000000}" dt="2026-10-08T20:34:40.085" v="7"/>
        <pc:sldMkLst>
          <pc:docMk/>
          <pc:sldMk cId="1814820107" sldId="2147376422"/>
        </pc:sldMkLst>
      </pc:sldChg>
      <pc:sldChg chg="add">
        <pc:chgData name="Finn, Angela - DEN" userId="S::angela.finn@flydenver.com::798ebbfd-a4c1-405a-bff1-81a08eb9e9df" providerId="AD" clId="Web-{00000000-0000-0000-0000-000000000000}" dt="2026-10-08T20:34:49.382" v="8"/>
        <pc:sldMkLst>
          <pc:docMk/>
          <pc:sldMk cId="869080441" sldId="2147376423"/>
        </pc:sldMkLst>
      </pc:sldChg>
      <pc:sldChg chg="add">
        <pc:chgData name="Finn, Angela - DEN" userId="S::angela.finn@flydenver.com::798ebbfd-a4c1-405a-bff1-81a08eb9e9df" providerId="AD" clId="Web-{00000000-0000-0000-0000-000000000000}" dt="2026-10-08T20:34:49.460" v="9"/>
        <pc:sldMkLst>
          <pc:docMk/>
          <pc:sldMk cId="1085866876" sldId="2147376424"/>
        </pc:sldMkLst>
      </pc:sldChg>
    </pc:docChg>
  </pc:docChgLst>
  <pc:docChgLst>
    <pc:chgData name="Rodriguez, Nicole - DEN" userId="edce7eb7-41d3-4b21-8d93-85b303938bcd" providerId="ADAL" clId="{B53800F5-5A40-456F-B28E-49B2E7614C20}"/>
    <pc:docChg chg="undo custSel addSld delSld modSld addSection delSection modSection">
      <pc:chgData name="Rodriguez, Nicole - DEN" userId="edce7eb7-41d3-4b21-8d93-85b303938bcd" providerId="ADAL" clId="{B53800F5-5A40-456F-B28E-49B2E7614C20}" dt="2026-10-15T05:15:19.626" v="1272" actId="962"/>
      <pc:docMkLst>
        <pc:docMk/>
      </pc:docMkLst>
      <pc:sldChg chg="modSp mod">
        <pc:chgData name="Rodriguez, Nicole - DEN" userId="edce7eb7-41d3-4b21-8d93-85b303938bcd" providerId="ADAL" clId="{B53800F5-5A40-456F-B28E-49B2E7614C20}" dt="2026-10-08T18:20:12.810" v="566" actId="20577"/>
        <pc:sldMkLst>
          <pc:docMk/>
          <pc:sldMk cId="2846624467" sldId="256"/>
        </pc:sldMkLst>
        <pc:spChg chg="mod">
          <ac:chgData name="Rodriguez, Nicole - DEN" userId="edce7eb7-41d3-4b21-8d93-85b303938bcd" providerId="ADAL" clId="{B53800F5-5A40-456F-B28E-49B2E7614C20}" dt="2026-10-08T18:20:12.810" v="566" actId="20577"/>
          <ac:spMkLst>
            <pc:docMk/>
            <pc:sldMk cId="2846624467" sldId="256"/>
            <ac:spMk id="12" creationId="{D06CD543-9B09-4CCC-6C2C-B6101A9929BC}"/>
          </ac:spMkLst>
        </pc:spChg>
      </pc:sldChg>
      <pc:sldChg chg="modSp mod">
        <pc:chgData name="Rodriguez, Nicole - DEN" userId="edce7eb7-41d3-4b21-8d93-85b303938bcd" providerId="ADAL" clId="{B53800F5-5A40-456F-B28E-49B2E7614C20}" dt="2026-10-15T05:08:43.691" v="1180" actId="962"/>
        <pc:sldMkLst>
          <pc:docMk/>
          <pc:sldMk cId="2400704850" sldId="257"/>
        </pc:sldMkLst>
        <pc:picChg chg="mod">
          <ac:chgData name="Rodriguez, Nicole - DEN" userId="edce7eb7-41d3-4b21-8d93-85b303938bcd" providerId="ADAL" clId="{B53800F5-5A40-456F-B28E-49B2E7614C20}" dt="2026-10-15T05:08:43.691" v="1180" actId="962"/>
          <ac:picMkLst>
            <pc:docMk/>
            <pc:sldMk cId="2400704850" sldId="257"/>
            <ac:picMk id="2" creationId="{FE0AF8BB-F537-D945-884B-5C84ADB1F8AD}"/>
          </ac:picMkLst>
        </pc:picChg>
      </pc:sldChg>
      <pc:sldChg chg="modSp mod">
        <pc:chgData name="Rodriguez, Nicole - DEN" userId="edce7eb7-41d3-4b21-8d93-85b303938bcd" providerId="ADAL" clId="{B53800F5-5A40-456F-B28E-49B2E7614C20}" dt="2026-10-08T18:20:06.804" v="562" actId="20577"/>
        <pc:sldMkLst>
          <pc:docMk/>
          <pc:sldMk cId="1803389123" sldId="258"/>
        </pc:sldMkLst>
        <pc:spChg chg="mod">
          <ac:chgData name="Rodriguez, Nicole - DEN" userId="edce7eb7-41d3-4b21-8d93-85b303938bcd" providerId="ADAL" clId="{B53800F5-5A40-456F-B28E-49B2E7614C20}" dt="2026-10-08T18:20:06.804" v="562" actId="20577"/>
          <ac:spMkLst>
            <pc:docMk/>
            <pc:sldMk cId="1803389123" sldId="258"/>
            <ac:spMk id="12" creationId="{B5C24A1E-53A1-31BE-F120-F3AE99384F9F}"/>
          </ac:spMkLst>
        </pc:spChg>
      </pc:sldChg>
      <pc:sldChg chg="modSp mod">
        <pc:chgData name="Rodriguez, Nicole - DEN" userId="edce7eb7-41d3-4b21-8d93-85b303938bcd" providerId="ADAL" clId="{B53800F5-5A40-456F-B28E-49B2E7614C20}" dt="2026-10-15T04:51:35.082" v="1110" actId="962"/>
        <pc:sldMkLst>
          <pc:docMk/>
          <pc:sldMk cId="3680592409" sldId="260"/>
        </pc:sldMkLst>
        <pc:spChg chg="mod">
          <ac:chgData name="Rodriguez, Nicole - DEN" userId="edce7eb7-41d3-4b21-8d93-85b303938bcd" providerId="ADAL" clId="{B53800F5-5A40-456F-B28E-49B2E7614C20}" dt="2026-10-15T04:45:57.462" v="997" actId="20577"/>
          <ac:spMkLst>
            <pc:docMk/>
            <pc:sldMk cId="3680592409" sldId="260"/>
            <ac:spMk id="5" creationId="{C0D86F75-7FBA-D3E4-089E-808FDAE59837}"/>
          </ac:spMkLst>
        </pc:spChg>
        <pc:spChg chg="mod">
          <ac:chgData name="Rodriguez, Nicole - DEN" userId="edce7eb7-41d3-4b21-8d93-85b303938bcd" providerId="ADAL" clId="{B53800F5-5A40-456F-B28E-49B2E7614C20}" dt="2026-10-15T04:51:14.014" v="1108" actId="962"/>
          <ac:spMkLst>
            <pc:docMk/>
            <pc:sldMk cId="3680592409" sldId="260"/>
            <ac:spMk id="10" creationId="{B39C4CB7-E874-6EA6-31F3-FC73E22AA8FA}"/>
          </ac:spMkLst>
        </pc:spChg>
        <pc:picChg chg="mod">
          <ac:chgData name="Rodriguez, Nicole - DEN" userId="edce7eb7-41d3-4b21-8d93-85b303938bcd" providerId="ADAL" clId="{B53800F5-5A40-456F-B28E-49B2E7614C20}" dt="2026-10-15T04:51:35.082" v="1110" actId="962"/>
          <ac:picMkLst>
            <pc:docMk/>
            <pc:sldMk cId="3680592409" sldId="260"/>
            <ac:picMk id="6" creationId="{A8005F50-C017-2968-8E18-3F09B099EF75}"/>
          </ac:picMkLst>
        </pc:picChg>
      </pc:sldChg>
      <pc:sldChg chg="modSp mod">
        <pc:chgData name="Rodriguez, Nicole - DEN" userId="edce7eb7-41d3-4b21-8d93-85b303938bcd" providerId="ADAL" clId="{B53800F5-5A40-456F-B28E-49B2E7614C20}" dt="2026-10-15T05:14:23.702" v="1252" actId="962"/>
        <pc:sldMkLst>
          <pc:docMk/>
          <pc:sldMk cId="3053495222" sldId="261"/>
        </pc:sldMkLst>
        <pc:picChg chg="mod">
          <ac:chgData name="Rodriguez, Nicole - DEN" userId="edce7eb7-41d3-4b21-8d93-85b303938bcd" providerId="ADAL" clId="{B53800F5-5A40-456F-B28E-49B2E7614C20}" dt="2026-10-15T05:14:23.702" v="1252" actId="962"/>
          <ac:picMkLst>
            <pc:docMk/>
            <pc:sldMk cId="3053495222" sldId="261"/>
            <ac:picMk id="7" creationId="{134D271D-3A98-B5D6-3A2D-0685DE3A3505}"/>
          </ac:picMkLst>
        </pc:picChg>
      </pc:sldChg>
      <pc:sldChg chg="modSp mod">
        <pc:chgData name="Rodriguez, Nicole - DEN" userId="edce7eb7-41d3-4b21-8d93-85b303938bcd" providerId="ADAL" clId="{B53800F5-5A40-456F-B28E-49B2E7614C20}" dt="2026-10-15T05:05:36.882" v="1160" actId="962"/>
        <pc:sldMkLst>
          <pc:docMk/>
          <pc:sldMk cId="3490488679" sldId="262"/>
        </pc:sldMkLst>
        <pc:picChg chg="mod">
          <ac:chgData name="Rodriguez, Nicole - DEN" userId="edce7eb7-41d3-4b21-8d93-85b303938bcd" providerId="ADAL" clId="{B53800F5-5A40-456F-B28E-49B2E7614C20}" dt="2026-10-15T05:05:36.882" v="1160" actId="962"/>
          <ac:picMkLst>
            <pc:docMk/>
            <pc:sldMk cId="3490488679" sldId="262"/>
            <ac:picMk id="6" creationId="{D5509BEF-6A44-9923-C5F6-06327E09037E}"/>
          </ac:picMkLst>
        </pc:picChg>
      </pc:sldChg>
      <pc:sldChg chg="modSp mod">
        <pc:chgData name="Rodriguez, Nicole - DEN" userId="edce7eb7-41d3-4b21-8d93-85b303938bcd" providerId="ADAL" clId="{B53800F5-5A40-456F-B28E-49B2E7614C20}" dt="2026-10-15T05:11:06.486" v="1208" actId="962"/>
        <pc:sldMkLst>
          <pc:docMk/>
          <pc:sldMk cId="3137166465" sldId="263"/>
        </pc:sldMkLst>
        <pc:spChg chg="mod">
          <ac:chgData name="Rodriguez, Nicole - DEN" userId="edce7eb7-41d3-4b21-8d93-85b303938bcd" providerId="ADAL" clId="{B53800F5-5A40-456F-B28E-49B2E7614C20}" dt="2026-10-15T04:47:32.514" v="1041" actId="20577"/>
          <ac:spMkLst>
            <pc:docMk/>
            <pc:sldMk cId="3137166465" sldId="263"/>
            <ac:spMk id="2" creationId="{3680D793-DB6B-4C51-1F9B-28092A2C3204}"/>
          </ac:spMkLst>
        </pc:spChg>
        <pc:spChg chg="ord">
          <ac:chgData name="Rodriguez, Nicole - DEN" userId="edce7eb7-41d3-4b21-8d93-85b303938bcd" providerId="ADAL" clId="{B53800F5-5A40-456F-B28E-49B2E7614C20}" dt="2026-10-15T04:49:33.732" v="1091" actId="13244"/>
          <ac:spMkLst>
            <pc:docMk/>
            <pc:sldMk cId="3137166465" sldId="263"/>
            <ac:spMk id="3" creationId="{49D2CE74-A510-592B-D445-A662E7C2045D}"/>
          </ac:spMkLst>
        </pc:spChg>
        <pc:picChg chg="mod ord">
          <ac:chgData name="Rodriguez, Nicole - DEN" userId="edce7eb7-41d3-4b21-8d93-85b303938bcd" providerId="ADAL" clId="{B53800F5-5A40-456F-B28E-49B2E7614C20}" dt="2026-10-15T05:11:06.486" v="1208" actId="962"/>
          <ac:picMkLst>
            <pc:docMk/>
            <pc:sldMk cId="3137166465" sldId="263"/>
            <ac:picMk id="7" creationId="{E97D30AA-2D7A-1A13-CFCC-9DAAF32E0FB9}"/>
          </ac:picMkLst>
        </pc:picChg>
      </pc:sldChg>
      <pc:sldChg chg="modSp mod">
        <pc:chgData name="Rodriguez, Nicole - DEN" userId="edce7eb7-41d3-4b21-8d93-85b303938bcd" providerId="ADAL" clId="{B53800F5-5A40-456F-B28E-49B2E7614C20}" dt="2026-10-15T05:14:36.913" v="1256" actId="962"/>
        <pc:sldMkLst>
          <pc:docMk/>
          <pc:sldMk cId="222982715" sldId="264"/>
        </pc:sldMkLst>
        <pc:picChg chg="mod">
          <ac:chgData name="Rodriguez, Nicole - DEN" userId="edce7eb7-41d3-4b21-8d93-85b303938bcd" providerId="ADAL" clId="{B53800F5-5A40-456F-B28E-49B2E7614C20}" dt="2026-10-15T05:14:36.913" v="1256" actId="962"/>
          <ac:picMkLst>
            <pc:docMk/>
            <pc:sldMk cId="222982715" sldId="264"/>
            <ac:picMk id="7" creationId="{6823A8D7-A394-8D60-1B1B-53B19196F569}"/>
          </ac:picMkLst>
        </pc:picChg>
      </pc:sldChg>
      <pc:sldChg chg="modSp mod">
        <pc:chgData name="Rodriguez, Nicole - DEN" userId="edce7eb7-41d3-4b21-8d93-85b303938bcd" providerId="ADAL" clId="{B53800F5-5A40-456F-B28E-49B2E7614C20}" dt="2026-10-15T04:52:44.407" v="1116" actId="962"/>
        <pc:sldMkLst>
          <pc:docMk/>
          <pc:sldMk cId="1120184084" sldId="265"/>
        </pc:sldMkLst>
        <pc:picChg chg="mod">
          <ac:chgData name="Rodriguez, Nicole - DEN" userId="edce7eb7-41d3-4b21-8d93-85b303938bcd" providerId="ADAL" clId="{B53800F5-5A40-456F-B28E-49B2E7614C20}" dt="2026-10-15T04:52:19.784" v="1114" actId="962"/>
          <ac:picMkLst>
            <pc:docMk/>
            <pc:sldMk cId="1120184084" sldId="265"/>
            <ac:picMk id="4" creationId="{CECC2172-7950-57F5-D813-4C1C6B54D69B}"/>
          </ac:picMkLst>
        </pc:picChg>
        <pc:picChg chg="mod">
          <ac:chgData name="Rodriguez, Nicole - DEN" userId="edce7eb7-41d3-4b21-8d93-85b303938bcd" providerId="ADAL" clId="{B53800F5-5A40-456F-B28E-49B2E7614C20}" dt="2026-10-15T04:52:44.407" v="1116" actId="962"/>
          <ac:picMkLst>
            <pc:docMk/>
            <pc:sldMk cId="1120184084" sldId="265"/>
            <ac:picMk id="9" creationId="{8572CD29-1595-C69A-259B-457002B38FFD}"/>
          </ac:picMkLst>
        </pc:picChg>
      </pc:sldChg>
      <pc:sldChg chg="modSp add mod">
        <pc:chgData name="Rodriguez, Nicole - DEN" userId="edce7eb7-41d3-4b21-8d93-85b303938bcd" providerId="ADAL" clId="{B53800F5-5A40-456F-B28E-49B2E7614C20}" dt="2026-10-08T18:18:04.264" v="541" actId="20577"/>
        <pc:sldMkLst>
          <pc:docMk/>
          <pc:sldMk cId="3394175201" sldId="266"/>
        </pc:sldMkLst>
        <pc:spChg chg="mod">
          <ac:chgData name="Rodriguez, Nicole - DEN" userId="edce7eb7-41d3-4b21-8d93-85b303938bcd" providerId="ADAL" clId="{B53800F5-5A40-456F-B28E-49B2E7614C20}" dt="2026-10-08T18:18:04.264" v="541" actId="20577"/>
          <ac:spMkLst>
            <pc:docMk/>
            <pc:sldMk cId="3394175201" sldId="266"/>
            <ac:spMk id="12" creationId="{8E1BD8BE-1D9F-1FDC-EFD2-9CD74973FBB1}"/>
          </ac:spMkLst>
        </pc:spChg>
      </pc:sldChg>
      <pc:sldChg chg="modSp add mod">
        <pc:chgData name="Rodriguez, Nicole - DEN" userId="edce7eb7-41d3-4b21-8d93-85b303938bcd" providerId="ADAL" clId="{B53800F5-5A40-456F-B28E-49B2E7614C20}" dt="2026-10-15T04:50:05.054" v="1096" actId="13244"/>
        <pc:sldMkLst>
          <pc:docMk/>
          <pc:sldMk cId="3719538956" sldId="267"/>
        </pc:sldMkLst>
        <pc:spChg chg="ord">
          <ac:chgData name="Rodriguez, Nicole - DEN" userId="edce7eb7-41d3-4b21-8d93-85b303938bcd" providerId="ADAL" clId="{B53800F5-5A40-456F-B28E-49B2E7614C20}" dt="2026-10-15T04:50:05.054" v="1096" actId="13244"/>
          <ac:spMkLst>
            <pc:docMk/>
            <pc:sldMk cId="3719538956" sldId="267"/>
            <ac:spMk id="5" creationId="{6642FB71-B4B5-F302-616E-C6B12ED4A49A}"/>
          </ac:spMkLst>
        </pc:spChg>
      </pc:sldChg>
      <pc:sldChg chg="addSp modSp add mod">
        <pc:chgData name="Rodriguez, Nicole - DEN" userId="edce7eb7-41d3-4b21-8d93-85b303938bcd" providerId="ADAL" clId="{B53800F5-5A40-456F-B28E-49B2E7614C20}" dt="2026-10-15T05:10:23.264" v="1196" actId="962"/>
        <pc:sldMkLst>
          <pc:docMk/>
          <pc:sldMk cId="69197323" sldId="269"/>
        </pc:sldMkLst>
        <pc:spChg chg="mod">
          <ac:chgData name="Rodriguez, Nicole - DEN" userId="edce7eb7-41d3-4b21-8d93-85b303938bcd" providerId="ADAL" clId="{B53800F5-5A40-456F-B28E-49B2E7614C20}" dt="2026-10-08T17:03:22.004" v="390" actId="20577"/>
          <ac:spMkLst>
            <pc:docMk/>
            <pc:sldMk cId="69197323" sldId="269"/>
            <ac:spMk id="3" creationId="{D9BE6463-D70E-2478-2341-98311786756D}"/>
          </ac:spMkLst>
        </pc:spChg>
        <pc:spChg chg="mod">
          <ac:chgData name="Rodriguez, Nicole - DEN" userId="edce7eb7-41d3-4b21-8d93-85b303938bcd" providerId="ADAL" clId="{B53800F5-5A40-456F-B28E-49B2E7614C20}" dt="2026-10-06T17:08:00.383" v="331"/>
          <ac:spMkLst>
            <pc:docMk/>
            <pc:sldMk cId="69197323" sldId="269"/>
            <ac:spMk id="16" creationId="{70BC080E-0DC1-F75B-21AD-07147BBB83C8}"/>
          </ac:spMkLst>
        </pc:spChg>
        <pc:picChg chg="add mod">
          <ac:chgData name="Rodriguez, Nicole - DEN" userId="edce7eb7-41d3-4b21-8d93-85b303938bcd" providerId="ADAL" clId="{B53800F5-5A40-456F-B28E-49B2E7614C20}" dt="2026-10-15T05:10:23.264" v="1196" actId="962"/>
          <ac:picMkLst>
            <pc:docMk/>
            <pc:sldMk cId="69197323" sldId="269"/>
            <ac:picMk id="4" creationId="{E1BE4563-9DEA-E929-CC91-6732D80E51E1}"/>
          </ac:picMkLst>
        </pc:picChg>
      </pc:sldChg>
      <pc:sldChg chg="modSp add mod">
        <pc:chgData name="Rodriguez, Nicole - DEN" userId="edce7eb7-41d3-4b21-8d93-85b303938bcd" providerId="ADAL" clId="{B53800F5-5A40-456F-B28E-49B2E7614C20}" dt="2026-10-08T18:19:56.813" v="557" actId="20577"/>
        <pc:sldMkLst>
          <pc:docMk/>
          <pc:sldMk cId="2219477918" sldId="270"/>
        </pc:sldMkLst>
        <pc:spChg chg="mod">
          <ac:chgData name="Rodriguez, Nicole - DEN" userId="edce7eb7-41d3-4b21-8d93-85b303938bcd" providerId="ADAL" clId="{B53800F5-5A40-456F-B28E-49B2E7614C20}" dt="2026-10-08T18:19:56.813" v="557" actId="20577"/>
          <ac:spMkLst>
            <pc:docMk/>
            <pc:sldMk cId="2219477918" sldId="270"/>
            <ac:spMk id="12" creationId="{C8759A73-7D48-9987-5B92-05CD2EAD3219}"/>
          </ac:spMkLst>
        </pc:spChg>
      </pc:sldChg>
      <pc:sldChg chg="modSp add mod">
        <pc:chgData name="Rodriguez, Nicole - DEN" userId="edce7eb7-41d3-4b21-8d93-85b303938bcd" providerId="ADAL" clId="{B53800F5-5A40-456F-B28E-49B2E7614C20}" dt="2026-10-01T15:11:56.912" v="87" actId="20577"/>
        <pc:sldMkLst>
          <pc:docMk/>
          <pc:sldMk cId="3868215591" sldId="271"/>
        </pc:sldMkLst>
        <pc:spChg chg="mod">
          <ac:chgData name="Rodriguez, Nicole - DEN" userId="edce7eb7-41d3-4b21-8d93-85b303938bcd" providerId="ADAL" clId="{B53800F5-5A40-456F-B28E-49B2E7614C20}" dt="2026-10-01T15:11:56.912" v="87" actId="20577"/>
          <ac:spMkLst>
            <pc:docMk/>
            <pc:sldMk cId="3868215591" sldId="271"/>
            <ac:spMk id="3" creationId="{E9C1E9FB-B0B7-A99C-F088-A6850F71EFCE}"/>
          </ac:spMkLst>
        </pc:spChg>
        <pc:spChg chg="mod">
          <ac:chgData name="Rodriguez, Nicole - DEN" userId="edce7eb7-41d3-4b21-8d93-85b303938bcd" providerId="ADAL" clId="{B53800F5-5A40-456F-B28E-49B2E7614C20}" dt="2026-10-01T15:10:41.916" v="55"/>
          <ac:spMkLst>
            <pc:docMk/>
            <pc:sldMk cId="3868215591" sldId="271"/>
            <ac:spMk id="16" creationId="{9EB78F7E-CBFE-609A-EDE9-2D5D80A264D1}"/>
          </ac:spMkLst>
        </pc:spChg>
      </pc:sldChg>
      <pc:sldChg chg="modSp add mod">
        <pc:chgData name="Rodriguez, Nicole - DEN" userId="edce7eb7-41d3-4b21-8d93-85b303938bcd" providerId="ADAL" clId="{B53800F5-5A40-456F-B28E-49B2E7614C20}" dt="2026-10-08T18:20:32.930" v="574" actId="20577"/>
        <pc:sldMkLst>
          <pc:docMk/>
          <pc:sldMk cId="2743086407" sldId="272"/>
        </pc:sldMkLst>
        <pc:spChg chg="mod">
          <ac:chgData name="Rodriguez, Nicole - DEN" userId="edce7eb7-41d3-4b21-8d93-85b303938bcd" providerId="ADAL" clId="{B53800F5-5A40-456F-B28E-49B2E7614C20}" dt="2026-10-08T18:20:32.930" v="574" actId="20577"/>
          <ac:spMkLst>
            <pc:docMk/>
            <pc:sldMk cId="2743086407" sldId="272"/>
            <ac:spMk id="12" creationId="{D1CF544A-19E1-0B0F-EB51-E1D19CB3E861}"/>
          </ac:spMkLst>
        </pc:spChg>
      </pc:sldChg>
      <pc:sldChg chg="modSp add mod">
        <pc:chgData name="Rodriguez, Nicole - DEN" userId="edce7eb7-41d3-4b21-8d93-85b303938bcd" providerId="ADAL" clId="{B53800F5-5A40-456F-B28E-49B2E7614C20}" dt="2026-10-01T15:20:47.936" v="108" actId="20577"/>
        <pc:sldMkLst>
          <pc:docMk/>
          <pc:sldMk cId="1828642305" sldId="273"/>
        </pc:sldMkLst>
        <pc:spChg chg="mod">
          <ac:chgData name="Rodriguez, Nicole - DEN" userId="edce7eb7-41d3-4b21-8d93-85b303938bcd" providerId="ADAL" clId="{B53800F5-5A40-456F-B28E-49B2E7614C20}" dt="2026-10-01T15:20:47.936" v="108" actId="20577"/>
          <ac:spMkLst>
            <pc:docMk/>
            <pc:sldMk cId="1828642305" sldId="273"/>
            <ac:spMk id="3" creationId="{DACD517F-4BA2-C6F6-2603-CB3C6EFB0730}"/>
          </ac:spMkLst>
        </pc:spChg>
        <pc:spChg chg="mod">
          <ac:chgData name="Rodriguez, Nicole - DEN" userId="edce7eb7-41d3-4b21-8d93-85b303938bcd" providerId="ADAL" clId="{B53800F5-5A40-456F-B28E-49B2E7614C20}" dt="2026-10-01T15:19:36.900" v="96"/>
          <ac:spMkLst>
            <pc:docMk/>
            <pc:sldMk cId="1828642305" sldId="273"/>
            <ac:spMk id="16" creationId="{7F028635-19B1-D5B5-C437-5AFB0B49C994}"/>
          </ac:spMkLst>
        </pc:spChg>
      </pc:sldChg>
      <pc:sldChg chg="modSp add mod">
        <pc:chgData name="Rodriguez, Nicole - DEN" userId="edce7eb7-41d3-4b21-8d93-85b303938bcd" providerId="ADAL" clId="{B53800F5-5A40-456F-B28E-49B2E7614C20}" dt="2026-10-08T18:19:41.831" v="549" actId="20577"/>
        <pc:sldMkLst>
          <pc:docMk/>
          <pc:sldMk cId="3747160204" sldId="274"/>
        </pc:sldMkLst>
        <pc:spChg chg="mod">
          <ac:chgData name="Rodriguez, Nicole - DEN" userId="edce7eb7-41d3-4b21-8d93-85b303938bcd" providerId="ADAL" clId="{B53800F5-5A40-456F-B28E-49B2E7614C20}" dt="2026-10-08T18:19:41.831" v="549" actId="20577"/>
          <ac:spMkLst>
            <pc:docMk/>
            <pc:sldMk cId="3747160204" sldId="274"/>
            <ac:spMk id="12" creationId="{39BD97AC-420D-BA25-D944-3835E204F3A1}"/>
          </ac:spMkLst>
        </pc:spChg>
      </pc:sldChg>
      <pc:sldChg chg="modSp add mod">
        <pc:chgData name="Rodriguez, Nicole - DEN" userId="edce7eb7-41d3-4b21-8d93-85b303938bcd" providerId="ADAL" clId="{B53800F5-5A40-456F-B28E-49B2E7614C20}" dt="2026-10-01T15:23:03.474" v="125" actId="20577"/>
        <pc:sldMkLst>
          <pc:docMk/>
          <pc:sldMk cId="2924740843" sldId="275"/>
        </pc:sldMkLst>
        <pc:spChg chg="mod">
          <ac:chgData name="Rodriguez, Nicole - DEN" userId="edce7eb7-41d3-4b21-8d93-85b303938bcd" providerId="ADAL" clId="{B53800F5-5A40-456F-B28E-49B2E7614C20}" dt="2026-10-01T15:23:03.474" v="125" actId="20577"/>
          <ac:spMkLst>
            <pc:docMk/>
            <pc:sldMk cId="2924740843" sldId="275"/>
            <ac:spMk id="3" creationId="{766699AB-B5A9-D022-D676-C0B377533B50}"/>
          </ac:spMkLst>
        </pc:spChg>
        <pc:spChg chg="mod">
          <ac:chgData name="Rodriguez, Nicole - DEN" userId="edce7eb7-41d3-4b21-8d93-85b303938bcd" providerId="ADAL" clId="{B53800F5-5A40-456F-B28E-49B2E7614C20}" dt="2026-10-01T15:22:04.696" v="113"/>
          <ac:spMkLst>
            <pc:docMk/>
            <pc:sldMk cId="2924740843" sldId="275"/>
            <ac:spMk id="16" creationId="{17520D84-C1AF-8497-091B-01EC8F129B7B}"/>
          </ac:spMkLst>
        </pc:spChg>
      </pc:sldChg>
      <pc:sldChg chg="modSp add mod">
        <pc:chgData name="Rodriguez, Nicole - DEN" userId="edce7eb7-41d3-4b21-8d93-85b303938bcd" providerId="ADAL" clId="{B53800F5-5A40-456F-B28E-49B2E7614C20}" dt="2026-10-08T18:19:30.826" v="545" actId="20577"/>
        <pc:sldMkLst>
          <pc:docMk/>
          <pc:sldMk cId="943974350" sldId="276"/>
        </pc:sldMkLst>
        <pc:spChg chg="mod">
          <ac:chgData name="Rodriguez, Nicole - DEN" userId="edce7eb7-41d3-4b21-8d93-85b303938bcd" providerId="ADAL" clId="{B53800F5-5A40-456F-B28E-49B2E7614C20}" dt="2026-10-08T18:19:30.826" v="545" actId="20577"/>
          <ac:spMkLst>
            <pc:docMk/>
            <pc:sldMk cId="943974350" sldId="276"/>
            <ac:spMk id="12" creationId="{AE0DF143-3537-F3AC-DBA4-AC3BD81869F0}"/>
          </ac:spMkLst>
        </pc:spChg>
      </pc:sldChg>
      <pc:sldChg chg="modSp add mod">
        <pc:chgData name="Rodriguez, Nicole - DEN" userId="edce7eb7-41d3-4b21-8d93-85b303938bcd" providerId="ADAL" clId="{B53800F5-5A40-456F-B28E-49B2E7614C20}" dt="2026-10-15T05:10:07.024" v="1192" actId="962"/>
        <pc:sldMkLst>
          <pc:docMk/>
          <pc:sldMk cId="4141430967" sldId="277"/>
        </pc:sldMkLst>
        <pc:spChg chg="mod">
          <ac:chgData name="Rodriguez, Nicole - DEN" userId="edce7eb7-41d3-4b21-8d93-85b303938bcd" providerId="ADAL" clId="{B53800F5-5A40-456F-B28E-49B2E7614C20}" dt="2026-10-01T15:25:37.034" v="141" actId="20577"/>
          <ac:spMkLst>
            <pc:docMk/>
            <pc:sldMk cId="4141430967" sldId="277"/>
            <ac:spMk id="3" creationId="{D4FAEFB1-122C-94CC-4F02-ACD4ED2353A8}"/>
          </ac:spMkLst>
        </pc:spChg>
        <pc:spChg chg="mod">
          <ac:chgData name="Rodriguez, Nicole - DEN" userId="edce7eb7-41d3-4b21-8d93-85b303938bcd" providerId="ADAL" clId="{B53800F5-5A40-456F-B28E-49B2E7614C20}" dt="2026-10-01T15:24:21.263" v="128"/>
          <ac:spMkLst>
            <pc:docMk/>
            <pc:sldMk cId="4141430967" sldId="277"/>
            <ac:spMk id="16" creationId="{0C5BA3CF-A951-EE69-1F89-56E88CFB39A8}"/>
          </ac:spMkLst>
        </pc:spChg>
        <pc:picChg chg="mod">
          <ac:chgData name="Rodriguez, Nicole - DEN" userId="edce7eb7-41d3-4b21-8d93-85b303938bcd" providerId="ADAL" clId="{B53800F5-5A40-456F-B28E-49B2E7614C20}" dt="2026-10-15T05:10:07.024" v="1192" actId="962"/>
          <ac:picMkLst>
            <pc:docMk/>
            <pc:sldMk cId="4141430967" sldId="277"/>
            <ac:picMk id="2" creationId="{960AF61D-1E91-F34E-77D5-4DC70EFAB50F}"/>
          </ac:picMkLst>
        </pc:picChg>
      </pc:sldChg>
      <pc:sldChg chg="modSp mod">
        <pc:chgData name="Rodriguez, Nicole - DEN" userId="edce7eb7-41d3-4b21-8d93-85b303938bcd" providerId="ADAL" clId="{B53800F5-5A40-456F-B28E-49B2E7614C20}" dt="2026-10-15T05:09:49.877" v="1188" actId="962"/>
        <pc:sldMkLst>
          <pc:docMk/>
          <pc:sldMk cId="2895510174" sldId="278"/>
        </pc:sldMkLst>
        <pc:spChg chg="mod">
          <ac:chgData name="Rodriguez, Nicole - DEN" userId="edce7eb7-41d3-4b21-8d93-85b303938bcd" providerId="ADAL" clId="{B53800F5-5A40-456F-B28E-49B2E7614C20}" dt="2026-10-15T04:48:55.159" v="1081" actId="20577"/>
          <ac:spMkLst>
            <pc:docMk/>
            <pc:sldMk cId="2895510174" sldId="278"/>
            <ac:spMk id="16" creationId="{B9FA9192-A938-53AC-FAF7-538EA0270539}"/>
          </ac:spMkLst>
        </pc:spChg>
        <pc:picChg chg="mod">
          <ac:chgData name="Rodriguez, Nicole - DEN" userId="edce7eb7-41d3-4b21-8d93-85b303938bcd" providerId="ADAL" clId="{B53800F5-5A40-456F-B28E-49B2E7614C20}" dt="2026-10-15T05:09:49.877" v="1188" actId="962"/>
          <ac:picMkLst>
            <pc:docMk/>
            <pc:sldMk cId="2895510174" sldId="278"/>
            <ac:picMk id="2" creationId="{2B80D0D1-E07B-B136-A15C-68067117FFA2}"/>
          </ac:picMkLst>
        </pc:picChg>
      </pc:sldChg>
      <pc:sldChg chg="modSp add mod">
        <pc:chgData name="Rodriguez, Nicole - DEN" userId="edce7eb7-41d3-4b21-8d93-85b303938bcd" providerId="ADAL" clId="{B53800F5-5A40-456F-B28E-49B2E7614C20}" dt="2026-10-08T18:42:11.936" v="821" actId="207"/>
        <pc:sldMkLst>
          <pc:docMk/>
          <pc:sldMk cId="197345724" sldId="307"/>
        </pc:sldMkLst>
        <pc:spChg chg="mod">
          <ac:chgData name="Rodriguez, Nicole - DEN" userId="edce7eb7-41d3-4b21-8d93-85b303938bcd" providerId="ADAL" clId="{B53800F5-5A40-456F-B28E-49B2E7614C20}" dt="2026-10-08T18:42:11.936" v="821" actId="207"/>
          <ac:spMkLst>
            <pc:docMk/>
            <pc:sldMk cId="197345724" sldId="307"/>
            <ac:spMk id="12" creationId="{D53AD102-26C3-A3F8-CF0D-8DDA26368F1C}"/>
          </ac:spMkLst>
        </pc:spChg>
      </pc:sldChg>
      <pc:sldChg chg="modSp mod">
        <pc:chgData name="Rodriguez, Nicole - DEN" userId="edce7eb7-41d3-4b21-8d93-85b303938bcd" providerId="ADAL" clId="{B53800F5-5A40-456F-B28E-49B2E7614C20}" dt="2026-10-15T05:09:28.766" v="1184" actId="962"/>
        <pc:sldMkLst>
          <pc:docMk/>
          <pc:sldMk cId="30691715" sldId="309"/>
        </pc:sldMkLst>
        <pc:spChg chg="mod">
          <ac:chgData name="Rodriguez, Nicole - DEN" userId="edce7eb7-41d3-4b21-8d93-85b303938bcd" providerId="ADAL" clId="{B53800F5-5A40-456F-B28E-49B2E7614C20}" dt="2026-10-15T04:49:17.764" v="1089" actId="20577"/>
          <ac:spMkLst>
            <pc:docMk/>
            <pc:sldMk cId="30691715" sldId="309"/>
            <ac:spMk id="16" creationId="{A2004BF6-521A-D2AA-2F8D-E88DE8E20035}"/>
          </ac:spMkLst>
        </pc:spChg>
        <pc:picChg chg="mod">
          <ac:chgData name="Rodriguez, Nicole - DEN" userId="edce7eb7-41d3-4b21-8d93-85b303938bcd" providerId="ADAL" clId="{B53800F5-5A40-456F-B28E-49B2E7614C20}" dt="2026-10-15T05:09:28.766" v="1184" actId="962"/>
          <ac:picMkLst>
            <pc:docMk/>
            <pc:sldMk cId="30691715" sldId="309"/>
            <ac:picMk id="4" creationId="{AD5DE8BE-C62E-D3A1-2AC1-574F0411F3B4}"/>
          </ac:picMkLst>
        </pc:picChg>
      </pc:sldChg>
      <pc:sldChg chg="modSp mod">
        <pc:chgData name="Rodriguez, Nicole - DEN" userId="edce7eb7-41d3-4b21-8d93-85b303938bcd" providerId="ADAL" clId="{B53800F5-5A40-456F-B28E-49B2E7614C20}" dt="2026-10-15T05:12:32.073" v="1212" actId="962"/>
        <pc:sldMkLst>
          <pc:docMk/>
          <pc:sldMk cId="2487797668" sldId="310"/>
        </pc:sldMkLst>
        <pc:picChg chg="mod">
          <ac:chgData name="Rodriguez, Nicole - DEN" userId="edce7eb7-41d3-4b21-8d93-85b303938bcd" providerId="ADAL" clId="{B53800F5-5A40-456F-B28E-49B2E7614C20}" dt="2026-10-15T05:12:32.073" v="1212" actId="962"/>
          <ac:picMkLst>
            <pc:docMk/>
            <pc:sldMk cId="2487797668" sldId="310"/>
            <ac:picMk id="7" creationId="{DEDEA5D6-54E9-DA05-0B3D-D845D845033F}"/>
          </ac:picMkLst>
        </pc:picChg>
      </pc:sldChg>
      <pc:sldChg chg="modSp mod">
        <pc:chgData name="Rodriguez, Nicole - DEN" userId="edce7eb7-41d3-4b21-8d93-85b303938bcd" providerId="ADAL" clId="{B53800F5-5A40-456F-B28E-49B2E7614C20}" dt="2026-10-15T05:12:44.071" v="1216" actId="962"/>
        <pc:sldMkLst>
          <pc:docMk/>
          <pc:sldMk cId="823359515" sldId="311"/>
        </pc:sldMkLst>
        <pc:spChg chg="mod">
          <ac:chgData name="Rodriguez, Nicole - DEN" userId="edce7eb7-41d3-4b21-8d93-85b303938bcd" providerId="ADAL" clId="{B53800F5-5A40-456F-B28E-49B2E7614C20}" dt="2026-10-15T04:47:38.283" v="1046" actId="20577"/>
          <ac:spMkLst>
            <pc:docMk/>
            <pc:sldMk cId="823359515" sldId="311"/>
            <ac:spMk id="2" creationId="{DAAF6153-B07E-9C7E-17C5-A3DD462DD997}"/>
          </ac:spMkLst>
        </pc:spChg>
        <pc:picChg chg="mod">
          <ac:chgData name="Rodriguez, Nicole - DEN" userId="edce7eb7-41d3-4b21-8d93-85b303938bcd" providerId="ADAL" clId="{B53800F5-5A40-456F-B28E-49B2E7614C20}" dt="2026-10-15T05:12:44.071" v="1216" actId="962"/>
          <ac:picMkLst>
            <pc:docMk/>
            <pc:sldMk cId="823359515" sldId="311"/>
            <ac:picMk id="8" creationId="{3AB4E250-CAA7-AE21-DEAD-069D4DA40372}"/>
          </ac:picMkLst>
        </pc:picChg>
      </pc:sldChg>
      <pc:sldChg chg="modSp mod">
        <pc:chgData name="Rodriguez, Nicole - DEN" userId="edce7eb7-41d3-4b21-8d93-85b303938bcd" providerId="ADAL" clId="{B53800F5-5A40-456F-B28E-49B2E7614C20}" dt="2026-10-15T05:07:19.084" v="1172" actId="962"/>
        <pc:sldMkLst>
          <pc:docMk/>
          <pc:sldMk cId="3246745798" sldId="359"/>
        </pc:sldMkLst>
        <pc:spChg chg="mod ord">
          <ac:chgData name="Rodriguez, Nicole - DEN" userId="edce7eb7-41d3-4b21-8d93-85b303938bcd" providerId="ADAL" clId="{B53800F5-5A40-456F-B28E-49B2E7614C20}" dt="2026-10-15T05:06:52.532" v="1168" actId="962"/>
          <ac:spMkLst>
            <pc:docMk/>
            <pc:sldMk cId="3246745798" sldId="359"/>
            <ac:spMk id="26" creationId="{F25C5BE9-5E31-353C-1177-DA151D6BE14A}"/>
          </ac:spMkLst>
        </pc:spChg>
        <pc:spChg chg="ord">
          <ac:chgData name="Rodriguez, Nicole - DEN" userId="edce7eb7-41d3-4b21-8d93-85b303938bcd" providerId="ADAL" clId="{B53800F5-5A40-456F-B28E-49B2E7614C20}" dt="2026-10-15T04:50:46.372" v="1105" actId="13244"/>
          <ac:spMkLst>
            <pc:docMk/>
            <pc:sldMk cId="3246745798" sldId="359"/>
            <ac:spMk id="52" creationId="{9CFD83B0-BBEB-E516-3700-229C249FF044}"/>
          </ac:spMkLst>
        </pc:spChg>
        <pc:grpChg chg="mod">
          <ac:chgData name="Rodriguez, Nicole - DEN" userId="edce7eb7-41d3-4b21-8d93-85b303938bcd" providerId="ADAL" clId="{B53800F5-5A40-456F-B28E-49B2E7614C20}" dt="2026-10-15T05:07:04.357" v="1170" actId="962"/>
          <ac:grpSpMkLst>
            <pc:docMk/>
            <pc:sldMk cId="3246745798" sldId="359"/>
            <ac:grpSpMk id="4" creationId="{C84EB86B-1ACF-E886-4A0F-291B7FF29276}"/>
          </ac:grpSpMkLst>
        </pc:grpChg>
        <pc:grpChg chg="mod">
          <ac:chgData name="Rodriguez, Nicole - DEN" userId="edce7eb7-41d3-4b21-8d93-85b303938bcd" providerId="ADAL" clId="{B53800F5-5A40-456F-B28E-49B2E7614C20}" dt="2026-10-15T05:07:19.084" v="1172" actId="962"/>
          <ac:grpSpMkLst>
            <pc:docMk/>
            <pc:sldMk cId="3246745798" sldId="359"/>
            <ac:grpSpMk id="5" creationId="{945D7728-88F5-9CA2-8D0C-4B72682340E3}"/>
          </ac:grpSpMkLst>
        </pc:grpChg>
        <pc:grpChg chg="mod ord">
          <ac:chgData name="Rodriguez, Nicole - DEN" userId="edce7eb7-41d3-4b21-8d93-85b303938bcd" providerId="ADAL" clId="{B53800F5-5A40-456F-B28E-49B2E7614C20}" dt="2026-10-15T05:06:47.987" v="1167" actId="962"/>
          <ac:grpSpMkLst>
            <pc:docMk/>
            <pc:sldMk cId="3246745798" sldId="359"/>
            <ac:grpSpMk id="90" creationId="{02D59147-8B79-322C-5F2F-40ACFCB8D57D}"/>
          </ac:grpSpMkLst>
        </pc:grpChg>
        <pc:cxnChg chg="mod">
          <ac:chgData name="Rodriguez, Nicole - DEN" userId="edce7eb7-41d3-4b21-8d93-85b303938bcd" providerId="ADAL" clId="{B53800F5-5A40-456F-B28E-49B2E7614C20}" dt="2026-10-15T04:50:57.215" v="1107" actId="962"/>
          <ac:cxnSpMkLst>
            <pc:docMk/>
            <pc:sldMk cId="3246745798" sldId="359"/>
            <ac:cxnSpMk id="3" creationId="{8406A159-9BB7-D89B-8A05-AA167F5719E7}"/>
          </ac:cxnSpMkLst>
        </pc:cxnChg>
        <pc:cxnChg chg="mod">
          <ac:chgData name="Rodriguez, Nicole - DEN" userId="edce7eb7-41d3-4b21-8d93-85b303938bcd" providerId="ADAL" clId="{B53800F5-5A40-456F-B28E-49B2E7614C20}" dt="2026-10-15T04:50:43.002" v="1104" actId="962"/>
          <ac:cxnSpMkLst>
            <pc:docMk/>
            <pc:sldMk cId="3246745798" sldId="359"/>
            <ac:cxnSpMk id="37" creationId="{74AC7221-D83E-2226-C1A3-59CE4FF0E346}"/>
          </ac:cxnSpMkLst>
        </pc:cxnChg>
        <pc:cxnChg chg="mod">
          <ac:chgData name="Rodriguez, Nicole - DEN" userId="edce7eb7-41d3-4b21-8d93-85b303938bcd" providerId="ADAL" clId="{B53800F5-5A40-456F-B28E-49B2E7614C20}" dt="2026-10-15T04:50:41.971" v="1103" actId="962"/>
          <ac:cxnSpMkLst>
            <pc:docMk/>
            <pc:sldMk cId="3246745798" sldId="359"/>
            <ac:cxnSpMk id="41" creationId="{4A11C3DC-4B25-023E-FB8A-C3999EE10861}"/>
          </ac:cxnSpMkLst>
        </pc:cxnChg>
        <pc:cxnChg chg="mod">
          <ac:chgData name="Rodriguez, Nicole - DEN" userId="edce7eb7-41d3-4b21-8d93-85b303938bcd" providerId="ADAL" clId="{B53800F5-5A40-456F-B28E-49B2E7614C20}" dt="2026-10-15T04:50:40.454" v="1102" actId="962"/>
          <ac:cxnSpMkLst>
            <pc:docMk/>
            <pc:sldMk cId="3246745798" sldId="359"/>
            <ac:cxnSpMk id="45" creationId="{DB1C51B2-6E56-7603-5750-DDE15DE71A2D}"/>
          </ac:cxnSpMkLst>
        </pc:cxnChg>
      </pc:sldChg>
      <pc:sldChg chg="modSp mod">
        <pc:chgData name="Rodriguez, Nicole - DEN" userId="edce7eb7-41d3-4b21-8d93-85b303938bcd" providerId="ADAL" clId="{B53800F5-5A40-456F-B28E-49B2E7614C20}" dt="2026-09-23T22:44:29.638" v="48" actId="207"/>
        <pc:sldMkLst>
          <pc:docMk/>
          <pc:sldMk cId="1363623318" sldId="11137"/>
        </pc:sldMkLst>
        <pc:spChg chg="mod">
          <ac:chgData name="Rodriguez, Nicole - DEN" userId="edce7eb7-41d3-4b21-8d93-85b303938bcd" providerId="ADAL" clId="{B53800F5-5A40-456F-B28E-49B2E7614C20}" dt="2026-09-23T22:44:29.638" v="48" actId="207"/>
          <ac:spMkLst>
            <pc:docMk/>
            <pc:sldMk cId="1363623318" sldId="11137"/>
            <ac:spMk id="9" creationId="{33E76785-83AF-EDB4-F909-25B4EBEBB89B}"/>
          </ac:spMkLst>
        </pc:spChg>
      </pc:sldChg>
      <pc:sldChg chg="modSp mod">
        <pc:chgData name="Rodriguez, Nicole - DEN" userId="edce7eb7-41d3-4b21-8d93-85b303938bcd" providerId="ADAL" clId="{B53800F5-5A40-456F-B28E-49B2E7614C20}" dt="2026-09-23T22:43:00.392" v="6" actId="20577"/>
        <pc:sldMkLst>
          <pc:docMk/>
          <pc:sldMk cId="170341230" sldId="11200"/>
        </pc:sldMkLst>
        <pc:spChg chg="mod">
          <ac:chgData name="Rodriguez, Nicole - DEN" userId="edce7eb7-41d3-4b21-8d93-85b303938bcd" providerId="ADAL" clId="{B53800F5-5A40-456F-B28E-49B2E7614C20}" dt="2026-09-23T22:43:00.392" v="6" actId="20577"/>
          <ac:spMkLst>
            <pc:docMk/>
            <pc:sldMk cId="170341230" sldId="11200"/>
            <ac:spMk id="2" creationId="{5CF596FF-602A-92B7-11D4-E6638E367E24}"/>
          </ac:spMkLst>
        </pc:spChg>
      </pc:sldChg>
      <pc:sldChg chg="modSp mod">
        <pc:chgData name="Rodriguez, Nicole - DEN" userId="edce7eb7-41d3-4b21-8d93-85b303938bcd" providerId="ADAL" clId="{B53800F5-5A40-456F-B28E-49B2E7614C20}" dt="2026-10-15T05:04:31.235" v="1152" actId="962"/>
        <pc:sldMkLst>
          <pc:docMk/>
          <pc:sldMk cId="1648746472" sldId="11223"/>
        </pc:sldMkLst>
        <pc:picChg chg="mod">
          <ac:chgData name="Rodriguez, Nicole - DEN" userId="edce7eb7-41d3-4b21-8d93-85b303938bcd" providerId="ADAL" clId="{B53800F5-5A40-456F-B28E-49B2E7614C20}" dt="2026-10-15T05:04:31.235" v="1152" actId="962"/>
          <ac:picMkLst>
            <pc:docMk/>
            <pc:sldMk cId="1648746472" sldId="11223"/>
            <ac:picMk id="5" creationId="{BC368090-02E3-2EEB-8875-A2FC1EE458D4}"/>
          </ac:picMkLst>
        </pc:picChg>
      </pc:sldChg>
      <pc:sldChg chg="modSp mod">
        <pc:chgData name="Rodriguez, Nicole - DEN" userId="edce7eb7-41d3-4b21-8d93-85b303938bcd" providerId="ADAL" clId="{B53800F5-5A40-456F-B28E-49B2E7614C20}" dt="2026-10-15T05:12:58.134" v="1220" actId="962"/>
        <pc:sldMkLst>
          <pc:docMk/>
          <pc:sldMk cId="2081315883" sldId="11225"/>
        </pc:sldMkLst>
        <pc:picChg chg="mod">
          <ac:chgData name="Rodriguez, Nicole - DEN" userId="edce7eb7-41d3-4b21-8d93-85b303938bcd" providerId="ADAL" clId="{B53800F5-5A40-456F-B28E-49B2E7614C20}" dt="2026-10-15T05:12:58.134" v="1220" actId="962"/>
          <ac:picMkLst>
            <pc:docMk/>
            <pc:sldMk cId="2081315883" sldId="11225"/>
            <ac:picMk id="5" creationId="{B1F39CA5-C5D5-2E3E-D237-EF0D2F7C0B18}"/>
          </ac:picMkLst>
        </pc:picChg>
      </pc:sldChg>
      <pc:sldChg chg="modSp mod">
        <pc:chgData name="Rodriguez, Nicole - DEN" userId="edce7eb7-41d3-4b21-8d93-85b303938bcd" providerId="ADAL" clId="{B53800F5-5A40-456F-B28E-49B2E7614C20}" dt="2026-10-15T04:54:11.603" v="1120" actId="962"/>
        <pc:sldMkLst>
          <pc:docMk/>
          <pc:sldMk cId="264350020" sldId="11227"/>
        </pc:sldMkLst>
        <pc:picChg chg="mod">
          <ac:chgData name="Rodriguez, Nicole - DEN" userId="edce7eb7-41d3-4b21-8d93-85b303938bcd" providerId="ADAL" clId="{B53800F5-5A40-456F-B28E-49B2E7614C20}" dt="2026-10-15T04:54:11.603" v="1120" actId="962"/>
          <ac:picMkLst>
            <pc:docMk/>
            <pc:sldMk cId="264350020" sldId="11227"/>
            <ac:picMk id="6" creationId="{C69BA383-4CC7-B5A3-2EAA-22E00E418163}"/>
          </ac:picMkLst>
        </pc:picChg>
      </pc:sldChg>
      <pc:sldChg chg="modSp mod">
        <pc:chgData name="Rodriguez, Nicole - DEN" userId="edce7eb7-41d3-4b21-8d93-85b303938bcd" providerId="ADAL" clId="{B53800F5-5A40-456F-B28E-49B2E7614C20}" dt="2026-10-15T04:55:30.840" v="1128" actId="962"/>
        <pc:sldMkLst>
          <pc:docMk/>
          <pc:sldMk cId="936721277" sldId="11229"/>
        </pc:sldMkLst>
        <pc:picChg chg="mod">
          <ac:chgData name="Rodriguez, Nicole - DEN" userId="edce7eb7-41d3-4b21-8d93-85b303938bcd" providerId="ADAL" clId="{B53800F5-5A40-456F-B28E-49B2E7614C20}" dt="2026-10-15T04:55:30.840" v="1128" actId="962"/>
          <ac:picMkLst>
            <pc:docMk/>
            <pc:sldMk cId="936721277" sldId="11229"/>
            <ac:picMk id="7" creationId="{4A5D4F05-1C3F-8E99-BB1F-C1080E2DF812}"/>
          </ac:picMkLst>
        </pc:picChg>
      </pc:sldChg>
      <pc:sldChg chg="modSp mod">
        <pc:chgData name="Rodriguez, Nicole - DEN" userId="edce7eb7-41d3-4b21-8d93-85b303938bcd" providerId="ADAL" clId="{B53800F5-5A40-456F-B28E-49B2E7614C20}" dt="2026-10-15T04:57:03.851" v="1136" actId="962"/>
        <pc:sldMkLst>
          <pc:docMk/>
          <pc:sldMk cId="4067118518" sldId="11231"/>
        </pc:sldMkLst>
        <pc:picChg chg="mod">
          <ac:chgData name="Rodriguez, Nicole - DEN" userId="edce7eb7-41d3-4b21-8d93-85b303938bcd" providerId="ADAL" clId="{B53800F5-5A40-456F-B28E-49B2E7614C20}" dt="2026-10-15T04:57:03.851" v="1136" actId="962"/>
          <ac:picMkLst>
            <pc:docMk/>
            <pc:sldMk cId="4067118518" sldId="11231"/>
            <ac:picMk id="6" creationId="{0323B890-B9B4-2EC9-7CB9-4D578D238A76}"/>
          </ac:picMkLst>
        </pc:picChg>
      </pc:sldChg>
      <pc:sldChg chg="modSp mod">
        <pc:chgData name="Rodriguez, Nicole - DEN" userId="edce7eb7-41d3-4b21-8d93-85b303938bcd" providerId="ADAL" clId="{B53800F5-5A40-456F-B28E-49B2E7614C20}" dt="2026-10-15T05:05:09.634" v="1156" actId="962"/>
        <pc:sldMkLst>
          <pc:docMk/>
          <pc:sldMk cId="3589490559" sldId="11235"/>
        </pc:sldMkLst>
        <pc:spChg chg="mod">
          <ac:chgData name="Rodriguez, Nicole - DEN" userId="edce7eb7-41d3-4b21-8d93-85b303938bcd" providerId="ADAL" clId="{B53800F5-5A40-456F-B28E-49B2E7614C20}" dt="2026-10-15T04:47:24.726" v="1035" actId="20577"/>
          <ac:spMkLst>
            <pc:docMk/>
            <pc:sldMk cId="3589490559" sldId="11235"/>
            <ac:spMk id="2" creationId="{1634307C-30BB-C0B0-F711-182123B225FD}"/>
          </ac:spMkLst>
        </pc:spChg>
        <pc:picChg chg="mod">
          <ac:chgData name="Rodriguez, Nicole - DEN" userId="edce7eb7-41d3-4b21-8d93-85b303938bcd" providerId="ADAL" clId="{B53800F5-5A40-456F-B28E-49B2E7614C20}" dt="2026-10-15T05:05:09.634" v="1156" actId="962"/>
          <ac:picMkLst>
            <pc:docMk/>
            <pc:sldMk cId="3589490559" sldId="11235"/>
            <ac:picMk id="6" creationId="{CCE7C011-4CD5-F5F7-BCEC-CD1FF680BEF9}"/>
          </ac:picMkLst>
        </pc:picChg>
      </pc:sldChg>
      <pc:sldChg chg="modSp mod">
        <pc:chgData name="Rodriguez, Nicole - DEN" userId="edce7eb7-41d3-4b21-8d93-85b303938bcd" providerId="ADAL" clId="{B53800F5-5A40-456F-B28E-49B2E7614C20}" dt="2026-10-15T05:13:10.495" v="1224" actId="962"/>
        <pc:sldMkLst>
          <pc:docMk/>
          <pc:sldMk cId="1186592527" sldId="11243"/>
        </pc:sldMkLst>
        <pc:spChg chg="mod">
          <ac:chgData name="Rodriguez, Nicole - DEN" userId="edce7eb7-41d3-4b21-8d93-85b303938bcd" providerId="ADAL" clId="{B53800F5-5A40-456F-B28E-49B2E7614C20}" dt="2026-10-15T04:47:43.515" v="1053" actId="20577"/>
          <ac:spMkLst>
            <pc:docMk/>
            <pc:sldMk cId="1186592527" sldId="11243"/>
            <ac:spMk id="2" creationId="{DAAF6153-B07E-9C7E-17C5-A3DD462DD997}"/>
          </ac:spMkLst>
        </pc:spChg>
        <pc:picChg chg="mod">
          <ac:chgData name="Rodriguez, Nicole - DEN" userId="edce7eb7-41d3-4b21-8d93-85b303938bcd" providerId="ADAL" clId="{B53800F5-5A40-456F-B28E-49B2E7614C20}" dt="2026-10-15T05:13:10.495" v="1224" actId="962"/>
          <ac:picMkLst>
            <pc:docMk/>
            <pc:sldMk cId="1186592527" sldId="11243"/>
            <ac:picMk id="8" creationId="{87A0F42F-5C6F-7309-A995-1E6824D553A1}"/>
          </ac:picMkLst>
        </pc:picChg>
      </pc:sldChg>
      <pc:sldChg chg="modSp mod">
        <pc:chgData name="Rodriguez, Nicole - DEN" userId="edce7eb7-41d3-4b21-8d93-85b303938bcd" providerId="ADAL" clId="{B53800F5-5A40-456F-B28E-49B2E7614C20}" dt="2026-10-15T04:54:54.280" v="1124" actId="962"/>
        <pc:sldMkLst>
          <pc:docMk/>
          <pc:sldMk cId="455818096" sldId="104941"/>
        </pc:sldMkLst>
        <pc:spChg chg="mod">
          <ac:chgData name="Rodriguez, Nicole - DEN" userId="edce7eb7-41d3-4b21-8d93-85b303938bcd" providerId="ADAL" clId="{B53800F5-5A40-456F-B28E-49B2E7614C20}" dt="2026-10-15T04:46:37.417" v="1008" actId="20577"/>
          <ac:spMkLst>
            <pc:docMk/>
            <pc:sldMk cId="455818096" sldId="104941"/>
            <ac:spMk id="2" creationId="{DAAF6153-B07E-9C7E-17C5-A3DD462DD997}"/>
          </ac:spMkLst>
        </pc:spChg>
        <pc:picChg chg="mod">
          <ac:chgData name="Rodriguez, Nicole - DEN" userId="edce7eb7-41d3-4b21-8d93-85b303938bcd" providerId="ADAL" clId="{B53800F5-5A40-456F-B28E-49B2E7614C20}" dt="2026-10-15T04:54:54.280" v="1124" actId="962"/>
          <ac:picMkLst>
            <pc:docMk/>
            <pc:sldMk cId="455818096" sldId="104941"/>
            <ac:picMk id="8" creationId="{3641AD5A-E26D-52B5-222A-2724E7720B04}"/>
          </ac:picMkLst>
        </pc:picChg>
      </pc:sldChg>
      <pc:sldChg chg="modSp mod">
        <pc:chgData name="Rodriguez, Nicole - DEN" userId="edce7eb7-41d3-4b21-8d93-85b303938bcd" providerId="ADAL" clId="{B53800F5-5A40-456F-B28E-49B2E7614C20}" dt="2026-10-08T20:35:24.410" v="959" actId="13926"/>
        <pc:sldMkLst>
          <pc:docMk/>
          <pc:sldMk cId="2923033860" sldId="104948"/>
        </pc:sldMkLst>
        <pc:graphicFrameChg chg="mod modGraphic">
          <ac:chgData name="Rodriguez, Nicole - DEN" userId="edce7eb7-41d3-4b21-8d93-85b303938bcd" providerId="ADAL" clId="{B53800F5-5A40-456F-B28E-49B2E7614C20}" dt="2026-10-08T20:35:24.410" v="959" actId="13926"/>
          <ac:graphicFrameMkLst>
            <pc:docMk/>
            <pc:sldMk cId="2923033860" sldId="104948"/>
            <ac:graphicFrameMk id="3" creationId="{638EE637-FD85-7FF1-7550-33F4B2EAE905}"/>
          </ac:graphicFrameMkLst>
        </pc:graphicFrameChg>
      </pc:sldChg>
      <pc:sldChg chg="modSp mod">
        <pc:chgData name="Rodriguez, Nicole - DEN" userId="edce7eb7-41d3-4b21-8d93-85b303938bcd" providerId="ADAL" clId="{B53800F5-5A40-456F-B28E-49B2E7614C20}" dt="2026-10-08T18:20:38.806" v="579" actId="20577"/>
        <pc:sldMkLst>
          <pc:docMk/>
          <pc:sldMk cId="4274476011" sldId="105234"/>
        </pc:sldMkLst>
        <pc:spChg chg="mod">
          <ac:chgData name="Rodriguez, Nicole - DEN" userId="edce7eb7-41d3-4b21-8d93-85b303938bcd" providerId="ADAL" clId="{B53800F5-5A40-456F-B28E-49B2E7614C20}" dt="2026-10-08T18:20:38.806" v="579" actId="20577"/>
          <ac:spMkLst>
            <pc:docMk/>
            <pc:sldMk cId="4274476011" sldId="105234"/>
            <ac:spMk id="12" creationId="{EAF9C898-9C0B-ABC3-698B-A7E93F680933}"/>
          </ac:spMkLst>
        </pc:spChg>
      </pc:sldChg>
      <pc:sldChg chg="modSp mod">
        <pc:chgData name="Rodriguez, Nicole - DEN" userId="edce7eb7-41d3-4b21-8d93-85b303938bcd" providerId="ADAL" clId="{B53800F5-5A40-456F-B28E-49B2E7614C20}" dt="2026-10-08T18:20:45.444" v="584" actId="20577"/>
        <pc:sldMkLst>
          <pc:docMk/>
          <pc:sldMk cId="2003356160" sldId="105239"/>
        </pc:sldMkLst>
        <pc:spChg chg="mod">
          <ac:chgData name="Rodriguez, Nicole - DEN" userId="edce7eb7-41d3-4b21-8d93-85b303938bcd" providerId="ADAL" clId="{B53800F5-5A40-456F-B28E-49B2E7614C20}" dt="2026-10-08T18:20:45.444" v="584" actId="20577"/>
          <ac:spMkLst>
            <pc:docMk/>
            <pc:sldMk cId="2003356160" sldId="105239"/>
            <ac:spMk id="12" creationId="{A7DB9D50-3832-E0DF-96AB-A32C0B4279A9}"/>
          </ac:spMkLst>
        </pc:spChg>
      </pc:sldChg>
      <pc:sldChg chg="modSp mod">
        <pc:chgData name="Rodriguez, Nicole - DEN" userId="edce7eb7-41d3-4b21-8d93-85b303938bcd" providerId="ADAL" clId="{B53800F5-5A40-456F-B28E-49B2E7614C20}" dt="2026-10-08T18:21:08.146" v="599" actId="20577"/>
        <pc:sldMkLst>
          <pc:docMk/>
          <pc:sldMk cId="1409820184" sldId="105241"/>
        </pc:sldMkLst>
        <pc:spChg chg="mod">
          <ac:chgData name="Rodriguez, Nicole - DEN" userId="edce7eb7-41d3-4b21-8d93-85b303938bcd" providerId="ADAL" clId="{B53800F5-5A40-456F-B28E-49B2E7614C20}" dt="2026-10-08T18:21:08.146" v="599" actId="20577"/>
          <ac:spMkLst>
            <pc:docMk/>
            <pc:sldMk cId="1409820184" sldId="105241"/>
            <ac:spMk id="12" creationId="{237E0F8A-3416-46A2-6293-171F2E9F622E}"/>
          </ac:spMkLst>
        </pc:spChg>
      </pc:sldChg>
      <pc:sldChg chg="modSp mod">
        <pc:chgData name="Rodriguez, Nicole - DEN" userId="edce7eb7-41d3-4b21-8d93-85b303938bcd" providerId="ADAL" clId="{B53800F5-5A40-456F-B28E-49B2E7614C20}" dt="2026-10-08T18:21:18.579" v="604" actId="20577"/>
        <pc:sldMkLst>
          <pc:docMk/>
          <pc:sldMk cId="2182976586" sldId="105242"/>
        </pc:sldMkLst>
        <pc:spChg chg="mod">
          <ac:chgData name="Rodriguez, Nicole - DEN" userId="edce7eb7-41d3-4b21-8d93-85b303938bcd" providerId="ADAL" clId="{B53800F5-5A40-456F-B28E-49B2E7614C20}" dt="2026-10-08T18:21:18.579" v="604" actId="20577"/>
          <ac:spMkLst>
            <pc:docMk/>
            <pc:sldMk cId="2182976586" sldId="105242"/>
            <ac:spMk id="12" creationId="{9B5972C7-FCDC-DE07-E866-EA986D1616D7}"/>
          </ac:spMkLst>
        </pc:spChg>
      </pc:sldChg>
      <pc:sldChg chg="modSp mod">
        <pc:chgData name="Rodriguez, Nicole - DEN" userId="edce7eb7-41d3-4b21-8d93-85b303938bcd" providerId="ADAL" clId="{B53800F5-5A40-456F-B28E-49B2E7614C20}" dt="2026-10-08T18:20:55.211" v="589" actId="20577"/>
        <pc:sldMkLst>
          <pc:docMk/>
          <pc:sldMk cId="2147775774" sldId="105272"/>
        </pc:sldMkLst>
        <pc:spChg chg="mod">
          <ac:chgData name="Rodriguez, Nicole - DEN" userId="edce7eb7-41d3-4b21-8d93-85b303938bcd" providerId="ADAL" clId="{B53800F5-5A40-456F-B28E-49B2E7614C20}" dt="2026-10-08T18:20:55.211" v="589" actId="20577"/>
          <ac:spMkLst>
            <pc:docMk/>
            <pc:sldMk cId="2147775774" sldId="105272"/>
            <ac:spMk id="12" creationId="{FC50DAB9-D70B-6CD7-C0C0-A0F4FF0E2EFF}"/>
          </ac:spMkLst>
        </pc:spChg>
      </pc:sldChg>
      <pc:sldChg chg="modSp mod">
        <pc:chgData name="Rodriguez, Nicole - DEN" userId="edce7eb7-41d3-4b21-8d93-85b303938bcd" providerId="ADAL" clId="{B53800F5-5A40-456F-B28E-49B2E7614C20}" dt="2026-10-05T21:40:46.756" v="298" actId="113"/>
        <pc:sldMkLst>
          <pc:docMk/>
          <pc:sldMk cId="1774222918" sldId="105299"/>
        </pc:sldMkLst>
        <pc:spChg chg="mod">
          <ac:chgData name="Rodriguez, Nicole - DEN" userId="edce7eb7-41d3-4b21-8d93-85b303938bcd" providerId="ADAL" clId="{B53800F5-5A40-456F-B28E-49B2E7614C20}" dt="2026-10-05T21:40:46.756" v="298" actId="113"/>
          <ac:spMkLst>
            <pc:docMk/>
            <pc:sldMk cId="1774222918" sldId="105299"/>
            <ac:spMk id="2" creationId="{28D79C2F-8ABD-92C1-4711-C07649CD4910}"/>
          </ac:spMkLst>
        </pc:spChg>
      </pc:sldChg>
      <pc:sldChg chg="modSp mod">
        <pc:chgData name="Rodriguez, Nicole - DEN" userId="edce7eb7-41d3-4b21-8d93-85b303938bcd" providerId="ADAL" clId="{B53800F5-5A40-456F-B28E-49B2E7614C20}" dt="2026-10-05T21:41:42.704" v="305" actId="113"/>
        <pc:sldMkLst>
          <pc:docMk/>
          <pc:sldMk cId="3368436173" sldId="105300"/>
        </pc:sldMkLst>
        <pc:spChg chg="mod">
          <ac:chgData name="Rodriguez, Nicole - DEN" userId="edce7eb7-41d3-4b21-8d93-85b303938bcd" providerId="ADAL" clId="{B53800F5-5A40-456F-B28E-49B2E7614C20}" dt="2026-10-05T21:41:42.704" v="305" actId="113"/>
          <ac:spMkLst>
            <pc:docMk/>
            <pc:sldMk cId="3368436173" sldId="105300"/>
            <ac:spMk id="9" creationId="{EB8D038C-63A8-A3ED-E784-1A678FE3EFC1}"/>
          </ac:spMkLst>
        </pc:spChg>
      </pc:sldChg>
      <pc:sldChg chg="modSp mod">
        <pc:chgData name="Rodriguez, Nicole - DEN" userId="edce7eb7-41d3-4b21-8d93-85b303938bcd" providerId="ADAL" clId="{B53800F5-5A40-456F-B28E-49B2E7614C20}" dt="2026-10-05T21:41:58.585" v="320" actId="20577"/>
        <pc:sldMkLst>
          <pc:docMk/>
          <pc:sldMk cId="2748330249" sldId="105301"/>
        </pc:sldMkLst>
        <pc:spChg chg="mod">
          <ac:chgData name="Rodriguez, Nicole - DEN" userId="edce7eb7-41d3-4b21-8d93-85b303938bcd" providerId="ADAL" clId="{B53800F5-5A40-456F-B28E-49B2E7614C20}" dt="2026-10-05T21:41:58.585" v="320" actId="20577"/>
          <ac:spMkLst>
            <pc:docMk/>
            <pc:sldMk cId="2748330249" sldId="105301"/>
            <ac:spMk id="9" creationId="{C4EA999A-9D4B-AB13-B024-A256FA7A9C6B}"/>
          </ac:spMkLst>
        </pc:spChg>
      </pc:sldChg>
      <pc:sldChg chg="modSp mod modShow">
        <pc:chgData name="Rodriguez, Nicole - DEN" userId="edce7eb7-41d3-4b21-8d93-85b303938bcd" providerId="ADAL" clId="{B53800F5-5A40-456F-B28E-49B2E7614C20}" dt="2026-10-08T18:21:01.297" v="594" actId="20577"/>
        <pc:sldMkLst>
          <pc:docMk/>
          <pc:sldMk cId="1675807720" sldId="105333"/>
        </pc:sldMkLst>
        <pc:spChg chg="mod">
          <ac:chgData name="Rodriguez, Nicole - DEN" userId="edce7eb7-41d3-4b21-8d93-85b303938bcd" providerId="ADAL" clId="{B53800F5-5A40-456F-B28E-49B2E7614C20}" dt="2026-10-08T18:21:01.297" v="594" actId="20577"/>
          <ac:spMkLst>
            <pc:docMk/>
            <pc:sldMk cId="1675807720" sldId="105333"/>
            <ac:spMk id="12" creationId="{BCDE804D-D84B-D319-2F34-596F1310CA08}"/>
          </ac:spMkLst>
        </pc:spChg>
      </pc:sldChg>
      <pc:sldChg chg="modSp add del mod modShow">
        <pc:chgData name="Rodriguez, Nicole - DEN" userId="edce7eb7-41d3-4b21-8d93-85b303938bcd" providerId="ADAL" clId="{B53800F5-5A40-456F-B28E-49B2E7614C20}" dt="2026-10-15T05:06:20.313" v="1163" actId="962"/>
        <pc:sldMkLst>
          <pc:docMk/>
          <pc:sldMk cId="4009330592" sldId="105346"/>
        </pc:sldMkLst>
        <pc:spChg chg="ord">
          <ac:chgData name="Rodriguez, Nicole - DEN" userId="edce7eb7-41d3-4b21-8d93-85b303938bcd" providerId="ADAL" clId="{B53800F5-5A40-456F-B28E-49B2E7614C20}" dt="2026-10-15T04:50:15.708" v="1097" actId="13244"/>
          <ac:spMkLst>
            <pc:docMk/>
            <pc:sldMk cId="4009330592" sldId="105346"/>
            <ac:spMk id="5" creationId="{2325AF21-5B65-438E-3AD1-D3ACD7F59CC9}"/>
          </ac:spMkLst>
        </pc:spChg>
        <pc:picChg chg="mod">
          <ac:chgData name="Rodriguez, Nicole - DEN" userId="edce7eb7-41d3-4b21-8d93-85b303938bcd" providerId="ADAL" clId="{B53800F5-5A40-456F-B28E-49B2E7614C20}" dt="2026-10-15T05:06:20.313" v="1163" actId="962"/>
          <ac:picMkLst>
            <pc:docMk/>
            <pc:sldMk cId="4009330592" sldId="105346"/>
            <ac:picMk id="4" creationId="{C5B748B9-C6D6-A57B-5983-72D1ECACA3EE}"/>
          </ac:picMkLst>
        </pc:picChg>
      </pc:sldChg>
      <pc:sldChg chg="del">
        <pc:chgData name="Rodriguez, Nicole - DEN" userId="edce7eb7-41d3-4b21-8d93-85b303938bcd" providerId="ADAL" clId="{B53800F5-5A40-456F-B28E-49B2E7614C20}" dt="2026-10-15T04:45:02.273" v="960" actId="2696"/>
        <pc:sldMkLst>
          <pc:docMk/>
          <pc:sldMk cId="842054931" sldId="105354"/>
        </pc:sldMkLst>
      </pc:sldChg>
      <pc:sldChg chg="modSp mod">
        <pc:chgData name="Rodriguez, Nicole - DEN" userId="edce7eb7-41d3-4b21-8d93-85b303938bcd" providerId="ADAL" clId="{B53800F5-5A40-456F-B28E-49B2E7614C20}" dt="2026-10-15T05:13:19.390" v="1228" actId="962"/>
        <pc:sldMkLst>
          <pc:docMk/>
          <pc:sldMk cId="2501749208" sldId="2147376419"/>
        </pc:sldMkLst>
        <pc:picChg chg="mod">
          <ac:chgData name="Rodriguez, Nicole - DEN" userId="edce7eb7-41d3-4b21-8d93-85b303938bcd" providerId="ADAL" clId="{B53800F5-5A40-456F-B28E-49B2E7614C20}" dt="2026-10-15T05:13:19.390" v="1228" actId="962"/>
          <ac:picMkLst>
            <pc:docMk/>
            <pc:sldMk cId="2501749208" sldId="2147376419"/>
            <ac:picMk id="7" creationId="{B57FA82A-8CD2-1141-3410-54BAE27AB162}"/>
          </ac:picMkLst>
        </pc:picChg>
      </pc:sldChg>
      <pc:sldChg chg="delSp modSp mod">
        <pc:chgData name="Rodriguez, Nicole - DEN" userId="edce7eb7-41d3-4b21-8d93-85b303938bcd" providerId="ADAL" clId="{B53800F5-5A40-456F-B28E-49B2E7614C20}" dt="2026-10-15T05:13:29.860" v="1232" actId="962"/>
        <pc:sldMkLst>
          <pc:docMk/>
          <pc:sldMk cId="805382403" sldId="2147376420"/>
        </pc:sldMkLst>
        <pc:spChg chg="mod">
          <ac:chgData name="Rodriguez, Nicole - DEN" userId="edce7eb7-41d3-4b21-8d93-85b303938bcd" providerId="ADAL" clId="{B53800F5-5A40-456F-B28E-49B2E7614C20}" dt="2026-10-15T04:47:51.722" v="1058" actId="20577"/>
          <ac:spMkLst>
            <pc:docMk/>
            <pc:sldMk cId="805382403" sldId="2147376420"/>
            <ac:spMk id="2" creationId="{7685A08B-F9A9-C8C7-EE5E-AF3CE006A344}"/>
          </ac:spMkLst>
        </pc:spChg>
        <pc:spChg chg="del">
          <ac:chgData name="Rodriguez, Nicole - DEN" userId="edce7eb7-41d3-4b21-8d93-85b303938bcd" providerId="ADAL" clId="{B53800F5-5A40-456F-B28E-49B2E7614C20}" dt="2026-10-15T05:05:47.378" v="1161" actId="478"/>
          <ac:spMkLst>
            <pc:docMk/>
            <pc:sldMk cId="805382403" sldId="2147376420"/>
            <ac:spMk id="3" creationId="{197771C9-7779-09CE-98E8-A72951CEC00F}"/>
          </ac:spMkLst>
        </pc:spChg>
        <pc:picChg chg="mod">
          <ac:chgData name="Rodriguez, Nicole - DEN" userId="edce7eb7-41d3-4b21-8d93-85b303938bcd" providerId="ADAL" clId="{B53800F5-5A40-456F-B28E-49B2E7614C20}" dt="2026-10-15T05:13:29.860" v="1232" actId="962"/>
          <ac:picMkLst>
            <pc:docMk/>
            <pc:sldMk cId="805382403" sldId="2147376420"/>
            <ac:picMk id="8" creationId="{CB70A66C-06B8-6BAC-90AB-C4B6E6A3C7EF}"/>
          </ac:picMkLst>
        </pc:picChg>
      </pc:sldChg>
      <pc:sldChg chg="modSp mod">
        <pc:chgData name="Rodriguez, Nicole - DEN" userId="edce7eb7-41d3-4b21-8d93-85b303938bcd" providerId="ADAL" clId="{B53800F5-5A40-456F-B28E-49B2E7614C20}" dt="2026-10-15T05:13:40.320" v="1236" actId="962"/>
        <pc:sldMkLst>
          <pc:docMk/>
          <pc:sldMk cId="4158958343" sldId="2147376421"/>
        </pc:sldMkLst>
        <pc:picChg chg="mod">
          <ac:chgData name="Rodriguez, Nicole - DEN" userId="edce7eb7-41d3-4b21-8d93-85b303938bcd" providerId="ADAL" clId="{B53800F5-5A40-456F-B28E-49B2E7614C20}" dt="2026-10-15T05:13:40.320" v="1236" actId="962"/>
          <ac:picMkLst>
            <pc:docMk/>
            <pc:sldMk cId="4158958343" sldId="2147376421"/>
            <ac:picMk id="7" creationId="{40EFFE86-605F-A37A-B642-633020775B93}"/>
          </ac:picMkLst>
        </pc:picChg>
      </pc:sldChg>
      <pc:sldChg chg="modSp mod">
        <pc:chgData name="Rodriguez, Nicole - DEN" userId="edce7eb7-41d3-4b21-8d93-85b303938bcd" providerId="ADAL" clId="{B53800F5-5A40-456F-B28E-49B2E7614C20}" dt="2026-10-15T05:13:51.861" v="1240" actId="962"/>
        <pc:sldMkLst>
          <pc:docMk/>
          <pc:sldMk cId="1814820107" sldId="2147376422"/>
        </pc:sldMkLst>
        <pc:spChg chg="mod">
          <ac:chgData name="Rodriguez, Nicole - DEN" userId="edce7eb7-41d3-4b21-8d93-85b303938bcd" providerId="ADAL" clId="{B53800F5-5A40-456F-B28E-49B2E7614C20}" dt="2026-10-15T04:48:17.434" v="1069" actId="20577"/>
          <ac:spMkLst>
            <pc:docMk/>
            <pc:sldMk cId="1814820107" sldId="2147376422"/>
            <ac:spMk id="2" creationId="{09712AF9-1371-89B8-0A48-5DCADA56F085}"/>
          </ac:spMkLst>
        </pc:spChg>
        <pc:picChg chg="mod">
          <ac:chgData name="Rodriguez, Nicole - DEN" userId="edce7eb7-41d3-4b21-8d93-85b303938bcd" providerId="ADAL" clId="{B53800F5-5A40-456F-B28E-49B2E7614C20}" dt="2026-10-15T05:13:51.861" v="1240" actId="962"/>
          <ac:picMkLst>
            <pc:docMk/>
            <pc:sldMk cId="1814820107" sldId="2147376422"/>
            <ac:picMk id="7" creationId="{D55C0681-921C-1CAC-A8A3-59F764815ED3}"/>
          </ac:picMkLst>
        </pc:picChg>
      </pc:sldChg>
      <pc:sldChg chg="modSp mod">
        <pc:chgData name="Rodriguez, Nicole - DEN" userId="edce7eb7-41d3-4b21-8d93-85b303938bcd" providerId="ADAL" clId="{B53800F5-5A40-456F-B28E-49B2E7614C20}" dt="2026-10-15T05:14:03.682" v="1244" actId="962"/>
        <pc:sldMkLst>
          <pc:docMk/>
          <pc:sldMk cId="869080441" sldId="2147376423"/>
        </pc:sldMkLst>
        <pc:picChg chg="mod">
          <ac:chgData name="Rodriguez, Nicole - DEN" userId="edce7eb7-41d3-4b21-8d93-85b303938bcd" providerId="ADAL" clId="{B53800F5-5A40-456F-B28E-49B2E7614C20}" dt="2026-10-15T05:14:03.682" v="1244" actId="962"/>
          <ac:picMkLst>
            <pc:docMk/>
            <pc:sldMk cId="869080441" sldId="2147376423"/>
            <ac:picMk id="7" creationId="{C7B64E88-CC80-E81E-655D-0A02D8729E37}"/>
          </ac:picMkLst>
        </pc:picChg>
      </pc:sldChg>
      <pc:sldChg chg="modSp mod">
        <pc:chgData name="Rodriguez, Nicole - DEN" userId="edce7eb7-41d3-4b21-8d93-85b303938bcd" providerId="ADAL" clId="{B53800F5-5A40-456F-B28E-49B2E7614C20}" dt="2026-10-15T05:14:13.767" v="1248" actId="962"/>
        <pc:sldMkLst>
          <pc:docMk/>
          <pc:sldMk cId="1085866876" sldId="2147376424"/>
        </pc:sldMkLst>
        <pc:picChg chg="mod">
          <ac:chgData name="Rodriguez, Nicole - DEN" userId="edce7eb7-41d3-4b21-8d93-85b303938bcd" providerId="ADAL" clId="{B53800F5-5A40-456F-B28E-49B2E7614C20}" dt="2026-10-15T05:14:13.767" v="1248" actId="962"/>
          <ac:picMkLst>
            <pc:docMk/>
            <pc:sldMk cId="1085866876" sldId="2147376424"/>
            <ac:picMk id="7" creationId="{8A6813EA-193D-A8D2-A18F-BB3330786D57}"/>
          </ac:picMkLst>
        </pc:picChg>
      </pc:sldChg>
      <pc:sldChg chg="modSp mod">
        <pc:chgData name="Rodriguez, Nicole - DEN" userId="edce7eb7-41d3-4b21-8d93-85b303938bcd" providerId="ADAL" clId="{B53800F5-5A40-456F-B28E-49B2E7614C20}" dt="2026-10-15T05:03:34.661" v="1144" actId="962"/>
        <pc:sldMkLst>
          <pc:docMk/>
          <pc:sldMk cId="855362076" sldId="2147376427"/>
        </pc:sldMkLst>
        <pc:picChg chg="mod">
          <ac:chgData name="Rodriguez, Nicole - DEN" userId="edce7eb7-41d3-4b21-8d93-85b303938bcd" providerId="ADAL" clId="{B53800F5-5A40-456F-B28E-49B2E7614C20}" dt="2026-10-15T05:03:34.661" v="1144" actId="962"/>
          <ac:picMkLst>
            <pc:docMk/>
            <pc:sldMk cId="855362076" sldId="2147376427"/>
            <ac:picMk id="7" creationId="{B2BAD80B-7498-ED48-A989-D01C6995C264}"/>
          </ac:picMkLst>
        </pc:picChg>
      </pc:sldChg>
      <pc:sldChg chg="modSp mod">
        <pc:chgData name="Rodriguez, Nicole - DEN" userId="edce7eb7-41d3-4b21-8d93-85b303938bcd" providerId="ADAL" clId="{B53800F5-5A40-456F-B28E-49B2E7614C20}" dt="2026-10-15T05:04:08.055" v="1148" actId="962"/>
        <pc:sldMkLst>
          <pc:docMk/>
          <pc:sldMk cId="2593448241" sldId="2147376428"/>
        </pc:sldMkLst>
        <pc:spChg chg="mod">
          <ac:chgData name="Rodriguez, Nicole - DEN" userId="edce7eb7-41d3-4b21-8d93-85b303938bcd" providerId="ADAL" clId="{B53800F5-5A40-456F-B28E-49B2E7614C20}" dt="2026-10-15T04:47:10.643" v="1030" actId="20577"/>
          <ac:spMkLst>
            <pc:docMk/>
            <pc:sldMk cId="2593448241" sldId="2147376428"/>
            <ac:spMk id="2" creationId="{AC47AA2E-5848-21DA-2BC9-80621373DCE0}"/>
          </ac:spMkLst>
        </pc:spChg>
        <pc:picChg chg="mod">
          <ac:chgData name="Rodriguez, Nicole - DEN" userId="edce7eb7-41d3-4b21-8d93-85b303938bcd" providerId="ADAL" clId="{B53800F5-5A40-456F-B28E-49B2E7614C20}" dt="2026-10-15T05:04:08.055" v="1148" actId="962"/>
          <ac:picMkLst>
            <pc:docMk/>
            <pc:sldMk cId="2593448241" sldId="2147376428"/>
            <ac:picMk id="8" creationId="{972014E0-E79B-4D79-1C5C-7B72185FF69D}"/>
          </ac:picMkLst>
        </pc:picChg>
      </pc:sldChg>
      <pc:sldChg chg="modSp mod">
        <pc:chgData name="Rodriguez, Nicole - DEN" userId="edce7eb7-41d3-4b21-8d93-85b303938bcd" providerId="ADAL" clId="{B53800F5-5A40-456F-B28E-49B2E7614C20}" dt="2026-10-15T05:14:46.447" v="1260" actId="962"/>
        <pc:sldMkLst>
          <pc:docMk/>
          <pc:sldMk cId="4218586893" sldId="2147376431"/>
        </pc:sldMkLst>
        <pc:picChg chg="mod">
          <ac:chgData name="Rodriguez, Nicole - DEN" userId="edce7eb7-41d3-4b21-8d93-85b303938bcd" providerId="ADAL" clId="{B53800F5-5A40-456F-B28E-49B2E7614C20}" dt="2026-10-15T05:14:46.447" v="1260" actId="962"/>
          <ac:picMkLst>
            <pc:docMk/>
            <pc:sldMk cId="4218586893" sldId="2147376431"/>
            <ac:picMk id="7" creationId="{9993D249-C5D0-54BC-CF13-1B10B1D01351}"/>
          </ac:picMkLst>
        </pc:picChg>
      </pc:sldChg>
      <pc:sldChg chg="modSp mod">
        <pc:chgData name="Rodriguez, Nicole - DEN" userId="edce7eb7-41d3-4b21-8d93-85b303938bcd" providerId="ADAL" clId="{B53800F5-5A40-456F-B28E-49B2E7614C20}" dt="2026-10-15T05:14:55.107" v="1264" actId="962"/>
        <pc:sldMkLst>
          <pc:docMk/>
          <pc:sldMk cId="3829334526" sldId="2147376432"/>
        </pc:sldMkLst>
        <pc:spChg chg="mod">
          <ac:chgData name="Rodriguez, Nicole - DEN" userId="edce7eb7-41d3-4b21-8d93-85b303938bcd" providerId="ADAL" clId="{B53800F5-5A40-456F-B28E-49B2E7614C20}" dt="2026-10-15T04:48:33.886" v="1075" actId="20577"/>
          <ac:spMkLst>
            <pc:docMk/>
            <pc:sldMk cId="3829334526" sldId="2147376432"/>
            <ac:spMk id="2" creationId="{9EE26E22-FD6C-60B5-8686-5B82501947EF}"/>
          </ac:spMkLst>
        </pc:spChg>
        <pc:picChg chg="mod">
          <ac:chgData name="Rodriguez, Nicole - DEN" userId="edce7eb7-41d3-4b21-8d93-85b303938bcd" providerId="ADAL" clId="{B53800F5-5A40-456F-B28E-49B2E7614C20}" dt="2026-10-15T05:14:55.107" v="1264" actId="962"/>
          <ac:picMkLst>
            <pc:docMk/>
            <pc:sldMk cId="3829334526" sldId="2147376432"/>
            <ac:picMk id="9" creationId="{4BCD17A2-3F1A-2086-BAFE-E09408E512C0}"/>
          </ac:picMkLst>
        </pc:picChg>
      </pc:sldChg>
      <pc:sldChg chg="modSp mod">
        <pc:chgData name="Rodriguez, Nicole - DEN" userId="edce7eb7-41d3-4b21-8d93-85b303938bcd" providerId="ADAL" clId="{B53800F5-5A40-456F-B28E-49B2E7614C20}" dt="2026-10-15T05:15:19.626" v="1272" actId="962"/>
        <pc:sldMkLst>
          <pc:docMk/>
          <pc:sldMk cId="4042729219" sldId="2147376433"/>
        </pc:sldMkLst>
        <pc:picChg chg="mod">
          <ac:chgData name="Rodriguez, Nicole - DEN" userId="edce7eb7-41d3-4b21-8d93-85b303938bcd" providerId="ADAL" clId="{B53800F5-5A40-456F-B28E-49B2E7614C20}" dt="2026-10-15T05:15:19.626" v="1272" actId="962"/>
          <ac:picMkLst>
            <pc:docMk/>
            <pc:sldMk cId="4042729219" sldId="2147376433"/>
            <ac:picMk id="3" creationId="{9DB1F6FE-21FF-D0B4-AFA1-F513624EB52F}"/>
          </ac:picMkLst>
        </pc:picChg>
        <pc:picChg chg="mod">
          <ac:chgData name="Rodriguez, Nicole - DEN" userId="edce7eb7-41d3-4b21-8d93-85b303938bcd" providerId="ADAL" clId="{B53800F5-5A40-456F-B28E-49B2E7614C20}" dt="2026-10-15T05:15:09.224" v="1268" actId="962"/>
          <ac:picMkLst>
            <pc:docMk/>
            <pc:sldMk cId="4042729219" sldId="2147376433"/>
            <ac:picMk id="7" creationId="{A74D0553-65FB-529D-E8B1-A9FBCE441164}"/>
          </ac:picMkLst>
        </pc:picChg>
      </pc:sldChg>
      <pc:sldChg chg="modSp mod">
        <pc:chgData name="Rodriguez, Nicole - DEN" userId="edce7eb7-41d3-4b21-8d93-85b303938bcd" providerId="ADAL" clId="{B53800F5-5A40-456F-B28E-49B2E7614C20}" dt="2026-10-15T05:10:54.075" v="1204" actId="962"/>
        <pc:sldMkLst>
          <pc:docMk/>
          <pc:sldMk cId="3482027859" sldId="2147376434"/>
        </pc:sldMkLst>
        <pc:picChg chg="mod">
          <ac:chgData name="Rodriguez, Nicole - DEN" userId="edce7eb7-41d3-4b21-8d93-85b303938bcd" providerId="ADAL" clId="{B53800F5-5A40-456F-B28E-49B2E7614C20}" dt="2026-10-15T05:10:54.075" v="1204" actId="962"/>
          <ac:picMkLst>
            <pc:docMk/>
            <pc:sldMk cId="3482027859" sldId="2147376434"/>
            <ac:picMk id="6" creationId="{8E63EFC6-B33F-3233-E2CF-804F12F0E554}"/>
          </ac:picMkLst>
        </pc:picChg>
      </pc:sldChg>
      <pc:sldChg chg="modSp mod">
        <pc:chgData name="Rodriguez, Nicole - DEN" userId="edce7eb7-41d3-4b21-8d93-85b303938bcd" providerId="ADAL" clId="{B53800F5-5A40-456F-B28E-49B2E7614C20}" dt="2026-10-15T05:10:40.869" v="1200" actId="962"/>
        <pc:sldMkLst>
          <pc:docMk/>
          <pc:sldMk cId="3196032918" sldId="2147376436"/>
        </pc:sldMkLst>
        <pc:picChg chg="mod">
          <ac:chgData name="Rodriguez, Nicole - DEN" userId="edce7eb7-41d3-4b21-8d93-85b303938bcd" providerId="ADAL" clId="{B53800F5-5A40-456F-B28E-49B2E7614C20}" dt="2026-10-15T05:10:40.869" v="1200" actId="962"/>
          <ac:picMkLst>
            <pc:docMk/>
            <pc:sldMk cId="3196032918" sldId="2147376436"/>
            <ac:picMk id="6" creationId="{8FA7BAAF-73D1-FB5C-3D84-36D4DCADB7BC}"/>
          </ac:picMkLst>
        </pc:picChg>
      </pc:sldChg>
      <pc:sldChg chg="modSp mod">
        <pc:chgData name="Rodriguez, Nicole - DEN" userId="edce7eb7-41d3-4b21-8d93-85b303938bcd" providerId="ADAL" clId="{B53800F5-5A40-456F-B28E-49B2E7614C20}" dt="2026-10-15T04:56:30.917" v="1132" actId="962"/>
        <pc:sldMkLst>
          <pc:docMk/>
          <pc:sldMk cId="1484857012" sldId="2147376437"/>
        </pc:sldMkLst>
        <pc:spChg chg="mod">
          <ac:chgData name="Rodriguez, Nicole - DEN" userId="edce7eb7-41d3-4b21-8d93-85b303938bcd" providerId="ADAL" clId="{B53800F5-5A40-456F-B28E-49B2E7614C20}" dt="2026-10-15T04:46:47.437" v="1015" actId="20577"/>
          <ac:spMkLst>
            <pc:docMk/>
            <pc:sldMk cId="1484857012" sldId="2147376437"/>
            <ac:spMk id="2" creationId="{4FAA9F9C-50DB-0E04-5731-CD9BD92BF046}"/>
          </ac:spMkLst>
        </pc:spChg>
        <pc:picChg chg="mod">
          <ac:chgData name="Rodriguez, Nicole - DEN" userId="edce7eb7-41d3-4b21-8d93-85b303938bcd" providerId="ADAL" clId="{B53800F5-5A40-456F-B28E-49B2E7614C20}" dt="2026-10-15T04:56:30.917" v="1132" actId="962"/>
          <ac:picMkLst>
            <pc:docMk/>
            <pc:sldMk cId="1484857012" sldId="2147376437"/>
            <ac:picMk id="10" creationId="{64DDCE51-A355-5634-B9C8-2944DA73AB31}"/>
          </ac:picMkLst>
        </pc:picChg>
      </pc:sldChg>
      <pc:sldChg chg="modSp mod">
        <pc:chgData name="Rodriguez, Nicole - DEN" userId="edce7eb7-41d3-4b21-8d93-85b303938bcd" providerId="ADAL" clId="{B53800F5-5A40-456F-B28E-49B2E7614C20}" dt="2026-10-15T05:03:12.727" v="1140" actId="962"/>
        <pc:sldMkLst>
          <pc:docMk/>
          <pc:sldMk cId="117770315" sldId="2147376438"/>
        </pc:sldMkLst>
        <pc:spChg chg="mod">
          <ac:chgData name="Rodriguez, Nicole - DEN" userId="edce7eb7-41d3-4b21-8d93-85b303938bcd" providerId="ADAL" clId="{B53800F5-5A40-456F-B28E-49B2E7614C20}" dt="2026-10-15T04:47:03.449" v="1023" actId="20577"/>
          <ac:spMkLst>
            <pc:docMk/>
            <pc:sldMk cId="117770315" sldId="2147376438"/>
            <ac:spMk id="2" creationId="{B650F645-15F5-3D25-FAB8-68A301C8D428}"/>
          </ac:spMkLst>
        </pc:spChg>
        <pc:picChg chg="mod">
          <ac:chgData name="Rodriguez, Nicole - DEN" userId="edce7eb7-41d3-4b21-8d93-85b303938bcd" providerId="ADAL" clId="{B53800F5-5A40-456F-B28E-49B2E7614C20}" dt="2026-10-15T05:03:12.727" v="1140" actId="962"/>
          <ac:picMkLst>
            <pc:docMk/>
            <pc:sldMk cId="117770315" sldId="2147376438"/>
            <ac:picMk id="8" creationId="{661A9DA9-6F57-2B70-450E-171526F24DE3}"/>
          </ac:picMkLst>
        </pc:picChg>
      </pc:sldChg>
      <pc:sldChg chg="modSp mod">
        <pc:chgData name="Rodriguez, Nicole - DEN" userId="edce7eb7-41d3-4b21-8d93-85b303938bcd" providerId="ADAL" clId="{B53800F5-5A40-456F-B28E-49B2E7614C20}" dt="2026-10-08T18:20:22.025" v="570" actId="20577"/>
        <pc:sldMkLst>
          <pc:docMk/>
          <pc:sldMk cId="3443420231" sldId="2147483627"/>
        </pc:sldMkLst>
        <pc:spChg chg="mod">
          <ac:chgData name="Rodriguez, Nicole - DEN" userId="edce7eb7-41d3-4b21-8d93-85b303938bcd" providerId="ADAL" clId="{B53800F5-5A40-456F-B28E-49B2E7614C20}" dt="2026-10-08T18:20:22.025" v="570" actId="20577"/>
          <ac:spMkLst>
            <pc:docMk/>
            <pc:sldMk cId="3443420231" sldId="2147483627"/>
            <ac:spMk id="12" creationId="{8BC2A21B-A78D-F775-FB19-8763629D4B2D}"/>
          </ac:spMkLst>
        </pc:spChg>
      </pc:sldChg>
      <pc:sldChg chg="modSp mod">
        <pc:chgData name="Rodriguez, Nicole - DEN" userId="edce7eb7-41d3-4b21-8d93-85b303938bcd" providerId="ADAL" clId="{B53800F5-5A40-456F-B28E-49B2E7614C20}" dt="2026-10-08T17:15:38.245" v="474" actId="255"/>
        <pc:sldMkLst>
          <pc:docMk/>
          <pc:sldMk cId="1364110624" sldId="2147483634"/>
        </pc:sldMkLst>
        <pc:spChg chg="mod">
          <ac:chgData name="Rodriguez, Nicole - DEN" userId="edce7eb7-41d3-4b21-8d93-85b303938bcd" providerId="ADAL" clId="{B53800F5-5A40-456F-B28E-49B2E7614C20}" dt="2026-10-08T17:15:38.245" v="474" actId="255"/>
          <ac:spMkLst>
            <pc:docMk/>
            <pc:sldMk cId="1364110624" sldId="2147483634"/>
            <ac:spMk id="3" creationId="{28E9224F-901A-FCE6-04FC-4F1326AD1923}"/>
          </ac:spMkLst>
        </pc:spChg>
      </pc:sldChg>
      <pc:sldChg chg="modSp mod">
        <pc:chgData name="Rodriguez, Nicole - DEN" userId="edce7eb7-41d3-4b21-8d93-85b303938bcd" providerId="ADAL" clId="{B53800F5-5A40-456F-B28E-49B2E7614C20}" dt="2026-10-08T17:15:33.030" v="473" actId="255"/>
        <pc:sldMkLst>
          <pc:docMk/>
          <pc:sldMk cId="920069255" sldId="2147483636"/>
        </pc:sldMkLst>
        <pc:spChg chg="mod">
          <ac:chgData name="Rodriguez, Nicole - DEN" userId="edce7eb7-41d3-4b21-8d93-85b303938bcd" providerId="ADAL" clId="{B53800F5-5A40-456F-B28E-49B2E7614C20}" dt="2026-10-08T17:15:33.030" v="473" actId="255"/>
          <ac:spMkLst>
            <pc:docMk/>
            <pc:sldMk cId="920069255" sldId="2147483636"/>
            <ac:spMk id="3" creationId="{889792AA-E916-4977-A674-2873C762B0CC}"/>
          </ac:spMkLst>
        </pc:spChg>
      </pc:sldChg>
      <pc:sldChg chg="modSp mod">
        <pc:chgData name="Rodriguez, Nicole - DEN" userId="edce7eb7-41d3-4b21-8d93-85b303938bcd" providerId="ADAL" clId="{B53800F5-5A40-456F-B28E-49B2E7614C20}" dt="2026-10-15T05:07:39.463" v="1176" actId="962"/>
        <pc:sldMkLst>
          <pc:docMk/>
          <pc:sldMk cId="3380256486" sldId="2147483647"/>
        </pc:sldMkLst>
        <pc:spChg chg="ord">
          <ac:chgData name="Rodriguez, Nicole - DEN" userId="edce7eb7-41d3-4b21-8d93-85b303938bcd" providerId="ADAL" clId="{B53800F5-5A40-456F-B28E-49B2E7614C20}" dt="2026-10-15T04:49:53.728" v="1095" actId="13244"/>
          <ac:spMkLst>
            <pc:docMk/>
            <pc:sldMk cId="3380256486" sldId="2147483647"/>
            <ac:spMk id="2" creationId="{18265565-C100-D0B1-D0FD-8BA0AFE68A5E}"/>
          </ac:spMkLst>
        </pc:spChg>
        <pc:spChg chg="mod">
          <ac:chgData name="Rodriguez, Nicole - DEN" userId="edce7eb7-41d3-4b21-8d93-85b303938bcd" providerId="ADAL" clId="{B53800F5-5A40-456F-B28E-49B2E7614C20}" dt="2026-10-15T04:49:48.087" v="1094" actId="962"/>
          <ac:spMkLst>
            <pc:docMk/>
            <pc:sldMk cId="3380256486" sldId="2147483647"/>
            <ac:spMk id="3" creationId="{594C17F0-7262-6220-CBF8-5AD2F6BFDA83}"/>
          </ac:spMkLst>
        </pc:spChg>
        <pc:spChg chg="ord">
          <ac:chgData name="Rodriguez, Nicole - DEN" userId="edce7eb7-41d3-4b21-8d93-85b303938bcd" providerId="ADAL" clId="{B53800F5-5A40-456F-B28E-49B2E7614C20}" dt="2026-10-15T04:49:46.808" v="1092" actId="13244"/>
          <ac:spMkLst>
            <pc:docMk/>
            <pc:sldMk cId="3380256486" sldId="2147483647"/>
            <ac:spMk id="6" creationId="{7F6B0187-9319-FE50-E15A-D3FCA09D2588}"/>
          </ac:spMkLst>
        </pc:spChg>
        <pc:picChg chg="mod">
          <ac:chgData name="Rodriguez, Nicole - DEN" userId="edce7eb7-41d3-4b21-8d93-85b303938bcd" providerId="ADAL" clId="{B53800F5-5A40-456F-B28E-49B2E7614C20}" dt="2026-10-15T05:07:39.463" v="1176" actId="962"/>
          <ac:picMkLst>
            <pc:docMk/>
            <pc:sldMk cId="3380256486" sldId="2147483647"/>
            <ac:picMk id="4" creationId="{C62C20C9-7F12-EA45-82F4-3FDA44481728}"/>
          </ac:picMkLst>
        </pc:picChg>
      </pc:sldChg>
    </pc:docChg>
  </pc:docChgLst>
  <pc:docChgLst>
    <pc:chgData name="St. Martin, Irene - DEN" userId="S::irene.st.martin@flydenver.com::861097aa-c1ef-4b8b-a040-0428e3834a04" providerId="AD" clId="Web-{83BB056A-F3C3-EF92-91A6-1538C0648070}"/>
    <pc:docChg chg="modSld">
      <pc:chgData name="St. Martin, Irene - DEN" userId="S::irene.st.martin@flydenver.com::861097aa-c1ef-4b8b-a040-0428e3834a04" providerId="AD" clId="Web-{83BB056A-F3C3-EF92-91A6-1538C0648070}" dt="2026-10-08T14:04:07.548" v="10" actId="20577"/>
      <pc:docMkLst>
        <pc:docMk/>
      </pc:docMkLst>
      <pc:sldChg chg="modSp">
        <pc:chgData name="St. Martin, Irene - DEN" userId="S::irene.st.martin@flydenver.com::861097aa-c1ef-4b8b-a040-0428e3834a04" providerId="AD" clId="Web-{83BB056A-F3C3-EF92-91A6-1538C0648070}" dt="2026-10-08T14:01:32.578" v="1" actId="20577"/>
        <pc:sldMkLst>
          <pc:docMk/>
          <pc:sldMk cId="3394175201" sldId="266"/>
        </pc:sldMkLst>
        <pc:spChg chg="mod">
          <ac:chgData name="St. Martin, Irene - DEN" userId="S::irene.st.martin@flydenver.com::861097aa-c1ef-4b8b-a040-0428e3834a04" providerId="AD" clId="Web-{83BB056A-F3C3-EF92-91A6-1538C0648070}" dt="2026-10-08T14:01:32.578" v="1" actId="20577"/>
          <ac:spMkLst>
            <pc:docMk/>
            <pc:sldMk cId="3394175201" sldId="266"/>
            <ac:spMk id="12" creationId="{8E1BD8BE-1D9F-1FDC-EFD2-9CD74973FBB1}"/>
          </ac:spMkLst>
        </pc:spChg>
      </pc:sldChg>
      <pc:sldChg chg="modSp">
        <pc:chgData name="St. Martin, Irene - DEN" userId="S::irene.st.martin@flydenver.com::861097aa-c1ef-4b8b-a040-0428e3834a04" providerId="AD" clId="Web-{83BB056A-F3C3-EF92-91A6-1538C0648070}" dt="2026-10-08T14:02:11.188" v="4" actId="20577"/>
        <pc:sldMkLst>
          <pc:docMk/>
          <pc:sldMk cId="69197323" sldId="269"/>
        </pc:sldMkLst>
        <pc:spChg chg="mod">
          <ac:chgData name="St. Martin, Irene - DEN" userId="S::irene.st.martin@flydenver.com::861097aa-c1ef-4b8b-a040-0428e3834a04" providerId="AD" clId="Web-{83BB056A-F3C3-EF92-91A6-1538C0648070}" dt="2026-10-08T14:02:11.188" v="4" actId="20577"/>
          <ac:spMkLst>
            <pc:docMk/>
            <pc:sldMk cId="69197323" sldId="269"/>
            <ac:spMk id="3" creationId="{D9BE6463-D70E-2478-2341-98311786756D}"/>
          </ac:spMkLst>
        </pc:spChg>
        <pc:spChg chg="mod">
          <ac:chgData name="St. Martin, Irene - DEN" userId="S::irene.st.martin@flydenver.com::861097aa-c1ef-4b8b-a040-0428e3834a04" providerId="AD" clId="Web-{83BB056A-F3C3-EF92-91A6-1538C0648070}" dt="2026-10-08T14:01:37.750" v="2" actId="20577"/>
          <ac:spMkLst>
            <pc:docMk/>
            <pc:sldMk cId="69197323" sldId="269"/>
            <ac:spMk id="16" creationId="{70BC080E-0DC1-F75B-21AD-07147BBB83C8}"/>
          </ac:spMkLst>
        </pc:spChg>
      </pc:sldChg>
      <pc:sldChg chg="modSp">
        <pc:chgData name="St. Martin, Irene - DEN" userId="S::irene.st.martin@flydenver.com::861097aa-c1ef-4b8b-a040-0428e3834a04" providerId="AD" clId="Web-{83BB056A-F3C3-EF92-91A6-1538C0648070}" dt="2026-10-08T14:04:07.548" v="10" actId="20577"/>
        <pc:sldMkLst>
          <pc:docMk/>
          <pc:sldMk cId="3868215591" sldId="271"/>
        </pc:sldMkLst>
        <pc:spChg chg="mod">
          <ac:chgData name="St. Martin, Irene - DEN" userId="S::irene.st.martin@flydenver.com::861097aa-c1ef-4b8b-a040-0428e3834a04" providerId="AD" clId="Web-{83BB056A-F3C3-EF92-91A6-1538C0648070}" dt="2026-10-08T14:04:07.548" v="10" actId="20577"/>
          <ac:spMkLst>
            <pc:docMk/>
            <pc:sldMk cId="3868215591" sldId="271"/>
            <ac:spMk id="3" creationId="{E9C1E9FB-B0B7-A99C-F088-A6850F71EFCE}"/>
          </ac:spMkLst>
        </pc:spChg>
      </pc:sldChg>
      <pc:sldChg chg="modSp">
        <pc:chgData name="St. Martin, Irene - DEN" userId="S::irene.st.martin@flydenver.com::861097aa-c1ef-4b8b-a040-0428e3834a04" providerId="AD" clId="Web-{83BB056A-F3C3-EF92-91A6-1538C0648070}" dt="2026-10-08T14:03:45.876" v="7" actId="20577"/>
        <pc:sldMkLst>
          <pc:docMk/>
          <pc:sldMk cId="2924740843" sldId="275"/>
        </pc:sldMkLst>
        <pc:spChg chg="mod">
          <ac:chgData name="St. Martin, Irene - DEN" userId="S::irene.st.martin@flydenver.com::861097aa-c1ef-4b8b-a040-0428e3834a04" providerId="AD" clId="Web-{83BB056A-F3C3-EF92-91A6-1538C0648070}" dt="2026-10-08T14:03:45.876" v="7" actId="20577"/>
          <ac:spMkLst>
            <pc:docMk/>
            <pc:sldMk cId="2924740843" sldId="275"/>
            <ac:spMk id="3" creationId="{766699AB-B5A9-D022-D676-C0B377533B50}"/>
          </ac:spMkLst>
        </pc:spChg>
      </pc:sldChg>
      <pc:sldChg chg="modSp">
        <pc:chgData name="St. Martin, Irene - DEN" userId="S::irene.st.martin@flydenver.com::861097aa-c1ef-4b8b-a040-0428e3834a04" providerId="AD" clId="Web-{83BB056A-F3C3-EF92-91A6-1538C0648070}" dt="2026-10-08T14:02:18.954" v="5" actId="20577"/>
        <pc:sldMkLst>
          <pc:docMk/>
          <pc:sldMk cId="2895510174" sldId="278"/>
        </pc:sldMkLst>
        <pc:spChg chg="mod">
          <ac:chgData name="St. Martin, Irene - DEN" userId="S::irene.st.martin@flydenver.com::861097aa-c1ef-4b8b-a040-0428e3834a04" providerId="AD" clId="Web-{83BB056A-F3C3-EF92-91A6-1538C0648070}" dt="2026-10-08T14:02:18.954" v="5" actId="20577"/>
          <ac:spMkLst>
            <pc:docMk/>
            <pc:sldMk cId="2895510174" sldId="278"/>
            <ac:spMk id="3" creationId="{3F5C57A8-47F9-F9DF-7C43-4DAE1AC7FE0F}"/>
          </ac:spMkLst>
        </pc:spChg>
      </pc:sldChg>
    </pc:docChg>
  </pc:docChgLst>
  <pc:docChgLst>
    <pc:chgData name="Herrera, Katherine  - DEN" userId="S::katherine.herrera@flydenver.com::85f6a0cc-92e5-4393-9e14-3ab8f5af4c31" providerId="AD" clId="Web-{E19A2EB7-1106-0095-1B07-4141FABCB6FD}"/>
    <pc:docChg chg="sldOrd">
      <pc:chgData name="Herrera, Katherine  - DEN" userId="S::katherine.herrera@flydenver.com::85f6a0cc-92e5-4393-9e14-3ab8f5af4c31" providerId="AD" clId="Web-{E19A2EB7-1106-0095-1B07-4141FABCB6FD}" dt="2026-10-08T16:48:10.996" v="0"/>
      <pc:docMkLst>
        <pc:docMk/>
      </pc:docMkLst>
      <pc:sldChg chg="ord">
        <pc:chgData name="Herrera, Katherine  - DEN" userId="S::katherine.herrera@flydenver.com::85f6a0cc-92e5-4393-9e14-3ab8f5af4c31" providerId="AD" clId="Web-{E19A2EB7-1106-0095-1B07-4141FABCB6FD}" dt="2026-10-08T16:48:10.996" v="0"/>
        <pc:sldMkLst>
          <pc:docMk/>
          <pc:sldMk cId="1363623318" sldId="11137"/>
        </pc:sldMkLst>
      </pc:sldChg>
    </pc:docChg>
  </pc:docChgLst>
  <pc:docChgLst>
    <pc:chgData name="Saksena, Rohini - DEN" userId="S::rohini.saksena@flydenver.com::f0667d05-92c3-46d0-a7c7-4248e295668d" providerId="AD" clId="Web-{F8C0766C-DACC-171B-2ED0-3A9D0F16933E}"/>
    <pc:docChg chg="modSld">
      <pc:chgData name="Saksena, Rohini - DEN" userId="S::rohini.saksena@flydenver.com::f0667d05-92c3-46d0-a7c7-4248e295668d" providerId="AD" clId="Web-{F8C0766C-DACC-171B-2ED0-3A9D0F16933E}" dt="2026-10-07T20:53:10.596" v="13" actId="20577"/>
      <pc:docMkLst>
        <pc:docMk/>
      </pc:docMkLst>
      <pc:sldChg chg="modSp">
        <pc:chgData name="Saksena, Rohini - DEN" userId="S::rohini.saksena@flydenver.com::f0667d05-92c3-46d0-a7c7-4248e295668d" providerId="AD" clId="Web-{F8C0766C-DACC-171B-2ED0-3A9D0F16933E}" dt="2026-10-07T20:53:10.596" v="13" actId="20577"/>
        <pc:sldMkLst>
          <pc:docMk/>
          <pc:sldMk cId="1828642305" sldId="273"/>
        </pc:sldMkLst>
        <pc:spChg chg="mod">
          <ac:chgData name="Saksena, Rohini - DEN" userId="S::rohini.saksena@flydenver.com::f0667d05-92c3-46d0-a7c7-4248e295668d" providerId="AD" clId="Web-{F8C0766C-DACC-171B-2ED0-3A9D0F16933E}" dt="2026-10-07T20:53:10.596" v="13" actId="20577"/>
          <ac:spMkLst>
            <pc:docMk/>
            <pc:sldMk cId="1828642305" sldId="273"/>
            <ac:spMk id="3" creationId="{DACD517F-4BA2-C6F6-2603-CB3C6EFB0730}"/>
          </ac:spMkLst>
        </pc:spChg>
      </pc:sldChg>
    </pc:docChg>
  </pc:docChgLst>
  <pc:docChgLst>
    <pc:chgData name="Miller, Cole - DEN" userId="S::cole.miller@flydenver.com::d6a7d67d-9caa-4a60-9b9e-0303418b5d09" providerId="AD" clId="Web-{4B5E2E56-625F-29C4-A7DF-E799980D6F18}"/>
    <pc:docChg chg="addSld modSld modSection">
      <pc:chgData name="Miller, Cole - DEN" userId="S::cole.miller@flydenver.com::d6a7d67d-9caa-4a60-9b9e-0303418b5d09" providerId="AD" clId="Web-{4B5E2E56-625F-29C4-A7DF-E799980D6F18}" dt="2026-10-02T22:22:56.168" v="112"/>
      <pc:docMkLst>
        <pc:docMk/>
      </pc:docMkLst>
      <pc:sldChg chg="addSp delSp modSp mod modClrScheme chgLayout">
        <pc:chgData name="Miller, Cole - DEN" userId="S::cole.miller@flydenver.com::d6a7d67d-9caa-4a60-9b9e-0303418b5d09" providerId="AD" clId="Web-{4B5E2E56-625F-29C4-A7DF-E799980D6F18}" dt="2026-10-02T22:12:55.062" v="70" actId="1076"/>
        <pc:sldMkLst>
          <pc:docMk/>
          <pc:sldMk cId="4141430967" sldId="277"/>
        </pc:sldMkLst>
        <pc:spChg chg="mod">
          <ac:chgData name="Miller, Cole - DEN" userId="S::cole.miller@flydenver.com::d6a7d67d-9caa-4a60-9b9e-0303418b5d09" providerId="AD" clId="Web-{4B5E2E56-625F-29C4-A7DF-E799980D6F18}" dt="2026-10-02T22:12:55.062" v="70" actId="1076"/>
          <ac:spMkLst>
            <pc:docMk/>
            <pc:sldMk cId="4141430967" sldId="277"/>
            <ac:spMk id="3" creationId="{D4FAEFB1-122C-94CC-4F02-ACD4ED2353A8}"/>
          </ac:spMkLst>
        </pc:spChg>
        <pc:spChg chg="mod">
          <ac:chgData name="Miller, Cole - DEN" userId="S::cole.miller@flydenver.com::d6a7d67d-9caa-4a60-9b9e-0303418b5d09" providerId="AD" clId="Web-{4B5E2E56-625F-29C4-A7DF-E799980D6F18}" dt="2026-10-02T22:09:55.095" v="55"/>
          <ac:spMkLst>
            <pc:docMk/>
            <pc:sldMk cId="4141430967" sldId="277"/>
            <ac:spMk id="16" creationId="{0C5BA3CF-A951-EE69-1F89-56E88CFB39A8}"/>
          </ac:spMkLst>
        </pc:spChg>
        <pc:picChg chg="add mod modCrop">
          <ac:chgData name="Miller, Cole - DEN" userId="S::cole.miller@flydenver.com::d6a7d67d-9caa-4a60-9b9e-0303418b5d09" providerId="AD" clId="Web-{4B5E2E56-625F-29C4-A7DF-E799980D6F18}" dt="2026-10-02T22:12:17.719" v="67" actId="1076"/>
          <ac:picMkLst>
            <pc:docMk/>
            <pc:sldMk cId="4141430967" sldId="277"/>
            <ac:picMk id="2" creationId="{960AF61D-1E91-F34E-77D5-4DC70EFAB50F}"/>
          </ac:picMkLst>
        </pc:picChg>
      </pc:sldChg>
      <pc:sldChg chg="addSp modSp add replId">
        <pc:chgData name="Miller, Cole - DEN" userId="S::cole.miller@flydenver.com::d6a7d67d-9caa-4a60-9b9e-0303418b5d09" providerId="AD" clId="Web-{4B5E2E56-625F-29C4-A7DF-E799980D6F18}" dt="2026-10-02T22:22:56.168" v="112"/>
        <pc:sldMkLst>
          <pc:docMk/>
          <pc:sldMk cId="2895510174" sldId="278"/>
        </pc:sldMkLst>
        <pc:spChg chg="mod">
          <ac:chgData name="Miller, Cole - DEN" userId="S::cole.miller@flydenver.com::d6a7d67d-9caa-4a60-9b9e-0303418b5d09" providerId="AD" clId="Web-{4B5E2E56-625F-29C4-A7DF-E799980D6F18}" dt="2026-10-02T22:22:44.918" v="111" actId="1076"/>
          <ac:spMkLst>
            <pc:docMk/>
            <pc:sldMk cId="2895510174" sldId="278"/>
            <ac:spMk id="3" creationId="{3F5C57A8-47F9-F9DF-7C43-4DAE1AC7FE0F}"/>
          </ac:spMkLst>
        </pc:spChg>
        <pc:picChg chg="add mod">
          <ac:chgData name="Miller, Cole - DEN" userId="S::cole.miller@flydenver.com::d6a7d67d-9caa-4a60-9b9e-0303418b5d09" providerId="AD" clId="Web-{4B5E2E56-625F-29C4-A7DF-E799980D6F18}" dt="2026-10-02T22:22:56.168" v="112"/>
          <ac:picMkLst>
            <pc:docMk/>
            <pc:sldMk cId="2895510174" sldId="278"/>
            <ac:picMk id="2" creationId="{2B80D0D1-E07B-B136-A15C-68067117FFA2}"/>
          </ac:picMkLst>
        </pc:picChg>
      </pc:sldChg>
    </pc:docChg>
  </pc:docChgLst>
  <pc:docChgLst>
    <pc:chgData name="Randle, Megan - DEN" userId="e2a51c82-36e2-484f-b595-8c482aa103eb" providerId="ADAL" clId="{EB3CB60F-A9CC-4E1C-A83F-E31494712AB0}"/>
    <pc:docChg chg="modSld">
      <pc:chgData name="Randle, Megan - DEN" userId="e2a51c82-36e2-484f-b595-8c482aa103eb" providerId="ADAL" clId="{EB3CB60F-A9CC-4E1C-A83F-E31494712AB0}" dt="2026-10-08T18:06:32.912" v="0" actId="113"/>
      <pc:docMkLst>
        <pc:docMk/>
      </pc:docMkLst>
      <pc:sldChg chg="modSp mod">
        <pc:chgData name="Randle, Megan - DEN" userId="e2a51c82-36e2-484f-b595-8c482aa103eb" providerId="ADAL" clId="{EB3CB60F-A9CC-4E1C-A83F-E31494712AB0}" dt="2026-10-08T18:06:32.912" v="0" actId="113"/>
        <pc:sldMkLst>
          <pc:docMk/>
          <pc:sldMk cId="735330980" sldId="11113"/>
        </pc:sldMkLst>
        <pc:spChg chg="mod">
          <ac:chgData name="Randle, Megan - DEN" userId="e2a51c82-36e2-484f-b595-8c482aa103eb" providerId="ADAL" clId="{EB3CB60F-A9CC-4E1C-A83F-E31494712AB0}" dt="2026-10-08T18:06:32.912" v="0" actId="113"/>
          <ac:spMkLst>
            <pc:docMk/>
            <pc:sldMk cId="735330980" sldId="11113"/>
            <ac:spMk id="12" creationId="{F3A340E0-1503-4007-DE5B-398218D4AA5D}"/>
          </ac:spMkLst>
        </pc:spChg>
      </pc:sldChg>
    </pc:docChg>
  </pc:docChgLst>
  <pc:docChgLst>
    <pc:chgData name="Bouche, Gene - DEN" userId="S::gene.bouche@flydenver.com::e8b36782-bcf2-4fb5-9adc-4c5fcc54c153" providerId="AD" clId="Web-{538FDF6F-A454-BDF2-DB00-C9EC6FF174CE}"/>
    <pc:docChg chg="modSld">
      <pc:chgData name="Bouche, Gene - DEN" userId="S::gene.bouche@flydenver.com::e8b36782-bcf2-4fb5-9adc-4c5fcc54c153" providerId="AD" clId="Web-{538FDF6F-A454-BDF2-DB00-C9EC6FF174CE}" dt="2026-10-02T19:54:52.532" v="9" actId="20577"/>
      <pc:docMkLst>
        <pc:docMk/>
      </pc:docMkLst>
      <pc:sldChg chg="modSp">
        <pc:chgData name="Bouche, Gene - DEN" userId="S::gene.bouche@flydenver.com::e8b36782-bcf2-4fb5-9adc-4c5fcc54c153" providerId="AD" clId="Web-{538FDF6F-A454-BDF2-DB00-C9EC6FF174CE}" dt="2026-10-02T19:54:52.532" v="9" actId="20577"/>
        <pc:sldMkLst>
          <pc:docMk/>
          <pc:sldMk cId="3380256486" sldId="2147483647"/>
        </pc:sldMkLst>
        <pc:spChg chg="mod">
          <ac:chgData name="Bouche, Gene - DEN" userId="S::gene.bouche@flydenver.com::e8b36782-bcf2-4fb5-9adc-4c5fcc54c153" providerId="AD" clId="Web-{538FDF6F-A454-BDF2-DB00-C9EC6FF174CE}" dt="2026-10-02T19:54:48.735" v="6" actId="20577"/>
          <ac:spMkLst>
            <pc:docMk/>
            <pc:sldMk cId="3380256486" sldId="2147483647"/>
            <ac:spMk id="2" creationId="{18265565-C100-D0B1-D0FD-8BA0AFE68A5E}"/>
          </ac:spMkLst>
        </pc:spChg>
        <pc:spChg chg="mod">
          <ac:chgData name="Bouche, Gene - DEN" userId="S::gene.bouche@flydenver.com::e8b36782-bcf2-4fb5-9adc-4c5fcc54c153" providerId="AD" clId="Web-{538FDF6F-A454-BDF2-DB00-C9EC6FF174CE}" dt="2026-10-02T19:54:52.532" v="9" actId="20577"/>
          <ac:spMkLst>
            <pc:docMk/>
            <pc:sldMk cId="3380256486" sldId="2147483647"/>
            <ac:spMk id="3" creationId="{594C17F0-7262-6220-CBF8-5AD2F6BFDA83}"/>
          </ac:spMkLst>
        </pc:spChg>
      </pc:sldChg>
    </pc:docChg>
  </pc:docChgLst>
  <pc:docChgLst>
    <pc:chgData name="Finn, Angela - DEN" userId="S::angela.finn@flydenver.com::798ebbfd-a4c1-405a-bff1-81a08eb9e9df" providerId="AD" clId="Web-{87FB8E54-264B-0248-3287-472003EF2B91}"/>
    <pc:docChg chg="sldOrd">
      <pc:chgData name="Finn, Angela - DEN" userId="S::angela.finn@flydenver.com::798ebbfd-a4c1-405a-bff1-81a08eb9e9df" providerId="AD" clId="Web-{87FB8E54-264B-0248-3287-472003EF2B91}" dt="2026-10-13T22:40:59.177" v="14"/>
      <pc:docMkLst>
        <pc:docMk/>
      </pc:docMkLst>
      <pc:sldChg chg="ord">
        <pc:chgData name="Finn, Angela - DEN" userId="S::angela.finn@flydenver.com::798ebbfd-a4c1-405a-bff1-81a08eb9e9df" providerId="AD" clId="Web-{87FB8E54-264B-0248-3287-472003EF2B91}" dt="2026-10-13T22:40:59.162" v="4"/>
        <pc:sldMkLst>
          <pc:docMk/>
          <pc:sldMk cId="3490488679" sldId="262"/>
        </pc:sldMkLst>
      </pc:sldChg>
      <pc:sldChg chg="ord">
        <pc:chgData name="Finn, Angela - DEN" userId="S::angela.finn@flydenver.com::798ebbfd-a4c1-405a-bff1-81a08eb9e9df" providerId="AD" clId="Web-{87FB8E54-264B-0248-3287-472003EF2B91}" dt="2026-10-13T22:40:59.162" v="3"/>
        <pc:sldMkLst>
          <pc:docMk/>
          <pc:sldMk cId="3137166465" sldId="263"/>
        </pc:sldMkLst>
      </pc:sldChg>
      <pc:sldChg chg="ord">
        <pc:chgData name="Finn, Angela - DEN" userId="S::angela.finn@flydenver.com::798ebbfd-a4c1-405a-bff1-81a08eb9e9df" providerId="AD" clId="Web-{87FB8E54-264B-0248-3287-472003EF2B91}" dt="2026-10-13T22:40:59.162" v="2"/>
        <pc:sldMkLst>
          <pc:docMk/>
          <pc:sldMk cId="2487797668" sldId="310"/>
        </pc:sldMkLst>
      </pc:sldChg>
      <pc:sldChg chg="ord">
        <pc:chgData name="Finn, Angela - DEN" userId="S::angela.finn@flydenver.com::798ebbfd-a4c1-405a-bff1-81a08eb9e9df" providerId="AD" clId="Web-{87FB8E54-264B-0248-3287-472003EF2B91}" dt="2026-10-13T22:40:59.162" v="1"/>
        <pc:sldMkLst>
          <pc:docMk/>
          <pc:sldMk cId="823359515" sldId="311"/>
        </pc:sldMkLst>
      </pc:sldChg>
      <pc:sldChg chg="ord">
        <pc:chgData name="Finn, Angela - DEN" userId="S::angela.finn@flydenver.com::798ebbfd-a4c1-405a-bff1-81a08eb9e9df" providerId="AD" clId="Web-{87FB8E54-264B-0248-3287-472003EF2B91}" dt="2026-10-13T22:40:59.177" v="6"/>
        <pc:sldMkLst>
          <pc:docMk/>
          <pc:sldMk cId="1648746472" sldId="11223"/>
        </pc:sldMkLst>
      </pc:sldChg>
      <pc:sldChg chg="ord">
        <pc:chgData name="Finn, Angela - DEN" userId="S::angela.finn@flydenver.com::798ebbfd-a4c1-405a-bff1-81a08eb9e9df" providerId="AD" clId="Web-{87FB8E54-264B-0248-3287-472003EF2B91}" dt="2026-10-13T22:40:59.162" v="0"/>
        <pc:sldMkLst>
          <pc:docMk/>
          <pc:sldMk cId="2081315883" sldId="11225"/>
        </pc:sldMkLst>
      </pc:sldChg>
      <pc:sldChg chg="ord">
        <pc:chgData name="Finn, Angela - DEN" userId="S::angela.finn@flydenver.com::798ebbfd-a4c1-405a-bff1-81a08eb9e9df" providerId="AD" clId="Web-{87FB8E54-264B-0248-3287-472003EF2B91}" dt="2026-10-13T22:40:59.177" v="14"/>
        <pc:sldMkLst>
          <pc:docMk/>
          <pc:sldMk cId="264350020" sldId="11227"/>
        </pc:sldMkLst>
      </pc:sldChg>
      <pc:sldChg chg="ord">
        <pc:chgData name="Finn, Angela - DEN" userId="S::angela.finn@flydenver.com::798ebbfd-a4c1-405a-bff1-81a08eb9e9df" providerId="AD" clId="Web-{87FB8E54-264B-0248-3287-472003EF2B91}" dt="2026-10-13T22:40:59.177" v="12"/>
        <pc:sldMkLst>
          <pc:docMk/>
          <pc:sldMk cId="936721277" sldId="11229"/>
        </pc:sldMkLst>
      </pc:sldChg>
      <pc:sldChg chg="ord">
        <pc:chgData name="Finn, Angela - DEN" userId="S::angela.finn@flydenver.com::798ebbfd-a4c1-405a-bff1-81a08eb9e9df" providerId="AD" clId="Web-{87FB8E54-264B-0248-3287-472003EF2B91}" dt="2026-10-13T22:40:59.177" v="10"/>
        <pc:sldMkLst>
          <pc:docMk/>
          <pc:sldMk cId="4067118518" sldId="11231"/>
        </pc:sldMkLst>
      </pc:sldChg>
      <pc:sldChg chg="ord">
        <pc:chgData name="Finn, Angela - DEN" userId="S::angela.finn@flydenver.com::798ebbfd-a4c1-405a-bff1-81a08eb9e9df" providerId="AD" clId="Web-{87FB8E54-264B-0248-3287-472003EF2B91}" dt="2026-10-13T22:40:59.177" v="5"/>
        <pc:sldMkLst>
          <pc:docMk/>
          <pc:sldMk cId="3589490559" sldId="11235"/>
        </pc:sldMkLst>
      </pc:sldChg>
      <pc:sldChg chg="ord">
        <pc:chgData name="Finn, Angela - DEN" userId="S::angela.finn@flydenver.com::798ebbfd-a4c1-405a-bff1-81a08eb9e9df" providerId="AD" clId="Web-{87FB8E54-264B-0248-3287-472003EF2B91}" dt="2026-10-13T22:40:59.177" v="13"/>
        <pc:sldMkLst>
          <pc:docMk/>
          <pc:sldMk cId="455818096" sldId="104941"/>
        </pc:sldMkLst>
      </pc:sldChg>
      <pc:sldChg chg="ord">
        <pc:chgData name="Finn, Angela - DEN" userId="S::angela.finn@flydenver.com::798ebbfd-a4c1-405a-bff1-81a08eb9e9df" providerId="AD" clId="Web-{87FB8E54-264B-0248-3287-472003EF2B91}" dt="2026-10-13T22:40:59.177" v="8"/>
        <pc:sldMkLst>
          <pc:docMk/>
          <pc:sldMk cId="855362076" sldId="2147376427"/>
        </pc:sldMkLst>
      </pc:sldChg>
      <pc:sldChg chg="ord">
        <pc:chgData name="Finn, Angela - DEN" userId="S::angela.finn@flydenver.com::798ebbfd-a4c1-405a-bff1-81a08eb9e9df" providerId="AD" clId="Web-{87FB8E54-264B-0248-3287-472003EF2B91}" dt="2026-10-13T22:40:59.177" v="7"/>
        <pc:sldMkLst>
          <pc:docMk/>
          <pc:sldMk cId="2593448241" sldId="2147376428"/>
        </pc:sldMkLst>
      </pc:sldChg>
      <pc:sldChg chg="ord">
        <pc:chgData name="Finn, Angela - DEN" userId="S::angela.finn@flydenver.com::798ebbfd-a4c1-405a-bff1-81a08eb9e9df" providerId="AD" clId="Web-{87FB8E54-264B-0248-3287-472003EF2B91}" dt="2026-10-13T22:40:59.177" v="11"/>
        <pc:sldMkLst>
          <pc:docMk/>
          <pc:sldMk cId="1484857012" sldId="2147376437"/>
        </pc:sldMkLst>
      </pc:sldChg>
      <pc:sldChg chg="ord">
        <pc:chgData name="Finn, Angela - DEN" userId="S::angela.finn@flydenver.com::798ebbfd-a4c1-405a-bff1-81a08eb9e9df" providerId="AD" clId="Web-{87FB8E54-264B-0248-3287-472003EF2B91}" dt="2026-10-13T22:40:59.177" v="9"/>
        <pc:sldMkLst>
          <pc:docMk/>
          <pc:sldMk cId="117770315" sldId="2147376438"/>
        </pc:sldMkLst>
      </pc:sldChg>
    </pc:docChg>
  </pc:docChgLst>
  <pc:docChgLst>
    <pc:chgData name="Nichols, Brent - DEN" userId="S::brent.nichols@flydenver.com::fe3c0eec-b643-4cc5-b16b-ebfa35077d10" providerId="AD" clId="Web-{2D7D0CB6-F91A-680D-D210-334C71D05486}"/>
    <pc:docChg chg="addSld modSld modSection">
      <pc:chgData name="Nichols, Brent - DEN" userId="S::brent.nichols@flydenver.com::fe3c0eec-b643-4cc5-b16b-ebfa35077d10" providerId="AD" clId="Web-{2D7D0CB6-F91A-680D-D210-334C71D05486}" dt="2026-10-06T14:22:24.584" v="6" actId="1076"/>
      <pc:docMkLst>
        <pc:docMk/>
      </pc:docMkLst>
      <pc:sldChg chg="addSp delSp modSp add replId">
        <pc:chgData name="Nichols, Brent - DEN" userId="S::brent.nichols@flydenver.com::fe3c0eec-b643-4cc5-b16b-ebfa35077d10" providerId="AD" clId="Web-{2D7D0CB6-F91A-680D-D210-334C71D05486}" dt="2026-10-06T14:22:24.584" v="6" actId="1076"/>
        <pc:sldMkLst>
          <pc:docMk/>
          <pc:sldMk cId="30691715" sldId="309"/>
        </pc:sldMkLst>
        <pc:picChg chg="add mod">
          <ac:chgData name="Nichols, Brent - DEN" userId="S::brent.nichols@flydenver.com::fe3c0eec-b643-4cc5-b16b-ebfa35077d10" providerId="AD" clId="Web-{2D7D0CB6-F91A-680D-D210-334C71D05486}" dt="2026-10-06T14:22:24.584" v="6" actId="1076"/>
          <ac:picMkLst>
            <pc:docMk/>
            <pc:sldMk cId="30691715" sldId="309"/>
            <ac:picMk id="4" creationId="{AD5DE8BE-C62E-D3A1-2AC1-574F0411F3B4}"/>
          </ac:picMkLst>
        </pc:picChg>
      </pc:sldChg>
    </pc:docChg>
  </pc:docChgLst>
  <pc:docChgLst>
    <pc:chgData name="Wardlaw, Hunter - DEN Contingent Worker" userId="0f53214f-c155-48d4-9c43-a9474f7526b9" providerId="ADAL" clId="{D48E8185-01BE-4FFA-BCD1-A544982C3033}"/>
    <pc:docChg chg="custSel modSld">
      <pc:chgData name="Wardlaw, Hunter - DEN Contingent Worker" userId="0f53214f-c155-48d4-9c43-a9474f7526b9" providerId="ADAL" clId="{D48E8185-01BE-4FFA-BCD1-A544982C3033}" dt="2026-10-01T16:13:45.874" v="86" actId="20577"/>
      <pc:docMkLst>
        <pc:docMk/>
      </pc:docMkLst>
      <pc:sldChg chg="modSp mod">
        <pc:chgData name="Wardlaw, Hunter - DEN Contingent Worker" userId="0f53214f-c155-48d4-9c43-a9474f7526b9" providerId="ADAL" clId="{D48E8185-01BE-4FFA-BCD1-A544982C3033}" dt="2026-10-01T16:13:45.874" v="86" actId="20577"/>
        <pc:sldMkLst>
          <pc:docMk/>
          <pc:sldMk cId="2978556387" sldId="259"/>
        </pc:sldMkLst>
        <pc:spChg chg="mod">
          <ac:chgData name="Wardlaw, Hunter - DEN Contingent Worker" userId="0f53214f-c155-48d4-9c43-a9474f7526b9" providerId="ADAL" clId="{D48E8185-01BE-4FFA-BCD1-A544982C3033}" dt="2026-10-01T16:13:45.874" v="86" actId="20577"/>
          <ac:spMkLst>
            <pc:docMk/>
            <pc:sldMk cId="2978556387" sldId="259"/>
            <ac:spMk id="3" creationId="{E8104366-7594-74A9-3C21-6795F04F3C69}"/>
          </ac:spMkLst>
        </pc:spChg>
      </pc:sldChg>
    </pc:docChg>
  </pc:docChgLst>
  <pc:docChgLst>
    <pc:chgData name="Saksena, Rohini - DEN" userId="S::rohini.saksena@flydenver.com::f0667d05-92c3-46d0-a7c7-4248e295668d" providerId="AD" clId="Web-{20A05946-F3D1-0156-9C5D-57A5FC497C4C}"/>
    <pc:docChg chg="modSld">
      <pc:chgData name="Saksena, Rohini - DEN" userId="S::rohini.saksena@flydenver.com::f0667d05-92c3-46d0-a7c7-4248e295668d" providerId="AD" clId="Web-{20A05946-F3D1-0156-9C5D-57A5FC497C4C}" dt="2026-10-07T15:58:19.119" v="2" actId="20577"/>
      <pc:docMkLst>
        <pc:docMk/>
      </pc:docMkLst>
      <pc:sldChg chg="modSp">
        <pc:chgData name="Saksena, Rohini - DEN" userId="S::rohini.saksena@flydenver.com::f0667d05-92c3-46d0-a7c7-4248e295668d" providerId="AD" clId="Web-{20A05946-F3D1-0156-9C5D-57A5FC497C4C}" dt="2026-10-07T15:58:19.119" v="2" actId="20577"/>
        <pc:sldMkLst>
          <pc:docMk/>
          <pc:sldMk cId="1828642305" sldId="273"/>
        </pc:sldMkLst>
        <pc:spChg chg="mod">
          <ac:chgData name="Saksena, Rohini - DEN" userId="S::rohini.saksena@flydenver.com::f0667d05-92c3-46d0-a7c7-4248e295668d" providerId="AD" clId="Web-{20A05946-F3D1-0156-9C5D-57A5FC497C4C}" dt="2026-10-07T15:58:19.119" v="2" actId="20577"/>
          <ac:spMkLst>
            <pc:docMk/>
            <pc:sldMk cId="1828642305" sldId="273"/>
            <ac:spMk id="3" creationId="{DACD517F-4BA2-C6F6-2603-CB3C6EFB0730}"/>
          </ac:spMkLst>
        </pc:spChg>
      </pc:sldChg>
    </pc:docChg>
  </pc:docChgLst>
  <pc:docChgLst>
    <pc:chgData name="Finn, Angela - DEN" userId="S::angela.finn@flydenver.com::798ebbfd-a4c1-405a-bff1-81a08eb9e9df" providerId="AD" clId="Web-{B44A8222-E87F-3E2D-84B0-7E7113636EA2}"/>
    <pc:docChg chg="addSld delSld modSld modSection">
      <pc:chgData name="Finn, Angela - DEN" userId="S::angela.finn@flydenver.com::798ebbfd-a4c1-405a-bff1-81a08eb9e9df" providerId="AD" clId="Web-{B44A8222-E87F-3E2D-84B0-7E7113636EA2}" dt="2026-10-08T18:55:58.814" v="104" actId="1076"/>
      <pc:docMkLst>
        <pc:docMk/>
      </pc:docMkLst>
      <pc:sldChg chg="add del">
        <pc:chgData name="Finn, Angela - DEN" userId="S::angela.finn@flydenver.com::798ebbfd-a4c1-405a-bff1-81a08eb9e9df" providerId="AD" clId="Web-{B44A8222-E87F-3E2D-84B0-7E7113636EA2}" dt="2026-10-08T18:53:23.205" v="60"/>
        <pc:sldMkLst>
          <pc:docMk/>
          <pc:sldMk cId="3490488679" sldId="262"/>
        </pc:sldMkLst>
      </pc:sldChg>
      <pc:sldChg chg="add del">
        <pc:chgData name="Finn, Angela - DEN" userId="S::angela.finn@flydenver.com::798ebbfd-a4c1-405a-bff1-81a08eb9e9df" providerId="AD" clId="Web-{B44A8222-E87F-3E2D-84B0-7E7113636EA2}" dt="2026-10-08T18:53:23.315" v="61"/>
        <pc:sldMkLst>
          <pc:docMk/>
          <pc:sldMk cId="3137166465" sldId="263"/>
        </pc:sldMkLst>
      </pc:sldChg>
      <pc:sldChg chg="add del">
        <pc:chgData name="Finn, Angela - DEN" userId="S::angela.finn@flydenver.com::798ebbfd-a4c1-405a-bff1-81a08eb9e9df" providerId="AD" clId="Web-{B44A8222-E87F-3E2D-84B0-7E7113636EA2}" dt="2026-10-08T18:53:23.424" v="62"/>
        <pc:sldMkLst>
          <pc:docMk/>
          <pc:sldMk cId="2487797668" sldId="310"/>
        </pc:sldMkLst>
      </pc:sldChg>
      <pc:sldChg chg="add del">
        <pc:chgData name="Finn, Angela - DEN" userId="S::angela.finn@flydenver.com::798ebbfd-a4c1-405a-bff1-81a08eb9e9df" providerId="AD" clId="Web-{B44A8222-E87F-3E2D-84B0-7E7113636EA2}" dt="2026-10-08T18:53:23.518" v="63"/>
        <pc:sldMkLst>
          <pc:docMk/>
          <pc:sldMk cId="823359515" sldId="311"/>
        </pc:sldMkLst>
      </pc:sldChg>
      <pc:sldChg chg="add del">
        <pc:chgData name="Finn, Angela - DEN" userId="S::angela.finn@flydenver.com::798ebbfd-a4c1-405a-bff1-81a08eb9e9df" providerId="AD" clId="Web-{B44A8222-E87F-3E2D-84B0-7E7113636EA2}" dt="2026-10-08T18:53:22.955" v="58"/>
        <pc:sldMkLst>
          <pc:docMk/>
          <pc:sldMk cId="1648746472" sldId="11223"/>
        </pc:sldMkLst>
      </pc:sldChg>
      <pc:sldChg chg="add del">
        <pc:chgData name="Finn, Angela - DEN" userId="S::angela.finn@flydenver.com::798ebbfd-a4c1-405a-bff1-81a08eb9e9df" providerId="AD" clId="Web-{B44A8222-E87F-3E2D-84B0-7E7113636EA2}" dt="2026-10-08T18:53:23.627" v="64"/>
        <pc:sldMkLst>
          <pc:docMk/>
          <pc:sldMk cId="2081315883" sldId="11225"/>
        </pc:sldMkLst>
      </pc:sldChg>
      <pc:sldChg chg="add del">
        <pc:chgData name="Finn, Angela - DEN" userId="S::angela.finn@flydenver.com::798ebbfd-a4c1-405a-bff1-81a08eb9e9df" providerId="AD" clId="Web-{B44A8222-E87F-3E2D-84B0-7E7113636EA2}" dt="2026-10-08T18:53:22.143" v="50"/>
        <pc:sldMkLst>
          <pc:docMk/>
          <pc:sldMk cId="264350020" sldId="11227"/>
        </pc:sldMkLst>
      </pc:sldChg>
      <pc:sldChg chg="add del">
        <pc:chgData name="Finn, Angela - DEN" userId="S::angela.finn@flydenver.com::798ebbfd-a4c1-405a-bff1-81a08eb9e9df" providerId="AD" clId="Web-{B44A8222-E87F-3E2D-84B0-7E7113636EA2}" dt="2026-10-08T18:53:22.361" v="52"/>
        <pc:sldMkLst>
          <pc:docMk/>
          <pc:sldMk cId="936721277" sldId="11229"/>
        </pc:sldMkLst>
      </pc:sldChg>
      <pc:sldChg chg="add del">
        <pc:chgData name="Finn, Angela - DEN" userId="S::angela.finn@flydenver.com::798ebbfd-a4c1-405a-bff1-81a08eb9e9df" providerId="AD" clId="Web-{B44A8222-E87F-3E2D-84B0-7E7113636EA2}" dt="2026-10-08T18:53:22.549" v="54"/>
        <pc:sldMkLst>
          <pc:docMk/>
          <pc:sldMk cId="4067118518" sldId="11231"/>
        </pc:sldMkLst>
      </pc:sldChg>
      <pc:sldChg chg="add del">
        <pc:chgData name="Finn, Angela - DEN" userId="S::angela.finn@flydenver.com::798ebbfd-a4c1-405a-bff1-81a08eb9e9df" providerId="AD" clId="Web-{B44A8222-E87F-3E2D-84B0-7E7113636EA2}" dt="2026-10-08T18:53:23.111" v="59"/>
        <pc:sldMkLst>
          <pc:docMk/>
          <pc:sldMk cId="3589490559" sldId="11235"/>
        </pc:sldMkLst>
      </pc:sldChg>
      <pc:sldChg chg="add del">
        <pc:chgData name="Finn, Angela - DEN" userId="S::angela.finn@flydenver.com::798ebbfd-a4c1-405a-bff1-81a08eb9e9df" providerId="AD" clId="Web-{B44A8222-E87F-3E2D-84B0-7E7113636EA2}" dt="2026-10-08T18:53:23.752" v="65"/>
        <pc:sldMkLst>
          <pc:docMk/>
          <pc:sldMk cId="1186592527" sldId="11243"/>
        </pc:sldMkLst>
      </pc:sldChg>
      <pc:sldChg chg="add del">
        <pc:chgData name="Finn, Angela - DEN" userId="S::angela.finn@flydenver.com::798ebbfd-a4c1-405a-bff1-81a08eb9e9df" providerId="AD" clId="Web-{B44A8222-E87F-3E2D-84B0-7E7113636EA2}" dt="2026-10-08T18:53:22.268" v="51"/>
        <pc:sldMkLst>
          <pc:docMk/>
          <pc:sldMk cId="455818096" sldId="104941"/>
        </pc:sldMkLst>
      </pc:sldChg>
      <pc:sldChg chg="add del">
        <pc:chgData name="Finn, Angela - DEN" userId="S::angela.finn@flydenver.com::798ebbfd-a4c1-405a-bff1-81a08eb9e9df" providerId="AD" clId="Web-{B44A8222-E87F-3E2D-84B0-7E7113636EA2}" dt="2026-10-08T18:53:23.924" v="66"/>
        <pc:sldMkLst>
          <pc:docMk/>
          <pc:sldMk cId="2501749208" sldId="2147376419"/>
        </pc:sldMkLst>
      </pc:sldChg>
      <pc:sldChg chg="add del">
        <pc:chgData name="Finn, Angela - DEN" userId="S::angela.finn@flydenver.com::798ebbfd-a4c1-405a-bff1-81a08eb9e9df" providerId="AD" clId="Web-{B44A8222-E87F-3E2D-84B0-7E7113636EA2}" dt="2026-10-08T18:53:24.049" v="67"/>
        <pc:sldMkLst>
          <pc:docMk/>
          <pc:sldMk cId="805382403" sldId="2147376420"/>
        </pc:sldMkLst>
      </pc:sldChg>
      <pc:sldChg chg="add del">
        <pc:chgData name="Finn, Angela - DEN" userId="S::angela.finn@flydenver.com::798ebbfd-a4c1-405a-bff1-81a08eb9e9df" providerId="AD" clId="Web-{B44A8222-E87F-3E2D-84B0-7E7113636EA2}" dt="2026-10-08T18:53:24.143" v="68"/>
        <pc:sldMkLst>
          <pc:docMk/>
          <pc:sldMk cId="4158958343" sldId="2147376421"/>
        </pc:sldMkLst>
      </pc:sldChg>
      <pc:sldChg chg="add del">
        <pc:chgData name="Finn, Angela - DEN" userId="S::angela.finn@flydenver.com::798ebbfd-a4c1-405a-bff1-81a08eb9e9df" providerId="AD" clId="Web-{B44A8222-E87F-3E2D-84B0-7E7113636EA2}" dt="2026-10-08T18:53:24.268" v="69"/>
        <pc:sldMkLst>
          <pc:docMk/>
          <pc:sldMk cId="1814820107" sldId="2147376422"/>
        </pc:sldMkLst>
      </pc:sldChg>
      <pc:sldChg chg="add del">
        <pc:chgData name="Finn, Angela - DEN" userId="S::angela.finn@flydenver.com::798ebbfd-a4c1-405a-bff1-81a08eb9e9df" providerId="AD" clId="Web-{B44A8222-E87F-3E2D-84B0-7E7113636EA2}" dt="2026-10-08T18:53:22.768" v="56"/>
        <pc:sldMkLst>
          <pc:docMk/>
          <pc:sldMk cId="855362076" sldId="2147376427"/>
        </pc:sldMkLst>
      </pc:sldChg>
      <pc:sldChg chg="add del">
        <pc:chgData name="Finn, Angela - DEN" userId="S::angela.finn@flydenver.com::798ebbfd-a4c1-405a-bff1-81a08eb9e9df" providerId="AD" clId="Web-{B44A8222-E87F-3E2D-84B0-7E7113636EA2}" dt="2026-10-08T18:53:22.861" v="57"/>
        <pc:sldMkLst>
          <pc:docMk/>
          <pc:sldMk cId="2593448241" sldId="2147376428"/>
        </pc:sldMkLst>
      </pc:sldChg>
      <pc:sldChg chg="add del">
        <pc:chgData name="Finn, Angela - DEN" userId="S::angela.finn@flydenver.com::798ebbfd-a4c1-405a-bff1-81a08eb9e9df" providerId="AD" clId="Web-{B44A8222-E87F-3E2D-84B0-7E7113636EA2}" dt="2026-10-08T18:53:24.393" v="70"/>
        <pc:sldMkLst>
          <pc:docMk/>
          <pc:sldMk cId="4218586893" sldId="2147376431"/>
        </pc:sldMkLst>
      </pc:sldChg>
      <pc:sldChg chg="add del">
        <pc:chgData name="Finn, Angela - DEN" userId="S::angela.finn@flydenver.com::798ebbfd-a4c1-405a-bff1-81a08eb9e9df" providerId="AD" clId="Web-{B44A8222-E87F-3E2D-84B0-7E7113636EA2}" dt="2026-10-08T18:53:24.486" v="71"/>
        <pc:sldMkLst>
          <pc:docMk/>
          <pc:sldMk cId="3829334526" sldId="2147376432"/>
        </pc:sldMkLst>
      </pc:sldChg>
      <pc:sldChg chg="addSp modSp add del">
        <pc:chgData name="Finn, Angela - DEN" userId="S::angela.finn@flydenver.com::798ebbfd-a4c1-405a-bff1-81a08eb9e9df" providerId="AD" clId="Web-{B44A8222-E87F-3E2D-84B0-7E7113636EA2}" dt="2026-10-08T18:55:58.814" v="104" actId="1076"/>
        <pc:sldMkLst>
          <pc:docMk/>
          <pc:sldMk cId="4042729219" sldId="2147376433"/>
        </pc:sldMkLst>
        <pc:picChg chg="add mod">
          <ac:chgData name="Finn, Angela - DEN" userId="S::angela.finn@flydenver.com::798ebbfd-a4c1-405a-bff1-81a08eb9e9df" providerId="AD" clId="Web-{B44A8222-E87F-3E2D-84B0-7E7113636EA2}" dt="2026-10-08T18:55:51.080" v="101" actId="14100"/>
          <ac:picMkLst>
            <pc:docMk/>
            <pc:sldMk cId="4042729219" sldId="2147376433"/>
            <ac:picMk id="3" creationId="{9DB1F6FE-21FF-D0B4-AFA1-F513624EB52F}"/>
          </ac:picMkLst>
        </pc:picChg>
        <pc:picChg chg="mod">
          <ac:chgData name="Finn, Angela - DEN" userId="S::angela.finn@flydenver.com::798ebbfd-a4c1-405a-bff1-81a08eb9e9df" providerId="AD" clId="Web-{B44A8222-E87F-3E2D-84B0-7E7113636EA2}" dt="2026-10-08T18:55:58.814" v="104" actId="1076"/>
          <ac:picMkLst>
            <pc:docMk/>
            <pc:sldMk cId="4042729219" sldId="2147376433"/>
            <ac:picMk id="7" creationId="{A74D0553-65FB-529D-E8B1-A9FBCE441164}"/>
          </ac:picMkLst>
        </pc:picChg>
      </pc:sldChg>
      <pc:sldChg chg="add del">
        <pc:chgData name="Finn, Angela - DEN" userId="S::angela.finn@flydenver.com::798ebbfd-a4c1-405a-bff1-81a08eb9e9df" providerId="AD" clId="Web-{B44A8222-E87F-3E2D-84B0-7E7113636EA2}" dt="2026-10-08T18:53:24.705" v="73"/>
        <pc:sldMkLst>
          <pc:docMk/>
          <pc:sldMk cId="3482027859" sldId="2147376434"/>
        </pc:sldMkLst>
      </pc:sldChg>
      <pc:sldChg chg="add del">
        <pc:chgData name="Finn, Angela - DEN" userId="S::angela.finn@flydenver.com::798ebbfd-a4c1-405a-bff1-81a08eb9e9df" providerId="AD" clId="Web-{B44A8222-E87F-3E2D-84B0-7E7113636EA2}" dt="2026-10-08T18:53:24.783" v="74"/>
        <pc:sldMkLst>
          <pc:docMk/>
          <pc:sldMk cId="3196032918" sldId="2147376436"/>
        </pc:sldMkLst>
      </pc:sldChg>
      <pc:sldChg chg="add del">
        <pc:chgData name="Finn, Angela - DEN" userId="S::angela.finn@flydenver.com::798ebbfd-a4c1-405a-bff1-81a08eb9e9df" providerId="AD" clId="Web-{B44A8222-E87F-3E2D-84B0-7E7113636EA2}" dt="2026-10-08T18:53:22.455" v="53"/>
        <pc:sldMkLst>
          <pc:docMk/>
          <pc:sldMk cId="1484857012" sldId="2147376437"/>
        </pc:sldMkLst>
      </pc:sldChg>
      <pc:sldChg chg="add del">
        <pc:chgData name="Finn, Angela - DEN" userId="S::angela.finn@flydenver.com::798ebbfd-a4c1-405a-bff1-81a08eb9e9df" providerId="AD" clId="Web-{B44A8222-E87F-3E2D-84B0-7E7113636EA2}" dt="2026-10-08T18:53:22.658" v="55"/>
        <pc:sldMkLst>
          <pc:docMk/>
          <pc:sldMk cId="117770315" sldId="2147376438"/>
        </pc:sldMkLst>
      </pc:sldChg>
      <pc:sldMasterChg chg="addSldLayout delSldLayout">
        <pc:chgData name="Finn, Angela - DEN" userId="S::angela.finn@flydenver.com::798ebbfd-a4c1-405a-bff1-81a08eb9e9df" providerId="AD" clId="Web-{B44A8222-E87F-3E2D-84B0-7E7113636EA2}" dt="2026-10-08T18:53:16.158" v="40"/>
        <pc:sldMasterMkLst>
          <pc:docMk/>
          <pc:sldMasterMk cId="1697478639" sldId="2147483650"/>
        </pc:sldMasterMkLst>
      </pc:sldMasterChg>
    </pc:docChg>
  </pc:docChgLst>
  <pc:docChgLst>
    <pc:chgData name="Sandoval, Michelle - DEN" userId="f0650d86-7cc7-4460-9b70-7b2d35e24aab" providerId="ADAL" clId="{03834F33-0E68-4018-8332-528F8005BCA5}"/>
    <pc:docChg chg="custSel addSld modSld">
      <pc:chgData name="Sandoval, Michelle - DEN" userId="f0650d86-7cc7-4460-9b70-7b2d35e24aab" providerId="ADAL" clId="{03834F33-0E68-4018-8332-528F8005BCA5}" dt="2026-10-08T20:12:30.727" v="170" actId="13926"/>
      <pc:docMkLst>
        <pc:docMk/>
      </pc:docMkLst>
      <pc:sldChg chg="addSp delSp modSp add mod">
        <pc:chgData name="Sandoval, Michelle - DEN" userId="f0650d86-7cc7-4460-9b70-7b2d35e24aab" providerId="ADAL" clId="{03834F33-0E68-4018-8332-528F8005BCA5}" dt="2026-10-08T19:00:01.252" v="95" actId="1076"/>
        <pc:sldMkLst>
          <pc:docMk/>
          <pc:sldMk cId="3680592409" sldId="260"/>
        </pc:sldMkLst>
        <pc:spChg chg="add mod ord">
          <ac:chgData name="Sandoval, Michelle - DEN" userId="f0650d86-7cc7-4460-9b70-7b2d35e24aab" providerId="ADAL" clId="{03834F33-0E68-4018-8332-528F8005BCA5}" dt="2026-10-08T18:53:55.459" v="80" actId="167"/>
          <ac:spMkLst>
            <pc:docMk/>
            <pc:sldMk cId="3680592409" sldId="260"/>
            <ac:spMk id="10" creationId="{B39C4CB7-E874-6EA6-31F3-FC73E22AA8FA}"/>
          </ac:spMkLst>
        </pc:spChg>
        <pc:picChg chg="add mod">
          <ac:chgData name="Sandoval, Michelle - DEN" userId="f0650d86-7cc7-4460-9b70-7b2d35e24aab" providerId="ADAL" clId="{03834F33-0E68-4018-8332-528F8005BCA5}" dt="2026-10-08T18:54:24.020" v="82" actId="1035"/>
          <ac:picMkLst>
            <pc:docMk/>
            <pc:sldMk cId="3680592409" sldId="260"/>
            <ac:picMk id="6" creationId="{A8005F50-C017-2968-8E18-3F09B099EF75}"/>
          </ac:picMkLst>
        </pc:picChg>
        <pc:picChg chg="add mod">
          <ac:chgData name="Sandoval, Michelle - DEN" userId="f0650d86-7cc7-4460-9b70-7b2d35e24aab" providerId="ADAL" clId="{03834F33-0E68-4018-8332-528F8005BCA5}" dt="2026-10-08T19:00:01.252" v="95" actId="1076"/>
          <ac:picMkLst>
            <pc:docMk/>
            <pc:sldMk cId="3680592409" sldId="260"/>
            <ac:picMk id="18" creationId="{8C22EEDE-A507-4764-3EA3-D0B6B3CA4C3D}"/>
          </ac:picMkLst>
        </pc:picChg>
      </pc:sldChg>
      <pc:sldChg chg="modSp mod">
        <pc:chgData name="Sandoval, Michelle - DEN" userId="f0650d86-7cc7-4460-9b70-7b2d35e24aab" providerId="ADAL" clId="{03834F33-0E68-4018-8332-528F8005BCA5}" dt="2026-10-08T18:49:05.175" v="12" actId="20577"/>
        <pc:sldMkLst>
          <pc:docMk/>
          <pc:sldMk cId="1120184084" sldId="265"/>
        </pc:sldMkLst>
        <pc:spChg chg="mod">
          <ac:chgData name="Sandoval, Michelle - DEN" userId="f0650d86-7cc7-4460-9b70-7b2d35e24aab" providerId="ADAL" clId="{03834F33-0E68-4018-8332-528F8005BCA5}" dt="2026-10-08T18:49:05.175" v="12" actId="20577"/>
          <ac:spMkLst>
            <pc:docMk/>
            <pc:sldMk cId="1120184084" sldId="265"/>
            <ac:spMk id="13" creationId="{DCE7610C-B4C5-3177-A542-F66C45099D7F}"/>
          </ac:spMkLst>
        </pc:spChg>
      </pc:sldChg>
      <pc:sldChg chg="modSp mod">
        <pc:chgData name="Sandoval, Michelle - DEN" userId="f0650d86-7cc7-4460-9b70-7b2d35e24aab" providerId="ADAL" clId="{03834F33-0E68-4018-8332-528F8005BCA5}" dt="2026-10-08T19:21:41.077" v="169" actId="20577"/>
        <pc:sldMkLst>
          <pc:docMk/>
          <pc:sldMk cId="3246745798" sldId="359"/>
        </pc:sldMkLst>
        <pc:spChg chg="mod">
          <ac:chgData name="Sandoval, Michelle - DEN" userId="f0650d86-7cc7-4460-9b70-7b2d35e24aab" providerId="ADAL" clId="{03834F33-0E68-4018-8332-528F8005BCA5}" dt="2026-10-08T19:21:41.077" v="169" actId="20577"/>
          <ac:spMkLst>
            <pc:docMk/>
            <pc:sldMk cId="3246745798" sldId="359"/>
            <ac:spMk id="54" creationId="{5C71B48D-D4DE-3EB0-CEC7-AF6580C0CE4F}"/>
          </ac:spMkLst>
        </pc:spChg>
        <pc:spChg chg="mod">
          <ac:chgData name="Sandoval, Michelle - DEN" userId="f0650d86-7cc7-4460-9b70-7b2d35e24aab" providerId="ADAL" clId="{03834F33-0E68-4018-8332-528F8005BCA5}" dt="2026-10-08T19:21:10.942" v="122" actId="255"/>
          <ac:spMkLst>
            <pc:docMk/>
            <pc:sldMk cId="3246745798" sldId="359"/>
            <ac:spMk id="55" creationId="{CE0D81A1-205B-CEEF-4AC2-49B5FBD3539A}"/>
          </ac:spMkLst>
        </pc:spChg>
      </pc:sldChg>
      <pc:sldChg chg="modSp mod">
        <pc:chgData name="Sandoval, Michelle - DEN" userId="f0650d86-7cc7-4460-9b70-7b2d35e24aab" providerId="ADAL" clId="{03834F33-0E68-4018-8332-528F8005BCA5}" dt="2026-10-08T18:49:31.804" v="16" actId="20577"/>
        <pc:sldMkLst>
          <pc:docMk/>
          <pc:sldMk cId="2917361468" sldId="11192"/>
        </pc:sldMkLst>
        <pc:spChg chg="mod">
          <ac:chgData name="Sandoval, Michelle - DEN" userId="f0650d86-7cc7-4460-9b70-7b2d35e24aab" providerId="ADAL" clId="{03834F33-0E68-4018-8332-528F8005BCA5}" dt="2026-10-08T18:49:31.804" v="16" actId="20577"/>
          <ac:spMkLst>
            <pc:docMk/>
            <pc:sldMk cId="2917361468" sldId="11192"/>
            <ac:spMk id="5" creationId="{E31A49D9-D488-963E-D252-8840B6E0167D}"/>
          </ac:spMkLst>
        </pc:spChg>
      </pc:sldChg>
      <pc:sldChg chg="modSp mod">
        <pc:chgData name="Sandoval, Michelle - DEN" userId="f0650d86-7cc7-4460-9b70-7b2d35e24aab" providerId="ADAL" clId="{03834F33-0E68-4018-8332-528F8005BCA5}" dt="2026-10-08T20:12:30.727" v="170" actId="13926"/>
        <pc:sldMkLst>
          <pc:docMk/>
          <pc:sldMk cId="2923033860" sldId="104948"/>
        </pc:sldMkLst>
        <pc:graphicFrameChg chg="modGraphic">
          <ac:chgData name="Sandoval, Michelle - DEN" userId="f0650d86-7cc7-4460-9b70-7b2d35e24aab" providerId="ADAL" clId="{03834F33-0E68-4018-8332-528F8005BCA5}" dt="2026-10-08T20:12:30.727" v="170" actId="13926"/>
          <ac:graphicFrameMkLst>
            <pc:docMk/>
            <pc:sldMk cId="2923033860" sldId="104948"/>
            <ac:graphicFrameMk id="3" creationId="{638EE637-FD85-7FF1-7550-33F4B2EAE905}"/>
          </ac:graphicFrameMkLst>
        </pc:graphicFrameChg>
      </pc:sldChg>
      <pc:sldChg chg="modSp mod">
        <pc:chgData name="Sandoval, Michelle - DEN" userId="f0650d86-7cc7-4460-9b70-7b2d35e24aab" providerId="ADAL" clId="{03834F33-0E68-4018-8332-528F8005BCA5}" dt="2026-10-08T18:42:10.266" v="1" actId="114"/>
        <pc:sldMkLst>
          <pc:docMk/>
          <pc:sldMk cId="1774222918" sldId="105299"/>
        </pc:sldMkLst>
        <pc:spChg chg="mod">
          <ac:chgData name="Sandoval, Michelle - DEN" userId="f0650d86-7cc7-4460-9b70-7b2d35e24aab" providerId="ADAL" clId="{03834F33-0E68-4018-8332-528F8005BCA5}" dt="2026-10-08T18:42:10.266" v="1" actId="114"/>
          <ac:spMkLst>
            <pc:docMk/>
            <pc:sldMk cId="1774222918" sldId="105299"/>
            <ac:spMk id="2" creationId="{28D79C2F-8ABD-92C1-4711-C07649CD4910}"/>
          </ac:spMkLst>
        </pc:spChg>
      </pc:sldChg>
      <pc:sldChg chg="modSp mod">
        <pc:chgData name="Sandoval, Michelle - DEN" userId="f0650d86-7cc7-4460-9b70-7b2d35e24aab" providerId="ADAL" clId="{03834F33-0E68-4018-8332-528F8005BCA5}" dt="2026-10-08T18:42:41.447" v="3" actId="114"/>
        <pc:sldMkLst>
          <pc:docMk/>
          <pc:sldMk cId="3368436173" sldId="105300"/>
        </pc:sldMkLst>
        <pc:spChg chg="mod">
          <ac:chgData name="Sandoval, Michelle - DEN" userId="f0650d86-7cc7-4460-9b70-7b2d35e24aab" providerId="ADAL" clId="{03834F33-0E68-4018-8332-528F8005BCA5}" dt="2026-10-08T18:42:41.447" v="3" actId="114"/>
          <ac:spMkLst>
            <pc:docMk/>
            <pc:sldMk cId="3368436173" sldId="105300"/>
            <ac:spMk id="9" creationId="{EB8D038C-63A8-A3ED-E784-1A678FE3EFC1}"/>
          </ac:spMkLst>
        </pc:spChg>
      </pc:sldChg>
    </pc:docChg>
  </pc:docChgLst>
  <pc:docChgLst>
    <pc:chgData name="Yu, John - DEN" userId="d0a1d86b-caea-4baa-bf77-fa07bccce569" providerId="ADAL" clId="{7B9E3DA6-C917-4180-9584-FB84594A4017}"/>
    <pc:docChg chg="undo custSel modSld">
      <pc:chgData name="Yu, John - DEN" userId="d0a1d86b-caea-4baa-bf77-fa07bccce569" providerId="ADAL" clId="{7B9E3DA6-C917-4180-9584-FB84594A4017}" dt="2026-10-07T19:31:55.027" v="471" actId="14100"/>
      <pc:docMkLst>
        <pc:docMk/>
      </pc:docMkLst>
      <pc:sldChg chg="modSp mod">
        <pc:chgData name="Yu, John - DEN" userId="d0a1d86b-caea-4baa-bf77-fa07bccce569" providerId="ADAL" clId="{7B9E3DA6-C917-4180-9584-FB84594A4017}" dt="2026-10-07T19:31:55.027" v="471" actId="14100"/>
        <pc:sldMkLst>
          <pc:docMk/>
          <pc:sldMk cId="69197323" sldId="269"/>
        </pc:sldMkLst>
        <pc:spChg chg="mod">
          <ac:chgData name="Yu, John - DEN" userId="d0a1d86b-caea-4baa-bf77-fa07bccce569" providerId="ADAL" clId="{7B9E3DA6-C917-4180-9584-FB84594A4017}" dt="2026-10-07T19:31:48.460" v="469" actId="1076"/>
          <ac:spMkLst>
            <pc:docMk/>
            <pc:sldMk cId="69197323" sldId="269"/>
            <ac:spMk id="3" creationId="{D9BE6463-D70E-2478-2341-98311786756D}"/>
          </ac:spMkLst>
        </pc:spChg>
        <pc:picChg chg="mod modCrop">
          <ac:chgData name="Yu, John - DEN" userId="d0a1d86b-caea-4baa-bf77-fa07bccce569" providerId="ADAL" clId="{7B9E3DA6-C917-4180-9584-FB84594A4017}" dt="2026-10-07T19:31:55.027" v="471" actId="14100"/>
          <ac:picMkLst>
            <pc:docMk/>
            <pc:sldMk cId="69197323" sldId="269"/>
            <ac:picMk id="4" creationId="{E1BE4563-9DEA-E929-CC91-6732D80E51E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33BF5EE2-77E8-9243-85B9-60D6C86923AE}" type="datetimeFigureOut">
              <a:rPr lang="en-US" smtClean="0"/>
              <a:t>10/14/2026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A399344F-1846-964E-A23F-F797EB56DD37}" type="slidenum">
              <a:rPr lang="en-US" smtClean="0"/>
              <a:t>‹#›</a:t>
            </a:fld>
            <a:endParaRPr lang="en-US"/>
          </a:p>
        </p:txBody>
      </p:sp>
    </p:spTree>
    <p:extLst>
      <p:ext uri="{BB962C8B-B14F-4D97-AF65-F5344CB8AC3E}">
        <p14:creationId xmlns:p14="http://schemas.microsoft.com/office/powerpoint/2010/main" val="3543032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a:solidFill>
                  <a:schemeClr val="tx1"/>
                </a:solidFill>
                <a:effectLst/>
                <a:latin typeface="+mn-lt"/>
                <a:ea typeface="+mn-ea"/>
                <a:cs typeface="+mn-cs"/>
              </a:rPr>
              <a:t>Good afternoon, everyone, and welcome to </a:t>
            </a:r>
            <a:r>
              <a:rPr lang="en-US" sz="1200" b="1" i="0" kern="1200">
                <a:solidFill>
                  <a:schemeClr val="tx1"/>
                </a:solidFill>
                <a:effectLst/>
                <a:latin typeface="+mn-lt"/>
                <a:ea typeface="+mn-ea"/>
                <a:cs typeface="+mn-cs"/>
              </a:rPr>
              <a:t>Taking Flight at DEN</a:t>
            </a:r>
            <a:r>
              <a:rPr lang="en-US" sz="1200" b="0" i="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a:solidFill>
                  <a:srgbClr val="4B5563"/>
                </a:solidFill>
              </a:rPr>
              <a:t>My name is Nicole Rodriguez, Outreach Administrator here at DEN.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a:solidFill>
                <a:srgbClr val="4B5563"/>
              </a:solidFill>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We’re here to help you learn about upcoming opportunities and make connections to key DEN staff. Here’s today’s agenda. &lt;&lt;Next Slide&gt;&gt;</a:t>
            </a:r>
          </a:p>
          <a:p>
            <a:pPr fontAlgn="t"/>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a:p>
        </p:txBody>
      </p:sp>
      <p:sp>
        <p:nvSpPr>
          <p:cNvPr id="4" name="Slide Number Placeholder 3"/>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456999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837"/>
              </a:spcAft>
              <a:buClrTx/>
              <a:buSzTx/>
              <a:buFontTx/>
              <a:buNone/>
              <a:tabLst/>
              <a:defRPr/>
            </a:pPr>
            <a:r>
              <a:rPr lang="en-US" sz="1200" b="0" i="0" kern="1200">
                <a:solidFill>
                  <a:schemeClr val="tx1"/>
                </a:solidFill>
                <a:effectLst/>
                <a:latin typeface="+mn-lt"/>
                <a:ea typeface="+mn-ea"/>
                <a:cs typeface="+mn-cs"/>
              </a:rPr>
              <a:t>Let’s take a quick look at today’s agenda. We’ll start with housekeeping, then move into who’s in the audience, an overview of DEN, upcoming opportunities, and finally our breakout rooms and networking.</a:t>
            </a:r>
          </a:p>
          <a:p>
            <a:pPr>
              <a:spcAft>
                <a:spcPts val="1837"/>
              </a:spcAft>
            </a:pPr>
            <a:endParaRPr lang="en-US" b="1" i="0">
              <a:solidFill>
                <a:srgbClr val="4B5563"/>
              </a:solidFill>
              <a:effectLst/>
              <a:latin typeface="Inter"/>
            </a:endParaRPr>
          </a:p>
          <a:p>
            <a:pPr marL="0" marR="0" lvl="0" indent="0" algn="l" defTabSz="914400" rtl="0" eaLnBrk="1" fontAlgn="auto" latinLnBrk="0" hangingPunct="1">
              <a:lnSpc>
                <a:spcPct val="100000"/>
              </a:lnSpc>
              <a:spcBef>
                <a:spcPts val="0"/>
              </a:spcBef>
              <a:spcAft>
                <a:spcPts val="1837"/>
              </a:spcAft>
              <a:buClrTx/>
              <a:buSzTx/>
              <a:buFontTx/>
              <a:buNone/>
              <a:tabLst/>
              <a:defRPr/>
            </a:pPr>
            <a:r>
              <a:rPr lang="en-US" sz="1200" b="0" i="0" kern="1200">
                <a:solidFill>
                  <a:schemeClr val="tx1"/>
                </a:solidFill>
                <a:effectLst/>
                <a:latin typeface="+mn-lt"/>
                <a:ea typeface="+mn-ea"/>
                <a:cs typeface="+mn-cs"/>
              </a:rPr>
              <a:t>Alright, now that you’ve seen the flow for today, let’s go ahead and start with our housekeeping item. &lt;&lt;Next Slide&gt;&gt;</a:t>
            </a:r>
          </a:p>
          <a:p>
            <a:pPr marL="0" marR="0" lvl="0" indent="0" algn="l" defTabSz="914400" rtl="0" eaLnBrk="1" fontAlgn="auto" latinLnBrk="0" hangingPunct="1">
              <a:lnSpc>
                <a:spcPct val="100000"/>
              </a:lnSpc>
              <a:spcBef>
                <a:spcPts val="0"/>
              </a:spcBef>
              <a:spcAft>
                <a:spcPts val="1837"/>
              </a:spcAft>
              <a:buClrTx/>
              <a:buSzTx/>
              <a:buFontTx/>
              <a:buNone/>
              <a:tabLst/>
              <a:defRPr/>
            </a:pPr>
            <a:endParaRPr lang="en-US" sz="1200" b="0" i="0" kern="1200">
              <a:solidFill>
                <a:schemeClr val="tx1"/>
              </a:solidFill>
              <a:effectLst/>
              <a:latin typeface="+mn-lt"/>
              <a:ea typeface="+mn-ea"/>
              <a:cs typeface="+mn-cs"/>
            </a:endParaRPr>
          </a:p>
          <a:p>
            <a:pPr>
              <a:spcAft>
                <a:spcPts val="1837"/>
              </a:spcAft>
            </a:pPr>
            <a:endParaRPr lang="en-US" b="1" i="0">
              <a:solidFill>
                <a:srgbClr val="4B5563"/>
              </a:solidFill>
              <a:effectLst/>
              <a:latin typeface="Inter"/>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299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As we get started, here are a few quick housekeeping reminders.</a:t>
            </a: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Please keep your cameras and microphones off during the main session. Please scan the QR code to introduce your firm, and share the projects you’re interested in.</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Now that we’ve covered the basics, let’s move on. &lt;&lt;Next Slide&gt;&gt;</a:t>
            </a:r>
          </a:p>
          <a:p>
            <a:pPr fontAlgn="t"/>
            <a:endParaRPr lang="en-US" sz="1200" b="0" i="0" kern="1200">
              <a:solidFill>
                <a:schemeClr val="tx1"/>
              </a:solidFill>
              <a:effectLst/>
              <a:latin typeface="+mn-lt"/>
              <a:ea typeface="+mn-ea"/>
              <a:cs typeface="+mn-cs"/>
            </a:endParaRPr>
          </a:p>
          <a:p>
            <a:pPr>
              <a:spcAft>
                <a:spcPts val="1837"/>
              </a:spcAft>
            </a:pPr>
            <a:endParaRPr lang="en-US"/>
          </a:p>
        </p:txBody>
      </p:sp>
      <p:sp>
        <p:nvSpPr>
          <p:cNvPr id="4" name="Slide Number Placeholder 3"/>
          <p:cNvSpPr>
            <a:spLocks noGrp="1"/>
          </p:cNvSpPr>
          <p:nvPr>
            <p:ph type="sldNum" sz="quarter" idx="5"/>
          </p:nvPr>
        </p:nvSpPr>
        <p:spPr/>
        <p:txBody>
          <a:bodyPr/>
          <a:lstStyle/>
          <a:p>
            <a:fld id="{A399344F-1846-964E-A23F-F797EB56DD37}" type="slidenum">
              <a:rPr lang="en-US" smtClean="0"/>
              <a:t>3</a:t>
            </a:fld>
            <a:endParaRPr lang="en-US"/>
          </a:p>
        </p:txBody>
      </p:sp>
    </p:spTree>
    <p:extLst>
      <p:ext uri="{BB962C8B-B14F-4D97-AF65-F5344CB8AC3E}">
        <p14:creationId xmlns:p14="http://schemas.microsoft.com/office/powerpoint/2010/main" val="603346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Please take a moment to complete the Project Interest Form. This helps us learn who you are, what your company does, and which projects interest you. The information will be included in the follow‑up email and posted on our website within</a:t>
            </a:r>
            <a:r>
              <a:rPr lang="en-US" sz="1200" b="1" i="0" kern="1200">
                <a:solidFill>
                  <a:schemeClr val="tx1"/>
                </a:solidFill>
                <a:effectLst/>
                <a:latin typeface="+mn-lt"/>
                <a:ea typeface="+mn-ea"/>
                <a:cs typeface="+mn-cs"/>
              </a:rPr>
              <a:t> three business days.</a:t>
            </a:r>
          </a:p>
          <a:p>
            <a:pPr fontAlgn="t"/>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&lt;&lt;Next Slide&gt;&gt;</a:t>
            </a:r>
          </a:p>
          <a:p>
            <a:pPr fontAlgn="t"/>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399344F-1846-964E-A23F-F797EB56DD37}" type="slidenum">
              <a:rPr lang="en-US" smtClean="0"/>
              <a:t>4</a:t>
            </a:fld>
            <a:endParaRPr lang="en-US"/>
          </a:p>
        </p:txBody>
      </p:sp>
    </p:spTree>
    <p:extLst>
      <p:ext uri="{BB962C8B-B14F-4D97-AF65-F5344CB8AC3E}">
        <p14:creationId xmlns:p14="http://schemas.microsoft.com/office/powerpoint/2010/main" val="1721166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Vision 100 focuses on preparing the airport to serve 100 million annual passengers while continuing to invest in our people, our infrastructure, and the customer experience.</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Now let’s take a look at one of the ways we help the business community stay connected, our Taking Flight at DEN events. &lt;&lt;Next Slide&gt;&gt;</a:t>
            </a:r>
          </a:p>
          <a:p>
            <a:pPr fontAlgn="t"/>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defTabSz="933237">
              <a:defRPr/>
            </a:pPr>
            <a:fld id="{A399344F-1846-964E-A23F-F797EB56DD37}" type="slidenum">
              <a:rPr lang="en-US">
                <a:solidFill>
                  <a:prstClr val="black"/>
                </a:solidFill>
                <a:latin typeface="Calibri" panose="020F0502020204030204"/>
              </a:rPr>
              <a:pPr defTabSz="933237">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1517660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Taking Flight at DEN is our monthly opportunity for businesses to connect directly with DEN teams and hear about upcoming procurement opportunities. We host it on the second Thursday of each month at 1 </a:t>
            </a:r>
            <a:r>
              <a:rPr lang="en-US" sz="1200" b="0" i="0" kern="1200" err="1">
                <a:solidFill>
                  <a:schemeClr val="tx1"/>
                </a:solidFill>
                <a:effectLst/>
                <a:latin typeface="+mn-lt"/>
                <a:ea typeface="+mn-ea"/>
                <a:cs typeface="+mn-cs"/>
              </a:rPr>
              <a:t>p.m</a:t>
            </a:r>
            <a:endParaRPr lang="en-US" sz="1200" b="0" i="0" kern="1200">
              <a:solidFill>
                <a:schemeClr val="tx1"/>
              </a:solidFill>
              <a:effectLst/>
              <a:latin typeface="+mn-lt"/>
              <a:ea typeface="+mn-ea"/>
              <a:cs typeface="+mn-cs"/>
            </a:endParaRPr>
          </a:p>
          <a:p>
            <a:pPr defTabSz="685800">
              <a:defRPr/>
            </a:pPr>
            <a:endParaRPr lang="en-US" b="0" i="0">
              <a:solidFill>
                <a:srgbClr val="8C9EBC"/>
              </a:solidFill>
              <a:effectLst/>
              <a:latin typeface="Inter"/>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In addition to monthly outreach, we also host targeted sessions to help firms connect with the right partners. &lt;&lt;Next Slide&gt;&gt;</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defTabSz="685800">
              <a:defRPr/>
            </a:pPr>
            <a:endParaRPr lang="en-US" b="0" i="0">
              <a:solidFill>
                <a:srgbClr val="8C9EBC"/>
              </a:solidFill>
              <a:effectLst/>
              <a:latin typeface="Inter"/>
            </a:endParaRPr>
          </a:p>
          <a:p>
            <a:pPr defTabSz="685800">
              <a:defRPr/>
            </a:pPr>
            <a:endParaRPr lang="en-US" b="0" i="0">
              <a:solidFill>
                <a:srgbClr val="8C9EBC"/>
              </a:solidFill>
              <a:effectLst/>
              <a:latin typeface="Inter"/>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10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FC51C-101F-EC88-FFA6-FC734B885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5A79C-1CB7-BC0B-C748-8531E7277D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9505146-3BF5-643E-6E7B-3A7F84AF20F8}"/>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Meet the Primes is held every other month and connects prime firms with local, small, and historically underutilized businesses. Each session focuses on a different industry area and is a great way to build relationships and explore partnership opportunities.</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Next, let’s look at another series designed specifically to support ACDBE concession businesses. &lt;&lt;Next Slide&gt;&gt;</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marL="0" marR="0" lvl="0" indent="0" algn="l" defTabSz="685800" rtl="0" eaLnBrk="1" fontAlgn="auto" latinLnBrk="0" hangingPunct="1">
              <a:lnSpc>
                <a:spcPct val="115000"/>
              </a:lnSpc>
              <a:spcBef>
                <a:spcPts val="0"/>
              </a:spcBef>
              <a:spcAft>
                <a:spcPts val="0"/>
              </a:spcAft>
              <a:buClrTx/>
              <a:buSzTx/>
              <a:buFont typeface="Symbol" panose="05050102010706020507" pitchFamily="18" charset="2"/>
              <a:buNone/>
              <a:tabLst>
                <a:tab pos="1428750" algn="l"/>
              </a:tabLst>
              <a:defRPr/>
            </a:pPr>
            <a:endParaRPr lang="en-US" sz="3600" b="0" i="0">
              <a:solidFill>
                <a:srgbClr val="1C1C1C"/>
              </a:solidFill>
              <a:effectLst/>
              <a:latin typeface="Inter"/>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C43966B-43A4-DE01-144E-1068262887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1445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The Navigating the ACDBE Series is held every other month and is designed to help ACDBE concession businesses understand how to do business at DEN. Each session focuses on a different topic to support firms throughout the process.</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Next, let’s take a look at our Small Business Certification Workshops. &lt;&lt;Next Slide&gt;&gt;</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defTabSz="685800">
              <a:lnSpc>
                <a:spcPct val="115000"/>
              </a:lnSpc>
              <a:tabLst>
                <a:tab pos="1428750" algn="l"/>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1453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3E392-5C54-AD8D-5935-5F58AD6AF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CF5EB-B81E-2C51-F915-304E324E86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C349A3-5352-E902-F4DE-F54BAF94C9A3}"/>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Our ACDBE team and Division of Small Business Opportunity have partnered on the Small Business Certification Workshops held throughout the year to support firms that are early in the process or looking to get certified.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These in‑person sessions help businesses understand requirements and get set up for success.</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&lt;&lt;Next Slide&gt;&gt;</a:t>
            </a:r>
          </a:p>
          <a:p>
            <a:pPr fontAlgn="t"/>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EE2162C-D640-4283-A589-36A8D7D320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786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BC3F4-8868-51DF-BB8C-97D7E686A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C7B92-F9C9-BE9C-5F5B-4946A1F737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6F6F4A-36D0-46FE-52B8-10D920325A64}"/>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Our ACDBE team and Division of Small Business Opportunity have partnered on the Small Business Certification Workshops held throughout the year to support firms that are early in the process or looking to get certified.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These in‑person sessions help businesses understand requirements and get set up for success.</a:t>
            </a: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&lt;&lt;Next Slide&gt;&gt;</a:t>
            </a:r>
          </a:p>
          <a:p>
            <a:pPr fontAlgn="t"/>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26D06BC-35EB-9E79-4527-056137A806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150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A446D-740F-01CC-20CA-EDE7EBE27B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253D4-D986-C905-61BD-75622D08D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4AB2C0-509C-8A37-386B-C39BB21C21FD}"/>
              </a:ext>
            </a:extLst>
          </p:cNvPr>
          <p:cNvSpPr>
            <a:spLocks noGrp="1"/>
          </p:cNvSpPr>
          <p:nvPr>
            <p:ph type="body" idx="1"/>
          </p:nvPr>
        </p:nvSpPr>
        <p:spPr/>
        <p:txBody>
          <a:bodyPr/>
          <a:lstStyle/>
          <a:p>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0C2FE6D-7C2B-CD2B-ED37-2E655C25F447}"/>
              </a:ext>
            </a:extLst>
          </p:cNvPr>
          <p:cNvSpPr>
            <a:spLocks noGrp="1"/>
          </p:cNvSpPr>
          <p:nvPr>
            <p:ph type="sldNum" sz="quarter" idx="5"/>
          </p:nvPr>
        </p:nvSpPr>
        <p:spPr/>
        <p:txBody>
          <a:bodyPr/>
          <a:lstStyle/>
          <a:p>
            <a:fld id="{A399344F-1846-964E-A23F-F797EB56DD37}" type="slidenum">
              <a:rPr lang="en-US" smtClean="0"/>
              <a:t>11</a:t>
            </a:fld>
            <a:endParaRPr lang="en-US"/>
          </a:p>
        </p:txBody>
      </p:sp>
    </p:spTree>
    <p:extLst>
      <p:ext uri="{BB962C8B-B14F-4D97-AF65-F5344CB8AC3E}">
        <p14:creationId xmlns:p14="http://schemas.microsoft.com/office/powerpoint/2010/main" val="3971651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FD4B18ED-E1DF-48BA-B4C4-EEB0560DAD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 name="Notes Placeholder 2">
            <a:extLst>
              <a:ext uri="{FF2B5EF4-FFF2-40B4-BE49-F238E27FC236}">
                <a16:creationId xmlns:a16="http://schemas.microsoft.com/office/drawing/2014/main" id="{2B60A4F6-A9E4-4B64-AF1E-1B166DF505B0}"/>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Alongside our outreach and networking events, we also offer a way for community members to get directly involved in the procurement process. One of the best ways to do that is through our Community Panelist Program.</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Scan the QR code if you’d like to volunteer and to learn more.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a:effectLst/>
              <a:latin typeface="+mn-lt"/>
              <a:ea typeface="Times New Roman" panose="02020603050405020304" pitchFamily="18" charset="0"/>
              <a:cs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Please scan the QR code to learn more about Business Development Training Academy </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Applications open at the end of 2026 for 2027</a:t>
            </a:r>
          </a:p>
        </p:txBody>
      </p:sp>
      <p:sp>
        <p:nvSpPr>
          <p:cNvPr id="4" name="Slide Number Placeholder 3"/>
          <p:cNvSpPr>
            <a:spLocks noGrp="1"/>
          </p:cNvSpPr>
          <p:nvPr>
            <p:ph type="sldNum" sz="quarter" idx="5"/>
          </p:nvPr>
        </p:nvSpPr>
        <p:spPr/>
        <p:txBody>
          <a:bodyPr/>
          <a:lstStyle/>
          <a:p>
            <a:fld id="{A399344F-1846-964E-A23F-F797EB56DD37}" type="slidenum">
              <a:rPr lang="en-US" smtClean="0"/>
              <a:t>13</a:t>
            </a:fld>
            <a:endParaRPr lang="en-US"/>
          </a:p>
        </p:txBody>
      </p:sp>
    </p:spTree>
    <p:extLst>
      <p:ext uri="{BB962C8B-B14F-4D97-AF65-F5344CB8AC3E}">
        <p14:creationId xmlns:p14="http://schemas.microsoft.com/office/powerpoint/2010/main" val="3736122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207963"/>
            <a:ext cx="5584825" cy="3141662"/>
          </a:xfrm>
        </p:spPr>
      </p:sp>
      <p:sp>
        <p:nvSpPr>
          <p:cNvPr id="3" name="Notes Placeholder 2"/>
          <p:cNvSpPr>
            <a:spLocks noGrp="1"/>
          </p:cNvSpPr>
          <p:nvPr>
            <p:ph type="body" idx="1"/>
          </p:nvPr>
        </p:nvSpPr>
        <p:spPr>
          <a:xfrm>
            <a:off x="702310" y="3508817"/>
            <a:ext cx="5618480" cy="4636647"/>
          </a:xfrm>
        </p:spPr>
        <p:txBody>
          <a:bodyPr/>
          <a:lstStyle/>
          <a:p>
            <a:pPr rtl="0" fontAlgn="base"/>
            <a:r>
              <a:rPr lang="en-US" sz="1200" b="1" i="0" u="none" strike="noStrike" kern="1200">
                <a:solidFill>
                  <a:schemeClr val="tx1"/>
                </a:solidFill>
                <a:effectLst/>
                <a:latin typeface="+mn-lt"/>
                <a:ea typeface="+mn-ea"/>
                <a:cs typeface="+mn-cs"/>
              </a:rPr>
              <a:t>Stay Connected with DEN</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u="none" strike="noStrike" kern="1200">
                <a:solidFill>
                  <a:schemeClr val="tx1"/>
                </a:solidFill>
                <a:effectLst/>
                <a:latin typeface="+mn-lt"/>
                <a:ea typeface="+mn-ea"/>
                <a:cs typeface="+mn-cs"/>
              </a:rPr>
              <a:t>Follow DEN on social media for updates, news, and opportunities.</a:t>
            </a:r>
            <a:r>
              <a:rPr lang="en-US" sz="1200" b="0" i="0" kern="1200">
                <a:solidFill>
                  <a:schemeClr val="tx1"/>
                </a:solidFill>
                <a:effectLst/>
                <a:latin typeface="+mn-lt"/>
                <a:ea typeface="+mn-ea"/>
                <a:cs typeface="+mn-cs"/>
              </a:rPr>
              <a:t>​</a:t>
            </a:r>
            <a:br>
              <a:rPr lang="en-US" sz="1200" b="0" i="0" kern="1200">
                <a:solidFill>
                  <a:schemeClr val="tx1"/>
                </a:solidFill>
                <a:effectLst/>
                <a:latin typeface="+mn-lt"/>
                <a:ea typeface="+mn-ea"/>
                <a:cs typeface="+mn-cs"/>
              </a:rPr>
            </a:br>
            <a:r>
              <a:rPr lang="en-US" sz="1200" b="0" i="0" u="none" strike="noStrike" kern="1200">
                <a:solidFill>
                  <a:schemeClr val="tx1"/>
                </a:solidFill>
                <a:effectLst/>
                <a:latin typeface="+mn-lt"/>
                <a:ea typeface="+mn-ea"/>
                <a:cs typeface="+mn-cs"/>
              </a:rPr>
              <a:t>Sign up for DEN’s weekly newsletter for info on:</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Upcoming events</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Bid opportunities</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Business resources</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DEN is committed to equitable engagement, providing year-round access to resources and events.</a:t>
            </a:r>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721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This presentation highlights early‑stage opportunities, and details may change as projects develop. Everything shared today is preliminary</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6351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Our website lists procurement opportunities at various stages, and details may change as projects develop.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City and County of Denver can modify or cancel projects at any time</a:t>
            </a:r>
          </a:p>
          <a:p>
            <a:pPr defTabSz="699927">
              <a:defRPr/>
            </a:pPr>
            <a:endParaRPr lang="en-US" b="0" i="0">
              <a:solidFill>
                <a:srgbClr val="1C1C1C"/>
              </a:solidFill>
              <a:effectLst/>
              <a:latin typeface="Inter"/>
            </a:endParaRPr>
          </a:p>
          <a:p>
            <a:pPr defTabSz="699927">
              <a:defRPr/>
            </a:pPr>
            <a:r>
              <a:rPr lang="en-US" b="0" i="0">
                <a:solidFill>
                  <a:srgbClr val="1C1C1C"/>
                </a:solidFill>
                <a:effectLst/>
                <a:latin typeface="Inter"/>
              </a:rPr>
              <a:t>Now, we'll hand it over to our project managers.</a:t>
            </a:r>
            <a:endParaRPr lang="en-US" b="1">
              <a:ea typeface="Calibri"/>
              <a:cs typeface="Calibri"/>
            </a:endParaRPr>
          </a:p>
        </p:txBody>
      </p:sp>
    </p:spTree>
    <p:extLst>
      <p:ext uri="{BB962C8B-B14F-4D97-AF65-F5344CB8AC3E}">
        <p14:creationId xmlns:p14="http://schemas.microsoft.com/office/powerpoint/2010/main" val="4111087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3237646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3237646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3276408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48390-416F-C2BC-D7C7-F4504616B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9007E1-38E4-35EE-640C-F5CBD87FCA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602DDB-F884-EF27-263E-554ADB890E2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111919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1242022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016D0-4993-04EA-CB08-65400AAF8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A39DB7-47AB-FD68-AF23-98BBF7FA6C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35860-C6A5-653A-179D-9D4B91E3A3C3}"/>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29424394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E103E-B4AC-2EF0-B9E1-898A9EF87D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D28320-DD8F-7731-0799-635D016F0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60C33D-ECEF-389F-F1E3-BC7EA22852C9}"/>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1828637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76358-E593-F850-132A-A5E465A1D8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B9B579-7A19-1863-E79C-0393D9D138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B494B6-9692-DFF7-DDB8-92B455876896}"/>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363230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118291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2654264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29443511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39120600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41397001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20456071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58306-1910-0E9D-2138-D35C57AA95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E1DBB0-9DF8-C022-E45B-0E81280AF4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E7BDD3-1CE2-FD12-7CFA-930531C6608F}"/>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41938566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10D78-B740-0FCD-D452-2F8CDD55B1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CB8EF-0549-BA9E-8B31-210841690B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6845AF-38B9-B947-E3B7-BCFE0A77F18B}"/>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19236701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F531F-BB74-C426-CF7B-2B5C78A08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50FFF4-0F70-38EF-BE92-B0CC265080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B09B92-6CDA-735F-270F-E1ABC765BFC6}"/>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13009817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952AF-3067-5912-178F-A20D525F3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151DB4-6D79-9D0B-15B6-B1E3DBABF8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3BE8C6-AF32-30F7-F2C7-C8E647766776}"/>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29617244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EAFEB-60DE-D358-B9C2-ACBE84C5D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229AF-C9B5-B409-EFCD-D3A86837F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859115-8DA8-4947-CDB2-B101CD41A7ED}"/>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27687014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42B7B-5476-0054-7B4B-E8835D532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8F49D5-083A-D109-2DEC-94420132F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F437D1-FC00-E548-6DBC-AD3BA3310C64}"/>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1426124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AC5F2-A057-94B2-615D-C4000FC0E1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9FF0E-DEE3-7A5F-0BC8-B6091C47E8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F25325-480F-5C93-0F8B-CCBDC46EEE49}"/>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39268260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692BA-48E5-A777-DD77-913C9C4269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1D0DDB-A504-F100-BA84-BDDB6FCD32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24FFDD-AFE2-FBCF-0845-B212B34058E9}"/>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42522129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EB434-F263-5198-B88F-7532547346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26027E-0E46-59B7-6E07-3A9C9EEE56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2B4D5-97B8-97AE-AB08-AFF6A6C0E17A}"/>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13894453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84A90-9D56-2D78-9DE3-06C5359482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1E377-6048-9054-56D4-A68A2D30DB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3F0ECA-EB01-320F-0BE1-C4D93D56980B}"/>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489277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36B4D-39A0-5729-E7D1-B08DAB4E7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01762-EC27-CC05-23A4-E27F649358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37EB92-0BB9-67BF-8B09-E5EA9A9D5837}"/>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36963487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87FDC-E157-B347-246C-9C7D1CFF09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C5F36-F457-A9E1-CCF8-6A30ECAFE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9927F3-5605-3048-0653-1871B43EF770}"/>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3362258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41A04-5163-C3CB-2758-4249C90F81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9477D9-3789-B3C4-6D0E-E650AD9561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80EDFB-ACAF-5840-087E-96230EED5C32}"/>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a:p>
          <a:p>
            <a:endParaRPr lang="en-US"/>
          </a:p>
        </p:txBody>
      </p:sp>
    </p:spTree>
    <p:extLst>
      <p:ext uri="{BB962C8B-B14F-4D97-AF65-F5344CB8AC3E}">
        <p14:creationId xmlns:p14="http://schemas.microsoft.com/office/powerpoint/2010/main" val="24063982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6DD00-D22F-B6EF-A4A1-42863132C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875AC-3D4E-4EBA-A8BC-C6D196F6B34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A36E018-656E-744B-3C49-9092E5DD50C7}"/>
              </a:ext>
            </a:extLst>
          </p:cNvPr>
          <p:cNvSpPr>
            <a:spLocks noGrp="1"/>
          </p:cNvSpPr>
          <p:nvPr>
            <p:ph type="body" idx="1"/>
          </p:nvPr>
        </p:nvSpPr>
        <p:spPr/>
        <p:txBody>
          <a:bodyPr/>
          <a:lstStyle/>
          <a:p>
            <a:pPr>
              <a:buNone/>
            </a:pPr>
            <a:r>
              <a:rPr lang="en-US" b="1"/>
              <a:t>45- 60 Seconds Max</a:t>
            </a:r>
          </a:p>
        </p:txBody>
      </p:sp>
      <p:sp>
        <p:nvSpPr>
          <p:cNvPr id="4" name="Slide Number Placeholder 3">
            <a:extLst>
              <a:ext uri="{FF2B5EF4-FFF2-40B4-BE49-F238E27FC236}">
                <a16:creationId xmlns:a16="http://schemas.microsoft.com/office/drawing/2014/main" id="{035F29A4-FDAC-FEB7-05CD-BCA5E4D2BD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38224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B3CFE-CA7D-B044-B887-64F4E53D19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7C003F-23C5-4121-DD10-A0BB01D6865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269374-27B9-C453-0A12-6A5FDB096771}"/>
              </a:ext>
            </a:extLst>
          </p:cNvPr>
          <p:cNvSpPr>
            <a:spLocks noGrp="1"/>
          </p:cNvSpPr>
          <p:nvPr>
            <p:ph type="body" idx="1"/>
          </p:nvPr>
        </p:nvSpPr>
        <p:spPr/>
        <p:txBody>
          <a:bodyPr/>
          <a:lstStyle/>
          <a:p>
            <a:pPr>
              <a:buNone/>
            </a:pPr>
            <a:r>
              <a:rPr lang="en-US" b="1"/>
              <a:t>45- 60 Seconds Max</a:t>
            </a:r>
          </a:p>
        </p:txBody>
      </p:sp>
      <p:sp>
        <p:nvSpPr>
          <p:cNvPr id="4" name="Slide Number Placeholder 3">
            <a:extLst>
              <a:ext uri="{FF2B5EF4-FFF2-40B4-BE49-F238E27FC236}">
                <a16:creationId xmlns:a16="http://schemas.microsoft.com/office/drawing/2014/main" id="{AE6A9649-8369-E472-FCCC-4A34C6C5AC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6729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33237">
              <a:defRPr/>
            </a:pPr>
            <a:r>
              <a:rPr lang="en-US" b="1"/>
              <a:t>45- 60 Seconds Max</a:t>
            </a:r>
          </a:p>
          <a:p>
            <a:endParaRPr lang="en-US"/>
          </a:p>
        </p:txBody>
      </p:sp>
      <p:sp>
        <p:nvSpPr>
          <p:cNvPr id="4" name="Slide Number Placeholder 3"/>
          <p:cNvSpPr>
            <a:spLocks noGrp="1"/>
          </p:cNvSpPr>
          <p:nvPr>
            <p:ph type="sldNum" sz="quarter" idx="5"/>
          </p:nvPr>
        </p:nvSpPr>
        <p:spPr/>
        <p:txBody>
          <a:bodyPr/>
          <a:lstStyle/>
          <a:p>
            <a:fld id="{A399344F-1846-964E-A23F-F797EB56DD37}" type="slidenum">
              <a:rPr lang="en-US" smtClean="0"/>
              <a:t>69</a:t>
            </a:fld>
            <a:endParaRPr lang="en-US"/>
          </a:p>
        </p:txBody>
      </p:sp>
    </p:spTree>
    <p:extLst>
      <p:ext uri="{BB962C8B-B14F-4D97-AF65-F5344CB8AC3E}">
        <p14:creationId xmlns:p14="http://schemas.microsoft.com/office/powerpoint/2010/main" val="104923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buNone/>
            </a:pPr>
            <a:r>
              <a:rPr lang="en-US" b="1"/>
              <a:t>45- 60 Seconds Max</a:t>
            </a:r>
          </a:p>
          <a:p>
            <a:pPr>
              <a:buNone/>
            </a:pPr>
            <a:endParaRPr lang="en-US" b="1"/>
          </a:p>
          <a:p>
            <a:pPr>
              <a:buNone/>
            </a:pPr>
            <a:r>
              <a:rPr lang="en-US" b="1"/>
              <a:t>General Services Purchasing – What We Do </a:t>
            </a:r>
          </a:p>
          <a:p>
            <a:pPr>
              <a:buNone/>
            </a:pPr>
            <a:endParaRPr lang="en-US" b="1"/>
          </a:p>
          <a:p>
            <a:pPr>
              <a:buNone/>
            </a:pPr>
            <a:r>
              <a:rPr lang="en-US"/>
              <a:t>We handle the purchase of goods and services (except for construction and design) through competitive bidding and open market methods.</a:t>
            </a:r>
          </a:p>
          <a:p>
            <a:pPr>
              <a:buNone/>
            </a:pPr>
            <a:endParaRPr lang="en-US"/>
          </a:p>
          <a:p>
            <a:pPr>
              <a:buNone/>
            </a:pPr>
            <a:r>
              <a:rPr lang="en-US"/>
              <a:t>Everything we do adheres to city rules and guidelines to ensure fairness and accountability.</a:t>
            </a:r>
          </a:p>
          <a:p>
            <a:pPr>
              <a:buNone/>
            </a:pPr>
            <a:endParaRPr lang="en-US"/>
          </a:p>
          <a:p>
            <a:pPr>
              <a:buNone/>
            </a:pPr>
            <a:r>
              <a:rPr lang="en-US"/>
              <a:t>Our primary responsibilities include managing bids and contracts, tracking assets and surplus sales, collaborating with vendors, and promoting sustainable purchasing practices.</a:t>
            </a:r>
          </a:p>
          <a:p>
            <a:pPr>
              <a:buNone/>
            </a:pPr>
            <a:endParaRPr lang="en-US"/>
          </a:p>
          <a:p>
            <a:pPr>
              <a:buNone/>
            </a:pPr>
            <a:r>
              <a:rPr lang="en-US"/>
              <a:t>If you’re a vendor, all opportunities are posted on </a:t>
            </a:r>
            <a:r>
              <a:rPr lang="en-US" err="1"/>
              <a:t>BidNet</a:t>
            </a:r>
            <a:r>
              <a:rPr lang="en-US"/>
              <a:t>, the Rocky Mountain E-Purchasing System.</a:t>
            </a:r>
          </a:p>
          <a:p>
            <a:pPr>
              <a:buNone/>
            </a:pPr>
            <a:endParaRPr lang="en-US"/>
          </a:p>
          <a:p>
            <a:pPr>
              <a:buNone/>
            </a:pPr>
            <a:r>
              <a:rPr lang="en-US"/>
              <a:t>You’ll also find bid tools, updates, and helpful info on our website.</a:t>
            </a:r>
          </a:p>
          <a:p>
            <a:pPr>
              <a:buNone/>
            </a:pPr>
            <a:endParaRPr lang="en-US"/>
          </a:p>
          <a:p>
            <a:pPr>
              <a:buNone/>
            </a:pPr>
            <a:r>
              <a:rPr lang="en-US"/>
              <a:t>We send weekly emails with new bids, events, and important opportunities.</a:t>
            </a:r>
          </a:p>
          <a:p>
            <a:pPr>
              <a:buNone/>
            </a:pPr>
            <a:endParaRPr lang="en-US"/>
          </a:p>
          <a:p>
            <a:r>
              <a:rPr lang="en-US"/>
              <a:t>To learn more, visit me in the breakout room and scan the QR code.</a:t>
            </a:r>
          </a:p>
        </p:txBody>
      </p:sp>
      <p:sp>
        <p:nvSpPr>
          <p:cNvPr id="4" name="Slide Number Placeholder 3"/>
          <p:cNvSpPr>
            <a:spLocks noGrp="1"/>
          </p:cNvSpPr>
          <p:nvPr>
            <p:ph type="sldNum" sz="quarter" idx="5"/>
          </p:nvPr>
        </p:nvSpPr>
        <p:spPr/>
        <p:txBody>
          <a:bodyPr/>
          <a:lstStyle/>
          <a:p>
            <a:fld id="{A399344F-1846-964E-A23F-F797EB56DD37}" type="slidenum">
              <a:rPr lang="en-US" smtClean="0"/>
              <a:t>76</a:t>
            </a:fld>
            <a:endParaRPr lang="en-US"/>
          </a:p>
        </p:txBody>
      </p:sp>
    </p:spTree>
    <p:extLst>
      <p:ext uri="{BB962C8B-B14F-4D97-AF65-F5344CB8AC3E}">
        <p14:creationId xmlns:p14="http://schemas.microsoft.com/office/powerpoint/2010/main" val="40628661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A8D7B-0E66-F1E0-17AA-3768A85EAA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3CF90E-EEF9-B3B7-960D-EFCAD95EEA8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85BCA14-F17C-F1CC-98E0-CCF48584820A}"/>
              </a:ext>
            </a:extLst>
          </p:cNvPr>
          <p:cNvSpPr>
            <a:spLocks noGrp="1"/>
          </p:cNvSpPr>
          <p:nvPr>
            <p:ph type="body" idx="1"/>
          </p:nvPr>
        </p:nvSpPr>
        <p:spPr/>
        <p:txBody>
          <a:bodyPr/>
          <a:lstStyle/>
          <a:p>
            <a:pPr>
              <a:buNone/>
            </a:pPr>
            <a:r>
              <a:rPr lang="en-US" b="1"/>
              <a:t>45- 60 Seconds Max</a:t>
            </a:r>
          </a:p>
        </p:txBody>
      </p:sp>
      <p:sp>
        <p:nvSpPr>
          <p:cNvPr id="4" name="Slide Number Placeholder 3">
            <a:extLst>
              <a:ext uri="{FF2B5EF4-FFF2-40B4-BE49-F238E27FC236}">
                <a16:creationId xmlns:a16="http://schemas.microsoft.com/office/drawing/2014/main" id="{6675DBBC-0B0B-054E-BD52-6C406065CFD1}"/>
              </a:ext>
            </a:extLst>
          </p:cNvPr>
          <p:cNvSpPr>
            <a:spLocks noGrp="1"/>
          </p:cNvSpPr>
          <p:nvPr>
            <p:ph type="sldNum" sz="quarter" idx="5"/>
          </p:nvPr>
        </p:nvSpPr>
        <p:spPr/>
        <p:txBody>
          <a:bodyPr/>
          <a:lstStyle/>
          <a:p>
            <a:pPr defTabSz="933237">
              <a:defRPr/>
            </a:pPr>
            <a:fld id="{6F1B017F-DE3E-F34F-84F6-EBAD3A856631}" type="slidenum">
              <a:rPr lang="en-US">
                <a:solidFill>
                  <a:prstClr val="black"/>
                </a:solidFill>
                <a:latin typeface="Calibri" panose="020F0502020204030204"/>
              </a:rPr>
              <a:pPr defTabSz="933237">
                <a:defRPr/>
              </a:pPr>
              <a:t>78</a:t>
            </a:fld>
            <a:endParaRPr lang="en-US">
              <a:solidFill>
                <a:prstClr val="black"/>
              </a:solidFill>
              <a:latin typeface="Calibri" panose="020F0502020204030204"/>
            </a:endParaRPr>
          </a:p>
        </p:txBody>
      </p:sp>
    </p:spTree>
    <p:extLst>
      <p:ext uri="{BB962C8B-B14F-4D97-AF65-F5344CB8AC3E}">
        <p14:creationId xmlns:p14="http://schemas.microsoft.com/office/powerpoint/2010/main" val="22189913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buNone/>
            </a:pPr>
            <a:r>
              <a:rPr lang="en-US"/>
              <a:t>After today’s event, we’ll send all attendees a follow-up email from Eventbrite.com. This email will include the registration list and the presentations.</a:t>
            </a:r>
          </a:p>
          <a:p>
            <a:pPr>
              <a:buNone/>
            </a:pPr>
            <a:endParaRPr lang="en-US"/>
          </a:p>
          <a:p>
            <a:pPr>
              <a:buNone/>
            </a:pPr>
            <a:r>
              <a:rPr lang="en-US"/>
              <a:t>You can also find this information on our website within the next three business days.</a:t>
            </a:r>
          </a:p>
          <a:p>
            <a:pPr>
              <a:buNone/>
            </a:pPr>
            <a:endParaRPr lang="en-US"/>
          </a:p>
          <a:p>
            <a:r>
              <a:rPr lang="en-US"/>
              <a:t>Finally, please take a moment to complete the post-event survey — your feedback helps us improve future events.</a:t>
            </a:r>
          </a:p>
          <a:p>
            <a:endParaRPr lang="en-US"/>
          </a:p>
        </p:txBody>
      </p:sp>
      <p:sp>
        <p:nvSpPr>
          <p:cNvPr id="4" name="Slide Number Placeholder 3"/>
          <p:cNvSpPr>
            <a:spLocks noGrp="1"/>
          </p:cNvSpPr>
          <p:nvPr>
            <p:ph type="sldNum" sz="quarter" idx="5"/>
          </p:nvPr>
        </p:nvSpPr>
        <p:spPr/>
        <p:txBody>
          <a:bodyPr/>
          <a:lstStyle/>
          <a:p>
            <a:fld id="{A399344F-1846-964E-A23F-F797EB56DD37}" type="slidenum">
              <a:rPr lang="en-US" smtClean="0"/>
              <a:t>79</a:t>
            </a:fld>
            <a:endParaRPr lang="en-US"/>
          </a:p>
        </p:txBody>
      </p:sp>
    </p:spTree>
    <p:extLst>
      <p:ext uri="{BB962C8B-B14F-4D97-AF65-F5344CB8AC3E}">
        <p14:creationId xmlns:p14="http://schemas.microsoft.com/office/powerpoint/2010/main" val="29020840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a:t>Here is a look at the four ways to support your business journey, Outreach events, Training and certification, community Panelist Program and Staying connected. Please scan the QR code to visit our Outreach and Engagement Website. </a:t>
            </a:r>
          </a:p>
        </p:txBody>
      </p:sp>
      <p:sp>
        <p:nvSpPr>
          <p:cNvPr id="4" name="Slide Number Placeholder 3"/>
          <p:cNvSpPr>
            <a:spLocks noGrp="1"/>
          </p:cNvSpPr>
          <p:nvPr>
            <p:ph type="sldNum" sz="quarter" idx="5"/>
          </p:nvPr>
        </p:nvSpPr>
        <p:spPr/>
        <p:txBody>
          <a:bodyPr/>
          <a:lstStyle/>
          <a:p>
            <a:pPr marL="0" marR="0" lvl="0" indent="0" algn="r" defTabSz="4387992"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387992"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93023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a:p>
            <a:r>
              <a:rPr lang="en-US" b="1"/>
              <a:t>Thank you to all of today’s speakers!</a:t>
            </a:r>
          </a:p>
          <a:p>
            <a:endParaRPr lang="en-US"/>
          </a:p>
          <a:p>
            <a:r>
              <a:rPr lang="en-US"/>
              <a:t>Here is a list of breakout rooms, feel free to join any of the rooms at your leisure</a:t>
            </a:r>
          </a:p>
          <a:p>
            <a:endParaRPr lang="en-US"/>
          </a:p>
          <a:p>
            <a:r>
              <a:rPr lang="en-US"/>
              <a:t>In addition to the projects we have also included resource rooms such as DSBO, ACDBE, Contract, and Purchasing</a:t>
            </a:r>
          </a:p>
          <a:p>
            <a:endParaRPr lang="en-US"/>
          </a:p>
          <a:p>
            <a:r>
              <a:rPr lang="en-US" b="1"/>
              <a:t>Please Take advantage of this opportunity to connect with the DEN PMs before these RFPs are posted and then they go into a cone of silence</a:t>
            </a:r>
          </a:p>
          <a:p>
            <a:pPr marL="174982" indent="-174982">
              <a:buFont typeface="Arial" panose="020B0604020202020204" pitchFamily="34" charset="0"/>
              <a:buChar char="•"/>
            </a:pPr>
            <a:r>
              <a:rPr lang="en-US"/>
              <a:t>Turn on your cameras</a:t>
            </a:r>
          </a:p>
          <a:p>
            <a:pPr marL="174982" indent="-174982">
              <a:buFont typeface="Arial" panose="020B0604020202020204" pitchFamily="34" charset="0"/>
              <a:buChar char="•"/>
            </a:pPr>
            <a:r>
              <a:rPr lang="en-US"/>
              <a:t>Introduce yourself and your company</a:t>
            </a:r>
          </a:p>
          <a:p>
            <a:pPr marL="174982" indent="-174982" defTabSz="699927">
              <a:buFont typeface="Arial" panose="020B0604020202020204" pitchFamily="34" charset="0"/>
              <a:buChar char="•"/>
              <a:defRPr/>
            </a:pPr>
            <a:r>
              <a:rPr lang="en-US"/>
              <a:t>Ask questions</a:t>
            </a:r>
          </a:p>
          <a:p>
            <a:pPr marL="174982" indent="-174982" defTabSz="699927">
              <a:buFont typeface="Arial" panose="020B0604020202020204" pitchFamily="34" charset="0"/>
              <a:buChar char="•"/>
              <a:defRPr/>
            </a:pPr>
            <a:r>
              <a:rPr lang="en-US"/>
              <a:t>Make connections with others in the room for possible connections</a:t>
            </a:r>
          </a:p>
          <a:p>
            <a:pPr marL="174982" indent="-174982">
              <a:buFont typeface="Arial" panose="020B0604020202020204" pitchFamily="34" charset="0"/>
              <a:buChar char="•"/>
            </a:pPr>
            <a:r>
              <a:rPr lang="en-US"/>
              <a:t>Let them know if you are interested in priming or subbing?</a:t>
            </a:r>
          </a:p>
          <a:p>
            <a:pPr marL="174982" indent="-174982">
              <a:buFont typeface="Arial" panose="020B0604020202020204" pitchFamily="34" charset="0"/>
              <a:buChar char="•"/>
            </a:pPr>
            <a:endParaRPr lang="en-US"/>
          </a:p>
          <a:p>
            <a:r>
              <a:rPr lang="en-US" b="1"/>
              <a:t>If you are a large firm, I would encourage you to</a:t>
            </a:r>
          </a:p>
          <a:p>
            <a:pPr marL="174982" indent="-174982">
              <a:buFont typeface="Arial" panose="020B0604020202020204" pitchFamily="34" charset="0"/>
              <a:buChar char="•"/>
            </a:pPr>
            <a:r>
              <a:rPr lang="en-US"/>
              <a:t>take advantage of this space to connect with small business partners</a:t>
            </a:r>
          </a:p>
          <a:p>
            <a:pPr marL="174982" indent="-174982">
              <a:buFont typeface="Arial" panose="020B0604020202020204" pitchFamily="34" charset="0"/>
              <a:buChar char="•"/>
            </a:pPr>
            <a:endParaRPr lang="en-US"/>
          </a:p>
          <a:p>
            <a:r>
              <a:rPr lang="en-US" b="1"/>
              <a:t>If you are a Small Business</a:t>
            </a:r>
          </a:p>
          <a:p>
            <a:pPr marL="174982" indent="-174982">
              <a:buFont typeface="Arial" panose="020B0604020202020204" pitchFamily="34" charset="0"/>
              <a:buChar char="•"/>
            </a:pPr>
            <a:r>
              <a:rPr lang="en-US"/>
              <a:t>Prepare and get ready now before these RFPs are released</a:t>
            </a:r>
          </a:p>
          <a:p>
            <a:pPr marL="174982" indent="-174982">
              <a:buFont typeface="Arial" panose="020B0604020202020204" pitchFamily="34" charset="0"/>
              <a:buChar char="•"/>
            </a:pPr>
            <a:r>
              <a:rPr lang="en-US"/>
              <a:t>Identify Business Partners who are pursuing the work you are interested in</a:t>
            </a:r>
          </a:p>
          <a:p>
            <a:pPr marL="174982" indent="-174982">
              <a:buFont typeface="Arial" panose="020B0604020202020204" pitchFamily="34" charset="0"/>
              <a:buChar char="•"/>
            </a:pPr>
            <a:r>
              <a:rPr lang="en-US"/>
              <a:t>Make sure your certifications are up to date </a:t>
            </a:r>
          </a:p>
          <a:p>
            <a:pPr marL="174982" indent="-174982">
              <a:buFont typeface="Arial" panose="020B0604020202020204" pitchFamily="34" charset="0"/>
              <a:buChar char="•"/>
            </a:pPr>
            <a:r>
              <a:rPr lang="en-US"/>
              <a:t>If you are looking to sub, connect with those Prime firms who are interested in pursuing the work and </a:t>
            </a:r>
          </a:p>
          <a:p>
            <a:pPr marL="524946" lvl="1" indent="-174982">
              <a:buFont typeface="Arial" panose="020B0604020202020204" pitchFamily="34" charset="0"/>
              <a:buChar char="•"/>
            </a:pPr>
            <a:r>
              <a:rPr lang="en-US"/>
              <a:t>Find out their qualification process</a:t>
            </a:r>
          </a:p>
          <a:p>
            <a:pPr marL="524946" lvl="1" indent="-174982">
              <a:buFont typeface="Arial" panose="020B0604020202020204" pitchFamily="34" charset="0"/>
              <a:buChar char="•"/>
            </a:pPr>
            <a:r>
              <a:rPr lang="en-US"/>
              <a:t>Get on their </a:t>
            </a:r>
            <a:r>
              <a:rPr lang="en-US" err="1"/>
              <a:t>bidlist</a:t>
            </a:r>
            <a:endParaRPr lang="en-US"/>
          </a:p>
          <a:p>
            <a:pPr marL="524946" lvl="1" indent="-174982">
              <a:buFont typeface="Arial" panose="020B0604020202020204" pitchFamily="34" charset="0"/>
              <a:buChar char="•"/>
            </a:pPr>
            <a:r>
              <a:rPr lang="en-US"/>
              <a:t>Identify your point of contact</a:t>
            </a:r>
          </a:p>
          <a:p>
            <a:pPr marL="524946" lvl="1" indent="-174982">
              <a:buFont typeface="Arial" panose="020B0604020202020204" pitchFamily="34" charset="0"/>
              <a:buChar char="•"/>
            </a:pPr>
            <a:r>
              <a:rPr lang="en-US"/>
              <a:t>Continue to build your relationship</a:t>
            </a:r>
          </a:p>
          <a:p>
            <a:pPr marL="174982" indent="-174982">
              <a:buFont typeface="Arial" panose="020B0604020202020204" pitchFamily="34" charset="0"/>
              <a:buChar char="•"/>
            </a:pPr>
            <a:endParaRPr lang="en-US"/>
          </a:p>
          <a:p>
            <a:r>
              <a:rPr lang="en-US" b="1"/>
              <a:t>And finally, please take a few minutes before leaving the event today and help us improve our programs by scanning the QR code and taking a quick survey for us</a:t>
            </a:r>
          </a:p>
          <a:p>
            <a:endParaRPr lang="en-US" b="1"/>
          </a:p>
          <a:p>
            <a:r>
              <a:rPr lang="en-US" b="1"/>
              <a:t>Lets open the rooms, if you cannot see a window pop up click on the More Button with 3 dots at the bottom of your screen and click on breakout rooms</a:t>
            </a:r>
          </a:p>
          <a:p>
            <a:pPr defTabSz="699927">
              <a:defRPr/>
            </a:pPr>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498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3.xml"/><Relationship Id="rId7" Type="http://schemas.openxmlformats.org/officeDocument/2006/relationships/image" Target="../media/image21.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2.png"/><Relationship Id="rId5" Type="http://schemas.openxmlformats.org/officeDocument/2006/relationships/image" Target="../media/image23.png"/><Relationship Id="rId4"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2.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8.xml"/><Relationship Id="rId7" Type="http://schemas.openxmlformats.org/officeDocument/2006/relationships/image" Target="../media/image18.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2.png"/><Relationship Id="rId5" Type="http://schemas.openxmlformats.org/officeDocument/2006/relationships/image" Target="../media/image23.png"/><Relationship Id="rId4"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2.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Master" Target="../slideMasters/slideMaster6.xml"/><Relationship Id="rId4" Type="http://schemas.openxmlformats.org/officeDocument/2006/relationships/image" Target="../media/image19.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13.xml"/><Relationship Id="rId7" Type="http://schemas.openxmlformats.org/officeDocument/2006/relationships/image" Target="../media/image21.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2.png"/><Relationship Id="rId5" Type="http://schemas.openxmlformats.org/officeDocument/2006/relationships/image" Target="../media/image23.png"/><Relationship Id="rId4"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2.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7.xml"/><Relationship Id="rId4" Type="http://schemas.openxmlformats.org/officeDocument/2006/relationships/image" Target="../media/image26.png"/></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9.xml"/><Relationship Id="rId5" Type="http://schemas.openxmlformats.org/officeDocument/2006/relationships/image" Target="../media/image35.png"/><Relationship Id="rId4" Type="http://schemas.openxmlformats.org/officeDocument/2006/relationships/image" Target="../media/image3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gree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6" y="5874026"/>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9498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1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6" y="5874026"/>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5309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1 - blu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6" y="5874026"/>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921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3D765E8-D6C6-6443-9E84-8CC69B9DC425}"/>
              </a:ext>
            </a:extLst>
          </p:cNvPr>
          <p:cNvSpPr/>
          <p:nvPr userDrawn="1"/>
        </p:nvSpPr>
        <p:spPr>
          <a:xfrm>
            <a:off x="0" y="17"/>
            <a:ext cx="12192000" cy="839223"/>
          </a:xfrm>
          <a:prstGeom prst="rect">
            <a:avLst/>
          </a:prstGeom>
          <a:solidFill>
            <a:srgbClr val="3B1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chemeClr val="accent2">
                  <a:lumMod val="75000"/>
                </a:schemeClr>
              </a:solidFill>
              <a:highlight>
                <a:srgbClr val="B74D13"/>
              </a:highlight>
            </a:endParaRPr>
          </a:p>
        </p:txBody>
      </p:sp>
      <p:pic>
        <p:nvPicPr>
          <p:cNvPr id="18" name="Picture 17" descr="A picture containing drawing&#10;&#10;Description automatically generated">
            <a:extLst>
              <a:ext uri="{FF2B5EF4-FFF2-40B4-BE49-F238E27FC236}">
                <a16:creationId xmlns:a16="http://schemas.microsoft.com/office/drawing/2014/main" id="{BB025679-0DA9-964F-881C-39D8B82914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4843" y="1"/>
            <a:ext cx="660791" cy="617696"/>
          </a:xfrm>
          <a:prstGeom prst="rect">
            <a:avLst/>
          </a:prstGeom>
        </p:spPr>
      </p:pic>
      <p:sp>
        <p:nvSpPr>
          <p:cNvPr id="17" name="TextBox 16">
            <a:extLst>
              <a:ext uri="{FF2B5EF4-FFF2-40B4-BE49-F238E27FC236}">
                <a16:creationId xmlns:a16="http://schemas.microsoft.com/office/drawing/2014/main" id="{7BE3F799-3B09-6F4A-960E-75D646F0607B}"/>
              </a:ext>
            </a:extLst>
          </p:cNvPr>
          <p:cNvSpPr txBox="1"/>
          <p:nvPr userDrawn="1"/>
        </p:nvSpPr>
        <p:spPr>
          <a:xfrm>
            <a:off x="10661527" y="7496786"/>
            <a:ext cx="246308" cy="492613"/>
          </a:xfrm>
          <a:prstGeom prst="rect">
            <a:avLst/>
          </a:prstGeom>
          <a:noFill/>
        </p:spPr>
        <p:txBody>
          <a:bodyPr wrap="square" rtlCol="0">
            <a:spAutoFit/>
          </a:bodyPr>
          <a:lstStyle/>
          <a:p>
            <a:endParaRPr lang="en-US" sz="2401"/>
          </a:p>
        </p:txBody>
      </p:sp>
    </p:spTree>
    <p:extLst>
      <p:ext uri="{BB962C8B-B14F-4D97-AF65-F5344CB8AC3E}">
        <p14:creationId xmlns:p14="http://schemas.microsoft.com/office/powerpoint/2010/main" val="1364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033188" y="-6670"/>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64840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1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D262956-0B92-2A40-D55F-3B983D3AA9C7}"/>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488271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1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7FD67F68-27BB-294D-97E5-36BC83CB06D1}"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1819205A-F0EA-071B-38E5-FA0EA2DC242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marL="1371600" indent="0">
              <a:buClr>
                <a:schemeClr val="bg2">
                  <a:lumMod val="75000"/>
                </a:schemeClr>
              </a:buClr>
              <a:buNone/>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p>
        </p:txBody>
      </p:sp>
    </p:spTree>
    <p:extLst>
      <p:ext uri="{BB962C8B-B14F-4D97-AF65-F5344CB8AC3E}">
        <p14:creationId xmlns:p14="http://schemas.microsoft.com/office/powerpoint/2010/main" val="3330770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ntent 2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11" name="Text Placeholder 10">
            <a:extLst>
              <a:ext uri="{FF2B5EF4-FFF2-40B4-BE49-F238E27FC236}">
                <a16:creationId xmlns:a16="http://schemas.microsoft.com/office/drawing/2014/main" id="{ACF43B73-9E31-6EB9-4037-8A6C367AED3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814034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3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3F1FB2E-BA03-0ACF-AA49-BB1FBC21AC30}"/>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232937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3 - green">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754062" y="6080418"/>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sp>
        <p:nvSpPr>
          <p:cNvPr id="2" name="Text Placeholder 9">
            <a:extLst>
              <a:ext uri="{FF2B5EF4-FFF2-40B4-BE49-F238E27FC236}">
                <a16:creationId xmlns:a16="http://schemas.microsoft.com/office/drawing/2014/main" id="{183D4F33-6888-DA4B-0201-F604FCC31187}"/>
              </a:ext>
            </a:extLst>
          </p:cNvPr>
          <p:cNvSpPr>
            <a:spLocks noGrp="1"/>
          </p:cNvSpPr>
          <p:nvPr>
            <p:ph type="body" sz="quarter" idx="13" hasCustomPrompt="1"/>
          </p:nvPr>
        </p:nvSpPr>
        <p:spPr>
          <a:xfrm>
            <a:off x="762418" y="4547937"/>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3" name="Text Placeholder 12">
            <a:extLst>
              <a:ext uri="{FF2B5EF4-FFF2-40B4-BE49-F238E27FC236}">
                <a16:creationId xmlns:a16="http://schemas.microsoft.com/office/drawing/2014/main" id="{DCCF9B7F-6200-57BA-9418-F486917F2D3F}"/>
              </a:ext>
            </a:extLst>
          </p:cNvPr>
          <p:cNvSpPr>
            <a:spLocks noGrp="1"/>
          </p:cNvSpPr>
          <p:nvPr>
            <p:ph type="body" sz="quarter" idx="14" hasCustomPrompt="1"/>
          </p:nvPr>
        </p:nvSpPr>
        <p:spPr>
          <a:xfrm>
            <a:off x="762418" y="5142297"/>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cxnSp>
        <p:nvCxnSpPr>
          <p:cNvPr id="4" name="Straight Connector 3">
            <a:extLst>
              <a:ext uri="{FF2B5EF4-FFF2-40B4-BE49-F238E27FC236}">
                <a16:creationId xmlns:a16="http://schemas.microsoft.com/office/drawing/2014/main" id="{80F5791E-E5A0-BB60-8A49-2EFC0F8381F3}"/>
              </a:ext>
            </a:extLst>
          </p:cNvPr>
          <p:cNvCxnSpPr/>
          <p:nvPr userDrawn="1"/>
        </p:nvCxnSpPr>
        <p:spPr>
          <a:xfrm>
            <a:off x="866080" y="5986321"/>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853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3 - orang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754062" y="6080418"/>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sp>
        <p:nvSpPr>
          <p:cNvPr id="2" name="Text Placeholder 9">
            <a:extLst>
              <a:ext uri="{FF2B5EF4-FFF2-40B4-BE49-F238E27FC236}">
                <a16:creationId xmlns:a16="http://schemas.microsoft.com/office/drawing/2014/main" id="{183D4F33-6888-DA4B-0201-F604FCC31187}"/>
              </a:ext>
            </a:extLst>
          </p:cNvPr>
          <p:cNvSpPr>
            <a:spLocks noGrp="1"/>
          </p:cNvSpPr>
          <p:nvPr>
            <p:ph type="body" sz="quarter" idx="13" hasCustomPrompt="1"/>
          </p:nvPr>
        </p:nvSpPr>
        <p:spPr>
          <a:xfrm>
            <a:off x="762418" y="4547937"/>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3" name="Text Placeholder 12">
            <a:extLst>
              <a:ext uri="{FF2B5EF4-FFF2-40B4-BE49-F238E27FC236}">
                <a16:creationId xmlns:a16="http://schemas.microsoft.com/office/drawing/2014/main" id="{DCCF9B7F-6200-57BA-9418-F486917F2D3F}"/>
              </a:ext>
            </a:extLst>
          </p:cNvPr>
          <p:cNvSpPr>
            <a:spLocks noGrp="1"/>
          </p:cNvSpPr>
          <p:nvPr>
            <p:ph type="body" sz="quarter" idx="14" hasCustomPrompt="1"/>
          </p:nvPr>
        </p:nvSpPr>
        <p:spPr>
          <a:xfrm>
            <a:off x="762418" y="5142297"/>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cxnSp>
        <p:nvCxnSpPr>
          <p:cNvPr id="4" name="Straight Connector 3">
            <a:extLst>
              <a:ext uri="{FF2B5EF4-FFF2-40B4-BE49-F238E27FC236}">
                <a16:creationId xmlns:a16="http://schemas.microsoft.com/office/drawing/2014/main" id="{80F5791E-E5A0-BB60-8A49-2EFC0F8381F3}"/>
              </a:ext>
            </a:extLst>
          </p:cNvPr>
          <p:cNvCxnSpPr/>
          <p:nvPr userDrawn="1"/>
        </p:nvCxnSpPr>
        <p:spPr>
          <a:xfrm>
            <a:off x="866080" y="5986321"/>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8465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3 - blu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754062" y="6080418"/>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sp>
        <p:nvSpPr>
          <p:cNvPr id="2" name="Text Placeholder 9">
            <a:extLst>
              <a:ext uri="{FF2B5EF4-FFF2-40B4-BE49-F238E27FC236}">
                <a16:creationId xmlns:a16="http://schemas.microsoft.com/office/drawing/2014/main" id="{183D4F33-6888-DA4B-0201-F604FCC31187}"/>
              </a:ext>
            </a:extLst>
          </p:cNvPr>
          <p:cNvSpPr>
            <a:spLocks noGrp="1"/>
          </p:cNvSpPr>
          <p:nvPr>
            <p:ph type="body" sz="quarter" idx="13" hasCustomPrompt="1"/>
          </p:nvPr>
        </p:nvSpPr>
        <p:spPr>
          <a:xfrm>
            <a:off x="762418" y="4547937"/>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3" name="Text Placeholder 12">
            <a:extLst>
              <a:ext uri="{FF2B5EF4-FFF2-40B4-BE49-F238E27FC236}">
                <a16:creationId xmlns:a16="http://schemas.microsoft.com/office/drawing/2014/main" id="{DCCF9B7F-6200-57BA-9418-F486917F2D3F}"/>
              </a:ext>
            </a:extLst>
          </p:cNvPr>
          <p:cNvSpPr>
            <a:spLocks noGrp="1"/>
          </p:cNvSpPr>
          <p:nvPr>
            <p:ph type="body" sz="quarter" idx="14" hasCustomPrompt="1"/>
          </p:nvPr>
        </p:nvSpPr>
        <p:spPr>
          <a:xfrm>
            <a:off x="762418" y="5142297"/>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cxnSp>
        <p:nvCxnSpPr>
          <p:cNvPr id="4" name="Straight Connector 3">
            <a:extLst>
              <a:ext uri="{FF2B5EF4-FFF2-40B4-BE49-F238E27FC236}">
                <a16:creationId xmlns:a16="http://schemas.microsoft.com/office/drawing/2014/main" id="{80F5791E-E5A0-BB60-8A49-2EFC0F8381F3}"/>
              </a:ext>
            </a:extLst>
          </p:cNvPr>
          <p:cNvCxnSpPr/>
          <p:nvPr userDrawn="1"/>
        </p:nvCxnSpPr>
        <p:spPr>
          <a:xfrm>
            <a:off x="866080" y="5986321"/>
            <a:ext cx="640080" cy="0"/>
          </a:xfrm>
          <a:prstGeom prst="line">
            <a:avLst/>
          </a:prstGeom>
          <a:ln w="76200">
            <a:solidFill>
              <a:srgbClr val="8C9EB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9274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033188" y="-6670"/>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1372171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4 - GREEN - Image VIOLET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2" name="Picture 1">
            <a:extLst>
              <a:ext uri="{FF2B5EF4-FFF2-40B4-BE49-F238E27FC236}">
                <a16:creationId xmlns:a16="http://schemas.microsoft.com/office/drawing/2014/main" id="{8FEFCD1F-1471-934C-C97A-639E41F15A5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17286" y="-16562"/>
            <a:ext cx="565288" cy="565288"/>
          </a:xfrm>
          <a:prstGeom prst="rect">
            <a:avLst/>
          </a:prstGeom>
        </p:spPr>
      </p:pic>
      <p:sp>
        <p:nvSpPr>
          <p:cNvPr id="5" name="Text Placeholder 10">
            <a:extLst>
              <a:ext uri="{FF2B5EF4-FFF2-40B4-BE49-F238E27FC236}">
                <a16:creationId xmlns:a16="http://schemas.microsoft.com/office/drawing/2014/main" id="{01832E95-A96F-413C-93E4-0153A86A0834}"/>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4041658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2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5C31418A-8F8E-263B-4C17-1F834EBA96AB}"/>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958736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2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2" name="Text Placeholder 8">
            <a:extLst>
              <a:ext uri="{FF2B5EF4-FFF2-40B4-BE49-F238E27FC236}">
                <a16:creationId xmlns:a16="http://schemas.microsoft.com/office/drawing/2014/main" id="{6240A90C-36DE-9065-E842-293002EF4399}"/>
              </a:ext>
            </a:extLst>
          </p:cNvPr>
          <p:cNvSpPr>
            <a:spLocks noGrp="1"/>
          </p:cNvSpPr>
          <p:nvPr>
            <p:ph type="body" sz="quarter" idx="17" hasCustomPrompt="1"/>
          </p:nvPr>
        </p:nvSpPr>
        <p:spPr>
          <a:xfrm>
            <a:off x="770439" y="4081081"/>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3" name="Text Placeholder 8">
            <a:extLst>
              <a:ext uri="{FF2B5EF4-FFF2-40B4-BE49-F238E27FC236}">
                <a16:creationId xmlns:a16="http://schemas.microsoft.com/office/drawing/2014/main" id="{9EDCDD1E-280C-845E-14BD-8F6416852B61}"/>
              </a:ext>
            </a:extLst>
          </p:cNvPr>
          <p:cNvSpPr>
            <a:spLocks noGrp="1"/>
          </p:cNvSpPr>
          <p:nvPr>
            <p:ph type="body" sz="quarter" idx="18" hasCustomPrompt="1"/>
          </p:nvPr>
        </p:nvSpPr>
        <p:spPr>
          <a:xfrm>
            <a:off x="3341948" y="4089803"/>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5" name="Text Placeholder 8">
            <a:extLst>
              <a:ext uri="{FF2B5EF4-FFF2-40B4-BE49-F238E27FC236}">
                <a16:creationId xmlns:a16="http://schemas.microsoft.com/office/drawing/2014/main" id="{57789556-7CFA-CCF2-A1A6-87C4744DAE3A}"/>
              </a:ext>
            </a:extLst>
          </p:cNvPr>
          <p:cNvSpPr>
            <a:spLocks noGrp="1"/>
          </p:cNvSpPr>
          <p:nvPr>
            <p:ph type="body" sz="quarter" idx="19" hasCustomPrompt="1"/>
          </p:nvPr>
        </p:nvSpPr>
        <p:spPr>
          <a:xfrm>
            <a:off x="5913457" y="4081080"/>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6" name="Text Placeholder 8">
            <a:extLst>
              <a:ext uri="{FF2B5EF4-FFF2-40B4-BE49-F238E27FC236}">
                <a16:creationId xmlns:a16="http://schemas.microsoft.com/office/drawing/2014/main" id="{CC78DFB7-6347-535D-34AE-87AB9F437B51}"/>
              </a:ext>
            </a:extLst>
          </p:cNvPr>
          <p:cNvSpPr>
            <a:spLocks noGrp="1"/>
          </p:cNvSpPr>
          <p:nvPr>
            <p:ph type="body" sz="quarter" idx="20" hasCustomPrompt="1"/>
          </p:nvPr>
        </p:nvSpPr>
        <p:spPr>
          <a:xfrm>
            <a:off x="8484966" y="4089803"/>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7" name="Text Placeholder 8">
            <a:extLst>
              <a:ext uri="{FF2B5EF4-FFF2-40B4-BE49-F238E27FC236}">
                <a16:creationId xmlns:a16="http://schemas.microsoft.com/office/drawing/2014/main" id="{B06533FE-59B9-ADBF-4A5D-BA534B11F2D8}"/>
              </a:ext>
            </a:extLst>
          </p:cNvPr>
          <p:cNvSpPr>
            <a:spLocks noGrp="1"/>
          </p:cNvSpPr>
          <p:nvPr>
            <p:ph type="body" sz="quarter" idx="21" hasCustomPrompt="1"/>
          </p:nvPr>
        </p:nvSpPr>
        <p:spPr>
          <a:xfrm>
            <a:off x="770440" y="4587097"/>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9" name="Text Placeholder 8">
            <a:extLst>
              <a:ext uri="{FF2B5EF4-FFF2-40B4-BE49-F238E27FC236}">
                <a16:creationId xmlns:a16="http://schemas.microsoft.com/office/drawing/2014/main" id="{97C949B2-60F4-1BEB-3762-B982746D5F02}"/>
              </a:ext>
            </a:extLst>
          </p:cNvPr>
          <p:cNvSpPr>
            <a:spLocks noGrp="1"/>
          </p:cNvSpPr>
          <p:nvPr>
            <p:ph type="body" sz="quarter" idx="22" hasCustomPrompt="1"/>
          </p:nvPr>
        </p:nvSpPr>
        <p:spPr>
          <a:xfrm>
            <a:off x="3330373" y="4604123"/>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12" name="Text Placeholder 8">
            <a:extLst>
              <a:ext uri="{FF2B5EF4-FFF2-40B4-BE49-F238E27FC236}">
                <a16:creationId xmlns:a16="http://schemas.microsoft.com/office/drawing/2014/main" id="{B0EE2C00-2992-64A0-9E86-52D837091B19}"/>
              </a:ext>
            </a:extLst>
          </p:cNvPr>
          <p:cNvSpPr>
            <a:spLocks noGrp="1"/>
          </p:cNvSpPr>
          <p:nvPr>
            <p:ph type="body" sz="quarter" idx="23" hasCustomPrompt="1"/>
          </p:nvPr>
        </p:nvSpPr>
        <p:spPr>
          <a:xfrm>
            <a:off x="5913457" y="4587096"/>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13" name="Text Placeholder 8">
            <a:extLst>
              <a:ext uri="{FF2B5EF4-FFF2-40B4-BE49-F238E27FC236}">
                <a16:creationId xmlns:a16="http://schemas.microsoft.com/office/drawing/2014/main" id="{F572C860-1B06-3C49-FD47-1143FAB2FD53}"/>
              </a:ext>
            </a:extLst>
          </p:cNvPr>
          <p:cNvSpPr>
            <a:spLocks noGrp="1"/>
          </p:cNvSpPr>
          <p:nvPr>
            <p:ph type="body" sz="quarter" idx="24" hasCustomPrompt="1"/>
          </p:nvPr>
        </p:nvSpPr>
        <p:spPr>
          <a:xfrm>
            <a:off x="8473391" y="4587095"/>
            <a:ext cx="2286462" cy="578319"/>
          </a:xfrm>
          <a:prstGeom prst="rect">
            <a:avLst/>
          </a:prstGeom>
        </p:spPr>
        <p:txBody>
          <a:bodyPr/>
          <a:lstStyle>
            <a:lvl1pPr marL="0" indent="0" algn="ctr">
              <a:buNone/>
              <a:defRPr sz="1400" b="0"/>
            </a:lvl1pPr>
          </a:lstStyle>
          <a:p>
            <a:pPr lvl="0"/>
            <a:r>
              <a:rPr lang="en-US"/>
              <a:t>Body copy sentence case and 14pt size</a:t>
            </a:r>
          </a:p>
        </p:txBody>
      </p:sp>
      <p:pic>
        <p:nvPicPr>
          <p:cNvPr id="17" name="Picture 16">
            <a:extLst>
              <a:ext uri="{FF2B5EF4-FFF2-40B4-BE49-F238E27FC236}">
                <a16:creationId xmlns:a16="http://schemas.microsoft.com/office/drawing/2014/main" id="{4ADB70BD-1A8E-A0DE-8940-70CA09AB6B0B}"/>
              </a:ext>
            </a:extLst>
          </p:cNvPr>
          <p:cNvPicPr>
            <a:picLocks noChangeAspect="1"/>
          </p:cNvPicPr>
          <p:nvPr userDrawn="1"/>
        </p:nvPicPr>
        <p:blipFill>
          <a:blip r:embed="rId2"/>
          <a:stretch>
            <a:fillRect/>
          </a:stretch>
        </p:blipFill>
        <p:spPr>
          <a:xfrm>
            <a:off x="3726044" y="2510822"/>
            <a:ext cx="1595376" cy="1418113"/>
          </a:xfrm>
          <a:prstGeom prst="rect">
            <a:avLst/>
          </a:prstGeom>
        </p:spPr>
      </p:pic>
      <p:pic>
        <p:nvPicPr>
          <p:cNvPr id="18" name="Picture 17">
            <a:extLst>
              <a:ext uri="{FF2B5EF4-FFF2-40B4-BE49-F238E27FC236}">
                <a16:creationId xmlns:a16="http://schemas.microsoft.com/office/drawing/2014/main" id="{7EA4F083-2C21-6318-7763-D550EB0B3789}"/>
              </a:ext>
            </a:extLst>
          </p:cNvPr>
          <p:cNvPicPr>
            <a:picLocks noChangeAspect="1"/>
          </p:cNvPicPr>
          <p:nvPr userDrawn="1"/>
        </p:nvPicPr>
        <p:blipFill>
          <a:blip r:embed="rId3"/>
          <a:stretch>
            <a:fillRect/>
          </a:stretch>
        </p:blipFill>
        <p:spPr>
          <a:xfrm>
            <a:off x="1036942" y="2505056"/>
            <a:ext cx="1520179" cy="1370303"/>
          </a:xfrm>
          <a:prstGeom prst="rect">
            <a:avLst/>
          </a:prstGeom>
        </p:spPr>
      </p:pic>
      <p:pic>
        <p:nvPicPr>
          <p:cNvPr id="19" name="Picture 18" descr="A purple globe with continents in the middle&#10;&#10;Description automatically generated">
            <a:extLst>
              <a:ext uri="{FF2B5EF4-FFF2-40B4-BE49-F238E27FC236}">
                <a16:creationId xmlns:a16="http://schemas.microsoft.com/office/drawing/2014/main" id="{60F6F111-3A82-B5D2-C151-B2842DD52DCA}"/>
              </a:ext>
            </a:extLst>
          </p:cNvPr>
          <p:cNvPicPr>
            <a:picLocks noChangeAspect="1"/>
          </p:cNvPicPr>
          <p:nvPr userDrawn="1"/>
        </p:nvPicPr>
        <p:blipFill>
          <a:blip r:embed="rId4"/>
          <a:stretch>
            <a:fillRect/>
          </a:stretch>
        </p:blipFill>
        <p:spPr>
          <a:xfrm>
            <a:off x="6224364" y="2478314"/>
            <a:ext cx="1653071" cy="1483128"/>
          </a:xfrm>
          <a:prstGeom prst="rect">
            <a:avLst/>
          </a:prstGeom>
        </p:spPr>
      </p:pic>
      <p:pic>
        <p:nvPicPr>
          <p:cNvPr id="20" name="Picture 19">
            <a:extLst>
              <a:ext uri="{FF2B5EF4-FFF2-40B4-BE49-F238E27FC236}">
                <a16:creationId xmlns:a16="http://schemas.microsoft.com/office/drawing/2014/main" id="{E339E702-A106-0599-A4AC-F041A93587EA}"/>
              </a:ext>
            </a:extLst>
          </p:cNvPr>
          <p:cNvPicPr>
            <a:picLocks noChangeAspect="1"/>
          </p:cNvPicPr>
          <p:nvPr userDrawn="1"/>
        </p:nvPicPr>
        <p:blipFill>
          <a:blip r:embed="rId5"/>
          <a:stretch>
            <a:fillRect/>
          </a:stretch>
        </p:blipFill>
        <p:spPr>
          <a:xfrm>
            <a:off x="8988663" y="2621726"/>
            <a:ext cx="1410336" cy="1253633"/>
          </a:xfrm>
          <a:prstGeom prst="rect">
            <a:avLst/>
          </a:prstGeom>
        </p:spPr>
      </p:pic>
    </p:spTree>
    <p:extLst>
      <p:ext uri="{BB962C8B-B14F-4D97-AF65-F5344CB8AC3E}">
        <p14:creationId xmlns:p14="http://schemas.microsoft.com/office/powerpoint/2010/main" val="24354624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1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D262956-0B92-2A40-D55F-3B983D3AA9C7}"/>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
        <p:nvSpPr>
          <p:cNvPr id="3" name="Rectangle 2">
            <a:extLst>
              <a:ext uri="{FF2B5EF4-FFF2-40B4-BE49-F238E27FC236}">
                <a16:creationId xmlns:a16="http://schemas.microsoft.com/office/drawing/2014/main" id="{4081E596-2394-077D-84EF-B8507FB016A9}"/>
              </a:ext>
            </a:extLst>
          </p:cNvPr>
          <p:cNvSpPr/>
          <p:nvPr userDrawn="1"/>
        </p:nvSpPr>
        <p:spPr>
          <a:xfrm>
            <a:off x="835269" y="993531"/>
            <a:ext cx="975946" cy="2813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87839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F13BC-D388-DEA6-FBD8-7A1F9A30E3A6}"/>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3" name="Footer Placeholder 2">
            <a:extLst>
              <a:ext uri="{FF2B5EF4-FFF2-40B4-BE49-F238E27FC236}">
                <a16:creationId xmlns:a16="http://schemas.microsoft.com/office/drawing/2014/main" id="{771512C5-9DF1-40B4-D3E3-56502DDDF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770F2E-2720-DB77-F2E2-1AA4B9BF00FC}"/>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3354298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a:srcRect l="145" r="145"/>
          <a:stretch/>
        </p:blipFill>
        <p:spPr>
          <a:xfrm>
            <a:off x="11033188" y="-6670"/>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2194407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1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6" y="5874026"/>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61179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ntent 1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7FD67F68-27BB-294D-97E5-36BC83CB06D1}"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1819205A-F0EA-071B-38E5-FA0EA2DC242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marL="1371600" indent="0">
              <a:buClr>
                <a:schemeClr val="bg2">
                  <a:lumMod val="75000"/>
                </a:schemeClr>
              </a:buClr>
              <a:buNone/>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p>
        </p:txBody>
      </p:sp>
    </p:spTree>
    <p:extLst>
      <p:ext uri="{BB962C8B-B14F-4D97-AF65-F5344CB8AC3E}">
        <p14:creationId xmlns:p14="http://schemas.microsoft.com/office/powerpoint/2010/main" val="3466141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03_Title and Content_a">
    <p:spTree>
      <p:nvGrpSpPr>
        <p:cNvPr id="1" name=""/>
        <p:cNvGrpSpPr/>
        <p:nvPr/>
      </p:nvGrpSpPr>
      <p:grpSpPr>
        <a:xfrm>
          <a:off x="0" y="0"/>
          <a:ext cx="0" cy="0"/>
          <a:chOff x="0" y="0"/>
          <a:chExt cx="0" cy="0"/>
        </a:xfrm>
      </p:grpSpPr>
      <p:sp>
        <p:nvSpPr>
          <p:cNvPr id="2" name="Title 1"/>
          <p:cNvSpPr>
            <a:spLocks noGrp="1"/>
          </p:cNvSpPr>
          <p:nvPr>
            <p:ph type="title"/>
          </p:nvPr>
        </p:nvSpPr>
        <p:spPr>
          <a:xfrm>
            <a:off x="1651000" y="1377950"/>
            <a:ext cx="9144000" cy="1290639"/>
          </a:xfrm>
        </p:spPr>
        <p:txBody>
          <a:bodyPr>
            <a:normAutofit/>
          </a:bodyPr>
          <a:lstStyle>
            <a:lvl1pPr algn="l">
              <a:defRPr sz="5067" baseline="0">
                <a:solidFill>
                  <a:srgbClr val="D9531E"/>
                </a:solidFill>
                <a:latin typeface="Franklin Gothic Book"/>
              </a:defRPr>
            </a:lvl1pPr>
          </a:lstStyle>
          <a:p>
            <a:r>
              <a:rPr lang="en-US"/>
              <a:t>Click to edit Master title style</a:t>
            </a:r>
          </a:p>
        </p:txBody>
      </p:sp>
      <p:sp>
        <p:nvSpPr>
          <p:cNvPr id="3" name="Content Placeholder 2"/>
          <p:cNvSpPr>
            <a:spLocks noGrp="1"/>
          </p:cNvSpPr>
          <p:nvPr>
            <p:ph idx="1"/>
          </p:nvPr>
        </p:nvSpPr>
        <p:spPr>
          <a:xfrm>
            <a:off x="1651000" y="2914650"/>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5" name="Picture 14"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200"/>
            <a:ext cx="12192000" cy="105664"/>
          </a:xfrm>
          <a:prstGeom prst="rect">
            <a:avLst/>
          </a:prstGeom>
        </p:spPr>
      </p:pic>
      <p:sp>
        <p:nvSpPr>
          <p:cNvPr id="8" name="Rectangle 7"/>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0" name="Picture 9" descr="ConnectWithUs_Yellow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41533" y="6275240"/>
            <a:ext cx="5372608" cy="292608"/>
          </a:xfrm>
          <a:prstGeom prst="rect">
            <a:avLst/>
          </a:prstGeom>
        </p:spPr>
      </p:pic>
      <p:pic>
        <p:nvPicPr>
          <p:cNvPr id="9" name="Picture 8" descr="DenverLogo_4C_Rev.png">
            <a:extLst>
              <a:ext uri="{FF2B5EF4-FFF2-40B4-BE49-F238E27FC236}">
                <a16:creationId xmlns:a16="http://schemas.microsoft.com/office/drawing/2014/main" id="{CEA882CE-7C6F-478E-AA9F-B0340899D2B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1800" y="6121400"/>
            <a:ext cx="1693333" cy="565475"/>
          </a:xfrm>
          <a:prstGeom prst="rect">
            <a:avLst/>
          </a:prstGeom>
        </p:spPr>
      </p:pic>
    </p:spTree>
    <p:extLst>
      <p:ext uri="{BB962C8B-B14F-4D97-AF65-F5344CB8AC3E}">
        <p14:creationId xmlns:p14="http://schemas.microsoft.com/office/powerpoint/2010/main" val="24933855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4B529-37F3-27E3-BED8-A83F60C408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BB814F-2ED4-A721-A9BB-C0F64474FA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026D87-A060-5E26-73AA-DE11117C6B13}"/>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5" name="Footer Placeholder 4">
            <a:extLst>
              <a:ext uri="{FF2B5EF4-FFF2-40B4-BE49-F238E27FC236}">
                <a16:creationId xmlns:a16="http://schemas.microsoft.com/office/drawing/2014/main" id="{E1AAA843-B829-3293-8E31-20545CE683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07B6CF-47BB-38EC-860D-750905F127E3}"/>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122847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5A48-4189-F93E-C746-B8E403F134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597866-6D8F-A4C9-00F1-0A84474EA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F060A0-ADF0-2AC6-BAB0-C3348AB0E3B4}"/>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5" name="Footer Placeholder 4">
            <a:extLst>
              <a:ext uri="{FF2B5EF4-FFF2-40B4-BE49-F238E27FC236}">
                <a16:creationId xmlns:a16="http://schemas.microsoft.com/office/drawing/2014/main" id="{AB61D802-2563-13DE-7874-64BBB3A59B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F7405-EC7E-4C73-C700-8CB6BF59CFE8}"/>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6799019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06A14-3301-BCA3-DAEA-7E6CD836FC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33B96D-AEB8-9007-4ABD-049B655360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A17BEA-4646-64A9-8066-00005EBB38DD}"/>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5" name="Footer Placeholder 4">
            <a:extLst>
              <a:ext uri="{FF2B5EF4-FFF2-40B4-BE49-F238E27FC236}">
                <a16:creationId xmlns:a16="http://schemas.microsoft.com/office/drawing/2014/main" id="{D5112C7E-E9AC-21C1-EBC9-878859E505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BD9E9-890C-F252-6606-B87D5BD69CD4}"/>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2039810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64E55-CC9B-E146-2A61-7CC4D9F3ED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94D090-8900-D263-8AF0-B272F7D0D9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79BCDF-BAED-B7E7-9F31-CFBD2465DC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A03DCE-B4A2-9D66-8484-251574036FF1}"/>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6" name="Footer Placeholder 5">
            <a:extLst>
              <a:ext uri="{FF2B5EF4-FFF2-40B4-BE49-F238E27FC236}">
                <a16:creationId xmlns:a16="http://schemas.microsoft.com/office/drawing/2014/main" id="{DBD7C103-5A0E-D5CE-D2B7-7262E4E460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6FE9FA-CA7C-3579-82C1-55CEF4D1B2D4}"/>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417162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29883-F9D5-8FCB-800B-E82F1F3292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4B762A-36EF-4C01-51C1-1E6A6B0C35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0CD3FE-B0B5-45C3-4D81-6FC0B09283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2E9B26-8A30-76A3-4E0E-DB6873F64A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265260-4A22-4628-D1DE-CAF745AC21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E7CC59-DA35-50B5-4071-4B065C8C229D}"/>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8" name="Footer Placeholder 7">
            <a:extLst>
              <a:ext uri="{FF2B5EF4-FFF2-40B4-BE49-F238E27FC236}">
                <a16:creationId xmlns:a16="http://schemas.microsoft.com/office/drawing/2014/main" id="{56998E70-8392-8ADB-910C-3309C2D633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7FCC37-2464-BBA3-65C7-A16B6F6BC23F}"/>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9456359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B8378-4CA5-FDBB-C757-284C09CBD1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B1BF1E-A6DF-91E6-9789-E0878F7F2580}"/>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4" name="Footer Placeholder 3">
            <a:extLst>
              <a:ext uri="{FF2B5EF4-FFF2-40B4-BE49-F238E27FC236}">
                <a16:creationId xmlns:a16="http://schemas.microsoft.com/office/drawing/2014/main" id="{C539D5AF-D782-22E7-7CEE-A1890628F9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9BC8AF-13D6-BF95-911F-2EC4710E1B1F}"/>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2064136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F13BC-D388-DEA6-FBD8-7A1F9A30E3A6}"/>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3" name="Footer Placeholder 2">
            <a:extLst>
              <a:ext uri="{FF2B5EF4-FFF2-40B4-BE49-F238E27FC236}">
                <a16:creationId xmlns:a16="http://schemas.microsoft.com/office/drawing/2014/main" id="{771512C5-9DF1-40B4-D3E3-56502DDDF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770F2E-2720-DB77-F2E2-1AA4B9BF00FC}"/>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1816139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A1957-07D4-8259-8B83-34D00302B1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145DB4-0746-A0E4-5EE7-1CB9387779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BD4C7B-D88C-8735-A295-3262A1F4BF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9CC462-3687-90D1-B602-FD5532AB78AA}"/>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6" name="Footer Placeholder 5">
            <a:extLst>
              <a:ext uri="{FF2B5EF4-FFF2-40B4-BE49-F238E27FC236}">
                <a16:creationId xmlns:a16="http://schemas.microsoft.com/office/drawing/2014/main" id="{2F73FECB-B5C6-14E4-D5D1-07DCFCFD50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523F32-618F-C236-C98E-3B2DFDE13344}"/>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6030219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282B-C103-5D24-ACBD-474D9224C9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12C615-D1DE-C6B9-196B-F128095D5D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554C6A-ADD7-4AD6-3DD1-59B47670BF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87C6A9-C74B-CDBA-BEB1-5837FB58906F}"/>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6" name="Footer Placeholder 5">
            <a:extLst>
              <a:ext uri="{FF2B5EF4-FFF2-40B4-BE49-F238E27FC236}">
                <a16:creationId xmlns:a16="http://schemas.microsoft.com/office/drawing/2014/main" id="{742994D3-AA85-B5A7-8E3A-659CEEA900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485DEB-F6B8-0E01-A4E6-A08BBE4B654E}"/>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8877886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20572-4D8D-C887-F96E-72BA7A49C48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835D742-A617-912B-A286-1F160D00E6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D39A7E-B04D-FC42-7C21-6A9324F99665}"/>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5" name="Footer Placeholder 4">
            <a:extLst>
              <a:ext uri="{FF2B5EF4-FFF2-40B4-BE49-F238E27FC236}">
                <a16:creationId xmlns:a16="http://schemas.microsoft.com/office/drawing/2014/main" id="{3E5EF7F9-DC71-A761-E167-4D24E7513C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9C75B6-930F-59EF-2C58-7D059229BE6F}"/>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36400362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86F4B3-D572-784D-B272-41FE30BAC47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C8D081-2F58-710A-208B-7055204BA6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F86B68-5F16-6170-D8D6-7CC3AD9ECDF1}"/>
              </a:ext>
            </a:extLst>
          </p:cNvPr>
          <p:cNvSpPr>
            <a:spLocks noGrp="1"/>
          </p:cNvSpPr>
          <p:nvPr>
            <p:ph type="dt" sz="half" idx="10"/>
          </p:nvPr>
        </p:nvSpPr>
        <p:spPr/>
        <p:txBody>
          <a:bodyPr/>
          <a:lstStyle/>
          <a:p>
            <a:fld id="{F7BCD5FC-13DF-7947-A2F8-230685ED9D21}" type="datetimeFigureOut">
              <a:rPr lang="en-US" smtClean="0"/>
              <a:t>10/14/2026</a:t>
            </a:fld>
            <a:endParaRPr lang="en-US"/>
          </a:p>
        </p:txBody>
      </p:sp>
      <p:sp>
        <p:nvSpPr>
          <p:cNvPr id="5" name="Footer Placeholder 4">
            <a:extLst>
              <a:ext uri="{FF2B5EF4-FFF2-40B4-BE49-F238E27FC236}">
                <a16:creationId xmlns:a16="http://schemas.microsoft.com/office/drawing/2014/main" id="{E2704BAE-0AA3-07B1-6A2A-2F77E30C06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B08CB7-1D73-588D-C9C4-93DA8B3EDAC3}"/>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2101644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2_Two Content">
    <p:bg>
      <p:bgPr>
        <a:solidFill>
          <a:schemeClr val="bg1">
            <a:lumMod val="95000"/>
          </a:schemeClr>
        </a:solidFill>
        <a:effectLst/>
      </p:bgPr>
    </p:bg>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7A210842-C856-EAB7-ECD7-C80D85137E32}"/>
              </a:ext>
            </a:extLst>
          </p:cNvPr>
          <p:cNvSpPr>
            <a:spLocks noGrp="1"/>
          </p:cNvSpPr>
          <p:nvPr>
            <p:ph type="title"/>
          </p:nvPr>
        </p:nvSpPr>
        <p:spPr>
          <a:xfrm>
            <a:off x="517523" y="550862"/>
            <a:ext cx="7590157" cy="498475"/>
          </a:xfrm>
        </p:spPr>
        <p:txBody>
          <a:bodyPr>
            <a:noAutofit/>
          </a:bodyPr>
          <a:lstStyle>
            <a:lvl1pPr>
              <a:defRPr sz="3600">
                <a:solidFill>
                  <a:schemeClr val="accent1"/>
                </a:solidFill>
                <a:latin typeface="Franklin Gothic Medium" panose="020B0603020102020204" pitchFamily="34" charset="0"/>
              </a:defRPr>
            </a:lvl1pPr>
          </a:lstStyle>
          <a:p>
            <a:r>
              <a:rPr lang="en-US"/>
              <a:t>Click to edit Master title style</a:t>
            </a:r>
          </a:p>
        </p:txBody>
      </p:sp>
      <p:sp>
        <p:nvSpPr>
          <p:cNvPr id="2" name="Rectangle 1">
            <a:extLst>
              <a:ext uri="{FF2B5EF4-FFF2-40B4-BE49-F238E27FC236}">
                <a16:creationId xmlns:a16="http://schemas.microsoft.com/office/drawing/2014/main" id="{B0678ADB-7B8E-A320-7BB0-B3106D92702C}"/>
              </a:ext>
            </a:extLst>
          </p:cNvPr>
          <p:cNvSpPr/>
          <p:nvPr userDrawn="1"/>
        </p:nvSpPr>
        <p:spPr>
          <a:xfrm>
            <a:off x="9874249" y="324910"/>
            <a:ext cx="2317751" cy="93911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B10122D-399C-1EC3-D281-149BFA504FBF}"/>
              </a:ext>
            </a:extLst>
          </p:cNvPr>
          <p:cNvPicPr>
            <a:picLocks noChangeAspect="1"/>
          </p:cNvPicPr>
          <p:nvPr userDrawn="1"/>
        </p:nvPicPr>
        <p:blipFill>
          <a:blip r:embed="rId2"/>
          <a:stretch>
            <a:fillRect/>
          </a:stretch>
        </p:blipFill>
        <p:spPr>
          <a:xfrm>
            <a:off x="10045183" y="537687"/>
            <a:ext cx="1975882" cy="511650"/>
          </a:xfrm>
          <a:prstGeom prst="rect">
            <a:avLst/>
          </a:prstGeom>
        </p:spPr>
      </p:pic>
      <p:sp>
        <p:nvSpPr>
          <p:cNvPr id="5" name="Rectangle 4">
            <a:extLst>
              <a:ext uri="{FF2B5EF4-FFF2-40B4-BE49-F238E27FC236}">
                <a16:creationId xmlns:a16="http://schemas.microsoft.com/office/drawing/2014/main" id="{86086E3A-CE29-F840-920C-CD8DF8F41F15}"/>
              </a:ext>
            </a:extLst>
          </p:cNvPr>
          <p:cNvSpPr/>
          <p:nvPr userDrawn="1"/>
        </p:nvSpPr>
        <p:spPr>
          <a:xfrm>
            <a:off x="0" y="134742"/>
            <a:ext cx="266330" cy="134950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2715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5_Two Content">
    <p:bg>
      <p:bgPr>
        <a:solidFill>
          <a:srgbClr val="F3F1F1"/>
        </a:solidFill>
        <a:effectLst/>
      </p:bgPr>
    </p:bg>
    <p:spTree>
      <p:nvGrpSpPr>
        <p:cNvPr id="1" name=""/>
        <p:cNvGrpSpPr/>
        <p:nvPr/>
      </p:nvGrpSpPr>
      <p:grpSpPr>
        <a:xfrm>
          <a:off x="0" y="0"/>
          <a:ext cx="0" cy="0"/>
          <a:chOff x="0" y="0"/>
          <a:chExt cx="0" cy="0"/>
        </a:xfrm>
      </p:grpSpPr>
      <p:pic>
        <p:nvPicPr>
          <p:cNvPr id="3" name="Picture 2" descr="Denver skyline and view of City Park&#10;">
            <a:extLst>
              <a:ext uri="{FF2B5EF4-FFF2-40B4-BE49-F238E27FC236}">
                <a16:creationId xmlns:a16="http://schemas.microsoft.com/office/drawing/2014/main" id="{7D557ED1-0CBE-C03A-5EDB-E08402CB51E1}"/>
              </a:ext>
            </a:extLst>
          </p:cNvPr>
          <p:cNvPicPr>
            <a:picLocks noChangeAspect="1"/>
          </p:cNvPicPr>
          <p:nvPr userDrawn="1"/>
        </p:nvPicPr>
        <p:blipFill>
          <a:blip r:embed="rId2"/>
          <a:stretch>
            <a:fillRect/>
          </a:stretch>
        </p:blipFill>
        <p:spPr>
          <a:xfrm>
            <a:off x="0" y="0"/>
            <a:ext cx="2730500" cy="6858000"/>
          </a:xfrm>
          <a:prstGeom prst="rect">
            <a:avLst/>
          </a:prstGeom>
        </p:spPr>
      </p:pic>
      <p:sp>
        <p:nvSpPr>
          <p:cNvPr id="4" name="Rectangle 3">
            <a:extLst>
              <a:ext uri="{FF2B5EF4-FFF2-40B4-BE49-F238E27FC236}">
                <a16:creationId xmlns:a16="http://schemas.microsoft.com/office/drawing/2014/main" id="{97EF56B5-E52B-1DCB-1091-5CA0269E200B}"/>
              </a:ext>
            </a:extLst>
          </p:cNvPr>
          <p:cNvSpPr/>
          <p:nvPr userDrawn="1"/>
        </p:nvSpPr>
        <p:spPr>
          <a:xfrm>
            <a:off x="0" y="5880847"/>
            <a:ext cx="2730500" cy="977153"/>
          </a:xfrm>
          <a:prstGeom prst="rect">
            <a:avLst/>
          </a:prstGeom>
          <a:solidFill>
            <a:srgbClr val="6E8D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C6D7D0E2-13FA-3B32-4988-091DC06C9680}"/>
              </a:ext>
            </a:extLst>
          </p:cNvPr>
          <p:cNvPicPr>
            <a:picLocks noChangeAspect="1"/>
          </p:cNvPicPr>
          <p:nvPr userDrawn="1"/>
        </p:nvPicPr>
        <p:blipFill>
          <a:blip r:embed="rId3"/>
          <a:stretch>
            <a:fillRect/>
          </a:stretch>
        </p:blipFill>
        <p:spPr>
          <a:xfrm>
            <a:off x="399158" y="6078830"/>
            <a:ext cx="1975882" cy="511650"/>
          </a:xfrm>
          <a:prstGeom prst="rect">
            <a:avLst/>
          </a:prstGeom>
        </p:spPr>
      </p:pic>
      <p:sp>
        <p:nvSpPr>
          <p:cNvPr id="2" name="Rectangle 1">
            <a:extLst>
              <a:ext uri="{FF2B5EF4-FFF2-40B4-BE49-F238E27FC236}">
                <a16:creationId xmlns:a16="http://schemas.microsoft.com/office/drawing/2014/main" id="{AB5B573A-338F-C065-1921-192521C472EA}"/>
              </a:ext>
            </a:extLst>
          </p:cNvPr>
          <p:cNvSpPr/>
          <p:nvPr userDrawn="1"/>
        </p:nvSpPr>
        <p:spPr>
          <a:xfrm>
            <a:off x="0" y="1556087"/>
            <a:ext cx="824753" cy="4324760"/>
          </a:xfrm>
          <a:prstGeom prst="rect">
            <a:avLst/>
          </a:prstGeom>
          <a:solidFill>
            <a:schemeClr val="accent1">
              <a:alpha val="661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150335-E73B-FF1C-EDB0-2BF0A4B2B0EE}"/>
              </a:ext>
            </a:extLst>
          </p:cNvPr>
          <p:cNvSpPr/>
          <p:nvPr userDrawn="1"/>
        </p:nvSpPr>
        <p:spPr>
          <a:xfrm>
            <a:off x="0" y="0"/>
            <a:ext cx="2730500" cy="2026024"/>
          </a:xfrm>
          <a:prstGeom prst="rect">
            <a:avLst/>
          </a:prstGeom>
          <a:solidFill>
            <a:srgbClr val="002B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4FF64910-7D74-56FD-6767-CE3140C84BE1}"/>
              </a:ext>
            </a:extLst>
          </p:cNvPr>
          <p:cNvSpPr/>
          <p:nvPr userDrawn="1"/>
        </p:nvSpPr>
        <p:spPr>
          <a:xfrm rot="5400000">
            <a:off x="2136455" y="618874"/>
            <a:ext cx="1265445" cy="788276"/>
          </a:xfrm>
          <a:prstGeom prst="triangle">
            <a:avLst/>
          </a:prstGeom>
          <a:solidFill>
            <a:srgbClr val="002B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D61B5AFC-7C97-8B20-B821-B8950DF85F4F}"/>
              </a:ext>
            </a:extLst>
          </p:cNvPr>
          <p:cNvSpPr>
            <a:spLocks noGrp="1"/>
          </p:cNvSpPr>
          <p:nvPr>
            <p:ph type="title"/>
          </p:nvPr>
        </p:nvSpPr>
        <p:spPr>
          <a:xfrm>
            <a:off x="293630" y="320172"/>
            <a:ext cx="2198268" cy="1325563"/>
          </a:xfrm>
        </p:spPr>
        <p:txBody>
          <a:bodyPr>
            <a:noAutofit/>
          </a:bodyPr>
          <a:lstStyle>
            <a:lvl1pPr>
              <a:defRPr sz="3200">
                <a:solidFill>
                  <a:schemeClr val="bg1"/>
                </a:solidFill>
                <a:latin typeface="Franklin Gothic Medium" panose="020B0603020102020204" pitchFamily="34" charset="0"/>
              </a:defRPr>
            </a:lvl1pPr>
          </a:lstStyle>
          <a:p>
            <a:r>
              <a:rPr lang="en-US"/>
              <a:t>Click to edit Master title style</a:t>
            </a:r>
          </a:p>
        </p:txBody>
      </p:sp>
    </p:spTree>
    <p:extLst>
      <p:ext uri="{BB962C8B-B14F-4D97-AF65-F5344CB8AC3E}">
        <p14:creationId xmlns:p14="http://schemas.microsoft.com/office/powerpoint/2010/main" val="32172178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1 -gree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3"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5"/>
            <a:ext cx="8694739"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3" cy="432677"/>
          </a:xfrm>
          <a:prstGeom prst="rect">
            <a:avLst/>
          </a:prstGeom>
        </p:spPr>
        <p:txBody>
          <a:bodyPr/>
          <a:lstStyle>
            <a:lvl1pPr marL="0" indent="0">
              <a:buNone/>
              <a:defRPr sz="1800" b="1" spc="300">
                <a:solidFill>
                  <a:schemeClr val="bg1"/>
                </a:solidFill>
              </a:defRPr>
            </a:lvl1pPr>
            <a:lvl3pPr marL="914377"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7" y="5874027"/>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3280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1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3"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5"/>
            <a:ext cx="8694739"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3" cy="432677"/>
          </a:xfrm>
          <a:prstGeom prst="rect">
            <a:avLst/>
          </a:prstGeom>
        </p:spPr>
        <p:txBody>
          <a:bodyPr/>
          <a:lstStyle>
            <a:lvl1pPr marL="0" indent="0">
              <a:buNone/>
              <a:defRPr sz="1800" b="1" spc="300">
                <a:solidFill>
                  <a:schemeClr val="bg1"/>
                </a:solidFill>
              </a:defRPr>
            </a:lvl1pPr>
            <a:lvl3pPr marL="914377"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7" y="5874027"/>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9377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1 - blu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3"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5"/>
            <a:ext cx="8694739"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3" cy="432677"/>
          </a:xfrm>
          <a:prstGeom prst="rect">
            <a:avLst/>
          </a:prstGeom>
        </p:spPr>
        <p:txBody>
          <a:bodyPr/>
          <a:lstStyle>
            <a:lvl1pPr marL="0" indent="0">
              <a:buNone/>
              <a:defRPr sz="1800" b="1" spc="300">
                <a:solidFill>
                  <a:schemeClr val="bg1"/>
                </a:solidFill>
              </a:defRPr>
            </a:lvl1pPr>
            <a:lvl3pPr marL="914377"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7" y="5874027"/>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302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3D765E8-D6C6-6443-9E84-8CC69B9DC425}"/>
              </a:ext>
            </a:extLst>
          </p:cNvPr>
          <p:cNvSpPr/>
          <p:nvPr userDrawn="1"/>
        </p:nvSpPr>
        <p:spPr>
          <a:xfrm>
            <a:off x="0" y="18"/>
            <a:ext cx="12192000" cy="839223"/>
          </a:xfrm>
          <a:prstGeom prst="rect">
            <a:avLst/>
          </a:prstGeom>
          <a:solidFill>
            <a:srgbClr val="3B1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chemeClr val="accent2">
                  <a:lumMod val="75000"/>
                </a:schemeClr>
              </a:solidFill>
              <a:highlight>
                <a:srgbClr val="B74D13"/>
              </a:highlight>
            </a:endParaRPr>
          </a:p>
        </p:txBody>
      </p:sp>
      <p:pic>
        <p:nvPicPr>
          <p:cNvPr id="18" name="Picture 17" descr="A picture containing drawing&#10;&#10;Description automatically generated">
            <a:extLst>
              <a:ext uri="{FF2B5EF4-FFF2-40B4-BE49-F238E27FC236}">
                <a16:creationId xmlns:a16="http://schemas.microsoft.com/office/drawing/2014/main" id="{BB025679-0DA9-964F-881C-39D8B82914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4845" y="1"/>
            <a:ext cx="660791" cy="617696"/>
          </a:xfrm>
          <a:prstGeom prst="rect">
            <a:avLst/>
          </a:prstGeom>
        </p:spPr>
      </p:pic>
      <p:sp>
        <p:nvSpPr>
          <p:cNvPr id="17" name="TextBox 16">
            <a:extLst>
              <a:ext uri="{FF2B5EF4-FFF2-40B4-BE49-F238E27FC236}">
                <a16:creationId xmlns:a16="http://schemas.microsoft.com/office/drawing/2014/main" id="{7BE3F799-3B09-6F4A-960E-75D646F0607B}"/>
              </a:ext>
            </a:extLst>
          </p:cNvPr>
          <p:cNvSpPr txBox="1"/>
          <p:nvPr userDrawn="1"/>
        </p:nvSpPr>
        <p:spPr>
          <a:xfrm>
            <a:off x="10661527" y="7496787"/>
            <a:ext cx="246308" cy="461793"/>
          </a:xfrm>
          <a:prstGeom prst="rect">
            <a:avLst/>
          </a:prstGeom>
          <a:noFill/>
        </p:spPr>
        <p:txBody>
          <a:bodyPr wrap="square" rtlCol="0">
            <a:spAutoFit/>
          </a:bodyPr>
          <a:lstStyle/>
          <a:p>
            <a:endParaRPr lang="en-US" sz="2401"/>
          </a:p>
        </p:txBody>
      </p:sp>
    </p:spTree>
    <p:extLst>
      <p:ext uri="{BB962C8B-B14F-4D97-AF65-F5344CB8AC3E}">
        <p14:creationId xmlns:p14="http://schemas.microsoft.com/office/powerpoint/2010/main" val="25691369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4" y="-16043"/>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033188" y="-6671"/>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783" indent="-228594">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754" indent="0">
              <a:buClr>
                <a:schemeClr val="bg2">
                  <a:lumMod val="75000"/>
                </a:schemeClr>
              </a:buClr>
              <a:buNone/>
              <a:defRPr sz="1400"/>
            </a:lvl5pPr>
            <a:lvl6pPr marL="2514537"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131" marR="0" lvl="5"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4072356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ntent 1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D262956-0B92-2A40-D55F-3B983D3AA9C7}"/>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783" indent="-228594">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754" indent="0">
              <a:buClr>
                <a:schemeClr val="bg2">
                  <a:lumMod val="75000"/>
                </a:schemeClr>
              </a:buClr>
              <a:buNone/>
              <a:defRPr sz="1400"/>
            </a:lvl5pPr>
            <a:lvl6pPr marL="2514537"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131" marR="0" lvl="5"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13591415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ontent 1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7FD67F68-27BB-294D-97E5-36BC83CB06D1}"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1819205A-F0EA-071B-38E5-FA0EA2DC242F}"/>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783" indent="-228594">
              <a:buFont typeface="Arial" panose="020B0604020202020204" pitchFamily="34" charset="0"/>
              <a:buChar char="•"/>
              <a:defRPr sz="1400"/>
            </a:lvl2pPr>
            <a:lvl3pPr>
              <a:buClr>
                <a:schemeClr val="bg2">
                  <a:lumMod val="75000"/>
                </a:schemeClr>
              </a:buClr>
              <a:defRPr sz="1400"/>
            </a:lvl3pPr>
            <a:lvl4pPr marL="1371566" indent="0">
              <a:buClr>
                <a:schemeClr val="bg2">
                  <a:lumMod val="75000"/>
                </a:schemeClr>
              </a:buClr>
              <a:buNone/>
              <a:defRPr sz="1400"/>
            </a:lvl4pPr>
            <a:lvl5pPr marL="1828754" indent="0">
              <a:buClr>
                <a:schemeClr val="bg2">
                  <a:lumMod val="75000"/>
                </a:schemeClr>
              </a:buClr>
              <a:buNone/>
              <a:defRPr sz="1400"/>
            </a:lvl5pPr>
            <a:lvl6pPr marL="2514537"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p>
        </p:txBody>
      </p:sp>
    </p:spTree>
    <p:extLst>
      <p:ext uri="{BB962C8B-B14F-4D97-AF65-F5344CB8AC3E}">
        <p14:creationId xmlns:p14="http://schemas.microsoft.com/office/powerpoint/2010/main" val="20788636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ontent 2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11" name="Text Placeholder 10">
            <a:extLst>
              <a:ext uri="{FF2B5EF4-FFF2-40B4-BE49-F238E27FC236}">
                <a16:creationId xmlns:a16="http://schemas.microsoft.com/office/drawing/2014/main" id="{ACF43B73-9E31-6EB9-4037-8A6C367AED3F}"/>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783" indent="-228594">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754" indent="0">
              <a:buClr>
                <a:schemeClr val="bg2">
                  <a:lumMod val="75000"/>
                </a:schemeClr>
              </a:buClr>
              <a:buNone/>
              <a:defRPr sz="1400"/>
            </a:lvl5pPr>
            <a:lvl6pPr marL="2514537"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131" marR="0" lvl="5"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7578698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ntent 3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3F1FB2E-BA03-0ACF-AA49-BB1FBC21AC30}"/>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783" indent="-228594">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754" indent="0">
              <a:buClr>
                <a:schemeClr val="bg2">
                  <a:lumMod val="75000"/>
                </a:schemeClr>
              </a:buClr>
              <a:buNone/>
              <a:defRPr sz="1400"/>
            </a:lvl5pPr>
            <a:lvl6pPr marL="2514537"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131" marR="0" lvl="5" indent="-228594" algn="l" defTabSz="914377"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9417143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01_Title Slide_a">
    <p:spTree>
      <p:nvGrpSpPr>
        <p:cNvPr id="1" name=""/>
        <p:cNvGrpSpPr/>
        <p:nvPr/>
      </p:nvGrpSpPr>
      <p:grpSpPr>
        <a:xfrm>
          <a:off x="0" y="0"/>
          <a:ext cx="0" cy="0"/>
          <a:chOff x="0" y="0"/>
          <a:chExt cx="0" cy="0"/>
        </a:xfrm>
      </p:grpSpPr>
      <p:sp>
        <p:nvSpPr>
          <p:cNvPr id="10" name="Rectangle 9"/>
          <p:cNvSpPr/>
          <p:nvPr userDrawn="1"/>
        </p:nvSpPr>
        <p:spPr>
          <a:xfrm>
            <a:off x="0" y="1"/>
            <a:ext cx="12192000" cy="597023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Rectangle 7"/>
          <p:cNvSpPr/>
          <p:nvPr userDrawn="1"/>
        </p:nvSpPr>
        <p:spPr>
          <a:xfrm>
            <a:off x="0" y="5970229"/>
            <a:ext cx="12192000" cy="88777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1464062" y="1947337"/>
            <a:ext cx="9525673" cy="1549399"/>
          </a:xfrm>
        </p:spPr>
        <p:txBody>
          <a:bodyPr>
            <a:noAutofit/>
          </a:bodyPr>
          <a:lstStyle>
            <a:lvl1pPr algn="l">
              <a:defRPr sz="5867">
                <a:solidFill>
                  <a:schemeClr val="bg1"/>
                </a:solidFill>
                <a:latin typeface="Franklin Gothic Book"/>
              </a:defRPr>
            </a:lvl1pPr>
          </a:lstStyle>
          <a:p>
            <a:r>
              <a:rPr lang="en-US"/>
              <a:t>Click to edit Master title style</a:t>
            </a:r>
          </a:p>
        </p:txBody>
      </p:sp>
      <p:sp>
        <p:nvSpPr>
          <p:cNvPr id="3" name="Subtitle 2"/>
          <p:cNvSpPr>
            <a:spLocks noGrp="1"/>
          </p:cNvSpPr>
          <p:nvPr>
            <p:ph type="subTitle" idx="1"/>
          </p:nvPr>
        </p:nvSpPr>
        <p:spPr>
          <a:xfrm>
            <a:off x="1464061" y="3496735"/>
            <a:ext cx="8611275" cy="857251"/>
          </a:xfrm>
        </p:spPr>
        <p:txBody>
          <a:bodyPr>
            <a:normAutofit/>
          </a:bodyPr>
          <a:lstStyle>
            <a:lvl1pPr marL="0" indent="0" algn="l">
              <a:buNone/>
              <a:defRPr sz="2933">
                <a:solidFill>
                  <a:schemeClr val="bg1"/>
                </a:solidFill>
                <a:latin typeface="Franklin Gothic Book"/>
                <a:cs typeface="Franklin Gothic Book"/>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9" name="Parallelogram 8"/>
          <p:cNvSpPr/>
          <p:nvPr userDrawn="1"/>
        </p:nvSpPr>
        <p:spPr>
          <a:xfrm flipH="1">
            <a:off x="1464061" y="1648495"/>
            <a:ext cx="991272" cy="60959"/>
          </a:xfrm>
          <a:prstGeom prst="parallelogram">
            <a:avLst/>
          </a:prstGeom>
          <a:solidFill>
            <a:srgbClr val="9FA6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4" name="Picture 3" descr="ThinShearedLines_BlueYellowRed.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74652"/>
            <a:ext cx="12192000" cy="922528"/>
          </a:xfrm>
          <a:prstGeom prst="rect">
            <a:avLst/>
          </a:prstGeom>
        </p:spPr>
      </p:pic>
      <p:pic>
        <p:nvPicPr>
          <p:cNvPr id="6" name="Picture 5">
            <a:extLst>
              <a:ext uri="{FF2B5EF4-FFF2-40B4-BE49-F238E27FC236}">
                <a16:creationId xmlns:a16="http://schemas.microsoft.com/office/drawing/2014/main" id="{76B6A90F-0C50-4B6B-BC90-07766DB996FF}"/>
              </a:ext>
            </a:extLst>
          </p:cNvPr>
          <p:cNvPicPr>
            <a:picLocks noChangeAspect="1"/>
          </p:cNvPicPr>
          <p:nvPr userDrawn="1"/>
        </p:nvPicPr>
        <p:blipFill rotWithShape="1">
          <a:blip r:embed="rId3"/>
          <a:srcRect l="16072" r="28789"/>
          <a:stretch/>
        </p:blipFill>
        <p:spPr>
          <a:xfrm>
            <a:off x="6341533" y="6134745"/>
            <a:ext cx="5372608" cy="530675"/>
          </a:xfrm>
          <a:prstGeom prst="rect">
            <a:avLst/>
          </a:prstGeom>
        </p:spPr>
      </p:pic>
      <p:pic>
        <p:nvPicPr>
          <p:cNvPr id="12" name="Picture 11" descr="Text&#10;&#10;Description automatically generated">
            <a:extLst>
              <a:ext uri="{FF2B5EF4-FFF2-40B4-BE49-F238E27FC236}">
                <a16:creationId xmlns:a16="http://schemas.microsoft.com/office/drawing/2014/main" id="{8A69F5AC-199E-4D79-B5AD-328EB323BD36}"/>
              </a:ext>
            </a:extLst>
          </p:cNvPr>
          <p:cNvPicPr>
            <a:picLocks noChangeAspect="1"/>
          </p:cNvPicPr>
          <p:nvPr userDrawn="1"/>
        </p:nvPicPr>
        <p:blipFill>
          <a:blip r:embed="rId4"/>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6529175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02_Title Slide_a">
    <p:spTree>
      <p:nvGrpSpPr>
        <p:cNvPr id="1" name=""/>
        <p:cNvGrpSpPr/>
        <p:nvPr/>
      </p:nvGrpSpPr>
      <p:grpSpPr>
        <a:xfrm>
          <a:off x="0" y="0"/>
          <a:ext cx="0" cy="0"/>
          <a:chOff x="0" y="0"/>
          <a:chExt cx="0" cy="0"/>
        </a:xfrm>
      </p:grpSpPr>
      <p:sp>
        <p:nvSpPr>
          <p:cNvPr id="10" name="Rectangle 9"/>
          <p:cNvSpPr/>
          <p:nvPr userDrawn="1"/>
        </p:nvSpPr>
        <p:spPr>
          <a:xfrm>
            <a:off x="0" y="349251"/>
            <a:ext cx="12192000" cy="5620980"/>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Rectangle 7"/>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1464062" y="1947337"/>
            <a:ext cx="9525673" cy="1549399"/>
          </a:xfrm>
        </p:spPr>
        <p:txBody>
          <a:bodyPr>
            <a:noAutofit/>
          </a:bodyPr>
          <a:lstStyle>
            <a:lvl1pPr algn="l">
              <a:defRPr sz="5867">
                <a:solidFill>
                  <a:schemeClr val="bg1"/>
                </a:solidFill>
                <a:latin typeface="Franklin Gothic Book"/>
              </a:defRPr>
            </a:lvl1pPr>
          </a:lstStyle>
          <a:p>
            <a:r>
              <a:rPr lang="en-US"/>
              <a:t>Click to edit Master title style</a:t>
            </a:r>
          </a:p>
        </p:txBody>
      </p:sp>
      <p:sp>
        <p:nvSpPr>
          <p:cNvPr id="3" name="Subtitle 2"/>
          <p:cNvSpPr>
            <a:spLocks noGrp="1"/>
          </p:cNvSpPr>
          <p:nvPr>
            <p:ph type="subTitle" idx="1"/>
          </p:nvPr>
        </p:nvSpPr>
        <p:spPr>
          <a:xfrm>
            <a:off x="1464061" y="3496735"/>
            <a:ext cx="8611275" cy="857251"/>
          </a:xfrm>
        </p:spPr>
        <p:txBody>
          <a:bodyPr>
            <a:normAutofit/>
          </a:bodyPr>
          <a:lstStyle>
            <a:lvl1pPr marL="0" indent="0" algn="l">
              <a:buNone/>
              <a:defRPr sz="2933">
                <a:solidFill>
                  <a:schemeClr val="bg1"/>
                </a:solidFill>
                <a:latin typeface="Franklin Gothic Book"/>
                <a:cs typeface="Franklin Gothic Book"/>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9" name="Parallelogram 8"/>
          <p:cNvSpPr/>
          <p:nvPr userDrawn="1"/>
        </p:nvSpPr>
        <p:spPr>
          <a:xfrm flipH="1">
            <a:off x="1464061" y="1648495"/>
            <a:ext cx="991272" cy="60959"/>
          </a:xfrm>
          <a:prstGeom prst="parallelogram">
            <a:avLst/>
          </a:prstGeom>
          <a:solidFill>
            <a:srgbClr val="9FA6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8" name="Picture 17" descr="HeaderBar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85216"/>
          </a:xfrm>
          <a:prstGeom prst="rect">
            <a:avLst/>
          </a:prstGeom>
        </p:spPr>
      </p:pic>
      <p:pic>
        <p:nvPicPr>
          <p:cNvPr id="11" name="Picture 10">
            <a:extLst>
              <a:ext uri="{FF2B5EF4-FFF2-40B4-BE49-F238E27FC236}">
                <a16:creationId xmlns:a16="http://schemas.microsoft.com/office/drawing/2014/main" id="{46CABFEB-D31E-433F-A420-C1A2ADBABCA5}"/>
              </a:ext>
            </a:extLst>
          </p:cNvPr>
          <p:cNvPicPr>
            <a:picLocks noChangeAspect="1"/>
          </p:cNvPicPr>
          <p:nvPr userDrawn="1"/>
        </p:nvPicPr>
        <p:blipFill rotWithShape="1">
          <a:blip r:embed="rId3"/>
          <a:srcRect l="16072" r="28789"/>
          <a:stretch/>
        </p:blipFill>
        <p:spPr>
          <a:xfrm>
            <a:off x="6341533" y="6134745"/>
            <a:ext cx="5372608" cy="530675"/>
          </a:xfrm>
          <a:prstGeom prst="rect">
            <a:avLst/>
          </a:prstGeom>
        </p:spPr>
      </p:pic>
      <p:pic>
        <p:nvPicPr>
          <p:cNvPr id="12" name="Picture 11" descr="Text&#10;&#10;Description automatically generated">
            <a:extLst>
              <a:ext uri="{FF2B5EF4-FFF2-40B4-BE49-F238E27FC236}">
                <a16:creationId xmlns:a16="http://schemas.microsoft.com/office/drawing/2014/main" id="{8DFA592C-96EA-4C7F-91EC-5C3020D22DFA}"/>
              </a:ext>
            </a:extLst>
          </p:cNvPr>
          <p:cNvPicPr>
            <a:picLocks noChangeAspect="1"/>
          </p:cNvPicPr>
          <p:nvPr userDrawn="1"/>
        </p:nvPicPr>
        <p:blipFill>
          <a:blip r:embed="rId4"/>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77458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03_Title and Content_a">
    <p:spTree>
      <p:nvGrpSpPr>
        <p:cNvPr id="1" name=""/>
        <p:cNvGrpSpPr/>
        <p:nvPr/>
      </p:nvGrpSpPr>
      <p:grpSpPr>
        <a:xfrm>
          <a:off x="0" y="0"/>
          <a:ext cx="0" cy="0"/>
          <a:chOff x="0" y="0"/>
          <a:chExt cx="0" cy="0"/>
        </a:xfrm>
      </p:grpSpPr>
      <p:sp>
        <p:nvSpPr>
          <p:cNvPr id="2" name="Title 1"/>
          <p:cNvSpPr>
            <a:spLocks noGrp="1"/>
          </p:cNvSpPr>
          <p:nvPr>
            <p:ph type="title"/>
          </p:nvPr>
        </p:nvSpPr>
        <p:spPr>
          <a:xfrm>
            <a:off x="1651000" y="1377950"/>
            <a:ext cx="9144000" cy="1290639"/>
          </a:xfrm>
        </p:spPr>
        <p:txBody>
          <a:bodyPr>
            <a:normAutofit/>
          </a:bodyPr>
          <a:lstStyle>
            <a:lvl1pPr algn="l">
              <a:defRPr sz="5067" baseline="0">
                <a:solidFill>
                  <a:srgbClr val="D9531E"/>
                </a:solidFill>
                <a:latin typeface="Franklin Gothic Book"/>
              </a:defRPr>
            </a:lvl1pPr>
          </a:lstStyle>
          <a:p>
            <a:r>
              <a:rPr lang="en-US"/>
              <a:t>Click to edit Master title style</a:t>
            </a:r>
          </a:p>
        </p:txBody>
      </p:sp>
      <p:sp>
        <p:nvSpPr>
          <p:cNvPr id="3" name="Content Placeholder 2"/>
          <p:cNvSpPr>
            <a:spLocks noGrp="1"/>
          </p:cNvSpPr>
          <p:nvPr>
            <p:ph idx="1"/>
          </p:nvPr>
        </p:nvSpPr>
        <p:spPr>
          <a:xfrm>
            <a:off x="1651000" y="2914650"/>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5" name="Picture 14"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200"/>
            <a:ext cx="12192000" cy="105664"/>
          </a:xfrm>
          <a:prstGeom prst="rect">
            <a:avLst/>
          </a:prstGeom>
        </p:spPr>
      </p:pic>
      <p:sp>
        <p:nvSpPr>
          <p:cNvPr id="8" name="Rectangle 7"/>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6" name="Picture 5" descr="Logo, company name&#10;&#10;Description automatically generated">
            <a:extLst>
              <a:ext uri="{FF2B5EF4-FFF2-40B4-BE49-F238E27FC236}">
                <a16:creationId xmlns:a16="http://schemas.microsoft.com/office/drawing/2014/main" id="{98863517-4378-4C07-B9DA-A50B46F7EE28}"/>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9" name="Picture 8">
            <a:extLst>
              <a:ext uri="{FF2B5EF4-FFF2-40B4-BE49-F238E27FC236}">
                <a16:creationId xmlns:a16="http://schemas.microsoft.com/office/drawing/2014/main" id="{489952FB-5DBB-46EB-81A4-8A5F8E259B7A}"/>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3782206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04_Title and Content_a">
    <p:spTree>
      <p:nvGrpSpPr>
        <p:cNvPr id="1" name=""/>
        <p:cNvGrpSpPr/>
        <p:nvPr/>
      </p:nvGrpSpPr>
      <p:grpSpPr>
        <a:xfrm>
          <a:off x="0" y="0"/>
          <a:ext cx="0" cy="0"/>
          <a:chOff x="0" y="0"/>
          <a:chExt cx="0" cy="0"/>
        </a:xfrm>
      </p:grpSpPr>
      <p:sp>
        <p:nvSpPr>
          <p:cNvPr id="8" name="Title 1"/>
          <p:cNvSpPr>
            <a:spLocks noGrp="1"/>
          </p:cNvSpPr>
          <p:nvPr>
            <p:ph type="title"/>
          </p:nvPr>
        </p:nvSpPr>
        <p:spPr>
          <a:xfrm>
            <a:off x="1645019" y="1793128"/>
            <a:ext cx="2142076" cy="1375824"/>
          </a:xfrm>
        </p:spPr>
        <p:txBody>
          <a:bodyPr>
            <a:normAutofit/>
          </a:bodyPr>
          <a:lstStyle>
            <a:lvl1pPr algn="ctr">
              <a:defRPr sz="2933" baseline="0">
                <a:solidFill>
                  <a:schemeClr val="accent2"/>
                </a:solidFill>
                <a:latin typeface="Franklin Gothic Book"/>
              </a:defRPr>
            </a:lvl1pPr>
          </a:lstStyle>
          <a:p>
            <a:r>
              <a:rPr lang="en-US"/>
              <a:t>Click to edit Master title style</a:t>
            </a:r>
          </a:p>
        </p:txBody>
      </p:sp>
      <p:sp>
        <p:nvSpPr>
          <p:cNvPr id="10" name="Rectangle 9"/>
          <p:cNvSpPr/>
          <p:nvPr userDrawn="1"/>
        </p:nvSpPr>
        <p:spPr>
          <a:xfrm>
            <a:off x="1106520" y="623882"/>
            <a:ext cx="3219075" cy="3714317"/>
          </a:xfrm>
          <a:prstGeom prst="rect">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 Placeholder 6"/>
          <p:cNvSpPr>
            <a:spLocks noGrp="1"/>
          </p:cNvSpPr>
          <p:nvPr>
            <p:ph type="body" sz="quarter" idx="11" hasCustomPrompt="1"/>
          </p:nvPr>
        </p:nvSpPr>
        <p:spPr>
          <a:xfrm>
            <a:off x="229339" y="4627760"/>
            <a:ext cx="4973437" cy="1110637"/>
          </a:xfrm>
        </p:spPr>
        <p:txBody>
          <a:bodyPr>
            <a:normAutofit/>
          </a:bodyPr>
          <a:lstStyle>
            <a:lvl1pPr marL="0" indent="0" algn="ctr">
              <a:buNone/>
              <a:defRPr sz="2400" baseline="0">
                <a:latin typeface="Franklin Gothic Book" panose="020B0503020102020204" pitchFamily="34" charset="0"/>
              </a:defRPr>
            </a:lvl1pPr>
          </a:lstStyle>
          <a:p>
            <a:pPr lvl="0"/>
            <a:r>
              <a:rPr lang="en-US"/>
              <a:t>Click to edit sub master text styles</a:t>
            </a:r>
          </a:p>
        </p:txBody>
      </p:sp>
      <p:pic>
        <p:nvPicPr>
          <p:cNvPr id="13" name="Picture 12"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339" y="4456635"/>
            <a:ext cx="4973437" cy="113396"/>
          </a:xfrm>
          <a:prstGeom prst="rect">
            <a:avLst/>
          </a:prstGeom>
        </p:spPr>
      </p:pic>
      <p:sp>
        <p:nvSpPr>
          <p:cNvPr id="14" name="Content Placeholder 2"/>
          <p:cNvSpPr>
            <a:spLocks noGrp="1" noChangeAspect="1"/>
          </p:cNvSpPr>
          <p:nvPr>
            <p:ph idx="1"/>
          </p:nvPr>
        </p:nvSpPr>
        <p:spPr>
          <a:xfrm>
            <a:off x="6115353" y="623882"/>
            <a:ext cx="5767009" cy="5114516"/>
          </a:xfrm>
        </p:spPr>
        <p:txBody>
          <a:bodyPr>
            <a:normAutofit/>
          </a:bodyPr>
          <a:lstStyle>
            <a:lvl1pPr marL="457177" indent="-457177">
              <a:spcBef>
                <a:spcPts val="0"/>
              </a:spcBef>
              <a:buFont typeface="Arial" panose="020B0604020202020204" pitchFamily="34" charset="0"/>
              <a:buChar char="•"/>
              <a:defRPr sz="2933" baseline="0">
                <a:solidFill>
                  <a:schemeClr val="tx1"/>
                </a:solidFill>
                <a:latin typeface="Franklin Gothic Book"/>
              </a:defRPr>
            </a:lvl1pPr>
            <a:lvl2pPr marL="457177" indent="-457177">
              <a:spcBef>
                <a:spcPts val="0"/>
              </a:spcBef>
              <a:buFont typeface="Arial" panose="020B0604020202020204" pitchFamily="34" charset="0"/>
              <a:buChar char="•"/>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910121" indent="-457177">
              <a:spcBef>
                <a:spcPts val="0"/>
              </a:spcBef>
              <a:buFont typeface="Arial" panose="020B0604020202020204" pitchFamily="34" charset="0"/>
              <a:buChar char="•"/>
              <a:defRPr sz="2667"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vl6pPr marL="1219139" indent="-304784">
              <a:defRPr sz="2400">
                <a:latin typeface="Franklin Gothic Book" panose="020B0503020102020204" pitchFamily="34" charset="0"/>
              </a:defRPr>
            </a:lvl6pPr>
          </a:lstStyle>
          <a:p>
            <a:pPr lvl="0"/>
            <a:r>
              <a:rPr lang="en-US"/>
              <a:t>Edit Master text styles</a:t>
            </a:r>
          </a:p>
          <a:p>
            <a:pPr lvl="3"/>
            <a:r>
              <a:rPr lang="en-US"/>
              <a:t>Second level</a:t>
            </a:r>
          </a:p>
          <a:p>
            <a:pPr lvl="5"/>
            <a:r>
              <a:rPr lang="en-US"/>
              <a:t>Third level</a:t>
            </a:r>
          </a:p>
        </p:txBody>
      </p:sp>
      <p:sp>
        <p:nvSpPr>
          <p:cNvPr id="16" name="Rectangle 15"/>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9" name="Picture 18" descr="Logo, company name&#10;&#10;Description automatically generated">
            <a:extLst>
              <a:ext uri="{FF2B5EF4-FFF2-40B4-BE49-F238E27FC236}">
                <a16:creationId xmlns:a16="http://schemas.microsoft.com/office/drawing/2014/main" id="{AF53BF2E-C66E-4B3B-96B9-544254A4DA09}"/>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20" name="Picture 19">
            <a:extLst>
              <a:ext uri="{FF2B5EF4-FFF2-40B4-BE49-F238E27FC236}">
                <a16:creationId xmlns:a16="http://schemas.microsoft.com/office/drawing/2014/main" id="{F8BD9600-5255-4FE3-8A76-6A1898A05F44}"/>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7129782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05_Three Content Category_a">
    <p:spTree>
      <p:nvGrpSpPr>
        <p:cNvPr id="1" name=""/>
        <p:cNvGrpSpPr/>
        <p:nvPr/>
      </p:nvGrpSpPr>
      <p:grpSpPr>
        <a:xfrm>
          <a:off x="0" y="0"/>
          <a:ext cx="0" cy="0"/>
          <a:chOff x="0" y="0"/>
          <a:chExt cx="0" cy="0"/>
        </a:xfrm>
      </p:grpSpPr>
      <p:sp>
        <p:nvSpPr>
          <p:cNvPr id="8" name="Title 1"/>
          <p:cNvSpPr>
            <a:spLocks noGrp="1" noChangeAspect="1"/>
          </p:cNvSpPr>
          <p:nvPr>
            <p:ph type="title"/>
          </p:nvPr>
        </p:nvSpPr>
        <p:spPr>
          <a:xfrm>
            <a:off x="178888" y="410547"/>
            <a:ext cx="5931125" cy="1720851"/>
          </a:xfrm>
          <a:noFill/>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9" name="Content Placeholder 2"/>
          <p:cNvSpPr>
            <a:spLocks noGrp="1" noChangeAspect="1"/>
          </p:cNvSpPr>
          <p:nvPr>
            <p:ph idx="1"/>
          </p:nvPr>
        </p:nvSpPr>
        <p:spPr>
          <a:xfrm>
            <a:off x="6341533" y="410549"/>
            <a:ext cx="5668288" cy="5449377"/>
          </a:xfrm>
        </p:spPr>
        <p:txBody>
          <a:bodyPr>
            <a:normAutofit/>
          </a:bodyPr>
          <a:lstStyle>
            <a:lvl1pPr marL="457177" indent="-457177">
              <a:spcBef>
                <a:spcPts val="0"/>
              </a:spcBef>
              <a:buFont typeface="Arial" panose="020B0604020202020204" pitchFamily="34" charset="0"/>
              <a:buChar char="•"/>
              <a:defRPr sz="2933" baseline="0">
                <a:solidFill>
                  <a:schemeClr val="tx1"/>
                </a:solidFill>
                <a:latin typeface="Franklin Gothic Book"/>
              </a:defRPr>
            </a:lvl1pPr>
            <a:lvl2pPr marL="457177" indent="-457177">
              <a:spcBef>
                <a:spcPts val="0"/>
              </a:spcBef>
              <a:buFont typeface="Arial" panose="020B0604020202020204" pitchFamily="34" charset="0"/>
              <a:buChar char="•"/>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910121" indent="-457177">
              <a:spcBef>
                <a:spcPts val="0"/>
              </a:spcBef>
              <a:buFont typeface="Arial" panose="020B0604020202020204" pitchFamily="34" charset="0"/>
              <a:buChar char="•"/>
              <a:defRPr sz="2667"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vl6pPr marL="1219139" indent="-304784">
              <a:defRPr sz="2400">
                <a:latin typeface="Franklin Gothic Book" panose="020B0503020102020204" pitchFamily="34" charset="0"/>
              </a:defRPr>
            </a:lvl6pPr>
          </a:lstStyle>
          <a:p>
            <a:pPr lvl="0"/>
            <a:r>
              <a:rPr lang="en-US"/>
              <a:t>Edit Master text styles</a:t>
            </a:r>
          </a:p>
          <a:p>
            <a:pPr lvl="3"/>
            <a:r>
              <a:rPr lang="en-US"/>
              <a:t>Second level</a:t>
            </a:r>
          </a:p>
          <a:p>
            <a:pPr lvl="5"/>
            <a:r>
              <a:rPr lang="en-US"/>
              <a:t>Third level</a:t>
            </a:r>
          </a:p>
        </p:txBody>
      </p:sp>
      <p:sp>
        <p:nvSpPr>
          <p:cNvPr id="10" name="Text Placeholder 32"/>
          <p:cNvSpPr>
            <a:spLocks noGrp="1"/>
          </p:cNvSpPr>
          <p:nvPr>
            <p:ph type="body" sz="quarter" idx="26"/>
          </p:nvPr>
        </p:nvSpPr>
        <p:spPr>
          <a:xfrm>
            <a:off x="431800" y="2395290"/>
            <a:ext cx="5678213" cy="922407"/>
          </a:xfrm>
        </p:spPr>
        <p:txBody>
          <a:bodyPr/>
          <a:lstStyle>
            <a:lvl1pPr marL="0" indent="0">
              <a:buNone/>
              <a:defRPr sz="2400" b="0">
                <a:latin typeface="Franklin Gothic Book" panose="020B0503020102020204" pitchFamily="34" charset="0"/>
              </a:defRPr>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2" name="Rectangle 11"/>
          <p:cNvSpPr>
            <a:spLocks/>
          </p:cNvSpPr>
          <p:nvPr userDrawn="1"/>
        </p:nvSpPr>
        <p:spPr>
          <a:xfrm>
            <a:off x="186209" y="2403296"/>
            <a:ext cx="60959"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ext Placeholder 32"/>
          <p:cNvSpPr>
            <a:spLocks noGrp="1"/>
          </p:cNvSpPr>
          <p:nvPr>
            <p:ph type="body" sz="quarter" idx="27"/>
          </p:nvPr>
        </p:nvSpPr>
        <p:spPr>
          <a:xfrm>
            <a:off x="431800" y="3597021"/>
            <a:ext cx="5678213" cy="913408"/>
          </a:xfrm>
        </p:spPr>
        <p:txBody>
          <a:bodyPr/>
          <a:lstStyle>
            <a:lvl1pPr marL="0" indent="0">
              <a:buNone/>
              <a:defRPr sz="2400" b="0">
                <a:latin typeface="Franklin Gothic Book" panose="020B0503020102020204" pitchFamily="34" charset="0"/>
              </a:defRPr>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4" name="Rectangle 13"/>
          <p:cNvSpPr>
            <a:spLocks/>
          </p:cNvSpPr>
          <p:nvPr userDrawn="1"/>
        </p:nvSpPr>
        <p:spPr>
          <a:xfrm>
            <a:off x="186207" y="3596029"/>
            <a:ext cx="60959"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 Placeholder 32"/>
          <p:cNvSpPr>
            <a:spLocks noGrp="1"/>
          </p:cNvSpPr>
          <p:nvPr>
            <p:ph type="body" sz="quarter" idx="28"/>
          </p:nvPr>
        </p:nvSpPr>
        <p:spPr>
          <a:xfrm>
            <a:off x="431800" y="4790784"/>
            <a:ext cx="5678213" cy="912379"/>
          </a:xfrm>
        </p:spPr>
        <p:txBody>
          <a:bodyPr/>
          <a:lstStyle>
            <a:lvl1pPr marL="0" indent="0">
              <a:buNone/>
              <a:defRPr sz="2400" b="0">
                <a:latin typeface="Franklin Gothic Book" panose="020B0503020102020204" pitchFamily="34" charset="0"/>
              </a:defRPr>
            </a:lvl1pPr>
            <a:lvl2pPr marL="457177" indent="-457177">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8" name="Rectangle 17"/>
          <p:cNvSpPr>
            <a:spLocks/>
          </p:cNvSpPr>
          <p:nvPr userDrawn="1"/>
        </p:nvSpPr>
        <p:spPr>
          <a:xfrm>
            <a:off x="186206" y="4788763"/>
            <a:ext cx="60959" cy="914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1" name="Picture 20"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0933"/>
            <a:ext cx="12192000" cy="105664"/>
          </a:xfrm>
          <a:prstGeom prst="rect">
            <a:avLst/>
          </a:prstGeom>
        </p:spPr>
      </p:pic>
      <p:sp>
        <p:nvSpPr>
          <p:cNvPr id="17" name="Rectangle 16"/>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9" name="Picture 18" descr="Logo, company name&#10;&#10;Description automatically generated">
            <a:extLst>
              <a:ext uri="{FF2B5EF4-FFF2-40B4-BE49-F238E27FC236}">
                <a16:creationId xmlns:a16="http://schemas.microsoft.com/office/drawing/2014/main" id="{24ADC3FB-E701-4B88-9442-2FA9087599A9}"/>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22" name="Picture 21">
            <a:extLst>
              <a:ext uri="{FF2B5EF4-FFF2-40B4-BE49-F238E27FC236}">
                <a16:creationId xmlns:a16="http://schemas.microsoft.com/office/drawing/2014/main" id="{4F0B1F51-B8E2-4BC2-877C-FBCFF4B9C88D}"/>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28212614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06_Five Content Category_a">
    <p:spTree>
      <p:nvGrpSpPr>
        <p:cNvPr id="1" name=""/>
        <p:cNvGrpSpPr/>
        <p:nvPr/>
      </p:nvGrpSpPr>
      <p:grpSpPr>
        <a:xfrm>
          <a:off x="0" y="0"/>
          <a:ext cx="0" cy="0"/>
          <a:chOff x="0" y="0"/>
          <a:chExt cx="0" cy="0"/>
        </a:xfrm>
      </p:grpSpPr>
      <p:sp>
        <p:nvSpPr>
          <p:cNvPr id="8" name="Title 1"/>
          <p:cNvSpPr>
            <a:spLocks noGrp="1" noChangeAspect="1"/>
          </p:cNvSpPr>
          <p:nvPr>
            <p:ph type="title"/>
          </p:nvPr>
        </p:nvSpPr>
        <p:spPr>
          <a:xfrm>
            <a:off x="178888" y="410547"/>
            <a:ext cx="5931125" cy="1720851"/>
          </a:xfrm>
          <a:noFill/>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9" name="Content Placeholder 2"/>
          <p:cNvSpPr>
            <a:spLocks noGrp="1" noChangeAspect="1"/>
          </p:cNvSpPr>
          <p:nvPr>
            <p:ph idx="1"/>
          </p:nvPr>
        </p:nvSpPr>
        <p:spPr>
          <a:xfrm>
            <a:off x="6341533" y="410549"/>
            <a:ext cx="5668288" cy="5449377"/>
          </a:xfrm>
        </p:spPr>
        <p:txBody>
          <a:bodyPr>
            <a:normAutofit/>
          </a:bodyPr>
          <a:lstStyle>
            <a:lvl1pPr marL="457177" indent="-457177">
              <a:spcBef>
                <a:spcPts val="0"/>
              </a:spcBef>
              <a:buFont typeface="Arial" panose="020B0604020202020204" pitchFamily="34" charset="0"/>
              <a:buChar char="•"/>
              <a:defRPr sz="2933" baseline="0">
                <a:solidFill>
                  <a:schemeClr val="tx1"/>
                </a:solidFill>
                <a:latin typeface="Franklin Gothic Book"/>
              </a:defRPr>
            </a:lvl1pPr>
            <a:lvl2pPr marL="457177" indent="-457177">
              <a:spcBef>
                <a:spcPts val="0"/>
              </a:spcBef>
              <a:buFont typeface="Arial" panose="020B0604020202020204" pitchFamily="34" charset="0"/>
              <a:buChar char="•"/>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910121" indent="-457177">
              <a:spcBef>
                <a:spcPts val="0"/>
              </a:spcBef>
              <a:buFont typeface="Arial" panose="020B0604020202020204" pitchFamily="34" charset="0"/>
              <a:buChar char="•"/>
              <a:defRPr sz="2667"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vl6pPr marL="1219139" indent="-304784">
              <a:defRPr sz="2400">
                <a:latin typeface="Franklin Gothic Book" panose="020B0503020102020204" pitchFamily="34" charset="0"/>
              </a:defRPr>
            </a:lvl6pPr>
          </a:lstStyle>
          <a:p>
            <a:pPr lvl="0"/>
            <a:r>
              <a:rPr lang="en-US"/>
              <a:t>Edit Master text styles</a:t>
            </a:r>
          </a:p>
          <a:p>
            <a:pPr lvl="3"/>
            <a:r>
              <a:rPr lang="en-US"/>
              <a:t>Second level</a:t>
            </a:r>
          </a:p>
          <a:p>
            <a:pPr lvl="5"/>
            <a:r>
              <a:rPr lang="en-US"/>
              <a:t>Third level</a:t>
            </a:r>
          </a:p>
        </p:txBody>
      </p:sp>
      <p:sp>
        <p:nvSpPr>
          <p:cNvPr id="10" name="Text Placeholder 32"/>
          <p:cNvSpPr>
            <a:spLocks noGrp="1"/>
          </p:cNvSpPr>
          <p:nvPr>
            <p:ph type="body" sz="quarter" idx="26"/>
          </p:nvPr>
        </p:nvSpPr>
        <p:spPr>
          <a:xfrm>
            <a:off x="431800" y="2248481"/>
            <a:ext cx="5678213" cy="721732"/>
          </a:xfrm>
        </p:spPr>
        <p:txBody>
          <a:bodyPr/>
          <a:lstStyle>
            <a:lvl1pPr marL="0" indent="0">
              <a:buNone/>
              <a:defRPr sz="2400" b="0">
                <a:latin typeface="Franklin Gothic Book" panose="020B0503020102020204" pitchFamily="34" charset="0"/>
              </a:defRPr>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2" name="Rectangle 11"/>
          <p:cNvSpPr>
            <a:spLocks/>
          </p:cNvSpPr>
          <p:nvPr userDrawn="1"/>
        </p:nvSpPr>
        <p:spPr>
          <a:xfrm>
            <a:off x="186209" y="2248480"/>
            <a:ext cx="60959" cy="7315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ext Placeholder 32"/>
          <p:cNvSpPr>
            <a:spLocks noGrp="1"/>
          </p:cNvSpPr>
          <p:nvPr>
            <p:ph type="body" sz="quarter" idx="27"/>
          </p:nvPr>
        </p:nvSpPr>
        <p:spPr>
          <a:xfrm>
            <a:off x="431800" y="3203811"/>
            <a:ext cx="5678213" cy="735097"/>
          </a:xfrm>
        </p:spPr>
        <p:txBody>
          <a:bodyPr/>
          <a:lstStyle>
            <a:lvl1pPr marL="0" indent="0">
              <a:buNone/>
              <a:defRPr sz="2400" b="0"/>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4" name="Rectangle 13"/>
          <p:cNvSpPr>
            <a:spLocks/>
          </p:cNvSpPr>
          <p:nvPr userDrawn="1"/>
        </p:nvSpPr>
        <p:spPr>
          <a:xfrm>
            <a:off x="186207" y="3207388"/>
            <a:ext cx="60959" cy="7315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 Placeholder 32"/>
          <p:cNvSpPr>
            <a:spLocks noGrp="1"/>
          </p:cNvSpPr>
          <p:nvPr>
            <p:ph type="body" sz="quarter" idx="28"/>
          </p:nvPr>
        </p:nvSpPr>
        <p:spPr>
          <a:xfrm>
            <a:off x="431800" y="4166296"/>
            <a:ext cx="5678213" cy="731520"/>
          </a:xfrm>
        </p:spPr>
        <p:txBody>
          <a:bodyPr/>
          <a:lstStyle>
            <a:lvl1pPr marL="0" indent="0">
              <a:buNone/>
              <a:defRPr sz="2400" b="0">
                <a:latin typeface="Franklin Gothic Book" panose="020B0503020102020204" pitchFamily="34" charset="0"/>
              </a:defRPr>
            </a:lvl1pPr>
            <a:lvl2pPr marL="457177" indent="-457177">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8" name="Rectangle 17"/>
          <p:cNvSpPr>
            <a:spLocks/>
          </p:cNvSpPr>
          <p:nvPr userDrawn="1"/>
        </p:nvSpPr>
        <p:spPr>
          <a:xfrm>
            <a:off x="186206" y="4166296"/>
            <a:ext cx="60959" cy="7315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Text Placeholder 32"/>
          <p:cNvSpPr>
            <a:spLocks noGrp="1"/>
          </p:cNvSpPr>
          <p:nvPr>
            <p:ph type="body" sz="quarter" idx="29"/>
          </p:nvPr>
        </p:nvSpPr>
        <p:spPr>
          <a:xfrm>
            <a:off x="431800" y="5131415"/>
            <a:ext cx="5678213" cy="728511"/>
          </a:xfrm>
        </p:spPr>
        <p:txBody>
          <a:bodyPr/>
          <a:lstStyle>
            <a:lvl1pPr marL="0" indent="0">
              <a:buNone/>
              <a:defRPr sz="2400" b="0">
                <a:latin typeface="Franklin Gothic Book" panose="020B0503020102020204" pitchFamily="34" charset="0"/>
              </a:defRPr>
            </a:lvl1pPr>
            <a:lvl2pPr marL="457177" indent="-457177">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20" name="Rectangle 19"/>
          <p:cNvSpPr>
            <a:spLocks/>
          </p:cNvSpPr>
          <p:nvPr userDrawn="1"/>
        </p:nvSpPr>
        <p:spPr>
          <a:xfrm>
            <a:off x="178889" y="5128405"/>
            <a:ext cx="60959" cy="7315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1" name="Picture 20"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0933"/>
            <a:ext cx="12192000" cy="105664"/>
          </a:xfrm>
          <a:prstGeom prst="rect">
            <a:avLst/>
          </a:prstGeom>
        </p:spPr>
      </p:pic>
      <p:sp>
        <p:nvSpPr>
          <p:cNvPr id="17" name="Rectangle 16"/>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22" name="Picture 21" descr="Logo, company name&#10;&#10;Description automatically generated">
            <a:extLst>
              <a:ext uri="{FF2B5EF4-FFF2-40B4-BE49-F238E27FC236}">
                <a16:creationId xmlns:a16="http://schemas.microsoft.com/office/drawing/2014/main" id="{3B5DDE75-C9CE-4ECA-90BC-E81ACE6F4ABE}"/>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25" name="Picture 24">
            <a:extLst>
              <a:ext uri="{FF2B5EF4-FFF2-40B4-BE49-F238E27FC236}">
                <a16:creationId xmlns:a16="http://schemas.microsoft.com/office/drawing/2014/main" id="{7CCB5638-FA6B-4E44-B2A4-16E5A8EDA55F}"/>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35642785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07_Multi Content_a">
    <p:spTree>
      <p:nvGrpSpPr>
        <p:cNvPr id="1" name=""/>
        <p:cNvGrpSpPr/>
        <p:nvPr/>
      </p:nvGrpSpPr>
      <p:grpSpPr>
        <a:xfrm>
          <a:off x="0" y="0"/>
          <a:ext cx="0" cy="0"/>
          <a:chOff x="0" y="0"/>
          <a:chExt cx="0" cy="0"/>
        </a:xfrm>
      </p:grpSpPr>
      <p:sp>
        <p:nvSpPr>
          <p:cNvPr id="8" name="Title 1"/>
          <p:cNvSpPr>
            <a:spLocks noGrp="1" noChangeAspect="1"/>
          </p:cNvSpPr>
          <p:nvPr>
            <p:ph type="title"/>
          </p:nvPr>
        </p:nvSpPr>
        <p:spPr>
          <a:xfrm>
            <a:off x="535913" y="278851"/>
            <a:ext cx="5517657" cy="1537823"/>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12" name="Content Placeholder 3"/>
          <p:cNvSpPr>
            <a:spLocks noGrp="1"/>
          </p:cNvSpPr>
          <p:nvPr>
            <p:ph sz="quarter" idx="17"/>
          </p:nvPr>
        </p:nvSpPr>
        <p:spPr>
          <a:xfrm>
            <a:off x="6266453" y="278851"/>
            <a:ext cx="5324883" cy="5597755"/>
          </a:xfrm>
        </p:spPr>
        <p:txBody>
          <a:bodyPr>
            <a:normAutofit/>
          </a:bodyPr>
          <a:lstStyle>
            <a:lvl1pPr>
              <a:defRPr sz="3200">
                <a:latin typeface="Franklin Gothic Book" panose="020B0503020102020204" pitchFamily="34" charset="0"/>
              </a:defRPr>
            </a:lvl1pPr>
            <a:lvl2pPr marL="990551" indent="-380982">
              <a:buFont typeface="Courier New" panose="02070309020205020404" pitchFamily="49" charset="0"/>
              <a:buChar char="o"/>
              <a:defRPr sz="2667"/>
            </a:lvl2pPr>
            <a:lvl3pPr marL="1523962" indent="-304792">
              <a:buFont typeface="Arial" panose="020B0604020202020204" pitchFamily="34" charset="0"/>
              <a:buChar char="•"/>
              <a:defRPr sz="2400"/>
            </a:lvl3pPr>
            <a:lvl4pPr marL="2133547" indent="-304792">
              <a:buFont typeface="Courier New" panose="02070309020205020404" pitchFamily="49" charset="0"/>
              <a:buChar char="o"/>
              <a:defRPr sz="2133"/>
            </a:lvl4pPr>
            <a:lvl5pPr marL="2743131" indent="-304792">
              <a:buFont typeface="Arial" panose="020B0604020202020204" pitchFamily="34" charset="0"/>
              <a:buChar char="•"/>
              <a:defRPr sz="1867"/>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535912" y="1816668"/>
            <a:ext cx="5517659" cy="111312"/>
          </a:xfrm>
          <a:prstGeom prst="rect">
            <a:avLst/>
          </a:prstGeom>
        </p:spPr>
      </p:pic>
      <p:sp>
        <p:nvSpPr>
          <p:cNvPr id="14" name="Content Placeholder 3"/>
          <p:cNvSpPr>
            <a:spLocks noGrp="1"/>
          </p:cNvSpPr>
          <p:nvPr>
            <p:ph sz="quarter" idx="18"/>
          </p:nvPr>
        </p:nvSpPr>
        <p:spPr>
          <a:xfrm>
            <a:off x="535913" y="2222277"/>
            <a:ext cx="5517657" cy="3654328"/>
          </a:xfrm>
        </p:spPr>
        <p:txBody>
          <a:bodyPr>
            <a:normAutofit/>
          </a:bodyPr>
          <a:lstStyle>
            <a:lvl1pPr>
              <a:defRPr sz="3200">
                <a:latin typeface="Franklin Gothic Book" panose="020B0503020102020204" pitchFamily="34" charset="0"/>
              </a:defRPr>
            </a:lvl1pPr>
            <a:lvl2pPr marL="990551" indent="-380982">
              <a:buFont typeface="Courier New" panose="02070309020205020404" pitchFamily="49" charset="0"/>
              <a:buChar char="o"/>
              <a:defRPr sz="2667"/>
            </a:lvl2pPr>
            <a:lvl3pPr marL="1523962" indent="-304792">
              <a:buFont typeface="Arial" panose="020B0604020202020204" pitchFamily="34" charset="0"/>
              <a:buChar char="•"/>
              <a:defRPr sz="2400"/>
            </a:lvl3pPr>
            <a:lvl4pPr marL="2133547" indent="-304792">
              <a:buFont typeface="Courier New" panose="02070309020205020404" pitchFamily="49" charset="0"/>
              <a:buChar char="o"/>
              <a:defRPr sz="2133"/>
            </a:lvl4pPr>
            <a:lvl5pPr marL="2743131" indent="-304792">
              <a:buFont typeface="Arial" panose="020B0604020202020204" pitchFamily="34" charset="0"/>
              <a:buChar char="•"/>
              <a:defRPr sz="1867"/>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0" name="Picture 9" descr="Logo, company name&#10;&#10;Description automatically generated">
            <a:extLst>
              <a:ext uri="{FF2B5EF4-FFF2-40B4-BE49-F238E27FC236}">
                <a16:creationId xmlns:a16="http://schemas.microsoft.com/office/drawing/2014/main" id="{0161CC5A-7A92-479E-9CC8-15E3C26BC750}"/>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15" name="Picture 14">
            <a:extLst>
              <a:ext uri="{FF2B5EF4-FFF2-40B4-BE49-F238E27FC236}">
                <a16:creationId xmlns:a16="http://schemas.microsoft.com/office/drawing/2014/main" id="{1E2156BE-4F21-48E0-819C-E18C02D8103F}"/>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17627774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8_Three Boxed Content_a">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5"/>
          <a:stretch>
            <a:fillRect/>
          </a:stretch>
        </p:blipFill>
        <p:spPr>
          <a:xfrm>
            <a:off x="-1" y="1"/>
            <a:ext cx="12192000" cy="2136041"/>
          </a:xfrm>
          <a:prstGeom prst="rect">
            <a:avLst/>
          </a:prstGeom>
        </p:spPr>
      </p:pic>
      <p:sp>
        <p:nvSpPr>
          <p:cNvPr id="14" name="Title 1"/>
          <p:cNvSpPr>
            <a:spLocks noGrp="1"/>
          </p:cNvSpPr>
          <p:nvPr>
            <p:ph type="title"/>
          </p:nvPr>
        </p:nvSpPr>
        <p:spPr>
          <a:xfrm>
            <a:off x="1261242" y="414859"/>
            <a:ext cx="9669516" cy="1290639"/>
          </a:xfrm>
        </p:spPr>
        <p:txBody>
          <a:bodyPr>
            <a:normAutofit/>
          </a:bodyPr>
          <a:lstStyle>
            <a:lvl1pPr algn="ctr">
              <a:defRPr sz="5067" baseline="0">
                <a:solidFill>
                  <a:schemeClr val="bg1"/>
                </a:solidFill>
                <a:latin typeface="Franklin Gothic Book"/>
              </a:defRPr>
            </a:lvl1pPr>
          </a:lstStyle>
          <a:p>
            <a:r>
              <a:rPr lang="en-US"/>
              <a:t>Click to edit Master title style</a:t>
            </a:r>
          </a:p>
        </p:txBody>
      </p:sp>
      <p:pic>
        <p:nvPicPr>
          <p:cNvPr id="18" name="Picture 17" descr="ThinShearedLines_BlueRedYellow.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61243" y="1723489"/>
            <a:ext cx="9669516" cy="114009"/>
          </a:xfrm>
          <a:prstGeom prst="rect">
            <a:avLst/>
          </a:prstGeom>
        </p:spPr>
      </p:pic>
      <p:sp>
        <p:nvSpPr>
          <p:cNvPr id="19" name="Text Placeholder 23"/>
          <p:cNvSpPr>
            <a:spLocks noGrp="1" noChangeAspect="1"/>
          </p:cNvSpPr>
          <p:nvPr>
            <p:ph type="body" sz="quarter" idx="13"/>
            <p:custDataLst>
              <p:tags r:id="rId1"/>
            </p:custDataLst>
          </p:nvPr>
        </p:nvSpPr>
        <p:spPr>
          <a:xfrm>
            <a:off x="165543" y="3053517"/>
            <a:ext cx="3657600" cy="2819931"/>
          </a:xfrm>
        </p:spPr>
        <p:txBody>
          <a:bodyPr>
            <a:normAutofit/>
          </a:bodyPr>
          <a:lstStyle>
            <a:lvl1pPr>
              <a:defRPr sz="2667">
                <a:latin typeface="Franklin Gothic Book" panose="020B0503020102020204" pitchFamily="34" charset="0"/>
              </a:defRPr>
            </a:lvl1pPr>
            <a:lvl2pPr marL="990551" indent="-380982">
              <a:buFont typeface="Courier New" panose="02070309020205020404" pitchFamily="49" charset="0"/>
              <a:buChar char="o"/>
              <a:defRPr sz="2400">
                <a:latin typeface="Franklin Gothic Book" panose="020B0503020102020204" pitchFamily="34" charset="0"/>
              </a:defRPr>
            </a:lvl2pPr>
            <a:lvl3pPr marL="1600121" indent="-380982">
              <a:buFont typeface="Courier New" panose="02070309020205020404" pitchFamily="49" charset="0"/>
              <a:buChar char="o"/>
              <a:defRPr sz="2133">
                <a:latin typeface="Franklin Gothic Book" panose="020B0503020102020204" pitchFamily="34" charset="0"/>
              </a:defRPr>
            </a:lvl3pPr>
          </a:lstStyle>
          <a:p>
            <a:pPr lvl="0"/>
            <a:r>
              <a:rPr lang="en-US"/>
              <a:t>Edit Master text styles</a:t>
            </a:r>
          </a:p>
          <a:p>
            <a:pPr lvl="1"/>
            <a:r>
              <a:rPr lang="en-US"/>
              <a:t>Second level</a:t>
            </a:r>
          </a:p>
          <a:p>
            <a:pPr lvl="2"/>
            <a:r>
              <a:rPr lang="en-US"/>
              <a:t>Third level</a:t>
            </a:r>
          </a:p>
        </p:txBody>
      </p:sp>
      <p:sp>
        <p:nvSpPr>
          <p:cNvPr id="20" name="Text Placeholder 23"/>
          <p:cNvSpPr>
            <a:spLocks noGrp="1" noChangeAspect="1"/>
          </p:cNvSpPr>
          <p:nvPr>
            <p:ph type="body" sz="quarter" idx="14"/>
            <p:custDataLst>
              <p:tags r:id="rId2"/>
            </p:custDataLst>
          </p:nvPr>
        </p:nvSpPr>
        <p:spPr>
          <a:xfrm>
            <a:off x="4299388" y="3053517"/>
            <a:ext cx="3657600" cy="2819931"/>
          </a:xfrm>
        </p:spPr>
        <p:txBody>
          <a:bodyPr>
            <a:normAutofit/>
          </a:bodyPr>
          <a:lstStyle>
            <a:lvl1pPr>
              <a:defRPr sz="2667">
                <a:latin typeface="Franklin Gothic Book" panose="020B0503020102020204" pitchFamily="34" charset="0"/>
              </a:defRPr>
            </a:lvl1pPr>
            <a:lvl2pPr marL="990551" indent="-380982">
              <a:buFont typeface="Courier New" panose="02070309020205020404" pitchFamily="49" charset="0"/>
              <a:buChar char="o"/>
              <a:defRPr sz="2400">
                <a:latin typeface="Franklin Gothic Book" panose="020B0503020102020204" pitchFamily="34" charset="0"/>
              </a:defRPr>
            </a:lvl2pPr>
            <a:lvl3pPr marL="1600121" indent="-380982">
              <a:buFont typeface="Courier New" panose="02070309020205020404" pitchFamily="49" charset="0"/>
              <a:buChar char="o"/>
              <a:defRPr sz="2133">
                <a:latin typeface="Franklin Gothic Book" panose="020B0503020102020204" pitchFamily="34" charset="0"/>
              </a:defRPr>
            </a:lvl3pPr>
          </a:lstStyle>
          <a:p>
            <a:pPr lvl="0"/>
            <a:r>
              <a:rPr lang="en-US"/>
              <a:t>Edit Master text styles</a:t>
            </a:r>
          </a:p>
          <a:p>
            <a:pPr lvl="1"/>
            <a:r>
              <a:rPr lang="en-US"/>
              <a:t>Second level</a:t>
            </a:r>
          </a:p>
          <a:p>
            <a:pPr lvl="2"/>
            <a:r>
              <a:rPr lang="en-US"/>
              <a:t>Third level</a:t>
            </a:r>
          </a:p>
        </p:txBody>
      </p:sp>
      <p:sp>
        <p:nvSpPr>
          <p:cNvPr id="21" name="Text Placeholder 23"/>
          <p:cNvSpPr>
            <a:spLocks noGrp="1" noChangeAspect="1"/>
          </p:cNvSpPr>
          <p:nvPr>
            <p:ph type="body" sz="quarter" idx="16"/>
            <p:custDataLst>
              <p:tags r:id="rId3"/>
            </p:custDataLst>
          </p:nvPr>
        </p:nvSpPr>
        <p:spPr>
          <a:xfrm>
            <a:off x="8385139" y="3053517"/>
            <a:ext cx="3657600" cy="2819931"/>
          </a:xfrm>
        </p:spPr>
        <p:txBody>
          <a:bodyPr>
            <a:normAutofit/>
          </a:bodyPr>
          <a:lstStyle>
            <a:lvl1pPr>
              <a:defRPr sz="2667">
                <a:latin typeface="Franklin Gothic Book" panose="020B0503020102020204" pitchFamily="34" charset="0"/>
              </a:defRPr>
            </a:lvl1pPr>
            <a:lvl2pPr marL="990551" indent="-380982">
              <a:buFont typeface="Courier New" panose="02070309020205020404" pitchFamily="49" charset="0"/>
              <a:buChar char="o"/>
              <a:defRPr sz="2400">
                <a:latin typeface="Franklin Gothic Book" panose="020B0503020102020204" pitchFamily="34" charset="0"/>
              </a:defRPr>
            </a:lvl2pPr>
            <a:lvl3pPr marL="1523923" indent="-304784">
              <a:buFont typeface="Courier New" panose="02070309020205020404" pitchFamily="49" charset="0"/>
              <a:buChar char="o"/>
              <a:defRPr sz="2133">
                <a:latin typeface="Franklin Gothic Book" panose="020B0503020102020204" pitchFamily="34" charset="0"/>
              </a:defRPr>
            </a:lvl3pPr>
          </a:lstStyle>
          <a:p>
            <a:pPr lvl="0"/>
            <a:r>
              <a:rPr lang="en-US"/>
              <a:t>Edit Master text styles</a:t>
            </a:r>
          </a:p>
          <a:p>
            <a:pPr lvl="1"/>
            <a:r>
              <a:rPr lang="en-US"/>
              <a:t>Second level</a:t>
            </a:r>
          </a:p>
          <a:p>
            <a:pPr lvl="2"/>
            <a:r>
              <a:rPr lang="en-US"/>
              <a:t>Third level</a:t>
            </a:r>
          </a:p>
        </p:txBody>
      </p:sp>
      <p:sp>
        <p:nvSpPr>
          <p:cNvPr id="22" name="Text Placeholder 9"/>
          <p:cNvSpPr>
            <a:spLocks noGrp="1" noChangeAspect="1"/>
          </p:cNvSpPr>
          <p:nvPr>
            <p:ph type="body" sz="quarter" idx="17"/>
          </p:nvPr>
        </p:nvSpPr>
        <p:spPr>
          <a:xfrm>
            <a:off x="463994" y="2296811"/>
            <a:ext cx="3060700" cy="673100"/>
          </a:xfrm>
          <a:solidFill>
            <a:schemeClr val="accent1"/>
          </a:solidFill>
        </p:spPr>
        <p:txBody>
          <a:bodyPr>
            <a:noAutofit/>
          </a:bodyPr>
          <a:lstStyle>
            <a:lvl1pPr marL="0" indent="0" algn="ctr">
              <a:buNone/>
              <a:defRPr sz="2667" b="1">
                <a:solidFill>
                  <a:schemeClr val="bg1"/>
                </a:solidFill>
                <a:latin typeface="Franklin Gothic Book" panose="020B0503020102020204" pitchFamily="34" charset="0"/>
              </a:defRPr>
            </a:lvl1pPr>
            <a:lvl5pPr marL="2438278" indent="0">
              <a:buNone/>
              <a:defRPr/>
            </a:lvl5pPr>
          </a:lstStyle>
          <a:p>
            <a:pPr lvl="0"/>
            <a:r>
              <a:rPr lang="en-US"/>
              <a:t>Edit Master text styles</a:t>
            </a:r>
          </a:p>
        </p:txBody>
      </p:sp>
      <p:sp>
        <p:nvSpPr>
          <p:cNvPr id="23" name="Text Placeholder 9"/>
          <p:cNvSpPr>
            <a:spLocks noGrp="1" noChangeAspect="1"/>
          </p:cNvSpPr>
          <p:nvPr>
            <p:ph type="body" sz="quarter" idx="18"/>
          </p:nvPr>
        </p:nvSpPr>
        <p:spPr>
          <a:xfrm>
            <a:off x="4597839" y="2296371"/>
            <a:ext cx="3060700" cy="673100"/>
          </a:xfrm>
          <a:solidFill>
            <a:schemeClr val="accent2"/>
          </a:solidFill>
        </p:spPr>
        <p:txBody>
          <a:bodyPr>
            <a:noAutofit/>
          </a:bodyPr>
          <a:lstStyle>
            <a:lvl1pPr marL="0" indent="0" algn="ctr">
              <a:buNone/>
              <a:defRPr sz="2667" b="1">
                <a:solidFill>
                  <a:schemeClr val="bg1"/>
                </a:solidFill>
                <a:latin typeface="Franklin Gothic Book" panose="020B0503020102020204" pitchFamily="34" charset="0"/>
              </a:defRPr>
            </a:lvl1pPr>
            <a:lvl5pPr marL="2438278" indent="0">
              <a:buNone/>
              <a:defRPr/>
            </a:lvl5pPr>
          </a:lstStyle>
          <a:p>
            <a:pPr lvl="0"/>
            <a:r>
              <a:rPr lang="en-US"/>
              <a:t>Edit Master text styles</a:t>
            </a:r>
          </a:p>
        </p:txBody>
      </p:sp>
      <p:sp>
        <p:nvSpPr>
          <p:cNvPr id="24" name="Text Placeholder 9"/>
          <p:cNvSpPr>
            <a:spLocks noGrp="1" noChangeAspect="1"/>
          </p:cNvSpPr>
          <p:nvPr>
            <p:ph type="body" sz="quarter" idx="19"/>
          </p:nvPr>
        </p:nvSpPr>
        <p:spPr>
          <a:xfrm>
            <a:off x="8683591" y="2296370"/>
            <a:ext cx="3060700" cy="673100"/>
          </a:xfrm>
          <a:solidFill>
            <a:schemeClr val="accent4"/>
          </a:solidFill>
        </p:spPr>
        <p:txBody>
          <a:bodyPr>
            <a:noAutofit/>
          </a:bodyPr>
          <a:lstStyle>
            <a:lvl1pPr marL="0" indent="0" algn="ctr">
              <a:buNone/>
              <a:defRPr sz="2667" b="1">
                <a:solidFill>
                  <a:schemeClr val="bg1"/>
                </a:solidFill>
                <a:latin typeface="Franklin Gothic Book" panose="020B0503020102020204" pitchFamily="34" charset="0"/>
              </a:defRPr>
            </a:lvl1pPr>
            <a:lvl5pPr marL="2438278" indent="0">
              <a:buNone/>
              <a:defRPr/>
            </a:lvl5pPr>
          </a:lstStyle>
          <a:p>
            <a:pPr lvl="0"/>
            <a:r>
              <a:rPr lang="en-US"/>
              <a:t>Edit Master text styles</a:t>
            </a:r>
          </a:p>
        </p:txBody>
      </p:sp>
      <p:sp>
        <p:nvSpPr>
          <p:cNvPr id="16" name="Rectangle 15"/>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7" name="Picture 16" descr="Logo, company name&#10;&#10;Description automatically generated">
            <a:extLst>
              <a:ext uri="{FF2B5EF4-FFF2-40B4-BE49-F238E27FC236}">
                <a16:creationId xmlns:a16="http://schemas.microsoft.com/office/drawing/2014/main" id="{93E744B6-D73C-46B0-8234-94B917CB10D4}"/>
              </a:ext>
            </a:extLst>
          </p:cNvPr>
          <p:cNvPicPr>
            <a:picLocks noChangeAspect="1"/>
          </p:cNvPicPr>
          <p:nvPr userDrawn="1"/>
        </p:nvPicPr>
        <p:blipFill>
          <a:blip r:embed="rId7"/>
          <a:stretch>
            <a:fillRect/>
          </a:stretch>
        </p:blipFill>
        <p:spPr>
          <a:xfrm>
            <a:off x="241300" y="5060791"/>
            <a:ext cx="2667000" cy="2667000"/>
          </a:xfrm>
          <a:prstGeom prst="rect">
            <a:avLst/>
          </a:prstGeom>
        </p:spPr>
      </p:pic>
      <p:pic>
        <p:nvPicPr>
          <p:cNvPr id="26" name="Picture 25">
            <a:extLst>
              <a:ext uri="{FF2B5EF4-FFF2-40B4-BE49-F238E27FC236}">
                <a16:creationId xmlns:a16="http://schemas.microsoft.com/office/drawing/2014/main" id="{44F43DF8-8F1D-4745-94F2-04F615FDA52E}"/>
              </a:ext>
            </a:extLst>
          </p:cNvPr>
          <p:cNvPicPr>
            <a:picLocks noChangeAspect="1"/>
          </p:cNvPicPr>
          <p:nvPr userDrawn="1"/>
        </p:nvPicPr>
        <p:blipFill>
          <a:blip r:embed="rId8"/>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35018422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09_Transition Slide and Content_a">
    <p:spTree>
      <p:nvGrpSpPr>
        <p:cNvPr id="1" name=""/>
        <p:cNvGrpSpPr/>
        <p:nvPr/>
      </p:nvGrpSpPr>
      <p:grpSpPr>
        <a:xfrm>
          <a:off x="0" y="0"/>
          <a:ext cx="0" cy="0"/>
          <a:chOff x="0" y="0"/>
          <a:chExt cx="0" cy="0"/>
        </a:xfrm>
      </p:grpSpPr>
      <p:sp>
        <p:nvSpPr>
          <p:cNvPr id="12" name="Content Placeholder 3"/>
          <p:cNvSpPr>
            <a:spLocks noGrp="1"/>
          </p:cNvSpPr>
          <p:nvPr>
            <p:ph sz="quarter" idx="17"/>
          </p:nvPr>
        </p:nvSpPr>
        <p:spPr>
          <a:xfrm>
            <a:off x="7146375" y="278851"/>
            <a:ext cx="4567767" cy="5113400"/>
          </a:xfrm>
        </p:spPr>
        <p:txBody>
          <a:bodyPr>
            <a:normAutofit/>
          </a:bodyPr>
          <a:lstStyle>
            <a:lvl1pPr>
              <a:defRPr sz="3200">
                <a:latin typeface="Franklin Gothic Book" panose="020B0503020102020204" pitchFamily="34" charset="0"/>
              </a:defRPr>
            </a:lvl1pPr>
            <a:lvl2pPr marL="990551" indent="-380982">
              <a:buFont typeface="Arial" panose="020B0604020202020204" pitchFamily="34" charset="0"/>
              <a:buChar char="•"/>
              <a:defRPr sz="2400"/>
            </a:lvl2pPr>
          </a:lstStyle>
          <a:p>
            <a:pPr lvl="0"/>
            <a:r>
              <a:rPr lang="en-US"/>
              <a:t>Edit Master text styles</a:t>
            </a:r>
          </a:p>
          <a:p>
            <a:pPr lvl="1"/>
            <a:r>
              <a:rPr lang="en-US"/>
              <a:t>Second level</a:t>
            </a:r>
          </a:p>
        </p:txBody>
      </p:sp>
      <p:pic>
        <p:nvPicPr>
          <p:cNvPr id="13" name="Picture 12" descr="ThinShearedLines_BlueRedYellow.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V="1">
            <a:off x="817033" y="3826478"/>
            <a:ext cx="6096000" cy="105977"/>
          </a:xfrm>
          <a:prstGeom prst="rect">
            <a:avLst/>
          </a:prstGeom>
        </p:spPr>
      </p:pic>
      <p:sp>
        <p:nvSpPr>
          <p:cNvPr id="19" name="Title 1"/>
          <p:cNvSpPr>
            <a:spLocks noGrp="1" noChangeAspect="1"/>
          </p:cNvSpPr>
          <p:nvPr>
            <p:ph type="title"/>
          </p:nvPr>
        </p:nvSpPr>
        <p:spPr>
          <a:xfrm>
            <a:off x="817033" y="2214881"/>
            <a:ext cx="6096000" cy="1537823"/>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20" name="Text Placeholder 1"/>
          <p:cNvSpPr>
            <a:spLocks noGrp="1" noChangeAspect="1"/>
          </p:cNvSpPr>
          <p:nvPr>
            <p:ph type="body" sz="quarter" idx="14"/>
            <p:custDataLst>
              <p:tags r:id="rId1"/>
            </p:custDataLst>
          </p:nvPr>
        </p:nvSpPr>
        <p:spPr>
          <a:xfrm>
            <a:off x="817033" y="4650614"/>
            <a:ext cx="6096000" cy="741637"/>
          </a:xfrm>
        </p:spPr>
        <p:txBody>
          <a:bodyPr>
            <a:normAutofit/>
          </a:bodyPr>
          <a:lstStyle>
            <a:lvl1pPr marL="0" indent="0">
              <a:buNone/>
              <a:defRPr sz="2933">
                <a:latin typeface="Franklin Gothic Book" panose="020B0503020102020204" pitchFamily="34" charset="0"/>
              </a:defRPr>
            </a:lvl1pPr>
          </a:lstStyle>
          <a:p>
            <a:endParaRPr lang="en-US"/>
          </a:p>
        </p:txBody>
      </p:sp>
      <p:sp>
        <p:nvSpPr>
          <p:cNvPr id="21" name="Text Placeholder 2"/>
          <p:cNvSpPr>
            <a:spLocks noGrp="1" noChangeAspect="1"/>
          </p:cNvSpPr>
          <p:nvPr>
            <p:ph type="body" sz="quarter" idx="16"/>
            <p:custDataLst>
              <p:tags r:id="rId2"/>
            </p:custDataLst>
          </p:nvPr>
        </p:nvSpPr>
        <p:spPr>
          <a:xfrm>
            <a:off x="817033" y="4011322"/>
            <a:ext cx="6096000" cy="565517"/>
          </a:xfrm>
        </p:spPr>
        <p:txBody>
          <a:bodyPr>
            <a:noAutofit/>
          </a:bodyPr>
          <a:lstStyle>
            <a:lvl1pPr marL="0" indent="0">
              <a:buNone/>
              <a:defRPr sz="2933">
                <a:latin typeface="Franklin Gothic Book" panose="020B0503020102020204" pitchFamily="34" charset="0"/>
              </a:defRPr>
            </a:lvl1pPr>
          </a:lstStyle>
          <a:p>
            <a:endParaRPr lang="en-US"/>
          </a:p>
        </p:txBody>
      </p:sp>
      <p:sp>
        <p:nvSpPr>
          <p:cNvPr id="10" name="Rectangle 9"/>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4" name="Picture 13" descr="Logo, company name&#10;&#10;Description automatically generated">
            <a:extLst>
              <a:ext uri="{FF2B5EF4-FFF2-40B4-BE49-F238E27FC236}">
                <a16:creationId xmlns:a16="http://schemas.microsoft.com/office/drawing/2014/main" id="{4DBE28F1-1430-4959-B475-8F2D9B5374C5}"/>
              </a:ext>
            </a:extLst>
          </p:cNvPr>
          <p:cNvPicPr>
            <a:picLocks noChangeAspect="1"/>
          </p:cNvPicPr>
          <p:nvPr userDrawn="1"/>
        </p:nvPicPr>
        <p:blipFill>
          <a:blip r:embed="rId5"/>
          <a:stretch>
            <a:fillRect/>
          </a:stretch>
        </p:blipFill>
        <p:spPr>
          <a:xfrm>
            <a:off x="241300" y="5060791"/>
            <a:ext cx="2667000" cy="2667000"/>
          </a:xfrm>
          <a:prstGeom prst="rect">
            <a:avLst/>
          </a:prstGeom>
        </p:spPr>
      </p:pic>
      <p:pic>
        <p:nvPicPr>
          <p:cNvPr id="15" name="Picture 14">
            <a:extLst>
              <a:ext uri="{FF2B5EF4-FFF2-40B4-BE49-F238E27FC236}">
                <a16:creationId xmlns:a16="http://schemas.microsoft.com/office/drawing/2014/main" id="{910896FD-80BE-44A6-831C-BE30DF52BD09}"/>
              </a:ext>
            </a:extLst>
          </p:cNvPr>
          <p:cNvPicPr>
            <a:picLocks noChangeAspect="1"/>
          </p:cNvPicPr>
          <p:nvPr userDrawn="1"/>
        </p:nvPicPr>
        <p:blipFill>
          <a:blip r:embed="rId6"/>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35501916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Single Content Banner_a">
    <p:spTree>
      <p:nvGrpSpPr>
        <p:cNvPr id="1" name=""/>
        <p:cNvGrpSpPr/>
        <p:nvPr/>
      </p:nvGrpSpPr>
      <p:grpSpPr>
        <a:xfrm>
          <a:off x="0" y="0"/>
          <a:ext cx="0" cy="0"/>
          <a:chOff x="0" y="0"/>
          <a:chExt cx="0" cy="0"/>
        </a:xfrm>
      </p:grpSpPr>
      <p:pic>
        <p:nvPicPr>
          <p:cNvPr id="17" name="Picture 16" descr="HeaderBar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90848"/>
            <a:ext cx="12192000" cy="585216"/>
          </a:xfrm>
          <a:prstGeom prst="rect">
            <a:avLst/>
          </a:prstGeom>
        </p:spPr>
      </p:pic>
      <p:sp>
        <p:nvSpPr>
          <p:cNvPr id="8" name="Rectangle 7"/>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2" name="Title 1"/>
          <p:cNvSpPr>
            <a:spLocks noGrp="1"/>
          </p:cNvSpPr>
          <p:nvPr>
            <p:ph type="title"/>
          </p:nvPr>
        </p:nvSpPr>
        <p:spPr>
          <a:xfrm>
            <a:off x="1651000" y="1064683"/>
            <a:ext cx="9144000" cy="1290639"/>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13" name="Content Placeholder 2"/>
          <p:cNvSpPr>
            <a:spLocks noGrp="1"/>
          </p:cNvSpPr>
          <p:nvPr>
            <p:ph idx="1"/>
          </p:nvPr>
        </p:nvSpPr>
        <p:spPr>
          <a:xfrm>
            <a:off x="1651000" y="2613959"/>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9" name="Picture 8" descr="Logo, company name&#10;&#10;Description automatically generated">
            <a:extLst>
              <a:ext uri="{FF2B5EF4-FFF2-40B4-BE49-F238E27FC236}">
                <a16:creationId xmlns:a16="http://schemas.microsoft.com/office/drawing/2014/main" id="{43652CA2-9F17-40C4-AF5B-FB2CC9C9C8A4}"/>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14" name="Picture 13">
            <a:extLst>
              <a:ext uri="{FF2B5EF4-FFF2-40B4-BE49-F238E27FC236}">
                <a16:creationId xmlns:a16="http://schemas.microsoft.com/office/drawing/2014/main" id="{A0021E32-D1DF-40D1-AF16-0FE314B85ED0}"/>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26995860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11_Single Content_a">
    <p:spTree>
      <p:nvGrpSpPr>
        <p:cNvPr id="1" name=""/>
        <p:cNvGrpSpPr/>
        <p:nvPr/>
      </p:nvGrpSpPr>
      <p:grpSpPr>
        <a:xfrm>
          <a:off x="0" y="0"/>
          <a:ext cx="0" cy="0"/>
          <a:chOff x="0" y="0"/>
          <a:chExt cx="0" cy="0"/>
        </a:xfrm>
      </p:grpSpPr>
      <p:sp>
        <p:nvSpPr>
          <p:cNvPr id="2" name="Title 1"/>
          <p:cNvSpPr>
            <a:spLocks noGrp="1"/>
          </p:cNvSpPr>
          <p:nvPr>
            <p:ph type="title"/>
          </p:nvPr>
        </p:nvSpPr>
        <p:spPr>
          <a:xfrm>
            <a:off x="1651000" y="1064683"/>
            <a:ext cx="9144000" cy="1290639"/>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3" name="Content Placeholder 2"/>
          <p:cNvSpPr>
            <a:spLocks noGrp="1"/>
          </p:cNvSpPr>
          <p:nvPr>
            <p:ph idx="1"/>
          </p:nvPr>
        </p:nvSpPr>
        <p:spPr>
          <a:xfrm>
            <a:off x="1651000" y="2613959"/>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sp>
        <p:nvSpPr>
          <p:cNvPr id="7" name="Rectangle 6"/>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8" name="Picture 7" descr="Logo, company name&#10;&#10;Description automatically generated">
            <a:extLst>
              <a:ext uri="{FF2B5EF4-FFF2-40B4-BE49-F238E27FC236}">
                <a16:creationId xmlns:a16="http://schemas.microsoft.com/office/drawing/2014/main" id="{C37CB94E-F981-48CB-84F3-096D2BFCFE70}"/>
              </a:ext>
            </a:extLst>
          </p:cNvPr>
          <p:cNvPicPr>
            <a:picLocks noChangeAspect="1"/>
          </p:cNvPicPr>
          <p:nvPr userDrawn="1"/>
        </p:nvPicPr>
        <p:blipFill>
          <a:blip r:embed="rId2"/>
          <a:stretch>
            <a:fillRect/>
          </a:stretch>
        </p:blipFill>
        <p:spPr>
          <a:xfrm>
            <a:off x="241300" y="5060791"/>
            <a:ext cx="2667000" cy="2667000"/>
          </a:xfrm>
          <a:prstGeom prst="rect">
            <a:avLst/>
          </a:prstGeom>
        </p:spPr>
      </p:pic>
      <p:pic>
        <p:nvPicPr>
          <p:cNvPr id="11" name="Picture 10">
            <a:extLst>
              <a:ext uri="{FF2B5EF4-FFF2-40B4-BE49-F238E27FC236}">
                <a16:creationId xmlns:a16="http://schemas.microsoft.com/office/drawing/2014/main" id="{434DD27B-FE39-4B0C-A7A7-BB438E700633}"/>
              </a:ext>
            </a:extLst>
          </p:cNvPr>
          <p:cNvPicPr>
            <a:picLocks noChangeAspect="1"/>
          </p:cNvPicPr>
          <p:nvPr userDrawn="1"/>
        </p:nvPicPr>
        <p:blipFill>
          <a:blip r:embed="rId3"/>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31024020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2_Double Content_a">
    <p:spTree>
      <p:nvGrpSpPr>
        <p:cNvPr id="1" name=""/>
        <p:cNvGrpSpPr/>
        <p:nvPr/>
      </p:nvGrpSpPr>
      <p:grpSpPr>
        <a:xfrm>
          <a:off x="0" y="0"/>
          <a:ext cx="0" cy="0"/>
          <a:chOff x="0" y="0"/>
          <a:chExt cx="0" cy="0"/>
        </a:xfrm>
      </p:grpSpPr>
      <p:sp>
        <p:nvSpPr>
          <p:cNvPr id="16" name="Title 1"/>
          <p:cNvSpPr>
            <a:spLocks noGrp="1"/>
          </p:cNvSpPr>
          <p:nvPr>
            <p:ph type="title"/>
          </p:nvPr>
        </p:nvSpPr>
        <p:spPr>
          <a:xfrm>
            <a:off x="1524000" y="458410"/>
            <a:ext cx="9144000" cy="1085911"/>
          </a:xfrm>
        </p:spPr>
        <p:txBody>
          <a:bodyPr>
            <a:normAutofit/>
          </a:bodyPr>
          <a:lstStyle>
            <a:lvl1pPr algn="ctr">
              <a:defRPr sz="5067" baseline="0">
                <a:solidFill>
                  <a:srgbClr val="D9531E"/>
                </a:solidFill>
                <a:latin typeface="Franklin Gothic Book"/>
              </a:defRPr>
            </a:lvl1pPr>
          </a:lstStyle>
          <a:p>
            <a:r>
              <a:rPr lang="en-US"/>
              <a:t>Click to edit Master title style</a:t>
            </a:r>
          </a:p>
        </p:txBody>
      </p:sp>
      <p:sp>
        <p:nvSpPr>
          <p:cNvPr id="18" name="Content Placeholder 2"/>
          <p:cNvSpPr>
            <a:spLocks noGrp="1"/>
          </p:cNvSpPr>
          <p:nvPr>
            <p:ph idx="10"/>
          </p:nvPr>
        </p:nvSpPr>
        <p:spPr>
          <a:xfrm>
            <a:off x="1524000" y="1663911"/>
            <a:ext cx="4453467" cy="391393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sp>
        <p:nvSpPr>
          <p:cNvPr id="19" name="Content Placeholder 2"/>
          <p:cNvSpPr>
            <a:spLocks noGrp="1"/>
          </p:cNvSpPr>
          <p:nvPr>
            <p:ph idx="11"/>
          </p:nvPr>
        </p:nvSpPr>
        <p:spPr>
          <a:xfrm>
            <a:off x="6214533" y="1663911"/>
            <a:ext cx="4453467" cy="391393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20" name="Picture 19"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0933"/>
            <a:ext cx="12192000" cy="105664"/>
          </a:xfrm>
          <a:prstGeom prst="rect">
            <a:avLst/>
          </a:prstGeom>
        </p:spPr>
      </p:pic>
      <p:sp>
        <p:nvSpPr>
          <p:cNvPr id="9" name="Rectangle 8"/>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0" name="Picture 9" descr="Logo, company name&#10;&#10;Description automatically generated">
            <a:extLst>
              <a:ext uri="{FF2B5EF4-FFF2-40B4-BE49-F238E27FC236}">
                <a16:creationId xmlns:a16="http://schemas.microsoft.com/office/drawing/2014/main" id="{FB47E06A-07B7-40E9-BEFA-0C99572D1BF6}"/>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13" name="Picture 12">
            <a:extLst>
              <a:ext uri="{FF2B5EF4-FFF2-40B4-BE49-F238E27FC236}">
                <a16:creationId xmlns:a16="http://schemas.microsoft.com/office/drawing/2014/main" id="{B4E2F857-FBD9-46C8-B31A-F6F246637A23}"/>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29883310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01_Title Slide_b">
    <p:spTree>
      <p:nvGrpSpPr>
        <p:cNvPr id="1" name=""/>
        <p:cNvGrpSpPr/>
        <p:nvPr/>
      </p:nvGrpSpPr>
      <p:grpSpPr>
        <a:xfrm>
          <a:off x="0" y="0"/>
          <a:ext cx="0" cy="0"/>
          <a:chOff x="0" y="0"/>
          <a:chExt cx="0" cy="0"/>
        </a:xfrm>
      </p:grpSpPr>
      <p:sp>
        <p:nvSpPr>
          <p:cNvPr id="10" name="Rectangle 9"/>
          <p:cNvSpPr/>
          <p:nvPr userDrawn="1"/>
        </p:nvSpPr>
        <p:spPr>
          <a:xfrm>
            <a:off x="0" y="1"/>
            <a:ext cx="12192000" cy="597023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1464062" y="1947337"/>
            <a:ext cx="9525673" cy="1549399"/>
          </a:xfrm>
        </p:spPr>
        <p:txBody>
          <a:bodyPr>
            <a:noAutofit/>
          </a:bodyPr>
          <a:lstStyle>
            <a:lvl1pPr algn="l">
              <a:defRPr sz="5867">
                <a:solidFill>
                  <a:srgbClr val="002D56"/>
                </a:solidFill>
                <a:latin typeface="Franklin Gothic Book"/>
              </a:defRPr>
            </a:lvl1pPr>
          </a:lstStyle>
          <a:p>
            <a:r>
              <a:rPr lang="en-US"/>
              <a:t>Click to edit Master title style</a:t>
            </a:r>
          </a:p>
        </p:txBody>
      </p:sp>
      <p:sp>
        <p:nvSpPr>
          <p:cNvPr id="3" name="Subtitle 2"/>
          <p:cNvSpPr>
            <a:spLocks noGrp="1"/>
          </p:cNvSpPr>
          <p:nvPr>
            <p:ph type="subTitle" idx="1"/>
          </p:nvPr>
        </p:nvSpPr>
        <p:spPr>
          <a:xfrm>
            <a:off x="1464061" y="3496735"/>
            <a:ext cx="8611275" cy="857251"/>
          </a:xfrm>
        </p:spPr>
        <p:txBody>
          <a:bodyPr>
            <a:normAutofit/>
          </a:bodyPr>
          <a:lstStyle>
            <a:lvl1pPr marL="0" indent="0" algn="l">
              <a:buNone/>
              <a:defRPr sz="2933">
                <a:solidFill>
                  <a:schemeClr val="tx1">
                    <a:lumMod val="65000"/>
                    <a:lumOff val="35000"/>
                  </a:schemeClr>
                </a:solidFill>
                <a:latin typeface="Franklin Gothic Book"/>
                <a:cs typeface="Franklin Gothic Book"/>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9" name="Parallelogram 8"/>
          <p:cNvSpPr/>
          <p:nvPr userDrawn="1"/>
        </p:nvSpPr>
        <p:spPr>
          <a:xfrm flipH="1">
            <a:off x="1464061" y="1648495"/>
            <a:ext cx="991272" cy="60959"/>
          </a:xfrm>
          <a:prstGeom prst="parallelogram">
            <a:avLst/>
          </a:prstGeom>
          <a:solidFill>
            <a:srgbClr val="9FA6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4" name="Picture 3" descr="ThinShearedLines_BlueYellowRed.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74652"/>
            <a:ext cx="12192000" cy="922528"/>
          </a:xfrm>
          <a:prstGeom prst="rect">
            <a:avLst/>
          </a:prstGeom>
        </p:spPr>
      </p:pic>
      <p:sp>
        <p:nvSpPr>
          <p:cNvPr id="11" name="Rectangle 10"/>
          <p:cNvSpPr/>
          <p:nvPr userDrawn="1"/>
        </p:nvSpPr>
        <p:spPr>
          <a:xfrm>
            <a:off x="0" y="5978697"/>
            <a:ext cx="12192000" cy="887771"/>
          </a:xfrm>
          <a:prstGeom prst="rect">
            <a:avLst/>
          </a:prstGeom>
          <a:solidFill>
            <a:srgbClr val="0096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3" name="Picture 12" descr="Logo, company name&#10;&#10;Description automatically generated">
            <a:extLst>
              <a:ext uri="{FF2B5EF4-FFF2-40B4-BE49-F238E27FC236}">
                <a16:creationId xmlns:a16="http://schemas.microsoft.com/office/drawing/2014/main" id="{3317BA1E-F8F5-4A7A-A860-B3A9B5E6BA88}"/>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15" name="Picture 14">
            <a:extLst>
              <a:ext uri="{FF2B5EF4-FFF2-40B4-BE49-F238E27FC236}">
                <a16:creationId xmlns:a16="http://schemas.microsoft.com/office/drawing/2014/main" id="{C1CEFB84-6EAE-438C-BAAC-D1B608E309FB}"/>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40711926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02_Title Slide_b">
    <p:spTree>
      <p:nvGrpSpPr>
        <p:cNvPr id="1" name=""/>
        <p:cNvGrpSpPr/>
        <p:nvPr/>
      </p:nvGrpSpPr>
      <p:grpSpPr>
        <a:xfrm>
          <a:off x="0" y="0"/>
          <a:ext cx="0" cy="0"/>
          <a:chOff x="0" y="0"/>
          <a:chExt cx="0" cy="0"/>
        </a:xfrm>
      </p:grpSpPr>
      <p:sp>
        <p:nvSpPr>
          <p:cNvPr id="10" name="Rectangle 9"/>
          <p:cNvSpPr/>
          <p:nvPr userDrawn="1"/>
        </p:nvSpPr>
        <p:spPr>
          <a:xfrm>
            <a:off x="0" y="349251"/>
            <a:ext cx="12192000" cy="562098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Rectangle 7"/>
          <p:cNvSpPr/>
          <p:nvPr userDrawn="1"/>
        </p:nvSpPr>
        <p:spPr>
          <a:xfrm>
            <a:off x="0" y="5970229"/>
            <a:ext cx="12192000" cy="887771"/>
          </a:xfrm>
          <a:prstGeom prst="rect">
            <a:avLst/>
          </a:prstGeom>
          <a:solidFill>
            <a:srgbClr val="0096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1464062" y="1947337"/>
            <a:ext cx="9525673" cy="1549399"/>
          </a:xfrm>
        </p:spPr>
        <p:txBody>
          <a:bodyPr>
            <a:noAutofit/>
          </a:bodyPr>
          <a:lstStyle>
            <a:lvl1pPr algn="l">
              <a:defRPr sz="5867">
                <a:solidFill>
                  <a:srgbClr val="002D56"/>
                </a:solidFill>
                <a:latin typeface="Franklin Gothic Book"/>
              </a:defRPr>
            </a:lvl1pPr>
          </a:lstStyle>
          <a:p>
            <a:r>
              <a:rPr lang="en-US"/>
              <a:t>Click to edit Master title style</a:t>
            </a:r>
          </a:p>
        </p:txBody>
      </p:sp>
      <p:sp>
        <p:nvSpPr>
          <p:cNvPr id="3" name="Subtitle 2"/>
          <p:cNvSpPr>
            <a:spLocks noGrp="1"/>
          </p:cNvSpPr>
          <p:nvPr>
            <p:ph type="subTitle" idx="1"/>
          </p:nvPr>
        </p:nvSpPr>
        <p:spPr>
          <a:xfrm>
            <a:off x="1464061" y="3496735"/>
            <a:ext cx="8611275" cy="857251"/>
          </a:xfrm>
        </p:spPr>
        <p:txBody>
          <a:bodyPr>
            <a:normAutofit/>
          </a:bodyPr>
          <a:lstStyle>
            <a:lvl1pPr marL="0" indent="0" algn="l">
              <a:buNone/>
              <a:defRPr sz="2933">
                <a:solidFill>
                  <a:schemeClr val="tx1">
                    <a:lumMod val="65000"/>
                    <a:lumOff val="35000"/>
                  </a:schemeClr>
                </a:solidFill>
                <a:latin typeface="Franklin Gothic Book"/>
                <a:cs typeface="Franklin Gothic Book"/>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9" name="Parallelogram 8"/>
          <p:cNvSpPr/>
          <p:nvPr userDrawn="1"/>
        </p:nvSpPr>
        <p:spPr>
          <a:xfrm flipH="1">
            <a:off x="1464061" y="1648495"/>
            <a:ext cx="991272" cy="60959"/>
          </a:xfrm>
          <a:prstGeom prst="parallelogram">
            <a:avLst/>
          </a:prstGeom>
          <a:solidFill>
            <a:srgbClr val="9FA6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8" name="Picture 17" descr="HeaderBar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85216"/>
          </a:xfrm>
          <a:prstGeom prst="rect">
            <a:avLst/>
          </a:prstGeom>
        </p:spPr>
      </p:pic>
      <p:pic>
        <p:nvPicPr>
          <p:cNvPr id="12" name="Picture 11" descr="Logo, company name&#10;&#10;Description automatically generated">
            <a:extLst>
              <a:ext uri="{FF2B5EF4-FFF2-40B4-BE49-F238E27FC236}">
                <a16:creationId xmlns:a16="http://schemas.microsoft.com/office/drawing/2014/main" id="{305B0981-E769-4B3C-992D-81149CF66514}"/>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13" name="Picture 12">
            <a:extLst>
              <a:ext uri="{FF2B5EF4-FFF2-40B4-BE49-F238E27FC236}">
                <a16:creationId xmlns:a16="http://schemas.microsoft.com/office/drawing/2014/main" id="{07236336-BF82-4042-AEAB-898CD149696D}"/>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16444233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03_Title and Content_b">
    <p:spTree>
      <p:nvGrpSpPr>
        <p:cNvPr id="1" name=""/>
        <p:cNvGrpSpPr/>
        <p:nvPr/>
      </p:nvGrpSpPr>
      <p:grpSpPr>
        <a:xfrm>
          <a:off x="0" y="0"/>
          <a:ext cx="0" cy="0"/>
          <a:chOff x="0" y="0"/>
          <a:chExt cx="0" cy="0"/>
        </a:xfrm>
      </p:grpSpPr>
      <p:sp>
        <p:nvSpPr>
          <p:cNvPr id="2" name="Title 1"/>
          <p:cNvSpPr>
            <a:spLocks noGrp="1"/>
          </p:cNvSpPr>
          <p:nvPr>
            <p:ph type="title"/>
          </p:nvPr>
        </p:nvSpPr>
        <p:spPr>
          <a:xfrm>
            <a:off x="1651000" y="1377950"/>
            <a:ext cx="9144000" cy="1290639"/>
          </a:xfrm>
        </p:spPr>
        <p:txBody>
          <a:bodyPr>
            <a:normAutofit/>
          </a:bodyPr>
          <a:lstStyle>
            <a:lvl1pPr algn="l">
              <a:defRPr sz="5067" baseline="0">
                <a:solidFill>
                  <a:srgbClr val="D9531E"/>
                </a:solidFill>
                <a:latin typeface="Franklin Gothic Book"/>
              </a:defRPr>
            </a:lvl1pPr>
          </a:lstStyle>
          <a:p>
            <a:r>
              <a:rPr lang="en-US"/>
              <a:t>Click to edit Master title style</a:t>
            </a:r>
          </a:p>
        </p:txBody>
      </p:sp>
      <p:sp>
        <p:nvSpPr>
          <p:cNvPr id="3" name="Content Placeholder 2"/>
          <p:cNvSpPr>
            <a:spLocks noGrp="1"/>
          </p:cNvSpPr>
          <p:nvPr>
            <p:ph idx="1"/>
          </p:nvPr>
        </p:nvSpPr>
        <p:spPr>
          <a:xfrm>
            <a:off x="1651000" y="2914650"/>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5" name="Picture 14"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200"/>
            <a:ext cx="12192000" cy="105664"/>
          </a:xfrm>
          <a:prstGeom prst="rect">
            <a:avLst/>
          </a:prstGeom>
        </p:spPr>
      </p:pic>
      <p:sp>
        <p:nvSpPr>
          <p:cNvPr id="11" name="Rectangle 10"/>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9" name="Picture 8">
            <a:extLst>
              <a:ext uri="{FF2B5EF4-FFF2-40B4-BE49-F238E27FC236}">
                <a16:creationId xmlns:a16="http://schemas.microsoft.com/office/drawing/2014/main" id="{4356BE3D-4247-4AD4-97A3-C45A5E0FCFEE}"/>
              </a:ext>
            </a:extLst>
          </p:cNvPr>
          <p:cNvPicPr>
            <a:picLocks noChangeAspect="1"/>
          </p:cNvPicPr>
          <p:nvPr userDrawn="1"/>
        </p:nvPicPr>
        <p:blipFill rotWithShape="1">
          <a:blip r:embed="rId3"/>
          <a:srcRect l="16072" r="28789"/>
          <a:stretch/>
        </p:blipFill>
        <p:spPr>
          <a:xfrm>
            <a:off x="6341533" y="6134745"/>
            <a:ext cx="5372608" cy="530675"/>
          </a:xfrm>
          <a:prstGeom prst="rect">
            <a:avLst/>
          </a:prstGeom>
        </p:spPr>
      </p:pic>
      <p:pic>
        <p:nvPicPr>
          <p:cNvPr id="10" name="Picture 9" descr="Text&#10;&#10;Description automatically generated">
            <a:extLst>
              <a:ext uri="{FF2B5EF4-FFF2-40B4-BE49-F238E27FC236}">
                <a16:creationId xmlns:a16="http://schemas.microsoft.com/office/drawing/2014/main" id="{01D0266C-8F1A-45CC-8FCB-F28185F5BF84}"/>
              </a:ext>
            </a:extLst>
          </p:cNvPr>
          <p:cNvPicPr>
            <a:picLocks noChangeAspect="1"/>
          </p:cNvPicPr>
          <p:nvPr userDrawn="1"/>
        </p:nvPicPr>
        <p:blipFill>
          <a:blip r:embed="rId4"/>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25664699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04_Title and Content_b">
    <p:spTree>
      <p:nvGrpSpPr>
        <p:cNvPr id="1" name=""/>
        <p:cNvGrpSpPr/>
        <p:nvPr/>
      </p:nvGrpSpPr>
      <p:grpSpPr>
        <a:xfrm>
          <a:off x="0" y="0"/>
          <a:ext cx="0" cy="0"/>
          <a:chOff x="0" y="0"/>
          <a:chExt cx="0" cy="0"/>
        </a:xfrm>
      </p:grpSpPr>
      <p:sp>
        <p:nvSpPr>
          <p:cNvPr id="8" name="Title 1"/>
          <p:cNvSpPr>
            <a:spLocks noGrp="1"/>
          </p:cNvSpPr>
          <p:nvPr>
            <p:ph type="title"/>
          </p:nvPr>
        </p:nvSpPr>
        <p:spPr>
          <a:xfrm>
            <a:off x="1645019" y="1793128"/>
            <a:ext cx="2142076" cy="1375824"/>
          </a:xfrm>
        </p:spPr>
        <p:txBody>
          <a:bodyPr>
            <a:normAutofit/>
          </a:bodyPr>
          <a:lstStyle>
            <a:lvl1pPr algn="ctr">
              <a:defRPr sz="2933" baseline="0">
                <a:solidFill>
                  <a:schemeClr val="accent2"/>
                </a:solidFill>
                <a:latin typeface="Franklin Gothic Book"/>
              </a:defRPr>
            </a:lvl1pPr>
          </a:lstStyle>
          <a:p>
            <a:r>
              <a:rPr lang="en-US"/>
              <a:t>Click to edit Master title style</a:t>
            </a:r>
          </a:p>
        </p:txBody>
      </p:sp>
      <p:sp>
        <p:nvSpPr>
          <p:cNvPr id="10" name="Rectangle 9"/>
          <p:cNvSpPr/>
          <p:nvPr userDrawn="1"/>
        </p:nvSpPr>
        <p:spPr>
          <a:xfrm>
            <a:off x="1106520" y="623882"/>
            <a:ext cx="3219075" cy="3714317"/>
          </a:xfrm>
          <a:prstGeom prst="rect">
            <a:avLst/>
          </a:prstGeom>
          <a:no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 Placeholder 6"/>
          <p:cNvSpPr>
            <a:spLocks noGrp="1"/>
          </p:cNvSpPr>
          <p:nvPr>
            <p:ph type="body" sz="quarter" idx="11" hasCustomPrompt="1"/>
          </p:nvPr>
        </p:nvSpPr>
        <p:spPr>
          <a:xfrm>
            <a:off x="229339" y="4627760"/>
            <a:ext cx="4973437" cy="1110637"/>
          </a:xfrm>
        </p:spPr>
        <p:txBody>
          <a:bodyPr>
            <a:normAutofit/>
          </a:bodyPr>
          <a:lstStyle>
            <a:lvl1pPr marL="0" indent="0" algn="ctr">
              <a:buNone/>
              <a:defRPr sz="2400" baseline="0">
                <a:latin typeface="Franklin Gothic Book" panose="020B0503020102020204" pitchFamily="34" charset="0"/>
              </a:defRPr>
            </a:lvl1pPr>
          </a:lstStyle>
          <a:p>
            <a:pPr lvl="0"/>
            <a:r>
              <a:rPr lang="en-US"/>
              <a:t>Click to edit sub master text styles</a:t>
            </a:r>
          </a:p>
        </p:txBody>
      </p:sp>
      <p:pic>
        <p:nvPicPr>
          <p:cNvPr id="13" name="Picture 12"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339" y="4456635"/>
            <a:ext cx="4973437" cy="113396"/>
          </a:xfrm>
          <a:prstGeom prst="rect">
            <a:avLst/>
          </a:prstGeom>
        </p:spPr>
      </p:pic>
      <p:sp>
        <p:nvSpPr>
          <p:cNvPr id="14" name="Content Placeholder 2"/>
          <p:cNvSpPr>
            <a:spLocks noGrp="1" noChangeAspect="1"/>
          </p:cNvSpPr>
          <p:nvPr>
            <p:ph idx="1"/>
          </p:nvPr>
        </p:nvSpPr>
        <p:spPr>
          <a:xfrm>
            <a:off x="6115353" y="623882"/>
            <a:ext cx="5767009" cy="5114516"/>
          </a:xfrm>
        </p:spPr>
        <p:txBody>
          <a:bodyPr>
            <a:normAutofit/>
          </a:bodyPr>
          <a:lstStyle>
            <a:lvl1pPr marL="457177" indent="-457177">
              <a:spcBef>
                <a:spcPts val="0"/>
              </a:spcBef>
              <a:buFont typeface="Arial" panose="020B0604020202020204" pitchFamily="34" charset="0"/>
              <a:buChar char="•"/>
              <a:defRPr sz="2933" baseline="0">
                <a:solidFill>
                  <a:schemeClr val="tx1"/>
                </a:solidFill>
                <a:latin typeface="Franklin Gothic Book"/>
              </a:defRPr>
            </a:lvl1pPr>
            <a:lvl2pPr marL="457177" indent="-457177">
              <a:spcBef>
                <a:spcPts val="0"/>
              </a:spcBef>
              <a:buFont typeface="Arial" panose="020B0604020202020204" pitchFamily="34" charset="0"/>
              <a:buChar char="•"/>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910121" indent="-457177">
              <a:spcBef>
                <a:spcPts val="0"/>
              </a:spcBef>
              <a:buFont typeface="Arial" panose="020B0604020202020204" pitchFamily="34" charset="0"/>
              <a:buChar char="•"/>
              <a:defRPr sz="2667"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vl6pPr marL="1219139" indent="-304784">
              <a:defRPr sz="2400">
                <a:latin typeface="Franklin Gothic Book" panose="020B0503020102020204" pitchFamily="34" charset="0"/>
              </a:defRPr>
            </a:lvl6pPr>
          </a:lstStyle>
          <a:p>
            <a:pPr lvl="0"/>
            <a:r>
              <a:rPr lang="en-US"/>
              <a:t>Edit Master text styles</a:t>
            </a:r>
          </a:p>
          <a:p>
            <a:pPr lvl="3"/>
            <a:r>
              <a:rPr lang="en-US"/>
              <a:t>Second level</a:t>
            </a:r>
          </a:p>
          <a:p>
            <a:pPr lvl="5"/>
            <a:r>
              <a:rPr lang="en-US"/>
              <a:t>Third level</a:t>
            </a:r>
          </a:p>
        </p:txBody>
      </p:sp>
      <p:sp>
        <p:nvSpPr>
          <p:cNvPr id="16" name="Rectangle 15"/>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5" name="Picture 14">
            <a:extLst>
              <a:ext uri="{FF2B5EF4-FFF2-40B4-BE49-F238E27FC236}">
                <a16:creationId xmlns:a16="http://schemas.microsoft.com/office/drawing/2014/main" id="{B83F15DA-5709-4896-9F0D-A6BB7EDE2CCC}"/>
              </a:ext>
            </a:extLst>
          </p:cNvPr>
          <p:cNvPicPr>
            <a:picLocks noChangeAspect="1"/>
          </p:cNvPicPr>
          <p:nvPr userDrawn="1"/>
        </p:nvPicPr>
        <p:blipFill rotWithShape="1">
          <a:blip r:embed="rId3"/>
          <a:srcRect l="16072" r="28789"/>
          <a:stretch/>
        </p:blipFill>
        <p:spPr>
          <a:xfrm>
            <a:off x="6341533" y="6134745"/>
            <a:ext cx="5372608" cy="530675"/>
          </a:xfrm>
          <a:prstGeom prst="rect">
            <a:avLst/>
          </a:prstGeom>
        </p:spPr>
      </p:pic>
      <p:pic>
        <p:nvPicPr>
          <p:cNvPr id="17" name="Picture 16" descr="Text&#10;&#10;Description automatically generated">
            <a:extLst>
              <a:ext uri="{FF2B5EF4-FFF2-40B4-BE49-F238E27FC236}">
                <a16:creationId xmlns:a16="http://schemas.microsoft.com/office/drawing/2014/main" id="{DD9596ED-1540-4883-8F75-BCA80C6EB2A3}"/>
              </a:ext>
            </a:extLst>
          </p:cNvPr>
          <p:cNvPicPr>
            <a:picLocks noChangeAspect="1"/>
          </p:cNvPicPr>
          <p:nvPr userDrawn="1"/>
        </p:nvPicPr>
        <p:blipFill>
          <a:blip r:embed="rId4"/>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30522889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05_Three Content Category_b">
    <p:spTree>
      <p:nvGrpSpPr>
        <p:cNvPr id="1" name=""/>
        <p:cNvGrpSpPr/>
        <p:nvPr/>
      </p:nvGrpSpPr>
      <p:grpSpPr>
        <a:xfrm>
          <a:off x="0" y="0"/>
          <a:ext cx="0" cy="0"/>
          <a:chOff x="0" y="0"/>
          <a:chExt cx="0" cy="0"/>
        </a:xfrm>
      </p:grpSpPr>
      <p:sp>
        <p:nvSpPr>
          <p:cNvPr id="8" name="Title 1"/>
          <p:cNvSpPr>
            <a:spLocks noGrp="1" noChangeAspect="1"/>
          </p:cNvSpPr>
          <p:nvPr>
            <p:ph type="title"/>
          </p:nvPr>
        </p:nvSpPr>
        <p:spPr>
          <a:xfrm>
            <a:off x="178888" y="410547"/>
            <a:ext cx="5931125" cy="1720851"/>
          </a:xfrm>
          <a:noFill/>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9" name="Content Placeholder 2"/>
          <p:cNvSpPr>
            <a:spLocks noGrp="1" noChangeAspect="1"/>
          </p:cNvSpPr>
          <p:nvPr>
            <p:ph idx="1"/>
          </p:nvPr>
        </p:nvSpPr>
        <p:spPr>
          <a:xfrm>
            <a:off x="6341533" y="410549"/>
            <a:ext cx="5668288" cy="5449377"/>
          </a:xfrm>
        </p:spPr>
        <p:txBody>
          <a:bodyPr>
            <a:normAutofit/>
          </a:bodyPr>
          <a:lstStyle>
            <a:lvl1pPr marL="457177" indent="-457177">
              <a:spcBef>
                <a:spcPts val="0"/>
              </a:spcBef>
              <a:buFont typeface="Arial" panose="020B0604020202020204" pitchFamily="34" charset="0"/>
              <a:buChar char="•"/>
              <a:defRPr sz="2933" baseline="0">
                <a:solidFill>
                  <a:schemeClr val="tx1"/>
                </a:solidFill>
                <a:latin typeface="Franklin Gothic Book"/>
              </a:defRPr>
            </a:lvl1pPr>
            <a:lvl2pPr marL="457177" indent="-457177">
              <a:spcBef>
                <a:spcPts val="0"/>
              </a:spcBef>
              <a:buFont typeface="Arial" panose="020B0604020202020204" pitchFamily="34" charset="0"/>
              <a:buChar char="•"/>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910121" indent="-457177">
              <a:spcBef>
                <a:spcPts val="0"/>
              </a:spcBef>
              <a:buFont typeface="Arial" panose="020B0604020202020204" pitchFamily="34" charset="0"/>
              <a:buChar char="•"/>
              <a:defRPr sz="2667"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vl6pPr marL="1219139" indent="-304784">
              <a:defRPr sz="2400">
                <a:latin typeface="Franklin Gothic Book" panose="020B0503020102020204" pitchFamily="34" charset="0"/>
              </a:defRPr>
            </a:lvl6pPr>
          </a:lstStyle>
          <a:p>
            <a:pPr lvl="0"/>
            <a:r>
              <a:rPr lang="en-US"/>
              <a:t>Edit Master text styles</a:t>
            </a:r>
          </a:p>
          <a:p>
            <a:pPr lvl="3"/>
            <a:r>
              <a:rPr lang="en-US"/>
              <a:t>Second level</a:t>
            </a:r>
          </a:p>
          <a:p>
            <a:pPr lvl="5"/>
            <a:r>
              <a:rPr lang="en-US"/>
              <a:t>Third level</a:t>
            </a:r>
          </a:p>
        </p:txBody>
      </p:sp>
      <p:sp>
        <p:nvSpPr>
          <p:cNvPr id="10" name="Text Placeholder 32"/>
          <p:cNvSpPr>
            <a:spLocks noGrp="1"/>
          </p:cNvSpPr>
          <p:nvPr>
            <p:ph type="body" sz="quarter" idx="26"/>
          </p:nvPr>
        </p:nvSpPr>
        <p:spPr>
          <a:xfrm>
            <a:off x="431800" y="2395290"/>
            <a:ext cx="5678213" cy="922407"/>
          </a:xfrm>
        </p:spPr>
        <p:txBody>
          <a:bodyPr/>
          <a:lstStyle>
            <a:lvl1pPr marL="0" indent="0">
              <a:buNone/>
              <a:defRPr sz="2400" b="0">
                <a:latin typeface="Franklin Gothic Book" panose="020B0503020102020204" pitchFamily="34" charset="0"/>
              </a:defRPr>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2" name="Rectangle 11"/>
          <p:cNvSpPr>
            <a:spLocks/>
          </p:cNvSpPr>
          <p:nvPr userDrawn="1"/>
        </p:nvSpPr>
        <p:spPr>
          <a:xfrm>
            <a:off x="186209" y="2403296"/>
            <a:ext cx="60959"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ext Placeholder 32"/>
          <p:cNvSpPr>
            <a:spLocks noGrp="1"/>
          </p:cNvSpPr>
          <p:nvPr>
            <p:ph type="body" sz="quarter" idx="27"/>
          </p:nvPr>
        </p:nvSpPr>
        <p:spPr>
          <a:xfrm>
            <a:off x="431800" y="3597021"/>
            <a:ext cx="5678213" cy="913408"/>
          </a:xfrm>
        </p:spPr>
        <p:txBody>
          <a:bodyPr/>
          <a:lstStyle>
            <a:lvl1pPr marL="0" indent="0">
              <a:buNone/>
              <a:defRPr sz="2400" b="0">
                <a:latin typeface="Franklin Gothic Book" panose="020B0503020102020204" pitchFamily="34" charset="0"/>
              </a:defRPr>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4" name="Rectangle 13"/>
          <p:cNvSpPr>
            <a:spLocks/>
          </p:cNvSpPr>
          <p:nvPr userDrawn="1"/>
        </p:nvSpPr>
        <p:spPr>
          <a:xfrm>
            <a:off x="186207" y="3596029"/>
            <a:ext cx="60959"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 Placeholder 32"/>
          <p:cNvSpPr>
            <a:spLocks noGrp="1"/>
          </p:cNvSpPr>
          <p:nvPr>
            <p:ph type="body" sz="quarter" idx="28"/>
          </p:nvPr>
        </p:nvSpPr>
        <p:spPr>
          <a:xfrm>
            <a:off x="431800" y="4790784"/>
            <a:ext cx="5678213" cy="912379"/>
          </a:xfrm>
        </p:spPr>
        <p:txBody>
          <a:bodyPr/>
          <a:lstStyle>
            <a:lvl1pPr marL="0" indent="0">
              <a:buNone/>
              <a:defRPr sz="2400" b="0">
                <a:latin typeface="Franklin Gothic Book" panose="020B0503020102020204" pitchFamily="34" charset="0"/>
              </a:defRPr>
            </a:lvl1pPr>
            <a:lvl2pPr marL="457177" indent="-457177">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8" name="Rectangle 17"/>
          <p:cNvSpPr>
            <a:spLocks/>
          </p:cNvSpPr>
          <p:nvPr userDrawn="1"/>
        </p:nvSpPr>
        <p:spPr>
          <a:xfrm>
            <a:off x="186206" y="4788763"/>
            <a:ext cx="60959" cy="914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1" name="Picture 20"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0933"/>
            <a:ext cx="12192000" cy="105664"/>
          </a:xfrm>
          <a:prstGeom prst="rect">
            <a:avLst/>
          </a:prstGeom>
        </p:spPr>
      </p:pic>
      <p:sp>
        <p:nvSpPr>
          <p:cNvPr id="17" name="Rectangle 16"/>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9" name="Picture 18">
            <a:extLst>
              <a:ext uri="{FF2B5EF4-FFF2-40B4-BE49-F238E27FC236}">
                <a16:creationId xmlns:a16="http://schemas.microsoft.com/office/drawing/2014/main" id="{A9E066EB-5AD8-4A73-A332-73605C6A563D}"/>
              </a:ext>
            </a:extLst>
          </p:cNvPr>
          <p:cNvPicPr>
            <a:picLocks noChangeAspect="1"/>
          </p:cNvPicPr>
          <p:nvPr userDrawn="1"/>
        </p:nvPicPr>
        <p:blipFill rotWithShape="1">
          <a:blip r:embed="rId3"/>
          <a:srcRect l="16072" r="28789"/>
          <a:stretch/>
        </p:blipFill>
        <p:spPr>
          <a:xfrm>
            <a:off x="6341533" y="6134745"/>
            <a:ext cx="5372608" cy="530675"/>
          </a:xfrm>
          <a:prstGeom prst="rect">
            <a:avLst/>
          </a:prstGeom>
        </p:spPr>
      </p:pic>
      <p:pic>
        <p:nvPicPr>
          <p:cNvPr id="22" name="Picture 21" descr="Text&#10;&#10;Description automatically generated">
            <a:extLst>
              <a:ext uri="{FF2B5EF4-FFF2-40B4-BE49-F238E27FC236}">
                <a16:creationId xmlns:a16="http://schemas.microsoft.com/office/drawing/2014/main" id="{CCDA09F1-6FED-4375-A682-5BBA7732F329}"/>
              </a:ext>
            </a:extLst>
          </p:cNvPr>
          <p:cNvPicPr>
            <a:picLocks noChangeAspect="1"/>
          </p:cNvPicPr>
          <p:nvPr userDrawn="1"/>
        </p:nvPicPr>
        <p:blipFill>
          <a:blip r:embed="rId4"/>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4684963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06_Five Content Category_b">
    <p:spTree>
      <p:nvGrpSpPr>
        <p:cNvPr id="1" name=""/>
        <p:cNvGrpSpPr/>
        <p:nvPr/>
      </p:nvGrpSpPr>
      <p:grpSpPr>
        <a:xfrm>
          <a:off x="0" y="0"/>
          <a:ext cx="0" cy="0"/>
          <a:chOff x="0" y="0"/>
          <a:chExt cx="0" cy="0"/>
        </a:xfrm>
      </p:grpSpPr>
      <p:sp>
        <p:nvSpPr>
          <p:cNvPr id="8" name="Title 1"/>
          <p:cNvSpPr>
            <a:spLocks noGrp="1" noChangeAspect="1"/>
          </p:cNvSpPr>
          <p:nvPr>
            <p:ph type="title"/>
          </p:nvPr>
        </p:nvSpPr>
        <p:spPr>
          <a:xfrm>
            <a:off x="178888" y="410547"/>
            <a:ext cx="5931125" cy="1720851"/>
          </a:xfrm>
          <a:noFill/>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9" name="Content Placeholder 2"/>
          <p:cNvSpPr>
            <a:spLocks noGrp="1" noChangeAspect="1"/>
          </p:cNvSpPr>
          <p:nvPr>
            <p:ph idx="1"/>
          </p:nvPr>
        </p:nvSpPr>
        <p:spPr>
          <a:xfrm>
            <a:off x="6341533" y="410549"/>
            <a:ext cx="5668288" cy="5449377"/>
          </a:xfrm>
        </p:spPr>
        <p:txBody>
          <a:bodyPr>
            <a:normAutofit/>
          </a:bodyPr>
          <a:lstStyle>
            <a:lvl1pPr marL="457177" indent="-457177">
              <a:spcBef>
                <a:spcPts val="0"/>
              </a:spcBef>
              <a:buFont typeface="Arial" panose="020B0604020202020204" pitchFamily="34" charset="0"/>
              <a:buChar char="•"/>
              <a:defRPr sz="2933" baseline="0">
                <a:solidFill>
                  <a:schemeClr val="tx1"/>
                </a:solidFill>
                <a:latin typeface="Franklin Gothic Book"/>
              </a:defRPr>
            </a:lvl1pPr>
            <a:lvl2pPr marL="457177" indent="-457177">
              <a:spcBef>
                <a:spcPts val="0"/>
              </a:spcBef>
              <a:buFont typeface="Arial" panose="020B0604020202020204" pitchFamily="34" charset="0"/>
              <a:buChar char="•"/>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910121" indent="-457177">
              <a:spcBef>
                <a:spcPts val="0"/>
              </a:spcBef>
              <a:buFont typeface="Arial" panose="020B0604020202020204" pitchFamily="34" charset="0"/>
              <a:buChar char="•"/>
              <a:defRPr sz="2667"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vl6pPr marL="1219139" indent="-304784">
              <a:defRPr sz="2400">
                <a:latin typeface="Franklin Gothic Book" panose="020B0503020102020204" pitchFamily="34" charset="0"/>
              </a:defRPr>
            </a:lvl6pPr>
          </a:lstStyle>
          <a:p>
            <a:pPr lvl="0"/>
            <a:r>
              <a:rPr lang="en-US"/>
              <a:t>Edit Master text styles</a:t>
            </a:r>
          </a:p>
          <a:p>
            <a:pPr lvl="3"/>
            <a:r>
              <a:rPr lang="en-US"/>
              <a:t>Second level</a:t>
            </a:r>
          </a:p>
          <a:p>
            <a:pPr lvl="5"/>
            <a:r>
              <a:rPr lang="en-US"/>
              <a:t>Third level</a:t>
            </a:r>
          </a:p>
        </p:txBody>
      </p:sp>
      <p:sp>
        <p:nvSpPr>
          <p:cNvPr id="10" name="Text Placeholder 32"/>
          <p:cNvSpPr>
            <a:spLocks noGrp="1"/>
          </p:cNvSpPr>
          <p:nvPr>
            <p:ph type="body" sz="quarter" idx="26"/>
          </p:nvPr>
        </p:nvSpPr>
        <p:spPr>
          <a:xfrm>
            <a:off x="431800" y="2248481"/>
            <a:ext cx="5678213" cy="721732"/>
          </a:xfrm>
        </p:spPr>
        <p:txBody>
          <a:bodyPr/>
          <a:lstStyle>
            <a:lvl1pPr marL="0" indent="0">
              <a:buNone/>
              <a:defRPr sz="2400" b="0">
                <a:latin typeface="Franklin Gothic Book" panose="020B0503020102020204" pitchFamily="34" charset="0"/>
              </a:defRPr>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2" name="Rectangle 11"/>
          <p:cNvSpPr>
            <a:spLocks/>
          </p:cNvSpPr>
          <p:nvPr userDrawn="1"/>
        </p:nvSpPr>
        <p:spPr>
          <a:xfrm>
            <a:off x="186209" y="2248480"/>
            <a:ext cx="60959" cy="731520"/>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ext Placeholder 32"/>
          <p:cNvSpPr>
            <a:spLocks noGrp="1"/>
          </p:cNvSpPr>
          <p:nvPr>
            <p:ph type="body" sz="quarter" idx="27"/>
          </p:nvPr>
        </p:nvSpPr>
        <p:spPr>
          <a:xfrm>
            <a:off x="431800" y="3203811"/>
            <a:ext cx="5678213" cy="735097"/>
          </a:xfrm>
        </p:spPr>
        <p:txBody>
          <a:bodyPr/>
          <a:lstStyle>
            <a:lvl1pPr marL="0" indent="0">
              <a:buNone/>
              <a:defRPr sz="2400" b="0">
                <a:latin typeface="Franklin Gothic Book" panose="020B0503020102020204" pitchFamily="34" charset="0"/>
              </a:defRPr>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4" name="Rectangle 13"/>
          <p:cNvSpPr>
            <a:spLocks/>
          </p:cNvSpPr>
          <p:nvPr userDrawn="1"/>
        </p:nvSpPr>
        <p:spPr>
          <a:xfrm>
            <a:off x="186207" y="3207388"/>
            <a:ext cx="60959" cy="731520"/>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 Placeholder 32"/>
          <p:cNvSpPr>
            <a:spLocks noGrp="1"/>
          </p:cNvSpPr>
          <p:nvPr>
            <p:ph type="body" sz="quarter" idx="28"/>
          </p:nvPr>
        </p:nvSpPr>
        <p:spPr>
          <a:xfrm>
            <a:off x="431800" y="4166296"/>
            <a:ext cx="5678213" cy="731520"/>
          </a:xfrm>
        </p:spPr>
        <p:txBody>
          <a:bodyPr/>
          <a:lstStyle>
            <a:lvl1pPr marL="0" indent="0">
              <a:buNone/>
              <a:defRPr sz="2400" b="0">
                <a:latin typeface="Franklin Gothic Book" panose="020B0503020102020204" pitchFamily="34" charset="0"/>
              </a:defRPr>
            </a:lvl1pPr>
            <a:lvl2pPr marL="457177" indent="-457177">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8" name="Rectangle 17"/>
          <p:cNvSpPr>
            <a:spLocks/>
          </p:cNvSpPr>
          <p:nvPr userDrawn="1"/>
        </p:nvSpPr>
        <p:spPr>
          <a:xfrm>
            <a:off x="186206" y="4166296"/>
            <a:ext cx="60959" cy="731520"/>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Text Placeholder 32"/>
          <p:cNvSpPr>
            <a:spLocks noGrp="1"/>
          </p:cNvSpPr>
          <p:nvPr>
            <p:ph type="body" sz="quarter" idx="29"/>
          </p:nvPr>
        </p:nvSpPr>
        <p:spPr>
          <a:xfrm>
            <a:off x="431800" y="5131415"/>
            <a:ext cx="5678213" cy="728511"/>
          </a:xfrm>
        </p:spPr>
        <p:txBody>
          <a:bodyPr/>
          <a:lstStyle>
            <a:lvl1pPr marL="0" indent="0">
              <a:buNone/>
              <a:defRPr sz="2400" b="0">
                <a:latin typeface="Franklin Gothic Book" panose="020B0503020102020204" pitchFamily="34" charset="0"/>
              </a:defRPr>
            </a:lvl1pPr>
            <a:lvl2pPr marL="457177" indent="-457177">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20" name="Rectangle 19"/>
          <p:cNvSpPr>
            <a:spLocks/>
          </p:cNvSpPr>
          <p:nvPr userDrawn="1"/>
        </p:nvSpPr>
        <p:spPr>
          <a:xfrm>
            <a:off x="178889" y="5128405"/>
            <a:ext cx="60959" cy="731520"/>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1" name="Picture 20"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0933"/>
            <a:ext cx="12192000" cy="105664"/>
          </a:xfrm>
          <a:prstGeom prst="rect">
            <a:avLst/>
          </a:prstGeom>
        </p:spPr>
      </p:pic>
      <p:sp>
        <p:nvSpPr>
          <p:cNvPr id="17" name="Rectangle 16"/>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22" name="Picture 21">
            <a:extLst>
              <a:ext uri="{FF2B5EF4-FFF2-40B4-BE49-F238E27FC236}">
                <a16:creationId xmlns:a16="http://schemas.microsoft.com/office/drawing/2014/main" id="{B62AF2E2-E494-401E-BF15-8C061B54CCE0}"/>
              </a:ext>
            </a:extLst>
          </p:cNvPr>
          <p:cNvPicPr>
            <a:picLocks noChangeAspect="1"/>
          </p:cNvPicPr>
          <p:nvPr userDrawn="1"/>
        </p:nvPicPr>
        <p:blipFill rotWithShape="1">
          <a:blip r:embed="rId3"/>
          <a:srcRect l="16072" r="28789"/>
          <a:stretch/>
        </p:blipFill>
        <p:spPr>
          <a:xfrm>
            <a:off x="6341533" y="6134745"/>
            <a:ext cx="5372608" cy="530675"/>
          </a:xfrm>
          <a:prstGeom prst="rect">
            <a:avLst/>
          </a:prstGeom>
        </p:spPr>
      </p:pic>
      <p:pic>
        <p:nvPicPr>
          <p:cNvPr id="24" name="Picture 23" descr="Text&#10;&#10;Description automatically generated">
            <a:extLst>
              <a:ext uri="{FF2B5EF4-FFF2-40B4-BE49-F238E27FC236}">
                <a16:creationId xmlns:a16="http://schemas.microsoft.com/office/drawing/2014/main" id="{59D60CE0-D00C-4694-8F8E-708EA658881F}"/>
              </a:ext>
            </a:extLst>
          </p:cNvPr>
          <p:cNvPicPr>
            <a:picLocks noChangeAspect="1"/>
          </p:cNvPicPr>
          <p:nvPr userDrawn="1"/>
        </p:nvPicPr>
        <p:blipFill>
          <a:blip r:embed="rId4"/>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15823886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07_Multi Content_b">
    <p:spTree>
      <p:nvGrpSpPr>
        <p:cNvPr id="1" name=""/>
        <p:cNvGrpSpPr/>
        <p:nvPr/>
      </p:nvGrpSpPr>
      <p:grpSpPr>
        <a:xfrm>
          <a:off x="0" y="0"/>
          <a:ext cx="0" cy="0"/>
          <a:chOff x="0" y="0"/>
          <a:chExt cx="0" cy="0"/>
        </a:xfrm>
      </p:grpSpPr>
      <p:sp>
        <p:nvSpPr>
          <p:cNvPr id="8" name="Title 1"/>
          <p:cNvSpPr>
            <a:spLocks noGrp="1" noChangeAspect="1"/>
          </p:cNvSpPr>
          <p:nvPr>
            <p:ph type="title"/>
          </p:nvPr>
        </p:nvSpPr>
        <p:spPr>
          <a:xfrm>
            <a:off x="535913" y="278851"/>
            <a:ext cx="5517657" cy="1537823"/>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12" name="Content Placeholder 3"/>
          <p:cNvSpPr>
            <a:spLocks noGrp="1"/>
          </p:cNvSpPr>
          <p:nvPr>
            <p:ph sz="quarter" idx="17"/>
          </p:nvPr>
        </p:nvSpPr>
        <p:spPr>
          <a:xfrm>
            <a:off x="6266453" y="278851"/>
            <a:ext cx="5324883" cy="5597755"/>
          </a:xfrm>
        </p:spPr>
        <p:txBody>
          <a:bodyPr>
            <a:normAutofit/>
          </a:bodyPr>
          <a:lstStyle>
            <a:lvl1pPr>
              <a:defRPr sz="3200">
                <a:latin typeface="Franklin Gothic Book" panose="020B0503020102020204" pitchFamily="34" charset="0"/>
              </a:defRPr>
            </a:lvl1pPr>
            <a:lvl2pPr marL="990551" indent="-380982">
              <a:buFont typeface="Courier New" panose="02070309020205020404" pitchFamily="49" charset="0"/>
              <a:buChar char="o"/>
              <a:defRPr sz="2667"/>
            </a:lvl2pPr>
            <a:lvl3pPr marL="1523962" indent="-304792">
              <a:buFont typeface="Arial" panose="020B0604020202020204" pitchFamily="34" charset="0"/>
              <a:buChar char="•"/>
              <a:defRPr sz="2400"/>
            </a:lvl3pPr>
            <a:lvl4pPr marL="2133547" indent="-304792">
              <a:buFont typeface="Courier New" panose="02070309020205020404" pitchFamily="49" charset="0"/>
              <a:buChar char="o"/>
              <a:defRPr sz="2133"/>
            </a:lvl4pPr>
            <a:lvl5pPr marL="2743131" indent="-304792">
              <a:buFont typeface="Arial" panose="020B0604020202020204" pitchFamily="34" charset="0"/>
              <a:buChar char="•"/>
              <a:defRPr sz="1867"/>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535912" y="1816668"/>
            <a:ext cx="5517659" cy="111312"/>
          </a:xfrm>
          <a:prstGeom prst="rect">
            <a:avLst/>
          </a:prstGeom>
        </p:spPr>
      </p:pic>
      <p:sp>
        <p:nvSpPr>
          <p:cNvPr id="14" name="Content Placeholder 3"/>
          <p:cNvSpPr>
            <a:spLocks noGrp="1"/>
          </p:cNvSpPr>
          <p:nvPr>
            <p:ph sz="quarter" idx="18"/>
          </p:nvPr>
        </p:nvSpPr>
        <p:spPr>
          <a:xfrm>
            <a:off x="535913" y="2222277"/>
            <a:ext cx="5517657" cy="3654328"/>
          </a:xfrm>
        </p:spPr>
        <p:txBody>
          <a:bodyPr>
            <a:normAutofit/>
          </a:bodyPr>
          <a:lstStyle>
            <a:lvl1pPr>
              <a:defRPr sz="3200">
                <a:latin typeface="Franklin Gothic Book" panose="020B0503020102020204" pitchFamily="34" charset="0"/>
              </a:defRPr>
            </a:lvl1pPr>
            <a:lvl2pPr marL="990551" indent="-380982">
              <a:buFont typeface="Courier New" panose="02070309020205020404" pitchFamily="49" charset="0"/>
              <a:buChar char="o"/>
              <a:defRPr sz="2667"/>
            </a:lvl2pPr>
            <a:lvl3pPr marL="1523962" indent="-304792">
              <a:buFont typeface="Arial" panose="020B0604020202020204" pitchFamily="34" charset="0"/>
              <a:buChar char="•"/>
              <a:defRPr sz="2400"/>
            </a:lvl3pPr>
            <a:lvl4pPr marL="2133547" indent="-304792">
              <a:buFont typeface="Courier New" panose="02070309020205020404" pitchFamily="49" charset="0"/>
              <a:buChar char="o"/>
              <a:defRPr sz="2133"/>
            </a:lvl4pPr>
            <a:lvl5pPr marL="2743131" indent="-304792">
              <a:buFont typeface="Arial" panose="020B0604020202020204" pitchFamily="34" charset="0"/>
              <a:buChar char="•"/>
              <a:defRPr sz="1867"/>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0" name="Picture 9">
            <a:extLst>
              <a:ext uri="{FF2B5EF4-FFF2-40B4-BE49-F238E27FC236}">
                <a16:creationId xmlns:a16="http://schemas.microsoft.com/office/drawing/2014/main" id="{BCD9B887-F970-4BC5-9D28-C6E2B5EF2E88}"/>
              </a:ext>
            </a:extLst>
          </p:cNvPr>
          <p:cNvPicPr>
            <a:picLocks noChangeAspect="1"/>
          </p:cNvPicPr>
          <p:nvPr userDrawn="1"/>
        </p:nvPicPr>
        <p:blipFill rotWithShape="1">
          <a:blip r:embed="rId3"/>
          <a:srcRect l="16072" r="28789"/>
          <a:stretch/>
        </p:blipFill>
        <p:spPr>
          <a:xfrm>
            <a:off x="6341533" y="6134745"/>
            <a:ext cx="5372608" cy="530675"/>
          </a:xfrm>
          <a:prstGeom prst="rect">
            <a:avLst/>
          </a:prstGeom>
        </p:spPr>
      </p:pic>
      <p:pic>
        <p:nvPicPr>
          <p:cNvPr id="15" name="Picture 14" descr="Text&#10;&#10;Description automatically generated">
            <a:extLst>
              <a:ext uri="{FF2B5EF4-FFF2-40B4-BE49-F238E27FC236}">
                <a16:creationId xmlns:a16="http://schemas.microsoft.com/office/drawing/2014/main" id="{4F996621-9E3A-457B-8406-4C853BE6BA71}"/>
              </a:ext>
            </a:extLst>
          </p:cNvPr>
          <p:cNvPicPr>
            <a:picLocks noChangeAspect="1"/>
          </p:cNvPicPr>
          <p:nvPr userDrawn="1"/>
        </p:nvPicPr>
        <p:blipFill>
          <a:blip r:embed="rId4"/>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5942943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08_Three Boxed Content_b">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5"/>
          <a:stretch>
            <a:fillRect/>
          </a:stretch>
        </p:blipFill>
        <p:spPr>
          <a:xfrm>
            <a:off x="-1" y="1"/>
            <a:ext cx="12192000" cy="2136041"/>
          </a:xfrm>
          <a:prstGeom prst="rect">
            <a:avLst/>
          </a:prstGeom>
        </p:spPr>
      </p:pic>
      <p:sp>
        <p:nvSpPr>
          <p:cNvPr id="14" name="Title 1"/>
          <p:cNvSpPr>
            <a:spLocks noGrp="1"/>
          </p:cNvSpPr>
          <p:nvPr>
            <p:ph type="title"/>
          </p:nvPr>
        </p:nvSpPr>
        <p:spPr>
          <a:xfrm>
            <a:off x="1261242" y="414859"/>
            <a:ext cx="9669516" cy="1290639"/>
          </a:xfrm>
        </p:spPr>
        <p:txBody>
          <a:bodyPr>
            <a:normAutofit/>
          </a:bodyPr>
          <a:lstStyle>
            <a:lvl1pPr algn="ctr">
              <a:defRPr sz="5067" baseline="0">
                <a:solidFill>
                  <a:schemeClr val="bg1"/>
                </a:solidFill>
                <a:latin typeface="Franklin Gothic Book"/>
              </a:defRPr>
            </a:lvl1pPr>
          </a:lstStyle>
          <a:p>
            <a:r>
              <a:rPr lang="en-US"/>
              <a:t>Click to edit Master title style</a:t>
            </a:r>
          </a:p>
        </p:txBody>
      </p:sp>
      <p:pic>
        <p:nvPicPr>
          <p:cNvPr id="18" name="Picture 17" descr="ThinShearedLines_BlueRedYellow.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61243" y="1723489"/>
            <a:ext cx="9669516" cy="114009"/>
          </a:xfrm>
          <a:prstGeom prst="rect">
            <a:avLst/>
          </a:prstGeom>
        </p:spPr>
      </p:pic>
      <p:sp>
        <p:nvSpPr>
          <p:cNvPr id="19" name="Text Placeholder 23"/>
          <p:cNvSpPr>
            <a:spLocks noGrp="1" noChangeAspect="1"/>
          </p:cNvSpPr>
          <p:nvPr>
            <p:ph type="body" sz="quarter" idx="13"/>
            <p:custDataLst>
              <p:tags r:id="rId1"/>
            </p:custDataLst>
          </p:nvPr>
        </p:nvSpPr>
        <p:spPr>
          <a:xfrm>
            <a:off x="165543" y="3053517"/>
            <a:ext cx="3657600" cy="2819931"/>
          </a:xfrm>
        </p:spPr>
        <p:txBody>
          <a:bodyPr>
            <a:normAutofit/>
          </a:bodyPr>
          <a:lstStyle>
            <a:lvl1pPr>
              <a:defRPr sz="2667">
                <a:latin typeface="Franklin Gothic Book" panose="020B0503020102020204" pitchFamily="34" charset="0"/>
              </a:defRPr>
            </a:lvl1pPr>
            <a:lvl2pPr marL="990551" indent="-380982">
              <a:buFont typeface="Courier New" panose="02070309020205020404" pitchFamily="49" charset="0"/>
              <a:buChar char="o"/>
              <a:defRPr sz="2400">
                <a:latin typeface="Franklin Gothic Book" panose="020B0503020102020204" pitchFamily="34" charset="0"/>
              </a:defRPr>
            </a:lvl2pPr>
            <a:lvl3pPr marL="1600121" indent="-380982">
              <a:buFont typeface="Courier New" panose="02070309020205020404" pitchFamily="49" charset="0"/>
              <a:buChar char="o"/>
              <a:defRPr sz="2133">
                <a:latin typeface="Franklin Gothic Book" panose="020B0503020102020204" pitchFamily="34" charset="0"/>
              </a:defRPr>
            </a:lvl3pPr>
          </a:lstStyle>
          <a:p>
            <a:pPr lvl="0"/>
            <a:r>
              <a:rPr lang="en-US"/>
              <a:t>Edit Master text styles</a:t>
            </a:r>
          </a:p>
          <a:p>
            <a:pPr lvl="1"/>
            <a:r>
              <a:rPr lang="en-US"/>
              <a:t>Second level</a:t>
            </a:r>
          </a:p>
          <a:p>
            <a:pPr lvl="2"/>
            <a:r>
              <a:rPr lang="en-US"/>
              <a:t>Third level</a:t>
            </a:r>
          </a:p>
        </p:txBody>
      </p:sp>
      <p:sp>
        <p:nvSpPr>
          <p:cNvPr id="20" name="Text Placeholder 23"/>
          <p:cNvSpPr>
            <a:spLocks noGrp="1" noChangeAspect="1"/>
          </p:cNvSpPr>
          <p:nvPr>
            <p:ph type="body" sz="quarter" idx="14"/>
            <p:custDataLst>
              <p:tags r:id="rId2"/>
            </p:custDataLst>
          </p:nvPr>
        </p:nvSpPr>
        <p:spPr>
          <a:xfrm>
            <a:off x="4299388" y="3053517"/>
            <a:ext cx="3657600" cy="2819931"/>
          </a:xfrm>
        </p:spPr>
        <p:txBody>
          <a:bodyPr>
            <a:normAutofit/>
          </a:bodyPr>
          <a:lstStyle>
            <a:lvl1pPr>
              <a:defRPr sz="2667">
                <a:latin typeface="Franklin Gothic Book" panose="020B0503020102020204" pitchFamily="34" charset="0"/>
              </a:defRPr>
            </a:lvl1pPr>
            <a:lvl2pPr marL="990551" indent="-380982">
              <a:buFont typeface="Courier New" panose="02070309020205020404" pitchFamily="49" charset="0"/>
              <a:buChar char="o"/>
              <a:defRPr sz="2400">
                <a:latin typeface="Franklin Gothic Book" panose="020B0503020102020204" pitchFamily="34" charset="0"/>
              </a:defRPr>
            </a:lvl2pPr>
            <a:lvl3pPr marL="1600121" indent="-380982">
              <a:buFont typeface="Courier New" panose="02070309020205020404" pitchFamily="49" charset="0"/>
              <a:buChar char="o"/>
              <a:defRPr sz="2133">
                <a:latin typeface="Franklin Gothic Book" panose="020B0503020102020204" pitchFamily="34" charset="0"/>
              </a:defRPr>
            </a:lvl3pPr>
          </a:lstStyle>
          <a:p>
            <a:pPr lvl="0"/>
            <a:r>
              <a:rPr lang="en-US"/>
              <a:t>Edit Master text styles</a:t>
            </a:r>
          </a:p>
          <a:p>
            <a:pPr lvl="1"/>
            <a:r>
              <a:rPr lang="en-US"/>
              <a:t>Second level</a:t>
            </a:r>
          </a:p>
          <a:p>
            <a:pPr lvl="2"/>
            <a:r>
              <a:rPr lang="en-US"/>
              <a:t>Third level</a:t>
            </a:r>
          </a:p>
        </p:txBody>
      </p:sp>
      <p:sp>
        <p:nvSpPr>
          <p:cNvPr id="21" name="Text Placeholder 23"/>
          <p:cNvSpPr>
            <a:spLocks noGrp="1" noChangeAspect="1"/>
          </p:cNvSpPr>
          <p:nvPr>
            <p:ph type="body" sz="quarter" idx="16"/>
            <p:custDataLst>
              <p:tags r:id="rId3"/>
            </p:custDataLst>
          </p:nvPr>
        </p:nvSpPr>
        <p:spPr>
          <a:xfrm>
            <a:off x="8385139" y="3053517"/>
            <a:ext cx="3657600" cy="2819931"/>
          </a:xfrm>
        </p:spPr>
        <p:txBody>
          <a:bodyPr>
            <a:normAutofit/>
          </a:bodyPr>
          <a:lstStyle>
            <a:lvl1pPr>
              <a:defRPr sz="2667">
                <a:latin typeface="Franklin Gothic Book" panose="020B0503020102020204" pitchFamily="34" charset="0"/>
              </a:defRPr>
            </a:lvl1pPr>
            <a:lvl2pPr marL="990551" indent="-380982">
              <a:buFont typeface="Courier New" panose="02070309020205020404" pitchFamily="49" charset="0"/>
              <a:buChar char="o"/>
              <a:defRPr sz="2400">
                <a:latin typeface="Franklin Gothic Book" panose="020B0503020102020204" pitchFamily="34" charset="0"/>
              </a:defRPr>
            </a:lvl2pPr>
            <a:lvl3pPr marL="1523923" indent="-304784">
              <a:buFont typeface="Courier New" panose="02070309020205020404" pitchFamily="49" charset="0"/>
              <a:buChar char="o"/>
              <a:defRPr sz="2133">
                <a:latin typeface="Franklin Gothic Book" panose="020B0503020102020204" pitchFamily="34" charset="0"/>
              </a:defRPr>
            </a:lvl3pPr>
          </a:lstStyle>
          <a:p>
            <a:pPr lvl="0"/>
            <a:r>
              <a:rPr lang="en-US"/>
              <a:t>Edit Master text styles</a:t>
            </a:r>
          </a:p>
          <a:p>
            <a:pPr lvl="1"/>
            <a:r>
              <a:rPr lang="en-US"/>
              <a:t>Second level</a:t>
            </a:r>
          </a:p>
          <a:p>
            <a:pPr lvl="2"/>
            <a:r>
              <a:rPr lang="en-US"/>
              <a:t>Third level</a:t>
            </a:r>
          </a:p>
        </p:txBody>
      </p:sp>
      <p:sp>
        <p:nvSpPr>
          <p:cNvPr id="22" name="Text Placeholder 9"/>
          <p:cNvSpPr>
            <a:spLocks noGrp="1" noChangeAspect="1"/>
          </p:cNvSpPr>
          <p:nvPr>
            <p:ph type="body" sz="quarter" idx="17"/>
          </p:nvPr>
        </p:nvSpPr>
        <p:spPr>
          <a:xfrm>
            <a:off x="463994" y="2296811"/>
            <a:ext cx="3060700" cy="673100"/>
          </a:xfrm>
          <a:solidFill>
            <a:schemeClr val="accent1"/>
          </a:solidFill>
        </p:spPr>
        <p:txBody>
          <a:bodyPr>
            <a:noAutofit/>
          </a:bodyPr>
          <a:lstStyle>
            <a:lvl1pPr marL="0" indent="0" algn="ctr">
              <a:buNone/>
              <a:defRPr sz="2667" b="1">
                <a:solidFill>
                  <a:schemeClr val="bg1"/>
                </a:solidFill>
                <a:latin typeface="Franklin Gothic Book" panose="020B0503020102020204" pitchFamily="34" charset="0"/>
              </a:defRPr>
            </a:lvl1pPr>
            <a:lvl5pPr marL="2438278" indent="0">
              <a:buNone/>
              <a:defRPr/>
            </a:lvl5pPr>
          </a:lstStyle>
          <a:p>
            <a:pPr lvl="0"/>
            <a:r>
              <a:rPr lang="en-US"/>
              <a:t>Edit Master text styles</a:t>
            </a:r>
          </a:p>
        </p:txBody>
      </p:sp>
      <p:sp>
        <p:nvSpPr>
          <p:cNvPr id="23" name="Text Placeholder 9"/>
          <p:cNvSpPr>
            <a:spLocks noGrp="1" noChangeAspect="1"/>
          </p:cNvSpPr>
          <p:nvPr>
            <p:ph type="body" sz="quarter" idx="18"/>
          </p:nvPr>
        </p:nvSpPr>
        <p:spPr>
          <a:xfrm>
            <a:off x="4597839" y="2296371"/>
            <a:ext cx="3060700" cy="673100"/>
          </a:xfrm>
          <a:solidFill>
            <a:schemeClr val="accent2"/>
          </a:solidFill>
        </p:spPr>
        <p:txBody>
          <a:bodyPr>
            <a:noAutofit/>
          </a:bodyPr>
          <a:lstStyle>
            <a:lvl1pPr marL="0" indent="0" algn="ctr">
              <a:buNone/>
              <a:defRPr sz="2667" b="1">
                <a:solidFill>
                  <a:schemeClr val="bg1"/>
                </a:solidFill>
                <a:latin typeface="Franklin Gothic Book" panose="020B0503020102020204" pitchFamily="34" charset="0"/>
              </a:defRPr>
            </a:lvl1pPr>
            <a:lvl5pPr marL="2438278" indent="0">
              <a:buNone/>
              <a:defRPr/>
            </a:lvl5pPr>
          </a:lstStyle>
          <a:p>
            <a:pPr lvl="0"/>
            <a:r>
              <a:rPr lang="en-US"/>
              <a:t>Edit Master text styles</a:t>
            </a:r>
          </a:p>
        </p:txBody>
      </p:sp>
      <p:sp>
        <p:nvSpPr>
          <p:cNvPr id="24" name="Text Placeholder 9"/>
          <p:cNvSpPr>
            <a:spLocks noGrp="1" noChangeAspect="1"/>
          </p:cNvSpPr>
          <p:nvPr>
            <p:ph type="body" sz="quarter" idx="19"/>
          </p:nvPr>
        </p:nvSpPr>
        <p:spPr>
          <a:xfrm>
            <a:off x="8683591" y="2296370"/>
            <a:ext cx="3060700" cy="673100"/>
          </a:xfrm>
          <a:solidFill>
            <a:schemeClr val="accent4"/>
          </a:solidFill>
        </p:spPr>
        <p:txBody>
          <a:bodyPr>
            <a:noAutofit/>
          </a:bodyPr>
          <a:lstStyle>
            <a:lvl1pPr marL="0" indent="0" algn="ctr">
              <a:buNone/>
              <a:defRPr sz="2667" b="1">
                <a:solidFill>
                  <a:schemeClr val="bg1"/>
                </a:solidFill>
                <a:latin typeface="Franklin Gothic Book" panose="020B0503020102020204" pitchFamily="34" charset="0"/>
              </a:defRPr>
            </a:lvl1pPr>
            <a:lvl5pPr marL="2438278" indent="0">
              <a:buNone/>
              <a:defRPr/>
            </a:lvl5pPr>
          </a:lstStyle>
          <a:p>
            <a:pPr lvl="0"/>
            <a:r>
              <a:rPr lang="en-US"/>
              <a:t>Edit Master text styles</a:t>
            </a:r>
          </a:p>
        </p:txBody>
      </p:sp>
      <p:sp>
        <p:nvSpPr>
          <p:cNvPr id="16" name="Rectangle 15"/>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7" name="Picture 16">
            <a:extLst>
              <a:ext uri="{FF2B5EF4-FFF2-40B4-BE49-F238E27FC236}">
                <a16:creationId xmlns:a16="http://schemas.microsoft.com/office/drawing/2014/main" id="{54D83C2E-D359-41EE-8A64-F864AD5130E8}"/>
              </a:ext>
            </a:extLst>
          </p:cNvPr>
          <p:cNvPicPr>
            <a:picLocks noChangeAspect="1"/>
          </p:cNvPicPr>
          <p:nvPr userDrawn="1"/>
        </p:nvPicPr>
        <p:blipFill rotWithShape="1">
          <a:blip r:embed="rId7"/>
          <a:srcRect l="16072" r="28789"/>
          <a:stretch/>
        </p:blipFill>
        <p:spPr>
          <a:xfrm>
            <a:off x="6341533" y="6134745"/>
            <a:ext cx="5372608" cy="530675"/>
          </a:xfrm>
          <a:prstGeom prst="rect">
            <a:avLst/>
          </a:prstGeom>
        </p:spPr>
      </p:pic>
      <p:pic>
        <p:nvPicPr>
          <p:cNvPr id="26" name="Picture 25" descr="Text&#10;&#10;Description automatically generated">
            <a:extLst>
              <a:ext uri="{FF2B5EF4-FFF2-40B4-BE49-F238E27FC236}">
                <a16:creationId xmlns:a16="http://schemas.microsoft.com/office/drawing/2014/main" id="{E40B8DD4-E751-40DC-86FD-557FBF206F4F}"/>
              </a:ext>
            </a:extLst>
          </p:cNvPr>
          <p:cNvPicPr>
            <a:picLocks noChangeAspect="1"/>
          </p:cNvPicPr>
          <p:nvPr userDrawn="1"/>
        </p:nvPicPr>
        <p:blipFill>
          <a:blip r:embed="rId8"/>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35111878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09_Transition Slide and Content_b">
    <p:spTree>
      <p:nvGrpSpPr>
        <p:cNvPr id="1" name=""/>
        <p:cNvGrpSpPr/>
        <p:nvPr/>
      </p:nvGrpSpPr>
      <p:grpSpPr>
        <a:xfrm>
          <a:off x="0" y="0"/>
          <a:ext cx="0" cy="0"/>
          <a:chOff x="0" y="0"/>
          <a:chExt cx="0" cy="0"/>
        </a:xfrm>
      </p:grpSpPr>
      <p:sp>
        <p:nvSpPr>
          <p:cNvPr id="12" name="Content Placeholder 3"/>
          <p:cNvSpPr>
            <a:spLocks noGrp="1"/>
          </p:cNvSpPr>
          <p:nvPr>
            <p:ph sz="quarter" idx="17"/>
          </p:nvPr>
        </p:nvSpPr>
        <p:spPr>
          <a:xfrm>
            <a:off x="7146375" y="278851"/>
            <a:ext cx="4567767" cy="5113400"/>
          </a:xfrm>
        </p:spPr>
        <p:txBody>
          <a:bodyPr>
            <a:normAutofit/>
          </a:bodyPr>
          <a:lstStyle>
            <a:lvl1pPr>
              <a:defRPr sz="3200">
                <a:latin typeface="Franklin Gothic Book" panose="020B0503020102020204" pitchFamily="34" charset="0"/>
              </a:defRPr>
            </a:lvl1pPr>
            <a:lvl2pPr marL="990551" indent="-380982">
              <a:buFont typeface="Arial" panose="020B0604020202020204" pitchFamily="34" charset="0"/>
              <a:buChar char="•"/>
              <a:defRPr sz="2400"/>
            </a:lvl2pPr>
          </a:lstStyle>
          <a:p>
            <a:pPr lvl="0"/>
            <a:r>
              <a:rPr lang="en-US"/>
              <a:t>Edit Master text styles</a:t>
            </a:r>
          </a:p>
          <a:p>
            <a:pPr lvl="1"/>
            <a:r>
              <a:rPr lang="en-US"/>
              <a:t>Second level</a:t>
            </a:r>
          </a:p>
        </p:txBody>
      </p:sp>
      <p:pic>
        <p:nvPicPr>
          <p:cNvPr id="13" name="Picture 12" descr="ThinShearedLines_BlueRedYellow.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V="1">
            <a:off x="817033" y="3826478"/>
            <a:ext cx="6096000" cy="105977"/>
          </a:xfrm>
          <a:prstGeom prst="rect">
            <a:avLst/>
          </a:prstGeom>
        </p:spPr>
      </p:pic>
      <p:sp>
        <p:nvSpPr>
          <p:cNvPr id="19" name="Title 1"/>
          <p:cNvSpPr>
            <a:spLocks noGrp="1" noChangeAspect="1"/>
          </p:cNvSpPr>
          <p:nvPr>
            <p:ph type="title"/>
          </p:nvPr>
        </p:nvSpPr>
        <p:spPr>
          <a:xfrm>
            <a:off x="817033" y="2214881"/>
            <a:ext cx="6096000" cy="1537823"/>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20" name="Text Placeholder 1"/>
          <p:cNvSpPr>
            <a:spLocks noGrp="1" noChangeAspect="1"/>
          </p:cNvSpPr>
          <p:nvPr>
            <p:ph type="body" sz="quarter" idx="14"/>
            <p:custDataLst>
              <p:tags r:id="rId1"/>
            </p:custDataLst>
          </p:nvPr>
        </p:nvSpPr>
        <p:spPr>
          <a:xfrm>
            <a:off x="817033" y="4650614"/>
            <a:ext cx="6096000" cy="741637"/>
          </a:xfrm>
        </p:spPr>
        <p:txBody>
          <a:bodyPr>
            <a:normAutofit/>
          </a:bodyPr>
          <a:lstStyle>
            <a:lvl1pPr marL="0" indent="0">
              <a:buNone/>
              <a:defRPr sz="2933">
                <a:latin typeface="Franklin Gothic Book" panose="020B0503020102020204" pitchFamily="34" charset="0"/>
              </a:defRPr>
            </a:lvl1pPr>
          </a:lstStyle>
          <a:p>
            <a:endParaRPr lang="en-US"/>
          </a:p>
        </p:txBody>
      </p:sp>
      <p:sp>
        <p:nvSpPr>
          <p:cNvPr id="21" name="Text Placeholder 2"/>
          <p:cNvSpPr>
            <a:spLocks noGrp="1" noChangeAspect="1"/>
          </p:cNvSpPr>
          <p:nvPr>
            <p:ph type="body" sz="quarter" idx="16"/>
            <p:custDataLst>
              <p:tags r:id="rId2"/>
            </p:custDataLst>
          </p:nvPr>
        </p:nvSpPr>
        <p:spPr>
          <a:xfrm>
            <a:off x="817033" y="4011322"/>
            <a:ext cx="6096000" cy="565517"/>
          </a:xfrm>
        </p:spPr>
        <p:txBody>
          <a:bodyPr>
            <a:noAutofit/>
          </a:bodyPr>
          <a:lstStyle>
            <a:lvl1pPr marL="0" indent="0">
              <a:buNone/>
              <a:defRPr sz="2933">
                <a:latin typeface="Franklin Gothic Book" panose="020B0503020102020204" pitchFamily="34" charset="0"/>
              </a:defRPr>
            </a:lvl1pPr>
          </a:lstStyle>
          <a:p>
            <a:endParaRPr lang="en-US"/>
          </a:p>
        </p:txBody>
      </p:sp>
      <p:sp>
        <p:nvSpPr>
          <p:cNvPr id="10" name="Rectangle 9"/>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1" name="Picture 10">
            <a:extLst>
              <a:ext uri="{FF2B5EF4-FFF2-40B4-BE49-F238E27FC236}">
                <a16:creationId xmlns:a16="http://schemas.microsoft.com/office/drawing/2014/main" id="{EF63C850-A9DD-488B-9CB6-477FD27EE526}"/>
              </a:ext>
            </a:extLst>
          </p:cNvPr>
          <p:cNvPicPr>
            <a:picLocks noChangeAspect="1"/>
          </p:cNvPicPr>
          <p:nvPr userDrawn="1"/>
        </p:nvPicPr>
        <p:blipFill rotWithShape="1">
          <a:blip r:embed="rId5"/>
          <a:srcRect l="16072" r="28789"/>
          <a:stretch/>
        </p:blipFill>
        <p:spPr>
          <a:xfrm>
            <a:off x="6341533" y="6134745"/>
            <a:ext cx="5372608" cy="530675"/>
          </a:xfrm>
          <a:prstGeom prst="rect">
            <a:avLst/>
          </a:prstGeom>
        </p:spPr>
      </p:pic>
      <p:pic>
        <p:nvPicPr>
          <p:cNvPr id="16" name="Picture 15" descr="Text&#10;&#10;Description automatically generated">
            <a:extLst>
              <a:ext uri="{FF2B5EF4-FFF2-40B4-BE49-F238E27FC236}">
                <a16:creationId xmlns:a16="http://schemas.microsoft.com/office/drawing/2014/main" id="{9448C391-D41B-4DFE-A8EE-26362D615844}"/>
              </a:ext>
            </a:extLst>
          </p:cNvPr>
          <p:cNvPicPr>
            <a:picLocks noChangeAspect="1"/>
          </p:cNvPicPr>
          <p:nvPr userDrawn="1"/>
        </p:nvPicPr>
        <p:blipFill>
          <a:blip r:embed="rId6"/>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15365155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0_Single Content Banner_b">
    <p:spTree>
      <p:nvGrpSpPr>
        <p:cNvPr id="1" name=""/>
        <p:cNvGrpSpPr/>
        <p:nvPr/>
      </p:nvGrpSpPr>
      <p:grpSpPr>
        <a:xfrm>
          <a:off x="0" y="0"/>
          <a:ext cx="0" cy="0"/>
          <a:chOff x="0" y="0"/>
          <a:chExt cx="0" cy="0"/>
        </a:xfrm>
      </p:grpSpPr>
      <p:sp>
        <p:nvSpPr>
          <p:cNvPr id="8" name="Rectangle 7"/>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7" name="Picture 16" descr="HeaderBar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90848"/>
            <a:ext cx="12192000" cy="585216"/>
          </a:xfrm>
          <a:prstGeom prst="rect">
            <a:avLst/>
          </a:prstGeom>
        </p:spPr>
      </p:pic>
      <p:sp>
        <p:nvSpPr>
          <p:cNvPr id="14" name="Title 1"/>
          <p:cNvSpPr>
            <a:spLocks noGrp="1"/>
          </p:cNvSpPr>
          <p:nvPr>
            <p:ph type="title"/>
          </p:nvPr>
        </p:nvSpPr>
        <p:spPr>
          <a:xfrm>
            <a:off x="1651000" y="1064683"/>
            <a:ext cx="9144000" cy="1290639"/>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15" name="Content Placeholder 2"/>
          <p:cNvSpPr>
            <a:spLocks noGrp="1"/>
          </p:cNvSpPr>
          <p:nvPr>
            <p:ph idx="1"/>
          </p:nvPr>
        </p:nvSpPr>
        <p:spPr>
          <a:xfrm>
            <a:off x="1651000" y="2613959"/>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9" name="Picture 8">
            <a:extLst>
              <a:ext uri="{FF2B5EF4-FFF2-40B4-BE49-F238E27FC236}">
                <a16:creationId xmlns:a16="http://schemas.microsoft.com/office/drawing/2014/main" id="{F9102496-3B27-4F9E-86E4-7AD758250D84}"/>
              </a:ext>
            </a:extLst>
          </p:cNvPr>
          <p:cNvPicPr>
            <a:picLocks noChangeAspect="1"/>
          </p:cNvPicPr>
          <p:nvPr userDrawn="1"/>
        </p:nvPicPr>
        <p:blipFill rotWithShape="1">
          <a:blip r:embed="rId3"/>
          <a:srcRect l="16072" r="28789"/>
          <a:stretch/>
        </p:blipFill>
        <p:spPr>
          <a:xfrm>
            <a:off x="6341533" y="6134745"/>
            <a:ext cx="5372608" cy="530675"/>
          </a:xfrm>
          <a:prstGeom prst="rect">
            <a:avLst/>
          </a:prstGeom>
        </p:spPr>
      </p:pic>
      <p:pic>
        <p:nvPicPr>
          <p:cNvPr id="12" name="Picture 11" descr="Text&#10;&#10;Description automatically generated">
            <a:extLst>
              <a:ext uri="{FF2B5EF4-FFF2-40B4-BE49-F238E27FC236}">
                <a16:creationId xmlns:a16="http://schemas.microsoft.com/office/drawing/2014/main" id="{82B7AFC3-3179-44C5-AC92-9EBFE96F9E31}"/>
              </a:ext>
            </a:extLst>
          </p:cNvPr>
          <p:cNvPicPr>
            <a:picLocks noChangeAspect="1"/>
          </p:cNvPicPr>
          <p:nvPr userDrawn="1"/>
        </p:nvPicPr>
        <p:blipFill>
          <a:blip r:embed="rId4"/>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13154506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11_Single Content_b">
    <p:spTree>
      <p:nvGrpSpPr>
        <p:cNvPr id="1" name=""/>
        <p:cNvGrpSpPr/>
        <p:nvPr/>
      </p:nvGrpSpPr>
      <p:grpSpPr>
        <a:xfrm>
          <a:off x="0" y="0"/>
          <a:ext cx="0" cy="0"/>
          <a:chOff x="0" y="0"/>
          <a:chExt cx="0" cy="0"/>
        </a:xfrm>
      </p:grpSpPr>
      <p:sp>
        <p:nvSpPr>
          <p:cNvPr id="2" name="Title 1"/>
          <p:cNvSpPr>
            <a:spLocks noGrp="1"/>
          </p:cNvSpPr>
          <p:nvPr>
            <p:ph type="title"/>
          </p:nvPr>
        </p:nvSpPr>
        <p:spPr>
          <a:xfrm>
            <a:off x="1651000" y="1064683"/>
            <a:ext cx="9144000" cy="1290639"/>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3" name="Content Placeholder 2"/>
          <p:cNvSpPr>
            <a:spLocks noGrp="1"/>
          </p:cNvSpPr>
          <p:nvPr>
            <p:ph idx="1"/>
          </p:nvPr>
        </p:nvSpPr>
        <p:spPr>
          <a:xfrm>
            <a:off x="1651000" y="2613959"/>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sp>
        <p:nvSpPr>
          <p:cNvPr id="7" name="Rectangle 6"/>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8" name="Picture 7">
            <a:extLst>
              <a:ext uri="{FF2B5EF4-FFF2-40B4-BE49-F238E27FC236}">
                <a16:creationId xmlns:a16="http://schemas.microsoft.com/office/drawing/2014/main" id="{0A93DCE9-9EBA-4D95-B09B-4DE424D46B31}"/>
              </a:ext>
            </a:extLst>
          </p:cNvPr>
          <p:cNvPicPr>
            <a:picLocks noChangeAspect="1"/>
          </p:cNvPicPr>
          <p:nvPr userDrawn="1"/>
        </p:nvPicPr>
        <p:blipFill rotWithShape="1">
          <a:blip r:embed="rId2"/>
          <a:srcRect l="16072" r="28789"/>
          <a:stretch/>
        </p:blipFill>
        <p:spPr>
          <a:xfrm>
            <a:off x="6341533" y="6134745"/>
            <a:ext cx="5372608" cy="530675"/>
          </a:xfrm>
          <a:prstGeom prst="rect">
            <a:avLst/>
          </a:prstGeom>
        </p:spPr>
      </p:pic>
      <p:pic>
        <p:nvPicPr>
          <p:cNvPr id="11" name="Picture 10" descr="Text&#10;&#10;Description automatically generated">
            <a:extLst>
              <a:ext uri="{FF2B5EF4-FFF2-40B4-BE49-F238E27FC236}">
                <a16:creationId xmlns:a16="http://schemas.microsoft.com/office/drawing/2014/main" id="{80824313-1351-46F6-B59C-9F94FC95BE1A}"/>
              </a:ext>
            </a:extLst>
          </p:cNvPr>
          <p:cNvPicPr>
            <a:picLocks noChangeAspect="1"/>
          </p:cNvPicPr>
          <p:nvPr userDrawn="1"/>
        </p:nvPicPr>
        <p:blipFill>
          <a:blip r:embed="rId3"/>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34851804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2_Double Content_b">
    <p:spTree>
      <p:nvGrpSpPr>
        <p:cNvPr id="1" name=""/>
        <p:cNvGrpSpPr/>
        <p:nvPr/>
      </p:nvGrpSpPr>
      <p:grpSpPr>
        <a:xfrm>
          <a:off x="0" y="0"/>
          <a:ext cx="0" cy="0"/>
          <a:chOff x="0" y="0"/>
          <a:chExt cx="0" cy="0"/>
        </a:xfrm>
      </p:grpSpPr>
      <p:sp>
        <p:nvSpPr>
          <p:cNvPr id="16" name="Title 1"/>
          <p:cNvSpPr>
            <a:spLocks noGrp="1"/>
          </p:cNvSpPr>
          <p:nvPr>
            <p:ph type="title"/>
          </p:nvPr>
        </p:nvSpPr>
        <p:spPr>
          <a:xfrm>
            <a:off x="1524000" y="458410"/>
            <a:ext cx="9144000" cy="1085911"/>
          </a:xfrm>
        </p:spPr>
        <p:txBody>
          <a:bodyPr>
            <a:normAutofit/>
          </a:bodyPr>
          <a:lstStyle>
            <a:lvl1pPr algn="ctr">
              <a:defRPr sz="5067" baseline="0">
                <a:solidFill>
                  <a:srgbClr val="D9531E"/>
                </a:solidFill>
                <a:latin typeface="Franklin Gothic Book"/>
              </a:defRPr>
            </a:lvl1pPr>
          </a:lstStyle>
          <a:p>
            <a:r>
              <a:rPr lang="en-US"/>
              <a:t>Click to edit Master title style</a:t>
            </a:r>
          </a:p>
        </p:txBody>
      </p:sp>
      <p:sp>
        <p:nvSpPr>
          <p:cNvPr id="18" name="Content Placeholder 2"/>
          <p:cNvSpPr>
            <a:spLocks noGrp="1"/>
          </p:cNvSpPr>
          <p:nvPr>
            <p:ph idx="10"/>
          </p:nvPr>
        </p:nvSpPr>
        <p:spPr>
          <a:xfrm>
            <a:off x="1524000" y="1663911"/>
            <a:ext cx="4453467" cy="391393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sp>
        <p:nvSpPr>
          <p:cNvPr id="19" name="Content Placeholder 2"/>
          <p:cNvSpPr>
            <a:spLocks noGrp="1"/>
          </p:cNvSpPr>
          <p:nvPr>
            <p:ph idx="11"/>
          </p:nvPr>
        </p:nvSpPr>
        <p:spPr>
          <a:xfrm>
            <a:off x="6214533" y="1663911"/>
            <a:ext cx="4453467" cy="391393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20" name="Picture 19"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0933"/>
            <a:ext cx="12192000" cy="105664"/>
          </a:xfrm>
          <a:prstGeom prst="rect">
            <a:avLst/>
          </a:prstGeom>
        </p:spPr>
      </p:pic>
      <p:sp>
        <p:nvSpPr>
          <p:cNvPr id="9" name="Rectangle 8"/>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0" name="Picture 9">
            <a:extLst>
              <a:ext uri="{FF2B5EF4-FFF2-40B4-BE49-F238E27FC236}">
                <a16:creationId xmlns:a16="http://schemas.microsoft.com/office/drawing/2014/main" id="{D6306C15-36C5-4929-B96E-CBACAF50067C}"/>
              </a:ext>
            </a:extLst>
          </p:cNvPr>
          <p:cNvPicPr>
            <a:picLocks noChangeAspect="1"/>
          </p:cNvPicPr>
          <p:nvPr userDrawn="1"/>
        </p:nvPicPr>
        <p:blipFill rotWithShape="1">
          <a:blip r:embed="rId3"/>
          <a:srcRect l="16072" r="28789"/>
          <a:stretch/>
        </p:blipFill>
        <p:spPr>
          <a:xfrm>
            <a:off x="6341533" y="6134745"/>
            <a:ext cx="5372608" cy="530675"/>
          </a:xfrm>
          <a:prstGeom prst="rect">
            <a:avLst/>
          </a:prstGeom>
        </p:spPr>
      </p:pic>
      <p:pic>
        <p:nvPicPr>
          <p:cNvPr id="13" name="Picture 12" descr="Text&#10;&#10;Description automatically generated">
            <a:extLst>
              <a:ext uri="{FF2B5EF4-FFF2-40B4-BE49-F238E27FC236}">
                <a16:creationId xmlns:a16="http://schemas.microsoft.com/office/drawing/2014/main" id="{D25E26BC-825D-45CA-B0CF-0EDFB6A3A6CE}"/>
              </a:ext>
            </a:extLst>
          </p:cNvPr>
          <p:cNvPicPr>
            <a:picLocks noChangeAspect="1"/>
          </p:cNvPicPr>
          <p:nvPr userDrawn="1"/>
        </p:nvPicPr>
        <p:blipFill>
          <a:blip r:embed="rId4"/>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28628517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01_Title Slide_c">
    <p:spTree>
      <p:nvGrpSpPr>
        <p:cNvPr id="1" name=""/>
        <p:cNvGrpSpPr/>
        <p:nvPr/>
      </p:nvGrpSpPr>
      <p:grpSpPr>
        <a:xfrm>
          <a:off x="0" y="0"/>
          <a:ext cx="0" cy="0"/>
          <a:chOff x="0" y="0"/>
          <a:chExt cx="0" cy="0"/>
        </a:xfrm>
      </p:grpSpPr>
      <p:sp>
        <p:nvSpPr>
          <p:cNvPr id="10" name="Rectangle 9"/>
          <p:cNvSpPr/>
          <p:nvPr userDrawn="1"/>
        </p:nvSpPr>
        <p:spPr>
          <a:xfrm>
            <a:off x="0" y="1"/>
            <a:ext cx="12192000" cy="5970231"/>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Rectangle 7"/>
          <p:cNvSpPr/>
          <p:nvPr userDrawn="1"/>
        </p:nvSpPr>
        <p:spPr>
          <a:xfrm>
            <a:off x="0" y="5970229"/>
            <a:ext cx="12192000" cy="88777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1464062" y="1947337"/>
            <a:ext cx="9525673" cy="1549399"/>
          </a:xfrm>
        </p:spPr>
        <p:txBody>
          <a:bodyPr>
            <a:noAutofit/>
          </a:bodyPr>
          <a:lstStyle>
            <a:lvl1pPr algn="l">
              <a:defRPr sz="5867">
                <a:solidFill>
                  <a:schemeClr val="bg1"/>
                </a:solidFill>
                <a:latin typeface="Franklin Gothic Book"/>
              </a:defRPr>
            </a:lvl1pPr>
          </a:lstStyle>
          <a:p>
            <a:r>
              <a:rPr lang="en-US"/>
              <a:t>Click to edit Master title style</a:t>
            </a:r>
          </a:p>
        </p:txBody>
      </p:sp>
      <p:sp>
        <p:nvSpPr>
          <p:cNvPr id="3" name="Subtitle 2"/>
          <p:cNvSpPr>
            <a:spLocks noGrp="1"/>
          </p:cNvSpPr>
          <p:nvPr>
            <p:ph type="subTitle" idx="1"/>
          </p:nvPr>
        </p:nvSpPr>
        <p:spPr>
          <a:xfrm>
            <a:off x="1464061" y="3496735"/>
            <a:ext cx="8611275" cy="857251"/>
          </a:xfrm>
        </p:spPr>
        <p:txBody>
          <a:bodyPr>
            <a:normAutofit/>
          </a:bodyPr>
          <a:lstStyle>
            <a:lvl1pPr marL="0" indent="0" algn="l">
              <a:buNone/>
              <a:defRPr sz="2933">
                <a:solidFill>
                  <a:schemeClr val="bg1"/>
                </a:solidFill>
                <a:latin typeface="Franklin Gothic Book"/>
                <a:cs typeface="Franklin Gothic Book"/>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9" name="Parallelogram 8"/>
          <p:cNvSpPr/>
          <p:nvPr userDrawn="1"/>
        </p:nvSpPr>
        <p:spPr>
          <a:xfrm flipH="1">
            <a:off x="1464061" y="1648495"/>
            <a:ext cx="991272" cy="60959"/>
          </a:xfrm>
          <a:prstGeom prst="parallelogram">
            <a:avLst/>
          </a:prstGeom>
          <a:solidFill>
            <a:srgbClr val="9FA6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4" name="Picture 3" descr="ThinShearedLines_BlueYellowRed.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74652"/>
            <a:ext cx="12192000" cy="922528"/>
          </a:xfrm>
          <a:prstGeom prst="rect">
            <a:avLst/>
          </a:prstGeom>
        </p:spPr>
      </p:pic>
      <p:pic>
        <p:nvPicPr>
          <p:cNvPr id="12" name="Picture 11">
            <a:extLst>
              <a:ext uri="{FF2B5EF4-FFF2-40B4-BE49-F238E27FC236}">
                <a16:creationId xmlns:a16="http://schemas.microsoft.com/office/drawing/2014/main" id="{F6419F69-9964-4AC3-B642-44ABE5C9D975}"/>
              </a:ext>
            </a:extLst>
          </p:cNvPr>
          <p:cNvPicPr>
            <a:picLocks noChangeAspect="1"/>
          </p:cNvPicPr>
          <p:nvPr userDrawn="1"/>
        </p:nvPicPr>
        <p:blipFill rotWithShape="1">
          <a:blip r:embed="rId3"/>
          <a:srcRect l="16072" r="28789"/>
          <a:stretch/>
        </p:blipFill>
        <p:spPr>
          <a:xfrm>
            <a:off x="6341533" y="6134745"/>
            <a:ext cx="5372608" cy="530675"/>
          </a:xfrm>
          <a:prstGeom prst="rect">
            <a:avLst/>
          </a:prstGeom>
        </p:spPr>
      </p:pic>
      <p:pic>
        <p:nvPicPr>
          <p:cNvPr id="13" name="Picture 12" descr="Text&#10;&#10;Description automatically generated">
            <a:extLst>
              <a:ext uri="{FF2B5EF4-FFF2-40B4-BE49-F238E27FC236}">
                <a16:creationId xmlns:a16="http://schemas.microsoft.com/office/drawing/2014/main" id="{5EF8A0C6-FF58-4F38-A2DA-6B899A1DC793}"/>
              </a:ext>
            </a:extLst>
          </p:cNvPr>
          <p:cNvPicPr>
            <a:picLocks noChangeAspect="1"/>
          </p:cNvPicPr>
          <p:nvPr userDrawn="1"/>
        </p:nvPicPr>
        <p:blipFill>
          <a:blip r:embed="rId4"/>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3057766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02_Title Slide_c">
    <p:spTree>
      <p:nvGrpSpPr>
        <p:cNvPr id="1" name=""/>
        <p:cNvGrpSpPr/>
        <p:nvPr/>
      </p:nvGrpSpPr>
      <p:grpSpPr>
        <a:xfrm>
          <a:off x="0" y="0"/>
          <a:ext cx="0" cy="0"/>
          <a:chOff x="0" y="0"/>
          <a:chExt cx="0" cy="0"/>
        </a:xfrm>
      </p:grpSpPr>
      <p:sp>
        <p:nvSpPr>
          <p:cNvPr id="10" name="Rectangle 9"/>
          <p:cNvSpPr/>
          <p:nvPr userDrawn="1"/>
        </p:nvSpPr>
        <p:spPr>
          <a:xfrm>
            <a:off x="0" y="349251"/>
            <a:ext cx="12192000" cy="5620980"/>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Rectangle 7"/>
          <p:cNvSpPr/>
          <p:nvPr userDrawn="1"/>
        </p:nvSpPr>
        <p:spPr>
          <a:xfrm>
            <a:off x="0" y="5970229"/>
            <a:ext cx="12192000" cy="887771"/>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1464062" y="1947337"/>
            <a:ext cx="9525673" cy="1549399"/>
          </a:xfrm>
        </p:spPr>
        <p:txBody>
          <a:bodyPr>
            <a:noAutofit/>
          </a:bodyPr>
          <a:lstStyle>
            <a:lvl1pPr algn="l">
              <a:defRPr sz="5867">
                <a:solidFill>
                  <a:schemeClr val="bg1"/>
                </a:solidFill>
                <a:latin typeface="Franklin Gothic Book"/>
              </a:defRPr>
            </a:lvl1pPr>
          </a:lstStyle>
          <a:p>
            <a:r>
              <a:rPr lang="en-US"/>
              <a:t>Click to edit Master title style</a:t>
            </a:r>
          </a:p>
        </p:txBody>
      </p:sp>
      <p:sp>
        <p:nvSpPr>
          <p:cNvPr id="3" name="Subtitle 2"/>
          <p:cNvSpPr>
            <a:spLocks noGrp="1"/>
          </p:cNvSpPr>
          <p:nvPr>
            <p:ph type="subTitle" idx="1"/>
          </p:nvPr>
        </p:nvSpPr>
        <p:spPr>
          <a:xfrm>
            <a:off x="1464061" y="3496735"/>
            <a:ext cx="8611275" cy="857251"/>
          </a:xfrm>
        </p:spPr>
        <p:txBody>
          <a:bodyPr>
            <a:normAutofit/>
          </a:bodyPr>
          <a:lstStyle>
            <a:lvl1pPr marL="0" indent="0" algn="l">
              <a:buNone/>
              <a:defRPr sz="2933">
                <a:solidFill>
                  <a:schemeClr val="bg1"/>
                </a:solidFill>
                <a:latin typeface="Franklin Gothic Book"/>
                <a:cs typeface="Franklin Gothic Book"/>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9" name="Parallelogram 8"/>
          <p:cNvSpPr/>
          <p:nvPr userDrawn="1"/>
        </p:nvSpPr>
        <p:spPr>
          <a:xfrm flipH="1">
            <a:off x="1464061" y="1648495"/>
            <a:ext cx="991272" cy="60959"/>
          </a:xfrm>
          <a:prstGeom prst="parallelogram">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8" name="Picture 17" descr="HeaderBar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85216"/>
          </a:xfrm>
          <a:prstGeom prst="rect">
            <a:avLst/>
          </a:prstGeom>
        </p:spPr>
      </p:pic>
      <p:pic>
        <p:nvPicPr>
          <p:cNvPr id="12" name="Picture 11">
            <a:extLst>
              <a:ext uri="{FF2B5EF4-FFF2-40B4-BE49-F238E27FC236}">
                <a16:creationId xmlns:a16="http://schemas.microsoft.com/office/drawing/2014/main" id="{0638BAD4-744B-4027-AA53-409D0909967F}"/>
              </a:ext>
            </a:extLst>
          </p:cNvPr>
          <p:cNvPicPr>
            <a:picLocks noChangeAspect="1"/>
          </p:cNvPicPr>
          <p:nvPr userDrawn="1"/>
        </p:nvPicPr>
        <p:blipFill rotWithShape="1">
          <a:blip r:embed="rId3"/>
          <a:srcRect l="16072" r="28789"/>
          <a:stretch/>
        </p:blipFill>
        <p:spPr>
          <a:xfrm>
            <a:off x="6341533" y="6134745"/>
            <a:ext cx="5372608" cy="530675"/>
          </a:xfrm>
          <a:prstGeom prst="rect">
            <a:avLst/>
          </a:prstGeom>
        </p:spPr>
      </p:pic>
      <p:pic>
        <p:nvPicPr>
          <p:cNvPr id="13" name="Picture 12" descr="Text&#10;&#10;Description automatically generated">
            <a:extLst>
              <a:ext uri="{FF2B5EF4-FFF2-40B4-BE49-F238E27FC236}">
                <a16:creationId xmlns:a16="http://schemas.microsoft.com/office/drawing/2014/main" id="{08475C29-9912-42F8-8178-69730553248B}"/>
              </a:ext>
            </a:extLst>
          </p:cNvPr>
          <p:cNvPicPr>
            <a:picLocks noChangeAspect="1"/>
          </p:cNvPicPr>
          <p:nvPr userDrawn="1"/>
        </p:nvPicPr>
        <p:blipFill>
          <a:blip r:embed="rId4"/>
          <a:stretch>
            <a:fillRect/>
          </a:stretch>
        </p:blipFill>
        <p:spPr>
          <a:xfrm>
            <a:off x="477859" y="6149162"/>
            <a:ext cx="1838019" cy="501844"/>
          </a:xfrm>
          <a:prstGeom prst="rect">
            <a:avLst/>
          </a:prstGeom>
        </p:spPr>
      </p:pic>
    </p:spTree>
    <p:extLst>
      <p:ext uri="{BB962C8B-B14F-4D97-AF65-F5344CB8AC3E}">
        <p14:creationId xmlns:p14="http://schemas.microsoft.com/office/powerpoint/2010/main" val="306040498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03_Title and Content_c">
    <p:spTree>
      <p:nvGrpSpPr>
        <p:cNvPr id="1" name=""/>
        <p:cNvGrpSpPr/>
        <p:nvPr/>
      </p:nvGrpSpPr>
      <p:grpSpPr>
        <a:xfrm>
          <a:off x="0" y="0"/>
          <a:ext cx="0" cy="0"/>
          <a:chOff x="0" y="0"/>
          <a:chExt cx="0" cy="0"/>
        </a:xfrm>
      </p:grpSpPr>
      <p:sp>
        <p:nvSpPr>
          <p:cNvPr id="2" name="Title 1"/>
          <p:cNvSpPr>
            <a:spLocks noGrp="1"/>
          </p:cNvSpPr>
          <p:nvPr>
            <p:ph type="title"/>
          </p:nvPr>
        </p:nvSpPr>
        <p:spPr>
          <a:xfrm>
            <a:off x="1651000" y="1377950"/>
            <a:ext cx="9144000" cy="1290639"/>
          </a:xfrm>
        </p:spPr>
        <p:txBody>
          <a:bodyPr>
            <a:normAutofit/>
          </a:bodyPr>
          <a:lstStyle>
            <a:lvl1pPr algn="l">
              <a:defRPr sz="5067" baseline="0">
                <a:solidFill>
                  <a:srgbClr val="D9531E"/>
                </a:solidFill>
                <a:latin typeface="Franklin Gothic Book"/>
              </a:defRPr>
            </a:lvl1pPr>
          </a:lstStyle>
          <a:p>
            <a:r>
              <a:rPr lang="en-US"/>
              <a:t>Click to edit Master title style</a:t>
            </a:r>
          </a:p>
        </p:txBody>
      </p:sp>
      <p:sp>
        <p:nvSpPr>
          <p:cNvPr id="3" name="Content Placeholder 2"/>
          <p:cNvSpPr>
            <a:spLocks noGrp="1"/>
          </p:cNvSpPr>
          <p:nvPr>
            <p:ph idx="1"/>
          </p:nvPr>
        </p:nvSpPr>
        <p:spPr>
          <a:xfrm>
            <a:off x="1651000" y="2914650"/>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5" name="Picture 14"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3200"/>
            <a:ext cx="12192000" cy="105664"/>
          </a:xfrm>
          <a:prstGeom prst="rect">
            <a:avLst/>
          </a:prstGeom>
        </p:spPr>
      </p:pic>
      <p:sp>
        <p:nvSpPr>
          <p:cNvPr id="8" name="Rectangle 7"/>
          <p:cNvSpPr/>
          <p:nvPr userDrawn="1"/>
        </p:nvSpPr>
        <p:spPr>
          <a:xfrm>
            <a:off x="0" y="5970229"/>
            <a:ext cx="12192000" cy="887771"/>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2" name="Picture 11" descr="Logo, company name&#10;&#10;Description automatically generated">
            <a:extLst>
              <a:ext uri="{FF2B5EF4-FFF2-40B4-BE49-F238E27FC236}">
                <a16:creationId xmlns:a16="http://schemas.microsoft.com/office/drawing/2014/main" id="{EC52C62A-E11E-4355-AA8E-51A615E3ACED}"/>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13" name="Picture 12">
            <a:extLst>
              <a:ext uri="{FF2B5EF4-FFF2-40B4-BE49-F238E27FC236}">
                <a16:creationId xmlns:a16="http://schemas.microsoft.com/office/drawing/2014/main" id="{B031A60D-3BF7-454F-BAAF-ED13E48B4A47}"/>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62065115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04_Title and Content_c">
    <p:spTree>
      <p:nvGrpSpPr>
        <p:cNvPr id="1" name=""/>
        <p:cNvGrpSpPr/>
        <p:nvPr/>
      </p:nvGrpSpPr>
      <p:grpSpPr>
        <a:xfrm>
          <a:off x="0" y="0"/>
          <a:ext cx="0" cy="0"/>
          <a:chOff x="0" y="0"/>
          <a:chExt cx="0" cy="0"/>
        </a:xfrm>
      </p:grpSpPr>
      <p:sp>
        <p:nvSpPr>
          <p:cNvPr id="8" name="Title 1"/>
          <p:cNvSpPr>
            <a:spLocks noGrp="1"/>
          </p:cNvSpPr>
          <p:nvPr>
            <p:ph type="title"/>
          </p:nvPr>
        </p:nvSpPr>
        <p:spPr>
          <a:xfrm>
            <a:off x="1645019" y="1793128"/>
            <a:ext cx="2142076" cy="1375824"/>
          </a:xfrm>
        </p:spPr>
        <p:txBody>
          <a:bodyPr>
            <a:normAutofit/>
          </a:bodyPr>
          <a:lstStyle>
            <a:lvl1pPr algn="ctr">
              <a:defRPr sz="2933" baseline="0">
                <a:solidFill>
                  <a:schemeClr val="accent2"/>
                </a:solidFill>
                <a:latin typeface="Franklin Gothic Book"/>
              </a:defRPr>
            </a:lvl1pPr>
          </a:lstStyle>
          <a:p>
            <a:r>
              <a:rPr lang="en-US"/>
              <a:t>Click to edit Master title style</a:t>
            </a:r>
          </a:p>
        </p:txBody>
      </p:sp>
      <p:sp>
        <p:nvSpPr>
          <p:cNvPr id="10" name="Rectangle 9"/>
          <p:cNvSpPr/>
          <p:nvPr userDrawn="1"/>
        </p:nvSpPr>
        <p:spPr>
          <a:xfrm>
            <a:off x="1106520" y="623882"/>
            <a:ext cx="3219075" cy="3714317"/>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 Placeholder 6"/>
          <p:cNvSpPr>
            <a:spLocks noGrp="1"/>
          </p:cNvSpPr>
          <p:nvPr>
            <p:ph type="body" sz="quarter" idx="11" hasCustomPrompt="1"/>
          </p:nvPr>
        </p:nvSpPr>
        <p:spPr>
          <a:xfrm>
            <a:off x="229339" y="4627760"/>
            <a:ext cx="4973437" cy="1110637"/>
          </a:xfrm>
        </p:spPr>
        <p:txBody>
          <a:bodyPr>
            <a:normAutofit/>
          </a:bodyPr>
          <a:lstStyle>
            <a:lvl1pPr marL="0" indent="0" algn="ctr">
              <a:buNone/>
              <a:defRPr sz="2400" baseline="0">
                <a:latin typeface="Franklin Gothic Book" panose="020B0503020102020204" pitchFamily="34" charset="0"/>
              </a:defRPr>
            </a:lvl1pPr>
          </a:lstStyle>
          <a:p>
            <a:pPr lvl="0"/>
            <a:r>
              <a:rPr lang="en-US"/>
              <a:t>Click to edit sub master text styles</a:t>
            </a:r>
          </a:p>
        </p:txBody>
      </p:sp>
      <p:pic>
        <p:nvPicPr>
          <p:cNvPr id="13" name="Picture 12"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9339" y="4456635"/>
            <a:ext cx="4973437" cy="113396"/>
          </a:xfrm>
          <a:prstGeom prst="rect">
            <a:avLst/>
          </a:prstGeom>
        </p:spPr>
      </p:pic>
      <p:sp>
        <p:nvSpPr>
          <p:cNvPr id="14" name="Content Placeholder 2"/>
          <p:cNvSpPr>
            <a:spLocks noGrp="1" noChangeAspect="1"/>
          </p:cNvSpPr>
          <p:nvPr>
            <p:ph idx="1"/>
          </p:nvPr>
        </p:nvSpPr>
        <p:spPr>
          <a:xfrm>
            <a:off x="6115353" y="623882"/>
            <a:ext cx="5767009" cy="5114516"/>
          </a:xfrm>
        </p:spPr>
        <p:txBody>
          <a:bodyPr>
            <a:normAutofit/>
          </a:bodyPr>
          <a:lstStyle>
            <a:lvl1pPr marL="457177" indent="-457177">
              <a:spcBef>
                <a:spcPts val="0"/>
              </a:spcBef>
              <a:buFont typeface="Arial" panose="020B0604020202020204" pitchFamily="34" charset="0"/>
              <a:buChar char="•"/>
              <a:defRPr sz="2933" baseline="0">
                <a:solidFill>
                  <a:schemeClr val="tx1"/>
                </a:solidFill>
                <a:latin typeface="Franklin Gothic Book"/>
              </a:defRPr>
            </a:lvl1pPr>
            <a:lvl2pPr marL="457177" indent="-457177">
              <a:spcBef>
                <a:spcPts val="0"/>
              </a:spcBef>
              <a:buFont typeface="Arial" panose="020B0604020202020204" pitchFamily="34" charset="0"/>
              <a:buChar char="•"/>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910121" indent="-457177">
              <a:spcBef>
                <a:spcPts val="0"/>
              </a:spcBef>
              <a:buFont typeface="Arial" panose="020B0604020202020204" pitchFamily="34" charset="0"/>
              <a:buChar char="•"/>
              <a:defRPr sz="2667"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vl6pPr marL="1219139" indent="-304784">
              <a:defRPr sz="2400">
                <a:latin typeface="Franklin Gothic Book" panose="020B0503020102020204" pitchFamily="34" charset="0"/>
              </a:defRPr>
            </a:lvl6pPr>
          </a:lstStyle>
          <a:p>
            <a:pPr lvl="0"/>
            <a:r>
              <a:rPr lang="en-US"/>
              <a:t>Edit Master text styles</a:t>
            </a:r>
          </a:p>
          <a:p>
            <a:pPr lvl="3"/>
            <a:r>
              <a:rPr lang="en-US"/>
              <a:t>Second level</a:t>
            </a:r>
          </a:p>
          <a:p>
            <a:pPr lvl="5"/>
            <a:r>
              <a:rPr lang="en-US"/>
              <a:t>Third level</a:t>
            </a:r>
          </a:p>
        </p:txBody>
      </p:sp>
      <p:sp>
        <p:nvSpPr>
          <p:cNvPr id="11" name="Rectangle 10"/>
          <p:cNvSpPr/>
          <p:nvPr userDrawn="1"/>
        </p:nvSpPr>
        <p:spPr>
          <a:xfrm>
            <a:off x="0" y="5970229"/>
            <a:ext cx="12192000" cy="887771"/>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5" name="Picture 14" descr="Logo, company name&#10;&#10;Description automatically generated">
            <a:extLst>
              <a:ext uri="{FF2B5EF4-FFF2-40B4-BE49-F238E27FC236}">
                <a16:creationId xmlns:a16="http://schemas.microsoft.com/office/drawing/2014/main" id="{AA618A6B-D239-43FC-8CA7-915F70FD341B}"/>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17" name="Picture 16">
            <a:extLst>
              <a:ext uri="{FF2B5EF4-FFF2-40B4-BE49-F238E27FC236}">
                <a16:creationId xmlns:a16="http://schemas.microsoft.com/office/drawing/2014/main" id="{4BF25FE1-2DF8-4CEB-82F7-AA7A65059F57}"/>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8877264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05_Three Content Category_c">
    <p:spTree>
      <p:nvGrpSpPr>
        <p:cNvPr id="1" name=""/>
        <p:cNvGrpSpPr/>
        <p:nvPr/>
      </p:nvGrpSpPr>
      <p:grpSpPr>
        <a:xfrm>
          <a:off x="0" y="0"/>
          <a:ext cx="0" cy="0"/>
          <a:chOff x="0" y="0"/>
          <a:chExt cx="0" cy="0"/>
        </a:xfrm>
      </p:grpSpPr>
      <p:sp>
        <p:nvSpPr>
          <p:cNvPr id="8" name="Title 1"/>
          <p:cNvSpPr>
            <a:spLocks noGrp="1" noChangeAspect="1"/>
          </p:cNvSpPr>
          <p:nvPr>
            <p:ph type="title"/>
          </p:nvPr>
        </p:nvSpPr>
        <p:spPr>
          <a:xfrm>
            <a:off x="178888" y="410547"/>
            <a:ext cx="5931125" cy="1720851"/>
          </a:xfrm>
          <a:noFill/>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9" name="Content Placeholder 2"/>
          <p:cNvSpPr>
            <a:spLocks noGrp="1" noChangeAspect="1"/>
          </p:cNvSpPr>
          <p:nvPr>
            <p:ph idx="1"/>
          </p:nvPr>
        </p:nvSpPr>
        <p:spPr>
          <a:xfrm>
            <a:off x="6341533" y="410549"/>
            <a:ext cx="5668288" cy="5449377"/>
          </a:xfrm>
        </p:spPr>
        <p:txBody>
          <a:bodyPr>
            <a:normAutofit/>
          </a:bodyPr>
          <a:lstStyle>
            <a:lvl1pPr marL="457177" indent="-457177">
              <a:spcBef>
                <a:spcPts val="0"/>
              </a:spcBef>
              <a:buFont typeface="Arial" panose="020B0604020202020204" pitchFamily="34" charset="0"/>
              <a:buChar char="•"/>
              <a:defRPr sz="2933" baseline="0">
                <a:solidFill>
                  <a:schemeClr val="tx1"/>
                </a:solidFill>
                <a:latin typeface="Franklin Gothic Book"/>
              </a:defRPr>
            </a:lvl1pPr>
            <a:lvl2pPr marL="457177" indent="-457177">
              <a:spcBef>
                <a:spcPts val="0"/>
              </a:spcBef>
              <a:buFont typeface="Arial" panose="020B0604020202020204" pitchFamily="34" charset="0"/>
              <a:buChar char="•"/>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910121" indent="-457177">
              <a:spcBef>
                <a:spcPts val="0"/>
              </a:spcBef>
              <a:buFont typeface="Arial" panose="020B0604020202020204" pitchFamily="34" charset="0"/>
              <a:buChar char="•"/>
              <a:defRPr sz="2667"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vl6pPr marL="1219139" indent="-304784">
              <a:defRPr sz="2400">
                <a:latin typeface="Franklin Gothic Book" panose="020B0503020102020204" pitchFamily="34" charset="0"/>
              </a:defRPr>
            </a:lvl6pPr>
          </a:lstStyle>
          <a:p>
            <a:pPr lvl="0"/>
            <a:r>
              <a:rPr lang="en-US"/>
              <a:t>Edit Master text styles</a:t>
            </a:r>
          </a:p>
          <a:p>
            <a:pPr lvl="3"/>
            <a:r>
              <a:rPr lang="en-US"/>
              <a:t>Second level</a:t>
            </a:r>
          </a:p>
          <a:p>
            <a:pPr lvl="5"/>
            <a:r>
              <a:rPr lang="en-US"/>
              <a:t>Third level</a:t>
            </a:r>
          </a:p>
        </p:txBody>
      </p:sp>
      <p:sp>
        <p:nvSpPr>
          <p:cNvPr id="10" name="Text Placeholder 32"/>
          <p:cNvSpPr>
            <a:spLocks noGrp="1"/>
          </p:cNvSpPr>
          <p:nvPr>
            <p:ph type="body" sz="quarter" idx="26"/>
          </p:nvPr>
        </p:nvSpPr>
        <p:spPr>
          <a:xfrm>
            <a:off x="431800" y="2395290"/>
            <a:ext cx="5678213" cy="922407"/>
          </a:xfrm>
        </p:spPr>
        <p:txBody>
          <a:bodyPr/>
          <a:lstStyle>
            <a:lvl1pPr marL="0" indent="0">
              <a:buNone/>
              <a:defRPr sz="2400" b="0">
                <a:latin typeface="Franklin Gothic Book" panose="020B0503020102020204" pitchFamily="34" charset="0"/>
              </a:defRPr>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2" name="Rectangle 11"/>
          <p:cNvSpPr>
            <a:spLocks/>
          </p:cNvSpPr>
          <p:nvPr userDrawn="1"/>
        </p:nvSpPr>
        <p:spPr>
          <a:xfrm>
            <a:off x="186209" y="2403296"/>
            <a:ext cx="60959"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ext Placeholder 32"/>
          <p:cNvSpPr>
            <a:spLocks noGrp="1"/>
          </p:cNvSpPr>
          <p:nvPr>
            <p:ph type="body" sz="quarter" idx="27"/>
          </p:nvPr>
        </p:nvSpPr>
        <p:spPr>
          <a:xfrm>
            <a:off x="431800" y="3597021"/>
            <a:ext cx="5678213" cy="913408"/>
          </a:xfrm>
        </p:spPr>
        <p:txBody>
          <a:bodyPr/>
          <a:lstStyle>
            <a:lvl1pPr marL="0" indent="0">
              <a:buNone/>
              <a:defRPr sz="2400" b="0">
                <a:latin typeface="Franklin Gothic Book" panose="020B0503020102020204" pitchFamily="34" charset="0"/>
              </a:defRPr>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4" name="Rectangle 13"/>
          <p:cNvSpPr>
            <a:spLocks/>
          </p:cNvSpPr>
          <p:nvPr userDrawn="1"/>
        </p:nvSpPr>
        <p:spPr>
          <a:xfrm>
            <a:off x="186207" y="3596029"/>
            <a:ext cx="60959"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 Placeholder 32"/>
          <p:cNvSpPr>
            <a:spLocks noGrp="1"/>
          </p:cNvSpPr>
          <p:nvPr>
            <p:ph type="body" sz="quarter" idx="28"/>
          </p:nvPr>
        </p:nvSpPr>
        <p:spPr>
          <a:xfrm>
            <a:off x="431800" y="4790784"/>
            <a:ext cx="5678213" cy="912379"/>
          </a:xfrm>
        </p:spPr>
        <p:txBody>
          <a:bodyPr/>
          <a:lstStyle>
            <a:lvl1pPr marL="0" indent="0">
              <a:buNone/>
              <a:defRPr sz="2400" b="0">
                <a:latin typeface="Franklin Gothic Book" panose="020B0503020102020204" pitchFamily="34" charset="0"/>
              </a:defRPr>
            </a:lvl1pPr>
            <a:lvl2pPr marL="457177" indent="-457177">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8" name="Rectangle 17"/>
          <p:cNvSpPr>
            <a:spLocks/>
          </p:cNvSpPr>
          <p:nvPr userDrawn="1"/>
        </p:nvSpPr>
        <p:spPr>
          <a:xfrm>
            <a:off x="186206" y="4788763"/>
            <a:ext cx="60959" cy="914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1" name="Picture 20"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0933"/>
            <a:ext cx="12192000" cy="105664"/>
          </a:xfrm>
          <a:prstGeom prst="rect">
            <a:avLst/>
          </a:prstGeom>
        </p:spPr>
      </p:pic>
      <p:sp>
        <p:nvSpPr>
          <p:cNvPr id="15" name="Rectangle 14"/>
          <p:cNvSpPr/>
          <p:nvPr userDrawn="1"/>
        </p:nvSpPr>
        <p:spPr>
          <a:xfrm>
            <a:off x="0" y="5970229"/>
            <a:ext cx="12192000" cy="887771"/>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9" name="Picture 18" descr="Logo, company name&#10;&#10;Description automatically generated">
            <a:extLst>
              <a:ext uri="{FF2B5EF4-FFF2-40B4-BE49-F238E27FC236}">
                <a16:creationId xmlns:a16="http://schemas.microsoft.com/office/drawing/2014/main" id="{9C149D4B-C624-4FC0-93DD-EFCA07967BEF}"/>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20" name="Picture 19">
            <a:extLst>
              <a:ext uri="{FF2B5EF4-FFF2-40B4-BE49-F238E27FC236}">
                <a16:creationId xmlns:a16="http://schemas.microsoft.com/office/drawing/2014/main" id="{074FB076-2526-4558-8086-4E1EB67D09AE}"/>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24735488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06_Five Content Category_c">
    <p:spTree>
      <p:nvGrpSpPr>
        <p:cNvPr id="1" name=""/>
        <p:cNvGrpSpPr/>
        <p:nvPr/>
      </p:nvGrpSpPr>
      <p:grpSpPr>
        <a:xfrm>
          <a:off x="0" y="0"/>
          <a:ext cx="0" cy="0"/>
          <a:chOff x="0" y="0"/>
          <a:chExt cx="0" cy="0"/>
        </a:xfrm>
      </p:grpSpPr>
      <p:sp>
        <p:nvSpPr>
          <p:cNvPr id="8" name="Title 1"/>
          <p:cNvSpPr>
            <a:spLocks noGrp="1" noChangeAspect="1"/>
          </p:cNvSpPr>
          <p:nvPr>
            <p:ph type="title"/>
          </p:nvPr>
        </p:nvSpPr>
        <p:spPr>
          <a:xfrm>
            <a:off x="178888" y="410547"/>
            <a:ext cx="5931125" cy="1720851"/>
          </a:xfrm>
          <a:noFill/>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9" name="Content Placeholder 2"/>
          <p:cNvSpPr>
            <a:spLocks noGrp="1" noChangeAspect="1"/>
          </p:cNvSpPr>
          <p:nvPr>
            <p:ph idx="1"/>
          </p:nvPr>
        </p:nvSpPr>
        <p:spPr>
          <a:xfrm>
            <a:off x="6341533" y="410549"/>
            <a:ext cx="5668288" cy="5449377"/>
          </a:xfrm>
        </p:spPr>
        <p:txBody>
          <a:bodyPr>
            <a:normAutofit/>
          </a:bodyPr>
          <a:lstStyle>
            <a:lvl1pPr marL="457177" indent="-457177">
              <a:spcBef>
                <a:spcPts val="0"/>
              </a:spcBef>
              <a:buFont typeface="Arial" panose="020B0604020202020204" pitchFamily="34" charset="0"/>
              <a:buChar char="•"/>
              <a:defRPr sz="2933" baseline="0">
                <a:solidFill>
                  <a:schemeClr val="tx1"/>
                </a:solidFill>
                <a:latin typeface="Franklin Gothic Book"/>
              </a:defRPr>
            </a:lvl1pPr>
            <a:lvl2pPr marL="457177" indent="-457177">
              <a:spcBef>
                <a:spcPts val="0"/>
              </a:spcBef>
              <a:buFont typeface="Arial" panose="020B0604020202020204" pitchFamily="34" charset="0"/>
              <a:buChar char="•"/>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910121" indent="-457177">
              <a:spcBef>
                <a:spcPts val="0"/>
              </a:spcBef>
              <a:buFont typeface="Arial" panose="020B0604020202020204" pitchFamily="34" charset="0"/>
              <a:buChar char="•"/>
              <a:defRPr sz="2667"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vl6pPr marL="1219139" indent="-304784">
              <a:defRPr sz="2400">
                <a:latin typeface="Franklin Gothic Book" panose="020B0503020102020204" pitchFamily="34" charset="0"/>
              </a:defRPr>
            </a:lvl6pPr>
          </a:lstStyle>
          <a:p>
            <a:pPr lvl="0"/>
            <a:r>
              <a:rPr lang="en-US"/>
              <a:t>Edit Master text styles</a:t>
            </a:r>
          </a:p>
          <a:p>
            <a:pPr lvl="3"/>
            <a:r>
              <a:rPr lang="en-US"/>
              <a:t>Second level</a:t>
            </a:r>
          </a:p>
          <a:p>
            <a:pPr lvl="5"/>
            <a:r>
              <a:rPr lang="en-US"/>
              <a:t>Third level</a:t>
            </a:r>
          </a:p>
        </p:txBody>
      </p:sp>
      <p:sp>
        <p:nvSpPr>
          <p:cNvPr id="10" name="Text Placeholder 32"/>
          <p:cNvSpPr>
            <a:spLocks noGrp="1"/>
          </p:cNvSpPr>
          <p:nvPr>
            <p:ph type="body" sz="quarter" idx="26"/>
          </p:nvPr>
        </p:nvSpPr>
        <p:spPr>
          <a:xfrm>
            <a:off x="431800" y="2248481"/>
            <a:ext cx="5678213" cy="721732"/>
          </a:xfrm>
        </p:spPr>
        <p:txBody>
          <a:bodyPr/>
          <a:lstStyle>
            <a:lvl1pPr marL="0" indent="0">
              <a:buNone/>
              <a:defRPr sz="2400" b="0">
                <a:latin typeface="Franklin Gothic Book" panose="020B0503020102020204" pitchFamily="34" charset="0"/>
              </a:defRPr>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2" name="Rectangle 11"/>
          <p:cNvSpPr>
            <a:spLocks/>
          </p:cNvSpPr>
          <p:nvPr userDrawn="1"/>
        </p:nvSpPr>
        <p:spPr>
          <a:xfrm>
            <a:off x="186209" y="2248480"/>
            <a:ext cx="60959" cy="731520"/>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Text Placeholder 32"/>
          <p:cNvSpPr>
            <a:spLocks noGrp="1"/>
          </p:cNvSpPr>
          <p:nvPr>
            <p:ph type="body" sz="quarter" idx="27"/>
          </p:nvPr>
        </p:nvSpPr>
        <p:spPr>
          <a:xfrm>
            <a:off x="431800" y="3203811"/>
            <a:ext cx="5678213" cy="735097"/>
          </a:xfrm>
        </p:spPr>
        <p:txBody>
          <a:bodyPr/>
          <a:lstStyle>
            <a:lvl1pPr marL="0" indent="0">
              <a:buNone/>
              <a:defRPr sz="2400" b="0">
                <a:latin typeface="Franklin Gothic Book" panose="020B0503020102020204" pitchFamily="34" charset="0"/>
              </a:defRPr>
            </a:lvl1pPr>
            <a:lvl2pPr marL="380982" indent="-380982">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4" name="Rectangle 13"/>
          <p:cNvSpPr>
            <a:spLocks/>
          </p:cNvSpPr>
          <p:nvPr userDrawn="1"/>
        </p:nvSpPr>
        <p:spPr>
          <a:xfrm>
            <a:off x="186207" y="3207388"/>
            <a:ext cx="60959" cy="731520"/>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Text Placeholder 32"/>
          <p:cNvSpPr>
            <a:spLocks noGrp="1"/>
          </p:cNvSpPr>
          <p:nvPr>
            <p:ph type="body" sz="quarter" idx="28"/>
          </p:nvPr>
        </p:nvSpPr>
        <p:spPr>
          <a:xfrm>
            <a:off x="431800" y="4166296"/>
            <a:ext cx="5678213" cy="731520"/>
          </a:xfrm>
        </p:spPr>
        <p:txBody>
          <a:bodyPr/>
          <a:lstStyle>
            <a:lvl1pPr marL="0" indent="0">
              <a:buNone/>
              <a:defRPr sz="2400" b="0">
                <a:latin typeface="Franklin Gothic Book" panose="020B0503020102020204" pitchFamily="34" charset="0"/>
              </a:defRPr>
            </a:lvl1pPr>
            <a:lvl2pPr marL="457177" indent="-457177">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18" name="Rectangle 17"/>
          <p:cNvSpPr>
            <a:spLocks/>
          </p:cNvSpPr>
          <p:nvPr userDrawn="1"/>
        </p:nvSpPr>
        <p:spPr>
          <a:xfrm>
            <a:off x="186206" y="4166296"/>
            <a:ext cx="60959" cy="731520"/>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Text Placeholder 32"/>
          <p:cNvSpPr>
            <a:spLocks noGrp="1"/>
          </p:cNvSpPr>
          <p:nvPr>
            <p:ph type="body" sz="quarter" idx="29"/>
          </p:nvPr>
        </p:nvSpPr>
        <p:spPr>
          <a:xfrm>
            <a:off x="431800" y="5131415"/>
            <a:ext cx="5678213" cy="728511"/>
          </a:xfrm>
        </p:spPr>
        <p:txBody>
          <a:bodyPr/>
          <a:lstStyle>
            <a:lvl1pPr marL="0" indent="0">
              <a:buNone/>
              <a:defRPr sz="2400" b="0">
                <a:latin typeface="Franklin Gothic Book" panose="020B0503020102020204" pitchFamily="34" charset="0"/>
              </a:defRPr>
            </a:lvl1pPr>
            <a:lvl2pPr marL="457177" indent="-457177">
              <a:buFont typeface="Arial" panose="020B0604020202020204" pitchFamily="34" charset="0"/>
              <a:buChar char="•"/>
              <a:defRPr sz="1867">
                <a:latin typeface="Franklin Gothic Book" panose="020B0503020102020204" pitchFamily="34" charset="0"/>
              </a:defRPr>
            </a:lvl2pPr>
          </a:lstStyle>
          <a:p>
            <a:pPr lvl="0"/>
            <a:r>
              <a:rPr lang="en-US"/>
              <a:t>Edit Master text styles</a:t>
            </a:r>
          </a:p>
          <a:p>
            <a:pPr lvl="1"/>
            <a:r>
              <a:rPr lang="en-US"/>
              <a:t>Second level</a:t>
            </a:r>
          </a:p>
        </p:txBody>
      </p:sp>
      <p:sp>
        <p:nvSpPr>
          <p:cNvPr id="20" name="Rectangle 19"/>
          <p:cNvSpPr>
            <a:spLocks/>
          </p:cNvSpPr>
          <p:nvPr userDrawn="1"/>
        </p:nvSpPr>
        <p:spPr>
          <a:xfrm>
            <a:off x="178889" y="5128405"/>
            <a:ext cx="60959" cy="731520"/>
          </a:xfrm>
          <a:prstGeom prst="rect">
            <a:avLst/>
          </a:prstGeom>
          <a:solidFill>
            <a:schemeClr val="tx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1" name="Picture 20"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0933"/>
            <a:ext cx="12192000" cy="105664"/>
          </a:xfrm>
          <a:prstGeom prst="rect">
            <a:avLst/>
          </a:prstGeom>
        </p:spPr>
      </p:pic>
      <p:sp>
        <p:nvSpPr>
          <p:cNvPr id="24" name="Rectangle 23"/>
          <p:cNvSpPr/>
          <p:nvPr userDrawn="1"/>
        </p:nvSpPr>
        <p:spPr>
          <a:xfrm>
            <a:off x="0" y="5970229"/>
            <a:ext cx="12192000" cy="887771"/>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7" name="Picture 16" descr="Logo, company name&#10;&#10;Description automatically generated">
            <a:extLst>
              <a:ext uri="{FF2B5EF4-FFF2-40B4-BE49-F238E27FC236}">
                <a16:creationId xmlns:a16="http://schemas.microsoft.com/office/drawing/2014/main" id="{59003135-F1A3-4E3C-BE2F-700A3D8CDEB7}"/>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23" name="Picture 22">
            <a:extLst>
              <a:ext uri="{FF2B5EF4-FFF2-40B4-BE49-F238E27FC236}">
                <a16:creationId xmlns:a16="http://schemas.microsoft.com/office/drawing/2014/main" id="{74F9CF13-D1C4-465B-9004-7FB0D3B1D3CF}"/>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10970962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07_Multi Content_c">
    <p:spTree>
      <p:nvGrpSpPr>
        <p:cNvPr id="1" name=""/>
        <p:cNvGrpSpPr/>
        <p:nvPr/>
      </p:nvGrpSpPr>
      <p:grpSpPr>
        <a:xfrm>
          <a:off x="0" y="0"/>
          <a:ext cx="0" cy="0"/>
          <a:chOff x="0" y="0"/>
          <a:chExt cx="0" cy="0"/>
        </a:xfrm>
      </p:grpSpPr>
      <p:sp>
        <p:nvSpPr>
          <p:cNvPr id="8" name="Title 1"/>
          <p:cNvSpPr>
            <a:spLocks noGrp="1" noChangeAspect="1"/>
          </p:cNvSpPr>
          <p:nvPr>
            <p:ph type="title"/>
          </p:nvPr>
        </p:nvSpPr>
        <p:spPr>
          <a:xfrm>
            <a:off x="535913" y="278851"/>
            <a:ext cx="5517657" cy="1537823"/>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12" name="Content Placeholder 3"/>
          <p:cNvSpPr>
            <a:spLocks noGrp="1"/>
          </p:cNvSpPr>
          <p:nvPr>
            <p:ph sz="quarter" idx="17"/>
          </p:nvPr>
        </p:nvSpPr>
        <p:spPr>
          <a:xfrm>
            <a:off x="6266453" y="278851"/>
            <a:ext cx="5324883" cy="5597755"/>
          </a:xfrm>
        </p:spPr>
        <p:txBody>
          <a:bodyPr>
            <a:normAutofit/>
          </a:bodyPr>
          <a:lstStyle>
            <a:lvl1pPr>
              <a:defRPr sz="3200">
                <a:latin typeface="Franklin Gothic Book" panose="020B0503020102020204" pitchFamily="34" charset="0"/>
              </a:defRPr>
            </a:lvl1pPr>
            <a:lvl2pPr marL="990551" indent="-380982">
              <a:buFont typeface="Courier New" panose="02070309020205020404" pitchFamily="49" charset="0"/>
              <a:buChar char="o"/>
              <a:defRPr sz="2667"/>
            </a:lvl2pPr>
            <a:lvl3pPr marL="1523962" indent="-304792">
              <a:buFont typeface="Arial" panose="020B0604020202020204" pitchFamily="34" charset="0"/>
              <a:buChar char="•"/>
              <a:defRPr sz="2400"/>
            </a:lvl3pPr>
            <a:lvl4pPr marL="2133547" indent="-304792">
              <a:buFont typeface="Courier New" panose="02070309020205020404" pitchFamily="49" charset="0"/>
              <a:buChar char="o"/>
              <a:defRPr sz="2133"/>
            </a:lvl4pPr>
            <a:lvl5pPr marL="2743131" indent="-304792">
              <a:buFont typeface="Arial" panose="020B0604020202020204" pitchFamily="34" charset="0"/>
              <a:buChar char="•"/>
              <a:defRPr sz="1867"/>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V="1">
            <a:off x="535912" y="1816668"/>
            <a:ext cx="5517659" cy="111312"/>
          </a:xfrm>
          <a:prstGeom prst="rect">
            <a:avLst/>
          </a:prstGeom>
        </p:spPr>
      </p:pic>
      <p:sp>
        <p:nvSpPr>
          <p:cNvPr id="14" name="Content Placeholder 3"/>
          <p:cNvSpPr>
            <a:spLocks noGrp="1"/>
          </p:cNvSpPr>
          <p:nvPr>
            <p:ph sz="quarter" idx="18"/>
          </p:nvPr>
        </p:nvSpPr>
        <p:spPr>
          <a:xfrm>
            <a:off x="535913" y="2222277"/>
            <a:ext cx="5517657" cy="3654328"/>
          </a:xfrm>
        </p:spPr>
        <p:txBody>
          <a:bodyPr>
            <a:normAutofit/>
          </a:bodyPr>
          <a:lstStyle>
            <a:lvl1pPr>
              <a:defRPr sz="3200">
                <a:latin typeface="Franklin Gothic Book" panose="020B0503020102020204" pitchFamily="34" charset="0"/>
              </a:defRPr>
            </a:lvl1pPr>
            <a:lvl2pPr marL="990551" indent="-380982">
              <a:buFont typeface="Courier New" panose="02070309020205020404" pitchFamily="49" charset="0"/>
              <a:buChar char="o"/>
              <a:defRPr sz="2667"/>
            </a:lvl2pPr>
            <a:lvl3pPr marL="1523962" indent="-304792">
              <a:buFont typeface="Arial" panose="020B0604020202020204" pitchFamily="34" charset="0"/>
              <a:buChar char="•"/>
              <a:defRPr sz="2400"/>
            </a:lvl3pPr>
            <a:lvl4pPr marL="2133547" indent="-304792">
              <a:buFont typeface="Courier New" panose="02070309020205020404" pitchFamily="49" charset="0"/>
              <a:buChar char="o"/>
              <a:defRPr sz="2133"/>
            </a:lvl4pPr>
            <a:lvl5pPr marL="2743131" indent="-304792">
              <a:buFont typeface="Arial" panose="020B0604020202020204" pitchFamily="34" charset="0"/>
              <a:buChar char="•"/>
              <a:defRPr sz="1867"/>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p:cNvSpPr/>
          <p:nvPr userDrawn="1"/>
        </p:nvSpPr>
        <p:spPr>
          <a:xfrm>
            <a:off x="0" y="5970229"/>
            <a:ext cx="12192000" cy="887771"/>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0" name="Picture 9" descr="Logo, company name&#10;&#10;Description automatically generated">
            <a:extLst>
              <a:ext uri="{FF2B5EF4-FFF2-40B4-BE49-F238E27FC236}">
                <a16:creationId xmlns:a16="http://schemas.microsoft.com/office/drawing/2014/main" id="{EC43E23C-4620-4E6B-8219-F461268295B5}"/>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15" name="Picture 14">
            <a:extLst>
              <a:ext uri="{FF2B5EF4-FFF2-40B4-BE49-F238E27FC236}">
                <a16:creationId xmlns:a16="http://schemas.microsoft.com/office/drawing/2014/main" id="{3BAC2093-7CA7-4484-A162-06E977B1AC42}"/>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11408732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08_Three Boxed Content_c">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5"/>
          <a:stretch>
            <a:fillRect/>
          </a:stretch>
        </p:blipFill>
        <p:spPr>
          <a:xfrm>
            <a:off x="-1" y="1"/>
            <a:ext cx="12192000" cy="2136041"/>
          </a:xfrm>
          <a:prstGeom prst="rect">
            <a:avLst/>
          </a:prstGeom>
        </p:spPr>
      </p:pic>
      <p:sp>
        <p:nvSpPr>
          <p:cNvPr id="14" name="Title 1"/>
          <p:cNvSpPr>
            <a:spLocks noGrp="1"/>
          </p:cNvSpPr>
          <p:nvPr>
            <p:ph type="title"/>
          </p:nvPr>
        </p:nvSpPr>
        <p:spPr>
          <a:xfrm>
            <a:off x="1261242" y="414859"/>
            <a:ext cx="9669516" cy="1290639"/>
          </a:xfrm>
        </p:spPr>
        <p:txBody>
          <a:bodyPr>
            <a:normAutofit/>
          </a:bodyPr>
          <a:lstStyle>
            <a:lvl1pPr algn="ctr">
              <a:defRPr sz="5067" baseline="0">
                <a:solidFill>
                  <a:schemeClr val="bg1"/>
                </a:solidFill>
                <a:latin typeface="Franklin Gothic Book"/>
              </a:defRPr>
            </a:lvl1pPr>
          </a:lstStyle>
          <a:p>
            <a:r>
              <a:rPr lang="en-US"/>
              <a:t>Click to edit Master title style</a:t>
            </a:r>
          </a:p>
        </p:txBody>
      </p:sp>
      <p:pic>
        <p:nvPicPr>
          <p:cNvPr id="18" name="Picture 17" descr="ThinShearedLines_BlueRedYellow.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261243" y="1723489"/>
            <a:ext cx="9669516" cy="114009"/>
          </a:xfrm>
          <a:prstGeom prst="rect">
            <a:avLst/>
          </a:prstGeom>
        </p:spPr>
      </p:pic>
      <p:sp>
        <p:nvSpPr>
          <p:cNvPr id="19" name="Text Placeholder 23"/>
          <p:cNvSpPr>
            <a:spLocks noGrp="1" noChangeAspect="1"/>
          </p:cNvSpPr>
          <p:nvPr>
            <p:ph type="body" sz="quarter" idx="13"/>
            <p:custDataLst>
              <p:tags r:id="rId1"/>
            </p:custDataLst>
          </p:nvPr>
        </p:nvSpPr>
        <p:spPr>
          <a:xfrm>
            <a:off x="165543" y="3053517"/>
            <a:ext cx="3657600" cy="2819931"/>
          </a:xfrm>
        </p:spPr>
        <p:txBody>
          <a:bodyPr>
            <a:normAutofit/>
          </a:bodyPr>
          <a:lstStyle>
            <a:lvl1pPr>
              <a:defRPr sz="2667">
                <a:latin typeface="Franklin Gothic Book" panose="020B0503020102020204" pitchFamily="34" charset="0"/>
              </a:defRPr>
            </a:lvl1pPr>
            <a:lvl2pPr marL="990551" indent="-380982">
              <a:buFont typeface="Courier New" panose="02070309020205020404" pitchFamily="49" charset="0"/>
              <a:buChar char="o"/>
              <a:defRPr sz="2400">
                <a:latin typeface="Franklin Gothic Book" panose="020B0503020102020204" pitchFamily="34" charset="0"/>
              </a:defRPr>
            </a:lvl2pPr>
            <a:lvl3pPr marL="1600121" indent="-380982">
              <a:buFont typeface="Courier New" panose="02070309020205020404" pitchFamily="49" charset="0"/>
              <a:buChar char="o"/>
              <a:defRPr sz="2133">
                <a:latin typeface="Franklin Gothic Book" panose="020B0503020102020204" pitchFamily="34" charset="0"/>
              </a:defRPr>
            </a:lvl3pPr>
          </a:lstStyle>
          <a:p>
            <a:pPr lvl="0"/>
            <a:r>
              <a:rPr lang="en-US"/>
              <a:t>Edit Master text styles</a:t>
            </a:r>
          </a:p>
          <a:p>
            <a:pPr lvl="1"/>
            <a:r>
              <a:rPr lang="en-US"/>
              <a:t>Second level</a:t>
            </a:r>
          </a:p>
          <a:p>
            <a:pPr lvl="2"/>
            <a:r>
              <a:rPr lang="en-US"/>
              <a:t>Third level</a:t>
            </a:r>
          </a:p>
        </p:txBody>
      </p:sp>
      <p:sp>
        <p:nvSpPr>
          <p:cNvPr id="20" name="Text Placeholder 23"/>
          <p:cNvSpPr>
            <a:spLocks noGrp="1" noChangeAspect="1"/>
          </p:cNvSpPr>
          <p:nvPr>
            <p:ph type="body" sz="quarter" idx="14"/>
            <p:custDataLst>
              <p:tags r:id="rId2"/>
            </p:custDataLst>
          </p:nvPr>
        </p:nvSpPr>
        <p:spPr>
          <a:xfrm>
            <a:off x="4299388" y="3053517"/>
            <a:ext cx="3657600" cy="2819931"/>
          </a:xfrm>
        </p:spPr>
        <p:txBody>
          <a:bodyPr>
            <a:normAutofit/>
          </a:bodyPr>
          <a:lstStyle>
            <a:lvl1pPr>
              <a:defRPr sz="2667">
                <a:latin typeface="Franklin Gothic Book" panose="020B0503020102020204" pitchFamily="34" charset="0"/>
              </a:defRPr>
            </a:lvl1pPr>
            <a:lvl2pPr marL="990551" indent="-380982">
              <a:buFont typeface="Courier New" panose="02070309020205020404" pitchFamily="49" charset="0"/>
              <a:buChar char="o"/>
              <a:defRPr sz="2400">
                <a:latin typeface="Franklin Gothic Book" panose="020B0503020102020204" pitchFamily="34" charset="0"/>
              </a:defRPr>
            </a:lvl2pPr>
            <a:lvl3pPr marL="1600121" indent="-380982">
              <a:buFont typeface="Courier New" panose="02070309020205020404" pitchFamily="49" charset="0"/>
              <a:buChar char="o"/>
              <a:defRPr sz="2133">
                <a:latin typeface="Franklin Gothic Book" panose="020B0503020102020204" pitchFamily="34" charset="0"/>
              </a:defRPr>
            </a:lvl3pPr>
          </a:lstStyle>
          <a:p>
            <a:pPr lvl="0"/>
            <a:r>
              <a:rPr lang="en-US"/>
              <a:t>Edit Master text styles</a:t>
            </a:r>
          </a:p>
          <a:p>
            <a:pPr lvl="1"/>
            <a:r>
              <a:rPr lang="en-US"/>
              <a:t>Second level</a:t>
            </a:r>
          </a:p>
          <a:p>
            <a:pPr lvl="2"/>
            <a:r>
              <a:rPr lang="en-US"/>
              <a:t>Third level</a:t>
            </a:r>
          </a:p>
        </p:txBody>
      </p:sp>
      <p:sp>
        <p:nvSpPr>
          <p:cNvPr id="21" name="Text Placeholder 23"/>
          <p:cNvSpPr>
            <a:spLocks noGrp="1" noChangeAspect="1"/>
          </p:cNvSpPr>
          <p:nvPr>
            <p:ph type="body" sz="quarter" idx="16"/>
            <p:custDataLst>
              <p:tags r:id="rId3"/>
            </p:custDataLst>
          </p:nvPr>
        </p:nvSpPr>
        <p:spPr>
          <a:xfrm>
            <a:off x="8385139" y="3053517"/>
            <a:ext cx="3657600" cy="2819931"/>
          </a:xfrm>
        </p:spPr>
        <p:txBody>
          <a:bodyPr>
            <a:normAutofit/>
          </a:bodyPr>
          <a:lstStyle>
            <a:lvl1pPr>
              <a:defRPr sz="2667">
                <a:latin typeface="Franklin Gothic Book" panose="020B0503020102020204" pitchFamily="34" charset="0"/>
              </a:defRPr>
            </a:lvl1pPr>
            <a:lvl2pPr marL="990551" indent="-380982">
              <a:buFont typeface="Courier New" panose="02070309020205020404" pitchFamily="49" charset="0"/>
              <a:buChar char="o"/>
              <a:defRPr sz="2400">
                <a:latin typeface="Franklin Gothic Book" panose="020B0503020102020204" pitchFamily="34" charset="0"/>
              </a:defRPr>
            </a:lvl2pPr>
            <a:lvl3pPr marL="1523923" indent="-304784">
              <a:buFont typeface="Courier New" panose="02070309020205020404" pitchFamily="49" charset="0"/>
              <a:buChar char="o"/>
              <a:defRPr sz="2133">
                <a:latin typeface="Franklin Gothic Book" panose="020B0503020102020204" pitchFamily="34" charset="0"/>
              </a:defRPr>
            </a:lvl3pPr>
          </a:lstStyle>
          <a:p>
            <a:pPr lvl="0"/>
            <a:r>
              <a:rPr lang="en-US"/>
              <a:t>Edit Master text styles</a:t>
            </a:r>
          </a:p>
          <a:p>
            <a:pPr lvl="1"/>
            <a:r>
              <a:rPr lang="en-US"/>
              <a:t>Second level</a:t>
            </a:r>
          </a:p>
          <a:p>
            <a:pPr lvl="2"/>
            <a:r>
              <a:rPr lang="en-US"/>
              <a:t>Third level</a:t>
            </a:r>
          </a:p>
        </p:txBody>
      </p:sp>
      <p:sp>
        <p:nvSpPr>
          <p:cNvPr id="22" name="Text Placeholder 9"/>
          <p:cNvSpPr>
            <a:spLocks noGrp="1" noChangeAspect="1"/>
          </p:cNvSpPr>
          <p:nvPr>
            <p:ph type="body" sz="quarter" idx="17"/>
          </p:nvPr>
        </p:nvSpPr>
        <p:spPr>
          <a:xfrm>
            <a:off x="463994" y="2296811"/>
            <a:ext cx="3060700" cy="673100"/>
          </a:xfrm>
          <a:solidFill>
            <a:schemeClr val="accent1"/>
          </a:solidFill>
        </p:spPr>
        <p:txBody>
          <a:bodyPr>
            <a:noAutofit/>
          </a:bodyPr>
          <a:lstStyle>
            <a:lvl1pPr marL="0" indent="0" algn="ctr">
              <a:buNone/>
              <a:defRPr sz="2667" b="1">
                <a:solidFill>
                  <a:schemeClr val="bg1"/>
                </a:solidFill>
                <a:latin typeface="Franklin Gothic Book" panose="020B0503020102020204" pitchFamily="34" charset="0"/>
              </a:defRPr>
            </a:lvl1pPr>
            <a:lvl5pPr marL="2438278" indent="0">
              <a:buNone/>
              <a:defRPr/>
            </a:lvl5pPr>
          </a:lstStyle>
          <a:p>
            <a:pPr lvl="0"/>
            <a:r>
              <a:rPr lang="en-US"/>
              <a:t>Edit Master text styles</a:t>
            </a:r>
          </a:p>
        </p:txBody>
      </p:sp>
      <p:sp>
        <p:nvSpPr>
          <p:cNvPr id="23" name="Text Placeholder 9"/>
          <p:cNvSpPr>
            <a:spLocks noGrp="1" noChangeAspect="1"/>
          </p:cNvSpPr>
          <p:nvPr>
            <p:ph type="body" sz="quarter" idx="18"/>
          </p:nvPr>
        </p:nvSpPr>
        <p:spPr>
          <a:xfrm>
            <a:off x="4597839" y="2296371"/>
            <a:ext cx="3060700" cy="673100"/>
          </a:xfrm>
          <a:solidFill>
            <a:schemeClr val="accent2"/>
          </a:solidFill>
        </p:spPr>
        <p:txBody>
          <a:bodyPr>
            <a:noAutofit/>
          </a:bodyPr>
          <a:lstStyle>
            <a:lvl1pPr marL="0" indent="0" algn="ctr">
              <a:buNone/>
              <a:defRPr sz="2667" b="1">
                <a:solidFill>
                  <a:schemeClr val="bg1"/>
                </a:solidFill>
                <a:latin typeface="Franklin Gothic Book" panose="020B0503020102020204" pitchFamily="34" charset="0"/>
              </a:defRPr>
            </a:lvl1pPr>
            <a:lvl5pPr marL="2438278" indent="0">
              <a:buNone/>
              <a:defRPr/>
            </a:lvl5pPr>
          </a:lstStyle>
          <a:p>
            <a:pPr lvl="0"/>
            <a:r>
              <a:rPr lang="en-US"/>
              <a:t>Edit Master text styles</a:t>
            </a:r>
          </a:p>
        </p:txBody>
      </p:sp>
      <p:sp>
        <p:nvSpPr>
          <p:cNvPr id="24" name="Text Placeholder 9"/>
          <p:cNvSpPr>
            <a:spLocks noGrp="1" noChangeAspect="1"/>
          </p:cNvSpPr>
          <p:nvPr>
            <p:ph type="body" sz="quarter" idx="19"/>
          </p:nvPr>
        </p:nvSpPr>
        <p:spPr>
          <a:xfrm>
            <a:off x="8683591" y="2296370"/>
            <a:ext cx="3060700" cy="673100"/>
          </a:xfrm>
          <a:solidFill>
            <a:schemeClr val="accent4"/>
          </a:solidFill>
        </p:spPr>
        <p:txBody>
          <a:bodyPr>
            <a:noAutofit/>
          </a:bodyPr>
          <a:lstStyle>
            <a:lvl1pPr marL="0" indent="0" algn="ctr">
              <a:buNone/>
              <a:defRPr sz="2667" b="1">
                <a:solidFill>
                  <a:schemeClr val="bg1"/>
                </a:solidFill>
                <a:latin typeface="Franklin Gothic Book" panose="020B0503020102020204" pitchFamily="34" charset="0"/>
              </a:defRPr>
            </a:lvl1pPr>
            <a:lvl5pPr marL="2438278" indent="0">
              <a:buNone/>
              <a:defRPr/>
            </a:lvl5pPr>
          </a:lstStyle>
          <a:p>
            <a:pPr lvl="0"/>
            <a:r>
              <a:rPr lang="en-US"/>
              <a:t>Edit Master text styles</a:t>
            </a:r>
          </a:p>
        </p:txBody>
      </p:sp>
      <p:sp>
        <p:nvSpPr>
          <p:cNvPr id="15" name="Rectangle 14"/>
          <p:cNvSpPr/>
          <p:nvPr userDrawn="1"/>
        </p:nvSpPr>
        <p:spPr>
          <a:xfrm>
            <a:off x="0" y="5970229"/>
            <a:ext cx="12192000" cy="887771"/>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7" name="Picture 16" descr="Logo, company name&#10;&#10;Description automatically generated">
            <a:extLst>
              <a:ext uri="{FF2B5EF4-FFF2-40B4-BE49-F238E27FC236}">
                <a16:creationId xmlns:a16="http://schemas.microsoft.com/office/drawing/2014/main" id="{7D3830E4-C904-4447-89D0-117D436F9885}"/>
              </a:ext>
            </a:extLst>
          </p:cNvPr>
          <p:cNvPicPr>
            <a:picLocks noChangeAspect="1"/>
          </p:cNvPicPr>
          <p:nvPr userDrawn="1"/>
        </p:nvPicPr>
        <p:blipFill>
          <a:blip r:embed="rId7"/>
          <a:stretch>
            <a:fillRect/>
          </a:stretch>
        </p:blipFill>
        <p:spPr>
          <a:xfrm>
            <a:off x="241300" y="5060791"/>
            <a:ext cx="2667000" cy="2667000"/>
          </a:xfrm>
          <a:prstGeom prst="rect">
            <a:avLst/>
          </a:prstGeom>
        </p:spPr>
      </p:pic>
      <p:pic>
        <p:nvPicPr>
          <p:cNvPr id="25" name="Picture 24">
            <a:extLst>
              <a:ext uri="{FF2B5EF4-FFF2-40B4-BE49-F238E27FC236}">
                <a16:creationId xmlns:a16="http://schemas.microsoft.com/office/drawing/2014/main" id="{1E5DB8AC-D27A-4CEF-9C38-1F0616D5D200}"/>
              </a:ext>
            </a:extLst>
          </p:cNvPr>
          <p:cNvPicPr>
            <a:picLocks noChangeAspect="1"/>
          </p:cNvPicPr>
          <p:nvPr userDrawn="1"/>
        </p:nvPicPr>
        <p:blipFill>
          <a:blip r:embed="rId8"/>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246750674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09_Transition Slide and Content_c">
    <p:spTree>
      <p:nvGrpSpPr>
        <p:cNvPr id="1" name=""/>
        <p:cNvGrpSpPr/>
        <p:nvPr/>
      </p:nvGrpSpPr>
      <p:grpSpPr>
        <a:xfrm>
          <a:off x="0" y="0"/>
          <a:ext cx="0" cy="0"/>
          <a:chOff x="0" y="0"/>
          <a:chExt cx="0" cy="0"/>
        </a:xfrm>
      </p:grpSpPr>
      <p:sp>
        <p:nvSpPr>
          <p:cNvPr id="12" name="Content Placeholder 3"/>
          <p:cNvSpPr>
            <a:spLocks noGrp="1"/>
          </p:cNvSpPr>
          <p:nvPr>
            <p:ph sz="quarter" idx="17"/>
          </p:nvPr>
        </p:nvSpPr>
        <p:spPr>
          <a:xfrm>
            <a:off x="7146375" y="278851"/>
            <a:ext cx="4567767" cy="5113400"/>
          </a:xfrm>
        </p:spPr>
        <p:txBody>
          <a:bodyPr>
            <a:normAutofit/>
          </a:bodyPr>
          <a:lstStyle>
            <a:lvl1pPr>
              <a:defRPr sz="3200">
                <a:latin typeface="Franklin Gothic Book" panose="020B0503020102020204" pitchFamily="34" charset="0"/>
              </a:defRPr>
            </a:lvl1pPr>
            <a:lvl2pPr marL="990551" indent="-380982">
              <a:buFont typeface="Arial" panose="020B0604020202020204" pitchFamily="34" charset="0"/>
              <a:buChar char="•"/>
              <a:defRPr sz="2400"/>
            </a:lvl2pPr>
          </a:lstStyle>
          <a:p>
            <a:pPr lvl="0"/>
            <a:r>
              <a:rPr lang="en-US"/>
              <a:t>Edit Master text styles</a:t>
            </a:r>
          </a:p>
          <a:p>
            <a:pPr lvl="1"/>
            <a:r>
              <a:rPr lang="en-US"/>
              <a:t>Second level</a:t>
            </a:r>
          </a:p>
        </p:txBody>
      </p:sp>
      <p:pic>
        <p:nvPicPr>
          <p:cNvPr id="13" name="Picture 12" descr="ThinShearedLines_BlueRedYellow.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V="1">
            <a:off x="817033" y="3826478"/>
            <a:ext cx="6096000" cy="105977"/>
          </a:xfrm>
          <a:prstGeom prst="rect">
            <a:avLst/>
          </a:prstGeom>
        </p:spPr>
      </p:pic>
      <p:sp>
        <p:nvSpPr>
          <p:cNvPr id="19" name="Title 1"/>
          <p:cNvSpPr>
            <a:spLocks noGrp="1" noChangeAspect="1"/>
          </p:cNvSpPr>
          <p:nvPr>
            <p:ph type="title"/>
          </p:nvPr>
        </p:nvSpPr>
        <p:spPr>
          <a:xfrm>
            <a:off x="817033" y="2214881"/>
            <a:ext cx="6096000" cy="1537823"/>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20" name="Text Placeholder 1"/>
          <p:cNvSpPr>
            <a:spLocks noGrp="1" noChangeAspect="1"/>
          </p:cNvSpPr>
          <p:nvPr>
            <p:ph type="body" sz="quarter" idx="14"/>
            <p:custDataLst>
              <p:tags r:id="rId1"/>
            </p:custDataLst>
          </p:nvPr>
        </p:nvSpPr>
        <p:spPr>
          <a:xfrm>
            <a:off x="817033" y="4650614"/>
            <a:ext cx="6096000" cy="741637"/>
          </a:xfrm>
        </p:spPr>
        <p:txBody>
          <a:bodyPr>
            <a:normAutofit/>
          </a:bodyPr>
          <a:lstStyle>
            <a:lvl1pPr marL="0" indent="0">
              <a:buNone/>
              <a:defRPr sz="2933">
                <a:latin typeface="Franklin Gothic Book" panose="020B0503020102020204" pitchFamily="34" charset="0"/>
              </a:defRPr>
            </a:lvl1pPr>
          </a:lstStyle>
          <a:p>
            <a:endParaRPr lang="en-US"/>
          </a:p>
        </p:txBody>
      </p:sp>
      <p:sp>
        <p:nvSpPr>
          <p:cNvPr id="21" name="Text Placeholder 2"/>
          <p:cNvSpPr>
            <a:spLocks noGrp="1" noChangeAspect="1"/>
          </p:cNvSpPr>
          <p:nvPr>
            <p:ph type="body" sz="quarter" idx="16"/>
            <p:custDataLst>
              <p:tags r:id="rId2"/>
            </p:custDataLst>
          </p:nvPr>
        </p:nvSpPr>
        <p:spPr>
          <a:xfrm>
            <a:off x="817033" y="4011322"/>
            <a:ext cx="6096000" cy="565517"/>
          </a:xfrm>
        </p:spPr>
        <p:txBody>
          <a:bodyPr>
            <a:noAutofit/>
          </a:bodyPr>
          <a:lstStyle>
            <a:lvl1pPr marL="0" indent="0">
              <a:buNone/>
              <a:defRPr sz="2933">
                <a:latin typeface="Franklin Gothic Book" panose="020B0503020102020204" pitchFamily="34" charset="0"/>
              </a:defRPr>
            </a:lvl1pPr>
          </a:lstStyle>
          <a:p>
            <a:endParaRPr lang="en-US"/>
          </a:p>
        </p:txBody>
      </p:sp>
      <p:sp>
        <p:nvSpPr>
          <p:cNvPr id="18" name="Rectangle 17"/>
          <p:cNvSpPr/>
          <p:nvPr userDrawn="1"/>
        </p:nvSpPr>
        <p:spPr>
          <a:xfrm>
            <a:off x="0" y="5970229"/>
            <a:ext cx="12192000" cy="887771"/>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1" name="Picture 10" descr="Logo, company name&#10;&#10;Description automatically generated">
            <a:extLst>
              <a:ext uri="{FF2B5EF4-FFF2-40B4-BE49-F238E27FC236}">
                <a16:creationId xmlns:a16="http://schemas.microsoft.com/office/drawing/2014/main" id="{61C8C3D2-2C40-45C7-AAC5-B9DFDE34729C}"/>
              </a:ext>
            </a:extLst>
          </p:cNvPr>
          <p:cNvPicPr>
            <a:picLocks noChangeAspect="1"/>
          </p:cNvPicPr>
          <p:nvPr userDrawn="1"/>
        </p:nvPicPr>
        <p:blipFill>
          <a:blip r:embed="rId5"/>
          <a:stretch>
            <a:fillRect/>
          </a:stretch>
        </p:blipFill>
        <p:spPr>
          <a:xfrm>
            <a:off x="241300" y="5060791"/>
            <a:ext cx="2667000" cy="2667000"/>
          </a:xfrm>
          <a:prstGeom prst="rect">
            <a:avLst/>
          </a:prstGeom>
        </p:spPr>
      </p:pic>
      <p:pic>
        <p:nvPicPr>
          <p:cNvPr id="14" name="Picture 13">
            <a:extLst>
              <a:ext uri="{FF2B5EF4-FFF2-40B4-BE49-F238E27FC236}">
                <a16:creationId xmlns:a16="http://schemas.microsoft.com/office/drawing/2014/main" id="{A29BD1C8-2AE2-494F-A4E9-E54A2DFDE3BC}"/>
              </a:ext>
            </a:extLst>
          </p:cNvPr>
          <p:cNvPicPr>
            <a:picLocks noChangeAspect="1"/>
          </p:cNvPicPr>
          <p:nvPr userDrawn="1"/>
        </p:nvPicPr>
        <p:blipFill>
          <a:blip r:embed="rId6"/>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26264174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0_Single Content Banner_c">
    <p:spTree>
      <p:nvGrpSpPr>
        <p:cNvPr id="1" name=""/>
        <p:cNvGrpSpPr/>
        <p:nvPr/>
      </p:nvGrpSpPr>
      <p:grpSpPr>
        <a:xfrm>
          <a:off x="0" y="0"/>
          <a:ext cx="0" cy="0"/>
          <a:chOff x="0" y="0"/>
          <a:chExt cx="0" cy="0"/>
        </a:xfrm>
      </p:grpSpPr>
      <p:sp>
        <p:nvSpPr>
          <p:cNvPr id="11" name="Rectangle 10"/>
          <p:cNvSpPr/>
          <p:nvPr userDrawn="1"/>
        </p:nvSpPr>
        <p:spPr>
          <a:xfrm>
            <a:off x="0" y="5970229"/>
            <a:ext cx="12192000" cy="887771"/>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7" name="Picture 16" descr="HeaderBar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490848"/>
            <a:ext cx="12192000" cy="585216"/>
          </a:xfrm>
          <a:prstGeom prst="rect">
            <a:avLst/>
          </a:prstGeom>
        </p:spPr>
      </p:pic>
      <p:sp>
        <p:nvSpPr>
          <p:cNvPr id="14" name="Title 1"/>
          <p:cNvSpPr>
            <a:spLocks noGrp="1"/>
          </p:cNvSpPr>
          <p:nvPr>
            <p:ph type="title"/>
          </p:nvPr>
        </p:nvSpPr>
        <p:spPr>
          <a:xfrm>
            <a:off x="1651000" y="1064683"/>
            <a:ext cx="9144000" cy="1290639"/>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15" name="Content Placeholder 2"/>
          <p:cNvSpPr>
            <a:spLocks noGrp="1"/>
          </p:cNvSpPr>
          <p:nvPr>
            <p:ph idx="1"/>
          </p:nvPr>
        </p:nvSpPr>
        <p:spPr>
          <a:xfrm>
            <a:off x="1651000" y="2613959"/>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9" name="Picture 8" descr="Logo, company name&#10;&#10;Description automatically generated">
            <a:extLst>
              <a:ext uri="{FF2B5EF4-FFF2-40B4-BE49-F238E27FC236}">
                <a16:creationId xmlns:a16="http://schemas.microsoft.com/office/drawing/2014/main" id="{2A47346D-1B34-48D2-8DAC-9FF8B82FC9E4}"/>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10" name="Picture 9">
            <a:extLst>
              <a:ext uri="{FF2B5EF4-FFF2-40B4-BE49-F238E27FC236}">
                <a16:creationId xmlns:a16="http://schemas.microsoft.com/office/drawing/2014/main" id="{921349BC-8301-489F-B889-BD8BE5928339}"/>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371149625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11_Single Content_c">
    <p:spTree>
      <p:nvGrpSpPr>
        <p:cNvPr id="1" name=""/>
        <p:cNvGrpSpPr/>
        <p:nvPr/>
      </p:nvGrpSpPr>
      <p:grpSpPr>
        <a:xfrm>
          <a:off x="0" y="0"/>
          <a:ext cx="0" cy="0"/>
          <a:chOff x="0" y="0"/>
          <a:chExt cx="0" cy="0"/>
        </a:xfrm>
      </p:grpSpPr>
      <p:sp>
        <p:nvSpPr>
          <p:cNvPr id="2" name="Title 1"/>
          <p:cNvSpPr>
            <a:spLocks noGrp="1"/>
          </p:cNvSpPr>
          <p:nvPr>
            <p:ph type="title"/>
          </p:nvPr>
        </p:nvSpPr>
        <p:spPr>
          <a:xfrm>
            <a:off x="1651000" y="1064683"/>
            <a:ext cx="9144000" cy="1290639"/>
          </a:xfrm>
        </p:spPr>
        <p:txBody>
          <a:bodyPr>
            <a:normAutofit/>
          </a:bodyPr>
          <a:lstStyle>
            <a:lvl1pPr algn="l">
              <a:defRPr sz="5067" baseline="0">
                <a:solidFill>
                  <a:schemeClr val="accent2"/>
                </a:solidFill>
                <a:latin typeface="Franklin Gothic Book"/>
              </a:defRPr>
            </a:lvl1pPr>
          </a:lstStyle>
          <a:p>
            <a:r>
              <a:rPr lang="en-US"/>
              <a:t>Click to edit Master title style</a:t>
            </a:r>
          </a:p>
        </p:txBody>
      </p:sp>
      <p:sp>
        <p:nvSpPr>
          <p:cNvPr id="3" name="Content Placeholder 2"/>
          <p:cNvSpPr>
            <a:spLocks noGrp="1"/>
          </p:cNvSpPr>
          <p:nvPr>
            <p:ph idx="1"/>
          </p:nvPr>
        </p:nvSpPr>
        <p:spPr>
          <a:xfrm>
            <a:off x="1651000" y="2613959"/>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sp>
        <p:nvSpPr>
          <p:cNvPr id="10" name="Rectangle 9"/>
          <p:cNvSpPr/>
          <p:nvPr userDrawn="1"/>
        </p:nvSpPr>
        <p:spPr>
          <a:xfrm>
            <a:off x="0" y="5970229"/>
            <a:ext cx="12192000" cy="887771"/>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8" name="Picture 7" descr="Logo, company name&#10;&#10;Description automatically generated">
            <a:extLst>
              <a:ext uri="{FF2B5EF4-FFF2-40B4-BE49-F238E27FC236}">
                <a16:creationId xmlns:a16="http://schemas.microsoft.com/office/drawing/2014/main" id="{687C38D6-A417-4865-A361-640173680DA7}"/>
              </a:ext>
            </a:extLst>
          </p:cNvPr>
          <p:cNvPicPr>
            <a:picLocks noChangeAspect="1"/>
          </p:cNvPicPr>
          <p:nvPr userDrawn="1"/>
        </p:nvPicPr>
        <p:blipFill>
          <a:blip r:embed="rId2"/>
          <a:stretch>
            <a:fillRect/>
          </a:stretch>
        </p:blipFill>
        <p:spPr>
          <a:xfrm>
            <a:off x="241300" y="5060791"/>
            <a:ext cx="2667000" cy="2667000"/>
          </a:xfrm>
          <a:prstGeom prst="rect">
            <a:avLst/>
          </a:prstGeom>
        </p:spPr>
      </p:pic>
      <p:pic>
        <p:nvPicPr>
          <p:cNvPr id="9" name="Picture 8">
            <a:extLst>
              <a:ext uri="{FF2B5EF4-FFF2-40B4-BE49-F238E27FC236}">
                <a16:creationId xmlns:a16="http://schemas.microsoft.com/office/drawing/2014/main" id="{42F49609-985C-4F65-AA7B-2452F1E0169B}"/>
              </a:ext>
            </a:extLst>
          </p:cNvPr>
          <p:cNvPicPr>
            <a:picLocks noChangeAspect="1"/>
          </p:cNvPicPr>
          <p:nvPr userDrawn="1"/>
        </p:nvPicPr>
        <p:blipFill>
          <a:blip r:embed="rId3"/>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9070628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_Double Content_c">
    <p:spTree>
      <p:nvGrpSpPr>
        <p:cNvPr id="1" name=""/>
        <p:cNvGrpSpPr/>
        <p:nvPr/>
      </p:nvGrpSpPr>
      <p:grpSpPr>
        <a:xfrm>
          <a:off x="0" y="0"/>
          <a:ext cx="0" cy="0"/>
          <a:chOff x="0" y="0"/>
          <a:chExt cx="0" cy="0"/>
        </a:xfrm>
      </p:grpSpPr>
      <p:sp>
        <p:nvSpPr>
          <p:cNvPr id="16" name="Title 1"/>
          <p:cNvSpPr>
            <a:spLocks noGrp="1"/>
          </p:cNvSpPr>
          <p:nvPr>
            <p:ph type="title"/>
          </p:nvPr>
        </p:nvSpPr>
        <p:spPr>
          <a:xfrm>
            <a:off x="1524000" y="458410"/>
            <a:ext cx="9144000" cy="1085911"/>
          </a:xfrm>
        </p:spPr>
        <p:txBody>
          <a:bodyPr>
            <a:normAutofit/>
          </a:bodyPr>
          <a:lstStyle>
            <a:lvl1pPr algn="ctr">
              <a:defRPr sz="5067" baseline="0">
                <a:solidFill>
                  <a:srgbClr val="D9531E"/>
                </a:solidFill>
                <a:latin typeface="Franklin Gothic Book"/>
              </a:defRPr>
            </a:lvl1pPr>
          </a:lstStyle>
          <a:p>
            <a:r>
              <a:rPr lang="en-US"/>
              <a:t>Click to edit Master title style</a:t>
            </a:r>
          </a:p>
        </p:txBody>
      </p:sp>
      <p:sp>
        <p:nvSpPr>
          <p:cNvPr id="18" name="Content Placeholder 2"/>
          <p:cNvSpPr>
            <a:spLocks noGrp="1"/>
          </p:cNvSpPr>
          <p:nvPr>
            <p:ph idx="10"/>
          </p:nvPr>
        </p:nvSpPr>
        <p:spPr>
          <a:xfrm>
            <a:off x="1524000" y="1663911"/>
            <a:ext cx="4453467" cy="391393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sp>
        <p:nvSpPr>
          <p:cNvPr id="19" name="Content Placeholder 2"/>
          <p:cNvSpPr>
            <a:spLocks noGrp="1"/>
          </p:cNvSpPr>
          <p:nvPr>
            <p:ph idx="11"/>
          </p:nvPr>
        </p:nvSpPr>
        <p:spPr>
          <a:xfrm>
            <a:off x="6214533" y="1663911"/>
            <a:ext cx="4453467" cy="391393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20" name="Picture 19" descr="ThinShearedLines_BlueRedYello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0933"/>
            <a:ext cx="12192000" cy="105664"/>
          </a:xfrm>
          <a:prstGeom prst="rect">
            <a:avLst/>
          </a:prstGeom>
        </p:spPr>
      </p:pic>
      <p:sp>
        <p:nvSpPr>
          <p:cNvPr id="11" name="Rectangle 10"/>
          <p:cNvSpPr/>
          <p:nvPr userDrawn="1"/>
        </p:nvSpPr>
        <p:spPr>
          <a:xfrm>
            <a:off x="0" y="5970229"/>
            <a:ext cx="12192000" cy="887771"/>
          </a:xfrm>
          <a:prstGeom prst="rect">
            <a:avLst/>
          </a:prstGeom>
          <a:solidFill>
            <a:schemeClr val="tx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0" name="Picture 9" descr="Logo, company name&#10;&#10;Description automatically generated">
            <a:extLst>
              <a:ext uri="{FF2B5EF4-FFF2-40B4-BE49-F238E27FC236}">
                <a16:creationId xmlns:a16="http://schemas.microsoft.com/office/drawing/2014/main" id="{B63DDADE-3208-41FB-959E-2697CD475326}"/>
              </a:ext>
            </a:extLst>
          </p:cNvPr>
          <p:cNvPicPr>
            <a:picLocks noChangeAspect="1"/>
          </p:cNvPicPr>
          <p:nvPr userDrawn="1"/>
        </p:nvPicPr>
        <p:blipFill>
          <a:blip r:embed="rId3"/>
          <a:stretch>
            <a:fillRect/>
          </a:stretch>
        </p:blipFill>
        <p:spPr>
          <a:xfrm>
            <a:off x="241300" y="5060791"/>
            <a:ext cx="2667000" cy="2667000"/>
          </a:xfrm>
          <a:prstGeom prst="rect">
            <a:avLst/>
          </a:prstGeom>
        </p:spPr>
      </p:pic>
      <p:pic>
        <p:nvPicPr>
          <p:cNvPr id="12" name="Picture 11">
            <a:extLst>
              <a:ext uri="{FF2B5EF4-FFF2-40B4-BE49-F238E27FC236}">
                <a16:creationId xmlns:a16="http://schemas.microsoft.com/office/drawing/2014/main" id="{3780F314-9C53-4A83-88BC-C36CAA69BEA4}"/>
              </a:ext>
            </a:extLst>
          </p:cNvPr>
          <p:cNvPicPr>
            <a:picLocks noChangeAspect="1"/>
          </p:cNvPicPr>
          <p:nvPr userDrawn="1"/>
        </p:nvPicPr>
        <p:blipFill>
          <a:blip r:embed="rId4"/>
          <a:stretch>
            <a:fillRect/>
          </a:stretch>
        </p:blipFill>
        <p:spPr>
          <a:xfrm>
            <a:off x="4817331" y="6126527"/>
            <a:ext cx="9832899" cy="535528"/>
          </a:xfrm>
          <a:prstGeom prst="rect">
            <a:avLst/>
          </a:prstGeom>
        </p:spPr>
      </p:pic>
    </p:spTree>
    <p:extLst>
      <p:ext uri="{BB962C8B-B14F-4D97-AF65-F5344CB8AC3E}">
        <p14:creationId xmlns:p14="http://schemas.microsoft.com/office/powerpoint/2010/main" val="168918178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1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D262956-0B92-2A40-D55F-3B983D3AA9C7}"/>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8917520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1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2" name="Text Placeholder 8">
            <a:extLst>
              <a:ext uri="{FF2B5EF4-FFF2-40B4-BE49-F238E27FC236}">
                <a16:creationId xmlns:a16="http://schemas.microsoft.com/office/drawing/2014/main" id="{1696E0FB-800F-B9BF-5CA0-6901B6152F7A}"/>
              </a:ext>
            </a:extLst>
          </p:cNvPr>
          <p:cNvSpPr>
            <a:spLocks noGrp="1"/>
          </p:cNvSpPr>
          <p:nvPr>
            <p:ph type="body" sz="quarter" idx="17" hasCustomPrompt="1"/>
          </p:nvPr>
        </p:nvSpPr>
        <p:spPr>
          <a:xfrm>
            <a:off x="770439" y="4081081"/>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3" name="Text Placeholder 8">
            <a:extLst>
              <a:ext uri="{FF2B5EF4-FFF2-40B4-BE49-F238E27FC236}">
                <a16:creationId xmlns:a16="http://schemas.microsoft.com/office/drawing/2014/main" id="{E759DC34-2F48-B0EA-858E-B4EC7BA9D65E}"/>
              </a:ext>
            </a:extLst>
          </p:cNvPr>
          <p:cNvSpPr>
            <a:spLocks noGrp="1"/>
          </p:cNvSpPr>
          <p:nvPr>
            <p:ph type="body" sz="quarter" idx="18" hasCustomPrompt="1"/>
          </p:nvPr>
        </p:nvSpPr>
        <p:spPr>
          <a:xfrm>
            <a:off x="4410303" y="4104785"/>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5" name="Text Placeholder 8">
            <a:extLst>
              <a:ext uri="{FF2B5EF4-FFF2-40B4-BE49-F238E27FC236}">
                <a16:creationId xmlns:a16="http://schemas.microsoft.com/office/drawing/2014/main" id="{3E430B89-1170-6A74-2685-0A0575EDFD41}"/>
              </a:ext>
            </a:extLst>
          </p:cNvPr>
          <p:cNvSpPr>
            <a:spLocks noGrp="1"/>
          </p:cNvSpPr>
          <p:nvPr>
            <p:ph type="body" sz="quarter" idx="19" hasCustomPrompt="1"/>
          </p:nvPr>
        </p:nvSpPr>
        <p:spPr>
          <a:xfrm>
            <a:off x="8050167" y="4101710"/>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7" name="Text Placeholder 8">
            <a:extLst>
              <a:ext uri="{FF2B5EF4-FFF2-40B4-BE49-F238E27FC236}">
                <a16:creationId xmlns:a16="http://schemas.microsoft.com/office/drawing/2014/main" id="{5B09A37D-DF69-A09A-6426-2E1355B71656}"/>
              </a:ext>
            </a:extLst>
          </p:cNvPr>
          <p:cNvSpPr>
            <a:spLocks noGrp="1"/>
          </p:cNvSpPr>
          <p:nvPr>
            <p:ph type="body" sz="quarter" idx="21" hasCustomPrompt="1"/>
          </p:nvPr>
        </p:nvSpPr>
        <p:spPr>
          <a:xfrm>
            <a:off x="770440" y="4587097"/>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9" name="Text Placeholder 8">
            <a:extLst>
              <a:ext uri="{FF2B5EF4-FFF2-40B4-BE49-F238E27FC236}">
                <a16:creationId xmlns:a16="http://schemas.microsoft.com/office/drawing/2014/main" id="{E4041A8A-3E4E-8648-0B3B-895D56994366}"/>
              </a:ext>
            </a:extLst>
          </p:cNvPr>
          <p:cNvSpPr>
            <a:spLocks noGrp="1"/>
          </p:cNvSpPr>
          <p:nvPr>
            <p:ph type="body" sz="quarter" idx="22" hasCustomPrompt="1"/>
          </p:nvPr>
        </p:nvSpPr>
        <p:spPr>
          <a:xfrm>
            <a:off x="4410303" y="4618692"/>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12" name="Text Placeholder 8">
            <a:extLst>
              <a:ext uri="{FF2B5EF4-FFF2-40B4-BE49-F238E27FC236}">
                <a16:creationId xmlns:a16="http://schemas.microsoft.com/office/drawing/2014/main" id="{8CE87C28-21A3-F8F3-D46E-4E250ECE99AA}"/>
              </a:ext>
            </a:extLst>
          </p:cNvPr>
          <p:cNvSpPr>
            <a:spLocks noGrp="1"/>
          </p:cNvSpPr>
          <p:nvPr>
            <p:ph type="body" sz="quarter" idx="23" hasCustomPrompt="1"/>
          </p:nvPr>
        </p:nvSpPr>
        <p:spPr>
          <a:xfrm>
            <a:off x="8050167" y="4607726"/>
            <a:ext cx="2286462" cy="578319"/>
          </a:xfrm>
          <a:prstGeom prst="rect">
            <a:avLst/>
          </a:prstGeom>
        </p:spPr>
        <p:txBody>
          <a:bodyPr/>
          <a:lstStyle>
            <a:lvl1pPr marL="0" indent="0" algn="ctr">
              <a:buNone/>
              <a:defRPr sz="1400" b="0"/>
            </a:lvl1pPr>
          </a:lstStyle>
          <a:p>
            <a:pPr lvl="0"/>
            <a:r>
              <a:rPr lang="en-US"/>
              <a:t>Body copy sentence case and 14pt size</a:t>
            </a:r>
          </a:p>
        </p:txBody>
      </p:sp>
      <p:pic>
        <p:nvPicPr>
          <p:cNvPr id="16" name="Picture 15" descr="A purple airplane and globe&#10;&#10;Description automatically generated">
            <a:extLst>
              <a:ext uri="{FF2B5EF4-FFF2-40B4-BE49-F238E27FC236}">
                <a16:creationId xmlns:a16="http://schemas.microsoft.com/office/drawing/2014/main" id="{ED898F74-8932-9CFE-78D1-45CA3B5A9DEC}"/>
              </a:ext>
            </a:extLst>
          </p:cNvPr>
          <p:cNvPicPr>
            <a:picLocks noChangeAspect="1"/>
          </p:cNvPicPr>
          <p:nvPr userDrawn="1"/>
        </p:nvPicPr>
        <p:blipFill>
          <a:blip r:embed="rId2"/>
          <a:stretch>
            <a:fillRect/>
          </a:stretch>
        </p:blipFill>
        <p:spPr>
          <a:xfrm>
            <a:off x="4898188" y="2504393"/>
            <a:ext cx="1497407" cy="1331028"/>
          </a:xfrm>
          <a:prstGeom prst="rect">
            <a:avLst/>
          </a:prstGeom>
        </p:spPr>
      </p:pic>
      <p:pic>
        <p:nvPicPr>
          <p:cNvPr id="18" name="Graphic 17" descr="Wheelchair access outline">
            <a:extLst>
              <a:ext uri="{FF2B5EF4-FFF2-40B4-BE49-F238E27FC236}">
                <a16:creationId xmlns:a16="http://schemas.microsoft.com/office/drawing/2014/main" id="{CCCD0007-0EF7-0EDD-3853-0048C4B15B5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668993" y="2573873"/>
            <a:ext cx="1100157" cy="1100157"/>
          </a:xfrm>
          <a:prstGeom prst="rect">
            <a:avLst/>
          </a:prstGeom>
        </p:spPr>
      </p:pic>
      <p:pic>
        <p:nvPicPr>
          <p:cNvPr id="19" name="Picture 18" descr="A purple airplane in a black square&#10;&#10;Description automatically generated">
            <a:extLst>
              <a:ext uri="{FF2B5EF4-FFF2-40B4-BE49-F238E27FC236}">
                <a16:creationId xmlns:a16="http://schemas.microsoft.com/office/drawing/2014/main" id="{60BC3705-2FAD-0619-BAF9-A6305B07C156}"/>
              </a:ext>
            </a:extLst>
          </p:cNvPr>
          <p:cNvPicPr>
            <a:picLocks noChangeAspect="1"/>
          </p:cNvPicPr>
          <p:nvPr userDrawn="1"/>
        </p:nvPicPr>
        <p:blipFill>
          <a:blip r:embed="rId4"/>
          <a:stretch>
            <a:fillRect/>
          </a:stretch>
        </p:blipFill>
        <p:spPr>
          <a:xfrm>
            <a:off x="1038808" y="2412484"/>
            <a:ext cx="1585983" cy="1422937"/>
          </a:xfrm>
          <a:prstGeom prst="rect">
            <a:avLst/>
          </a:prstGeom>
        </p:spPr>
      </p:pic>
    </p:spTree>
    <p:extLst>
      <p:ext uri="{BB962C8B-B14F-4D97-AF65-F5344CB8AC3E}">
        <p14:creationId xmlns:p14="http://schemas.microsoft.com/office/powerpoint/2010/main" val="42375338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7F793D1-AA11-C042-9427-E626EFDDA04F}"/>
              </a:ext>
            </a:extLst>
          </p:cNvPr>
          <p:cNvSpPr txBox="1"/>
          <p:nvPr userDrawn="1"/>
        </p:nvSpPr>
        <p:spPr>
          <a:xfrm>
            <a:off x="783030" y="6460124"/>
            <a:ext cx="1984839" cy="246349"/>
          </a:xfrm>
          <a:prstGeom prst="rect">
            <a:avLst/>
          </a:prstGeom>
          <a:noFill/>
        </p:spPr>
        <p:txBody>
          <a:bodyPr wrap="none" rtlCol="0">
            <a:spAutoFit/>
          </a:bodyPr>
          <a:lstStyle/>
          <a:p>
            <a:r>
              <a:rPr lang="en-US" sz="1001">
                <a:solidFill>
                  <a:srgbClr val="3B1D85"/>
                </a:solidFill>
              </a:rPr>
              <a:t>DENVER INTERNATIONAL AIRPORT</a:t>
            </a:r>
          </a:p>
        </p:txBody>
      </p:sp>
      <p:sp>
        <p:nvSpPr>
          <p:cNvPr id="14" name="Rectangle 13">
            <a:extLst>
              <a:ext uri="{FF2B5EF4-FFF2-40B4-BE49-F238E27FC236}">
                <a16:creationId xmlns:a16="http://schemas.microsoft.com/office/drawing/2014/main" id="{E1FD169B-5315-394D-9721-A82DB7C3D66F}"/>
              </a:ext>
            </a:extLst>
          </p:cNvPr>
          <p:cNvSpPr/>
          <p:nvPr userDrawn="1"/>
        </p:nvSpPr>
        <p:spPr>
          <a:xfrm>
            <a:off x="735806" y="6538930"/>
            <a:ext cx="102395" cy="104775"/>
          </a:xfrm>
          <a:prstGeom prst="rect">
            <a:avLst/>
          </a:prstGeom>
          <a:solidFill>
            <a:srgbClr val="3B1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15" name="Straight Connector 14">
            <a:extLst>
              <a:ext uri="{FF2B5EF4-FFF2-40B4-BE49-F238E27FC236}">
                <a16:creationId xmlns:a16="http://schemas.microsoft.com/office/drawing/2014/main" id="{868C656E-03DE-8F42-AC87-9E381D4DBD5B}"/>
              </a:ext>
            </a:extLst>
          </p:cNvPr>
          <p:cNvCxnSpPr>
            <a:cxnSpLocks/>
          </p:cNvCxnSpPr>
          <p:nvPr userDrawn="1"/>
        </p:nvCxnSpPr>
        <p:spPr>
          <a:xfrm flipH="1">
            <a:off x="-81371" y="6588588"/>
            <a:ext cx="864395" cy="0"/>
          </a:xfrm>
          <a:prstGeom prst="line">
            <a:avLst/>
          </a:prstGeom>
          <a:ln>
            <a:solidFill>
              <a:srgbClr val="3B1D85"/>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5D642979-1781-5347-9C27-073ED6AEB4BD}"/>
              </a:ext>
            </a:extLst>
          </p:cNvPr>
          <p:cNvSpPr>
            <a:spLocks noGrp="1"/>
          </p:cNvSpPr>
          <p:nvPr>
            <p:ph type="sldNum" sz="quarter" idx="4"/>
          </p:nvPr>
        </p:nvSpPr>
        <p:spPr>
          <a:xfrm>
            <a:off x="8675729" y="6356351"/>
            <a:ext cx="2844800" cy="365125"/>
          </a:xfrm>
          <a:prstGeom prst="rect">
            <a:avLst/>
          </a:prstGeom>
        </p:spPr>
        <p:txBody>
          <a:bodyPr vert="horz" lIns="91440" tIns="45720" rIns="91440" bIns="45720" rtlCol="0" anchor="ctr"/>
          <a:lstStyle>
            <a:lvl1pPr algn="r">
              <a:defRPr sz="1401">
                <a:solidFill>
                  <a:srgbClr val="3B1D85"/>
                </a:solidFill>
              </a:defRPr>
            </a:lvl1pPr>
          </a:lstStyle>
          <a:p>
            <a:fld id="{07685F98-2219-074E-8E84-0DD860A51521}" type="slidenum">
              <a:rPr lang="en-US" smtClean="0"/>
              <a:pPr/>
              <a:t>‹#›</a:t>
            </a:fld>
            <a:endParaRPr lang="en-US"/>
          </a:p>
        </p:txBody>
      </p:sp>
      <p:sp>
        <p:nvSpPr>
          <p:cNvPr id="16" name="Rectangle 15">
            <a:extLst>
              <a:ext uri="{FF2B5EF4-FFF2-40B4-BE49-F238E27FC236}">
                <a16:creationId xmlns:a16="http://schemas.microsoft.com/office/drawing/2014/main" id="{7546743B-9A6C-C54C-980E-11B05396565D}"/>
              </a:ext>
            </a:extLst>
          </p:cNvPr>
          <p:cNvSpPr/>
          <p:nvPr userDrawn="1"/>
        </p:nvSpPr>
        <p:spPr>
          <a:xfrm>
            <a:off x="0" y="17"/>
            <a:ext cx="12192000" cy="839223"/>
          </a:xfrm>
          <a:prstGeom prst="rect">
            <a:avLst/>
          </a:prstGeom>
          <a:solidFill>
            <a:srgbClr val="3B1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rgbClr val="232E35"/>
              </a:solidFill>
            </a:endParaRPr>
          </a:p>
        </p:txBody>
      </p:sp>
      <p:sp>
        <p:nvSpPr>
          <p:cNvPr id="19" name="Title 3">
            <a:extLst>
              <a:ext uri="{FF2B5EF4-FFF2-40B4-BE49-F238E27FC236}">
                <a16:creationId xmlns:a16="http://schemas.microsoft.com/office/drawing/2014/main" id="{5BE159E9-5FF8-EB4F-8C8E-AE9CEF220FA2}"/>
              </a:ext>
            </a:extLst>
          </p:cNvPr>
          <p:cNvSpPr>
            <a:spLocks noGrp="1"/>
          </p:cNvSpPr>
          <p:nvPr>
            <p:ph type="title"/>
          </p:nvPr>
        </p:nvSpPr>
        <p:spPr>
          <a:xfrm>
            <a:off x="832671" y="85895"/>
            <a:ext cx="10515600" cy="839223"/>
          </a:xfrm>
        </p:spPr>
        <p:txBody>
          <a:bodyPr>
            <a:normAutofit/>
          </a:bodyPr>
          <a:lstStyle>
            <a:lvl1pPr>
              <a:defRPr sz="4267">
                <a:solidFill>
                  <a:schemeClr val="bg1"/>
                </a:solidFill>
              </a:defRPr>
            </a:lvl1pPr>
          </a:lstStyle>
          <a:p>
            <a:r>
              <a:rPr lang="en-US"/>
              <a:t>Click to edit Master title style</a:t>
            </a:r>
          </a:p>
        </p:txBody>
      </p:sp>
      <p:pic>
        <p:nvPicPr>
          <p:cNvPr id="21" name="Picture 20" descr="A picture containing drawing&#10;&#10;Description automatically generated">
            <a:extLst>
              <a:ext uri="{FF2B5EF4-FFF2-40B4-BE49-F238E27FC236}">
                <a16:creationId xmlns:a16="http://schemas.microsoft.com/office/drawing/2014/main" id="{71F7D7DB-D572-4D4F-87EE-394FA511C6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59750" y="5896"/>
            <a:ext cx="660791" cy="617696"/>
          </a:xfrm>
          <a:prstGeom prst="rect">
            <a:avLst/>
          </a:prstGeom>
        </p:spPr>
      </p:pic>
    </p:spTree>
    <p:extLst>
      <p:ext uri="{BB962C8B-B14F-4D97-AF65-F5344CB8AC3E}">
        <p14:creationId xmlns:p14="http://schemas.microsoft.com/office/powerpoint/2010/main" val="75692084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033188" y="-6670"/>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17470274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Content 2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5C31418A-8F8E-263B-4C17-1F834EBA96AB}"/>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5574569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itle 1 -gree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6" y="5874026"/>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721778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Content 1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7FD67F68-27BB-294D-97E5-36BC83CB06D1}"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1819205A-F0EA-071B-38E5-FA0EA2DC242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marL="1371600" indent="0">
              <a:buClr>
                <a:schemeClr val="bg2">
                  <a:lumMod val="75000"/>
                </a:schemeClr>
              </a:buClr>
              <a:buNone/>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p>
        </p:txBody>
      </p:sp>
    </p:spTree>
    <p:extLst>
      <p:ext uri="{BB962C8B-B14F-4D97-AF65-F5344CB8AC3E}">
        <p14:creationId xmlns:p14="http://schemas.microsoft.com/office/powerpoint/2010/main" val="258708110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Content 2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11" name="Text Placeholder 10">
            <a:extLst>
              <a:ext uri="{FF2B5EF4-FFF2-40B4-BE49-F238E27FC236}">
                <a16:creationId xmlns:a16="http://schemas.microsoft.com/office/drawing/2014/main" id="{ACF43B73-9E31-6EB9-4037-8A6C367AED3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5608176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Content 3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3F1FB2E-BA03-0ACF-AA49-BB1FBC21AC30}"/>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7615234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3D765E8-D6C6-6443-9E84-8CC69B9DC425}"/>
              </a:ext>
            </a:extLst>
          </p:cNvPr>
          <p:cNvSpPr/>
          <p:nvPr userDrawn="1"/>
        </p:nvSpPr>
        <p:spPr>
          <a:xfrm>
            <a:off x="0" y="23"/>
            <a:ext cx="12192000" cy="839223"/>
          </a:xfrm>
          <a:prstGeom prst="rect">
            <a:avLst/>
          </a:prstGeom>
          <a:solidFill>
            <a:srgbClr val="44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rgbClr val="232E35"/>
              </a:solidFill>
            </a:endParaRPr>
          </a:p>
        </p:txBody>
      </p:sp>
      <p:pic>
        <p:nvPicPr>
          <p:cNvPr id="18" name="Picture 17" descr="A picture containing drawing&#10;&#10;Description automatically generated">
            <a:extLst>
              <a:ext uri="{FF2B5EF4-FFF2-40B4-BE49-F238E27FC236}">
                <a16:creationId xmlns:a16="http://schemas.microsoft.com/office/drawing/2014/main" id="{BB025679-0DA9-964F-881C-39D8B82914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48" y="1"/>
            <a:ext cx="660790" cy="617696"/>
          </a:xfrm>
          <a:prstGeom prst="rect">
            <a:avLst/>
          </a:prstGeom>
        </p:spPr>
      </p:pic>
      <p:sp>
        <p:nvSpPr>
          <p:cNvPr id="17" name="TextBox 16">
            <a:extLst>
              <a:ext uri="{FF2B5EF4-FFF2-40B4-BE49-F238E27FC236}">
                <a16:creationId xmlns:a16="http://schemas.microsoft.com/office/drawing/2014/main" id="{7BE3F799-3B09-6F4A-960E-75D646F0607B}"/>
              </a:ext>
            </a:extLst>
          </p:cNvPr>
          <p:cNvSpPr txBox="1"/>
          <p:nvPr userDrawn="1"/>
        </p:nvSpPr>
        <p:spPr>
          <a:xfrm>
            <a:off x="10661533" y="7496791"/>
            <a:ext cx="184731" cy="461793"/>
          </a:xfrm>
          <a:prstGeom prst="rect">
            <a:avLst/>
          </a:prstGeom>
          <a:noFill/>
        </p:spPr>
        <p:txBody>
          <a:bodyPr wrap="none" rtlCol="0">
            <a:spAutoFit/>
          </a:bodyPr>
          <a:lstStyle/>
          <a:p>
            <a:endParaRPr lang="en-US" sz="2401"/>
          </a:p>
        </p:txBody>
      </p:sp>
    </p:spTree>
    <p:extLst>
      <p:ext uri="{BB962C8B-B14F-4D97-AF65-F5344CB8AC3E}">
        <p14:creationId xmlns:p14="http://schemas.microsoft.com/office/powerpoint/2010/main" val="139380761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3D765E8-D6C6-6443-9E84-8CC69B9DC425}"/>
              </a:ext>
            </a:extLst>
          </p:cNvPr>
          <p:cNvSpPr/>
          <p:nvPr userDrawn="1"/>
        </p:nvSpPr>
        <p:spPr>
          <a:xfrm>
            <a:off x="0" y="23"/>
            <a:ext cx="12192000" cy="839223"/>
          </a:xfrm>
          <a:prstGeom prst="rect">
            <a:avLst/>
          </a:prstGeom>
          <a:solidFill>
            <a:srgbClr val="44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chemeClr val="accent2">
                  <a:lumMod val="75000"/>
                </a:schemeClr>
              </a:solidFill>
              <a:highlight>
                <a:srgbClr val="B74D13"/>
              </a:highlight>
            </a:endParaRPr>
          </a:p>
        </p:txBody>
      </p:sp>
      <p:pic>
        <p:nvPicPr>
          <p:cNvPr id="18" name="Picture 17" descr="A picture containing drawing&#10;&#10;Description automatically generated">
            <a:extLst>
              <a:ext uri="{FF2B5EF4-FFF2-40B4-BE49-F238E27FC236}">
                <a16:creationId xmlns:a16="http://schemas.microsoft.com/office/drawing/2014/main" id="{BB025679-0DA9-964F-881C-39D8B82914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4848" y="1"/>
            <a:ext cx="660790" cy="617696"/>
          </a:xfrm>
          <a:prstGeom prst="rect">
            <a:avLst/>
          </a:prstGeom>
        </p:spPr>
      </p:pic>
      <p:sp>
        <p:nvSpPr>
          <p:cNvPr id="17" name="TextBox 16">
            <a:extLst>
              <a:ext uri="{FF2B5EF4-FFF2-40B4-BE49-F238E27FC236}">
                <a16:creationId xmlns:a16="http://schemas.microsoft.com/office/drawing/2014/main" id="{7BE3F799-3B09-6F4A-960E-75D646F0607B}"/>
              </a:ext>
            </a:extLst>
          </p:cNvPr>
          <p:cNvSpPr txBox="1"/>
          <p:nvPr userDrawn="1"/>
        </p:nvSpPr>
        <p:spPr>
          <a:xfrm>
            <a:off x="10661533" y="7496791"/>
            <a:ext cx="184731" cy="461793"/>
          </a:xfrm>
          <a:prstGeom prst="rect">
            <a:avLst/>
          </a:prstGeom>
          <a:noFill/>
        </p:spPr>
        <p:txBody>
          <a:bodyPr wrap="none" rtlCol="0">
            <a:spAutoFit/>
          </a:bodyPr>
          <a:lstStyle/>
          <a:p>
            <a:endParaRPr lang="en-US" sz="2401"/>
          </a:p>
        </p:txBody>
      </p:sp>
    </p:spTree>
    <p:extLst>
      <p:ext uri="{BB962C8B-B14F-4D97-AF65-F5344CB8AC3E}">
        <p14:creationId xmlns:p14="http://schemas.microsoft.com/office/powerpoint/2010/main" val="40477335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60A5161-C4C6-D346-B861-82386203A699}"/>
              </a:ext>
            </a:extLst>
          </p:cNvPr>
          <p:cNvSpPr/>
          <p:nvPr userDrawn="1"/>
        </p:nvSpPr>
        <p:spPr>
          <a:xfrm>
            <a:off x="0" y="23"/>
            <a:ext cx="12192000" cy="839223"/>
          </a:xfrm>
          <a:prstGeom prst="rect">
            <a:avLst/>
          </a:prstGeom>
          <a:solidFill>
            <a:srgbClr val="44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rgbClr val="232E35"/>
              </a:solidFill>
            </a:endParaRPr>
          </a:p>
        </p:txBody>
      </p:sp>
      <p:sp>
        <p:nvSpPr>
          <p:cNvPr id="18" name="Title 3">
            <a:extLst>
              <a:ext uri="{FF2B5EF4-FFF2-40B4-BE49-F238E27FC236}">
                <a16:creationId xmlns:a16="http://schemas.microsoft.com/office/drawing/2014/main" id="{EB0370C1-A9A1-AA4A-B2D3-6507DFCBD3B0}"/>
              </a:ext>
            </a:extLst>
          </p:cNvPr>
          <p:cNvSpPr>
            <a:spLocks noGrp="1"/>
          </p:cNvSpPr>
          <p:nvPr>
            <p:ph type="title"/>
          </p:nvPr>
        </p:nvSpPr>
        <p:spPr>
          <a:xfrm>
            <a:off x="831241" y="85898"/>
            <a:ext cx="10515600" cy="839223"/>
          </a:xfrm>
        </p:spPr>
        <p:txBody>
          <a:bodyPr>
            <a:normAutofit/>
          </a:bodyPr>
          <a:lstStyle>
            <a:lvl1pPr>
              <a:defRPr sz="4267">
                <a:solidFill>
                  <a:schemeClr val="bg1"/>
                </a:solidFill>
              </a:defRPr>
            </a:lvl1pPr>
          </a:lstStyle>
          <a:p>
            <a:r>
              <a:rPr lang="en-US"/>
              <a:t>Click to edit Master title style</a:t>
            </a:r>
          </a:p>
        </p:txBody>
      </p:sp>
      <p:pic>
        <p:nvPicPr>
          <p:cNvPr id="5" name="Picture 4" descr="A picture containing drawing&#10;&#10;Description automatically generated">
            <a:extLst>
              <a:ext uri="{FF2B5EF4-FFF2-40B4-BE49-F238E27FC236}">
                <a16:creationId xmlns:a16="http://schemas.microsoft.com/office/drawing/2014/main" id="{8765A848-7FBF-014E-EE90-99730DE3E1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3802" y="0"/>
            <a:ext cx="555182" cy="518975"/>
          </a:xfrm>
          <a:prstGeom prst="rect">
            <a:avLst/>
          </a:prstGeom>
        </p:spPr>
      </p:pic>
    </p:spTree>
    <p:extLst>
      <p:ext uri="{BB962C8B-B14F-4D97-AF65-F5344CB8AC3E}">
        <p14:creationId xmlns:p14="http://schemas.microsoft.com/office/powerpoint/2010/main" val="290267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7F793D1-AA11-C042-9427-E626EFDDA04F}"/>
              </a:ext>
            </a:extLst>
          </p:cNvPr>
          <p:cNvSpPr txBox="1"/>
          <p:nvPr userDrawn="1"/>
        </p:nvSpPr>
        <p:spPr>
          <a:xfrm>
            <a:off x="783034" y="6460127"/>
            <a:ext cx="1984839" cy="246349"/>
          </a:xfrm>
          <a:prstGeom prst="rect">
            <a:avLst/>
          </a:prstGeom>
          <a:noFill/>
        </p:spPr>
        <p:txBody>
          <a:bodyPr wrap="none" rtlCol="0">
            <a:spAutoFit/>
          </a:bodyPr>
          <a:lstStyle/>
          <a:p>
            <a:r>
              <a:rPr lang="en-US" sz="1001">
                <a:solidFill>
                  <a:srgbClr val="440099"/>
                </a:solidFill>
              </a:rPr>
              <a:t>DENVER INTERNATIONAL AIRPORT</a:t>
            </a:r>
          </a:p>
        </p:txBody>
      </p:sp>
      <p:sp>
        <p:nvSpPr>
          <p:cNvPr id="14" name="Rectangle 13">
            <a:extLst>
              <a:ext uri="{FF2B5EF4-FFF2-40B4-BE49-F238E27FC236}">
                <a16:creationId xmlns:a16="http://schemas.microsoft.com/office/drawing/2014/main" id="{E1FD169B-5315-394D-9721-A82DB7C3D66F}"/>
              </a:ext>
            </a:extLst>
          </p:cNvPr>
          <p:cNvSpPr/>
          <p:nvPr userDrawn="1"/>
        </p:nvSpPr>
        <p:spPr>
          <a:xfrm>
            <a:off x="735809" y="6538933"/>
            <a:ext cx="102395" cy="104775"/>
          </a:xfrm>
          <a:prstGeom prst="rect">
            <a:avLst/>
          </a:prstGeom>
          <a:solidFill>
            <a:srgbClr val="44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15" name="Straight Connector 14">
            <a:extLst>
              <a:ext uri="{FF2B5EF4-FFF2-40B4-BE49-F238E27FC236}">
                <a16:creationId xmlns:a16="http://schemas.microsoft.com/office/drawing/2014/main" id="{868C656E-03DE-8F42-AC87-9E381D4DBD5B}"/>
              </a:ext>
            </a:extLst>
          </p:cNvPr>
          <p:cNvCxnSpPr>
            <a:cxnSpLocks/>
          </p:cNvCxnSpPr>
          <p:nvPr userDrawn="1"/>
        </p:nvCxnSpPr>
        <p:spPr>
          <a:xfrm flipH="1">
            <a:off x="-81371" y="6588588"/>
            <a:ext cx="864395" cy="0"/>
          </a:xfrm>
          <a:prstGeom prst="line">
            <a:avLst/>
          </a:prstGeom>
          <a:ln>
            <a:solidFill>
              <a:srgbClr val="440099"/>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5D642979-1781-5347-9C27-073ED6AEB4BD}"/>
              </a:ext>
            </a:extLst>
          </p:cNvPr>
          <p:cNvSpPr>
            <a:spLocks noGrp="1"/>
          </p:cNvSpPr>
          <p:nvPr>
            <p:ph type="sldNum" sz="quarter" idx="4"/>
          </p:nvPr>
        </p:nvSpPr>
        <p:spPr>
          <a:xfrm>
            <a:off x="8675730" y="6356357"/>
            <a:ext cx="2844800" cy="365125"/>
          </a:xfrm>
          <a:prstGeom prst="rect">
            <a:avLst/>
          </a:prstGeom>
        </p:spPr>
        <p:txBody>
          <a:bodyPr vert="horz" lIns="91440" tIns="45720" rIns="91440" bIns="45720" rtlCol="0" anchor="ctr"/>
          <a:lstStyle>
            <a:lvl1pPr algn="r">
              <a:defRPr sz="1401">
                <a:solidFill>
                  <a:srgbClr val="440099"/>
                </a:solidFill>
              </a:defRPr>
            </a:lvl1pPr>
          </a:lstStyle>
          <a:p>
            <a:fld id="{07685F98-2219-074E-8E84-0DD860A51521}" type="slidenum">
              <a:rPr lang="en-US" smtClean="0"/>
              <a:pPr/>
              <a:t>‹#›</a:t>
            </a:fld>
            <a:endParaRPr lang="en-US"/>
          </a:p>
        </p:txBody>
      </p:sp>
      <p:sp>
        <p:nvSpPr>
          <p:cNvPr id="16" name="Rectangle 15">
            <a:extLst>
              <a:ext uri="{FF2B5EF4-FFF2-40B4-BE49-F238E27FC236}">
                <a16:creationId xmlns:a16="http://schemas.microsoft.com/office/drawing/2014/main" id="{7546743B-9A6C-C54C-980E-11B05396565D}"/>
              </a:ext>
            </a:extLst>
          </p:cNvPr>
          <p:cNvSpPr/>
          <p:nvPr userDrawn="1"/>
        </p:nvSpPr>
        <p:spPr>
          <a:xfrm>
            <a:off x="0" y="5903"/>
            <a:ext cx="12192000" cy="839223"/>
          </a:xfrm>
          <a:prstGeom prst="rect">
            <a:avLst/>
          </a:prstGeom>
          <a:solidFill>
            <a:srgbClr val="44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rgbClr val="232E35"/>
              </a:solidFill>
            </a:endParaRPr>
          </a:p>
        </p:txBody>
      </p:sp>
      <p:sp>
        <p:nvSpPr>
          <p:cNvPr id="19" name="Title 3">
            <a:extLst>
              <a:ext uri="{FF2B5EF4-FFF2-40B4-BE49-F238E27FC236}">
                <a16:creationId xmlns:a16="http://schemas.microsoft.com/office/drawing/2014/main" id="{5BE159E9-5FF8-EB4F-8C8E-AE9CEF220FA2}"/>
              </a:ext>
            </a:extLst>
          </p:cNvPr>
          <p:cNvSpPr>
            <a:spLocks noGrp="1"/>
          </p:cNvSpPr>
          <p:nvPr>
            <p:ph type="title"/>
          </p:nvPr>
        </p:nvSpPr>
        <p:spPr>
          <a:xfrm>
            <a:off x="832675" y="85898"/>
            <a:ext cx="8195215" cy="839223"/>
          </a:xfrm>
        </p:spPr>
        <p:txBody>
          <a:bodyPr>
            <a:normAutofit/>
          </a:bodyPr>
          <a:lstStyle>
            <a:lvl1pPr>
              <a:defRPr sz="4267">
                <a:solidFill>
                  <a:schemeClr val="bg1"/>
                </a:solidFill>
              </a:defRPr>
            </a:lvl1pPr>
          </a:lstStyle>
          <a:p>
            <a:r>
              <a:rPr lang="en-US"/>
              <a:t>Click to edit Master title style</a:t>
            </a:r>
          </a:p>
        </p:txBody>
      </p:sp>
      <p:pic>
        <p:nvPicPr>
          <p:cNvPr id="21" name="Picture 20" descr="A picture containing drawing&#10;&#10;Description automatically generated">
            <a:extLst>
              <a:ext uri="{FF2B5EF4-FFF2-40B4-BE49-F238E27FC236}">
                <a16:creationId xmlns:a16="http://schemas.microsoft.com/office/drawing/2014/main" id="{71F7D7DB-D572-4D4F-87EE-394FA511C6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0025" y="5896"/>
            <a:ext cx="660790" cy="617696"/>
          </a:xfrm>
          <a:prstGeom prst="rect">
            <a:avLst/>
          </a:prstGeom>
        </p:spPr>
      </p:pic>
    </p:spTree>
    <p:extLst>
      <p:ext uri="{BB962C8B-B14F-4D97-AF65-F5344CB8AC3E}">
        <p14:creationId xmlns:p14="http://schemas.microsoft.com/office/powerpoint/2010/main" val="52374924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7F793D1-AA11-C042-9427-E626EFDDA04F}"/>
              </a:ext>
            </a:extLst>
          </p:cNvPr>
          <p:cNvSpPr txBox="1"/>
          <p:nvPr userDrawn="1"/>
        </p:nvSpPr>
        <p:spPr>
          <a:xfrm>
            <a:off x="783034" y="6460127"/>
            <a:ext cx="1984839" cy="246349"/>
          </a:xfrm>
          <a:prstGeom prst="rect">
            <a:avLst/>
          </a:prstGeom>
          <a:noFill/>
        </p:spPr>
        <p:txBody>
          <a:bodyPr wrap="none" rtlCol="0">
            <a:spAutoFit/>
          </a:bodyPr>
          <a:lstStyle/>
          <a:p>
            <a:r>
              <a:rPr lang="en-US" sz="1001">
                <a:solidFill>
                  <a:srgbClr val="3B1D85"/>
                </a:solidFill>
              </a:rPr>
              <a:t>DENVER INTERNATIONAL AIRPORT</a:t>
            </a:r>
          </a:p>
        </p:txBody>
      </p:sp>
      <p:sp>
        <p:nvSpPr>
          <p:cNvPr id="14" name="Rectangle 13">
            <a:extLst>
              <a:ext uri="{FF2B5EF4-FFF2-40B4-BE49-F238E27FC236}">
                <a16:creationId xmlns:a16="http://schemas.microsoft.com/office/drawing/2014/main" id="{E1FD169B-5315-394D-9721-A82DB7C3D66F}"/>
              </a:ext>
            </a:extLst>
          </p:cNvPr>
          <p:cNvSpPr/>
          <p:nvPr userDrawn="1"/>
        </p:nvSpPr>
        <p:spPr>
          <a:xfrm>
            <a:off x="735809" y="6538933"/>
            <a:ext cx="102395" cy="104775"/>
          </a:xfrm>
          <a:prstGeom prst="rect">
            <a:avLst/>
          </a:prstGeom>
          <a:solidFill>
            <a:srgbClr val="3B1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cxnSp>
        <p:nvCxnSpPr>
          <p:cNvPr id="15" name="Straight Connector 14">
            <a:extLst>
              <a:ext uri="{FF2B5EF4-FFF2-40B4-BE49-F238E27FC236}">
                <a16:creationId xmlns:a16="http://schemas.microsoft.com/office/drawing/2014/main" id="{868C656E-03DE-8F42-AC87-9E381D4DBD5B}"/>
              </a:ext>
            </a:extLst>
          </p:cNvPr>
          <p:cNvCxnSpPr>
            <a:cxnSpLocks/>
          </p:cNvCxnSpPr>
          <p:nvPr userDrawn="1"/>
        </p:nvCxnSpPr>
        <p:spPr>
          <a:xfrm flipH="1">
            <a:off x="-81371" y="6588588"/>
            <a:ext cx="864395" cy="0"/>
          </a:xfrm>
          <a:prstGeom prst="line">
            <a:avLst/>
          </a:prstGeom>
          <a:ln>
            <a:solidFill>
              <a:srgbClr val="3B1D85"/>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5D642979-1781-5347-9C27-073ED6AEB4BD}"/>
              </a:ext>
            </a:extLst>
          </p:cNvPr>
          <p:cNvSpPr>
            <a:spLocks noGrp="1"/>
          </p:cNvSpPr>
          <p:nvPr>
            <p:ph type="sldNum" sz="quarter" idx="4"/>
          </p:nvPr>
        </p:nvSpPr>
        <p:spPr>
          <a:xfrm>
            <a:off x="8675732" y="6356357"/>
            <a:ext cx="2844800" cy="365125"/>
          </a:xfrm>
          <a:prstGeom prst="rect">
            <a:avLst/>
          </a:prstGeom>
        </p:spPr>
        <p:txBody>
          <a:bodyPr vert="horz" lIns="91440" tIns="45720" rIns="91440" bIns="45720" rtlCol="0" anchor="ctr"/>
          <a:lstStyle>
            <a:lvl1pPr algn="r">
              <a:defRPr sz="1401">
                <a:solidFill>
                  <a:srgbClr val="3B1D85"/>
                </a:solidFill>
              </a:defRPr>
            </a:lvl1pPr>
          </a:lstStyle>
          <a:p>
            <a:fld id="{07685F98-2219-074E-8E84-0DD860A51521}" type="slidenum">
              <a:rPr lang="en-US" smtClean="0"/>
              <a:pPr/>
              <a:t>‹#›</a:t>
            </a:fld>
            <a:endParaRPr lang="en-US"/>
          </a:p>
        </p:txBody>
      </p:sp>
      <p:sp>
        <p:nvSpPr>
          <p:cNvPr id="19" name="Title 3">
            <a:extLst>
              <a:ext uri="{FF2B5EF4-FFF2-40B4-BE49-F238E27FC236}">
                <a16:creationId xmlns:a16="http://schemas.microsoft.com/office/drawing/2014/main" id="{5BE159E9-5FF8-EB4F-8C8E-AE9CEF220FA2}"/>
              </a:ext>
            </a:extLst>
          </p:cNvPr>
          <p:cNvSpPr>
            <a:spLocks noGrp="1"/>
          </p:cNvSpPr>
          <p:nvPr>
            <p:ph type="title"/>
          </p:nvPr>
        </p:nvSpPr>
        <p:spPr>
          <a:xfrm>
            <a:off x="842830" y="85898"/>
            <a:ext cx="10515600" cy="839223"/>
          </a:xfrm>
        </p:spPr>
        <p:txBody>
          <a:bodyPr>
            <a:normAutofit/>
          </a:bodyPr>
          <a:lstStyle>
            <a:lvl1pPr>
              <a:defRPr sz="4267">
                <a:solidFill>
                  <a:srgbClr val="3B1D85"/>
                </a:solidFill>
              </a:defRPr>
            </a:lvl1pPr>
          </a:lstStyle>
          <a:p>
            <a:r>
              <a:rPr lang="en-US"/>
              <a:t>Click to edit Master title style</a:t>
            </a:r>
          </a:p>
        </p:txBody>
      </p:sp>
      <p:pic>
        <p:nvPicPr>
          <p:cNvPr id="17" name="Picture 16" descr="A close up of a sign&#10;&#10;Description automatically generated">
            <a:extLst>
              <a:ext uri="{FF2B5EF4-FFF2-40B4-BE49-F238E27FC236}">
                <a16:creationId xmlns:a16="http://schemas.microsoft.com/office/drawing/2014/main" id="{DF3269F0-5647-4C44-9611-26FE1A5831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4402" y="21"/>
            <a:ext cx="660793" cy="617697"/>
          </a:xfrm>
          <a:prstGeom prst="rect">
            <a:avLst/>
          </a:prstGeom>
        </p:spPr>
      </p:pic>
      <p:pic>
        <p:nvPicPr>
          <p:cNvPr id="18" name="Picture 17">
            <a:extLst>
              <a:ext uri="{FF2B5EF4-FFF2-40B4-BE49-F238E27FC236}">
                <a16:creationId xmlns:a16="http://schemas.microsoft.com/office/drawing/2014/main" id="{78E930F3-3B75-0A4D-8C76-CC142DCF6524}"/>
              </a:ext>
            </a:extLst>
          </p:cNvPr>
          <p:cNvPicPr>
            <a:picLocks noChangeAspect="1"/>
          </p:cNvPicPr>
          <p:nvPr userDrawn="1"/>
        </p:nvPicPr>
        <p:blipFill>
          <a:blip r:embed="rId3"/>
          <a:stretch>
            <a:fillRect/>
          </a:stretch>
        </p:blipFill>
        <p:spPr>
          <a:xfrm>
            <a:off x="0" y="997502"/>
            <a:ext cx="12192000" cy="5344997"/>
          </a:xfrm>
          <a:prstGeom prst="rect">
            <a:avLst/>
          </a:prstGeom>
          <a:solidFill>
            <a:srgbClr val="440099"/>
          </a:solidFill>
        </p:spPr>
      </p:pic>
    </p:spTree>
    <p:extLst>
      <p:ext uri="{BB962C8B-B14F-4D97-AF65-F5344CB8AC3E}">
        <p14:creationId xmlns:p14="http://schemas.microsoft.com/office/powerpoint/2010/main" val="23311116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 2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11" name="Text Placeholder 10">
            <a:extLst>
              <a:ext uri="{FF2B5EF4-FFF2-40B4-BE49-F238E27FC236}">
                <a16:creationId xmlns:a16="http://schemas.microsoft.com/office/drawing/2014/main" id="{ACF43B73-9E31-6EB9-4037-8A6C367AED3F}"/>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0"/>
            <a:endParaRPr lang="en-US"/>
          </a:p>
        </p:txBody>
      </p:sp>
    </p:spTree>
    <p:extLst>
      <p:ext uri="{BB962C8B-B14F-4D97-AF65-F5344CB8AC3E}">
        <p14:creationId xmlns:p14="http://schemas.microsoft.com/office/powerpoint/2010/main" val="7748576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 2 - GREE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2" name="Text Placeholder 8">
            <a:extLst>
              <a:ext uri="{FF2B5EF4-FFF2-40B4-BE49-F238E27FC236}">
                <a16:creationId xmlns:a16="http://schemas.microsoft.com/office/drawing/2014/main" id="{6240A90C-36DE-9065-E842-293002EF4399}"/>
              </a:ext>
            </a:extLst>
          </p:cNvPr>
          <p:cNvSpPr>
            <a:spLocks noGrp="1"/>
          </p:cNvSpPr>
          <p:nvPr>
            <p:ph type="body" sz="quarter" idx="17" hasCustomPrompt="1"/>
          </p:nvPr>
        </p:nvSpPr>
        <p:spPr>
          <a:xfrm>
            <a:off x="770440" y="4081082"/>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3" name="Text Placeholder 8">
            <a:extLst>
              <a:ext uri="{FF2B5EF4-FFF2-40B4-BE49-F238E27FC236}">
                <a16:creationId xmlns:a16="http://schemas.microsoft.com/office/drawing/2014/main" id="{9EDCDD1E-280C-845E-14BD-8F6416852B61}"/>
              </a:ext>
            </a:extLst>
          </p:cNvPr>
          <p:cNvSpPr>
            <a:spLocks noGrp="1"/>
          </p:cNvSpPr>
          <p:nvPr>
            <p:ph type="body" sz="quarter" idx="18" hasCustomPrompt="1"/>
          </p:nvPr>
        </p:nvSpPr>
        <p:spPr>
          <a:xfrm>
            <a:off x="3341950" y="4089805"/>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5" name="Text Placeholder 8">
            <a:extLst>
              <a:ext uri="{FF2B5EF4-FFF2-40B4-BE49-F238E27FC236}">
                <a16:creationId xmlns:a16="http://schemas.microsoft.com/office/drawing/2014/main" id="{57789556-7CFA-CCF2-A1A6-87C4744DAE3A}"/>
              </a:ext>
            </a:extLst>
          </p:cNvPr>
          <p:cNvSpPr>
            <a:spLocks noGrp="1"/>
          </p:cNvSpPr>
          <p:nvPr>
            <p:ph type="body" sz="quarter" idx="19" hasCustomPrompt="1"/>
          </p:nvPr>
        </p:nvSpPr>
        <p:spPr>
          <a:xfrm>
            <a:off x="5913458" y="4081082"/>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6" name="Text Placeholder 8">
            <a:extLst>
              <a:ext uri="{FF2B5EF4-FFF2-40B4-BE49-F238E27FC236}">
                <a16:creationId xmlns:a16="http://schemas.microsoft.com/office/drawing/2014/main" id="{CC78DFB7-6347-535D-34AE-87AB9F437B51}"/>
              </a:ext>
            </a:extLst>
          </p:cNvPr>
          <p:cNvSpPr>
            <a:spLocks noGrp="1"/>
          </p:cNvSpPr>
          <p:nvPr>
            <p:ph type="body" sz="quarter" idx="20" hasCustomPrompt="1"/>
          </p:nvPr>
        </p:nvSpPr>
        <p:spPr>
          <a:xfrm>
            <a:off x="8484967" y="4089805"/>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7" name="Text Placeholder 8">
            <a:extLst>
              <a:ext uri="{FF2B5EF4-FFF2-40B4-BE49-F238E27FC236}">
                <a16:creationId xmlns:a16="http://schemas.microsoft.com/office/drawing/2014/main" id="{B06533FE-59B9-ADBF-4A5D-BA534B11F2D8}"/>
              </a:ext>
            </a:extLst>
          </p:cNvPr>
          <p:cNvSpPr>
            <a:spLocks noGrp="1"/>
          </p:cNvSpPr>
          <p:nvPr>
            <p:ph type="body" sz="quarter" idx="21" hasCustomPrompt="1"/>
          </p:nvPr>
        </p:nvSpPr>
        <p:spPr>
          <a:xfrm>
            <a:off x="770441" y="4587098"/>
            <a:ext cx="2286463" cy="578319"/>
          </a:xfrm>
          <a:prstGeom prst="rect">
            <a:avLst/>
          </a:prstGeom>
        </p:spPr>
        <p:txBody>
          <a:bodyPr/>
          <a:lstStyle>
            <a:lvl1pPr marL="0" indent="0" algn="ctr">
              <a:buNone/>
              <a:defRPr sz="1400" b="0"/>
            </a:lvl1pPr>
          </a:lstStyle>
          <a:p>
            <a:pPr lvl="0"/>
            <a:r>
              <a:rPr lang="en-US"/>
              <a:t>Body copy sentence case and 14pt size</a:t>
            </a:r>
          </a:p>
        </p:txBody>
      </p:sp>
      <p:sp>
        <p:nvSpPr>
          <p:cNvPr id="9" name="Text Placeholder 8">
            <a:extLst>
              <a:ext uri="{FF2B5EF4-FFF2-40B4-BE49-F238E27FC236}">
                <a16:creationId xmlns:a16="http://schemas.microsoft.com/office/drawing/2014/main" id="{97C949B2-60F4-1BEB-3762-B982746D5F02}"/>
              </a:ext>
            </a:extLst>
          </p:cNvPr>
          <p:cNvSpPr>
            <a:spLocks noGrp="1"/>
          </p:cNvSpPr>
          <p:nvPr>
            <p:ph type="body" sz="quarter" idx="22" hasCustomPrompt="1"/>
          </p:nvPr>
        </p:nvSpPr>
        <p:spPr>
          <a:xfrm>
            <a:off x="3330374" y="4604125"/>
            <a:ext cx="2286463" cy="578319"/>
          </a:xfrm>
          <a:prstGeom prst="rect">
            <a:avLst/>
          </a:prstGeom>
        </p:spPr>
        <p:txBody>
          <a:bodyPr/>
          <a:lstStyle>
            <a:lvl1pPr marL="0" indent="0" algn="ctr">
              <a:buNone/>
              <a:defRPr sz="1400" b="0"/>
            </a:lvl1pPr>
          </a:lstStyle>
          <a:p>
            <a:pPr lvl="0"/>
            <a:r>
              <a:rPr lang="en-US"/>
              <a:t>Body copy sentence case and 14pt size</a:t>
            </a:r>
          </a:p>
        </p:txBody>
      </p:sp>
      <p:sp>
        <p:nvSpPr>
          <p:cNvPr id="12" name="Text Placeholder 8">
            <a:extLst>
              <a:ext uri="{FF2B5EF4-FFF2-40B4-BE49-F238E27FC236}">
                <a16:creationId xmlns:a16="http://schemas.microsoft.com/office/drawing/2014/main" id="{B0EE2C00-2992-64A0-9E86-52D837091B19}"/>
              </a:ext>
            </a:extLst>
          </p:cNvPr>
          <p:cNvSpPr>
            <a:spLocks noGrp="1"/>
          </p:cNvSpPr>
          <p:nvPr>
            <p:ph type="body" sz="quarter" idx="23" hasCustomPrompt="1"/>
          </p:nvPr>
        </p:nvSpPr>
        <p:spPr>
          <a:xfrm>
            <a:off x="5913458" y="4587097"/>
            <a:ext cx="2286463" cy="578319"/>
          </a:xfrm>
          <a:prstGeom prst="rect">
            <a:avLst/>
          </a:prstGeom>
        </p:spPr>
        <p:txBody>
          <a:bodyPr/>
          <a:lstStyle>
            <a:lvl1pPr marL="0" indent="0" algn="ctr">
              <a:buNone/>
              <a:defRPr sz="1400" b="0"/>
            </a:lvl1pPr>
          </a:lstStyle>
          <a:p>
            <a:pPr lvl="0"/>
            <a:r>
              <a:rPr lang="en-US"/>
              <a:t>Body copy sentence case and 14pt size</a:t>
            </a:r>
          </a:p>
        </p:txBody>
      </p:sp>
      <p:sp>
        <p:nvSpPr>
          <p:cNvPr id="13" name="Text Placeholder 8">
            <a:extLst>
              <a:ext uri="{FF2B5EF4-FFF2-40B4-BE49-F238E27FC236}">
                <a16:creationId xmlns:a16="http://schemas.microsoft.com/office/drawing/2014/main" id="{F572C860-1B06-3C49-FD47-1143FAB2FD53}"/>
              </a:ext>
            </a:extLst>
          </p:cNvPr>
          <p:cNvSpPr>
            <a:spLocks noGrp="1"/>
          </p:cNvSpPr>
          <p:nvPr>
            <p:ph type="body" sz="quarter" idx="24" hasCustomPrompt="1"/>
          </p:nvPr>
        </p:nvSpPr>
        <p:spPr>
          <a:xfrm>
            <a:off x="8473391" y="4587097"/>
            <a:ext cx="2286463" cy="578319"/>
          </a:xfrm>
          <a:prstGeom prst="rect">
            <a:avLst/>
          </a:prstGeom>
        </p:spPr>
        <p:txBody>
          <a:bodyPr/>
          <a:lstStyle>
            <a:lvl1pPr marL="0" indent="0" algn="ctr">
              <a:buNone/>
              <a:defRPr sz="1400" b="0"/>
            </a:lvl1pPr>
          </a:lstStyle>
          <a:p>
            <a:pPr lvl="0"/>
            <a:r>
              <a:rPr lang="en-US"/>
              <a:t>Body copy sentence case and 14pt size</a:t>
            </a:r>
          </a:p>
        </p:txBody>
      </p:sp>
      <p:pic>
        <p:nvPicPr>
          <p:cNvPr id="14" name="Picture 13" descr="A blue line art of a badge with a check mark&#10;&#10;Description automatically generated">
            <a:extLst>
              <a:ext uri="{FF2B5EF4-FFF2-40B4-BE49-F238E27FC236}">
                <a16:creationId xmlns:a16="http://schemas.microsoft.com/office/drawing/2014/main" id="{A8F3666C-CB92-1517-82C5-695E86E614E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0067" y="2368960"/>
            <a:ext cx="1695632" cy="1695632"/>
          </a:xfrm>
          <a:prstGeom prst="rect">
            <a:avLst/>
          </a:prstGeom>
        </p:spPr>
      </p:pic>
      <p:pic>
        <p:nvPicPr>
          <p:cNvPr id="15" name="Picture 14">
            <a:extLst>
              <a:ext uri="{FF2B5EF4-FFF2-40B4-BE49-F238E27FC236}">
                <a16:creationId xmlns:a16="http://schemas.microsoft.com/office/drawing/2014/main" id="{3581B456-29C1-EF58-3A56-3C9C721F452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625788" y="2368960"/>
            <a:ext cx="1695632" cy="1695632"/>
          </a:xfrm>
          <a:prstGeom prst="rect">
            <a:avLst/>
          </a:prstGeom>
        </p:spPr>
      </p:pic>
      <p:pic>
        <p:nvPicPr>
          <p:cNvPr id="16" name="Picture 15">
            <a:extLst>
              <a:ext uri="{FF2B5EF4-FFF2-40B4-BE49-F238E27FC236}">
                <a16:creationId xmlns:a16="http://schemas.microsoft.com/office/drawing/2014/main" id="{7E20579C-11EA-EE02-1259-3731BFC62FB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162563" y="2394171"/>
            <a:ext cx="1695632" cy="1695632"/>
          </a:xfrm>
          <a:prstGeom prst="rect">
            <a:avLst/>
          </a:prstGeom>
        </p:spPr>
      </p:pic>
      <p:pic>
        <p:nvPicPr>
          <p:cNvPr id="17" name="Picture 16">
            <a:extLst>
              <a:ext uri="{FF2B5EF4-FFF2-40B4-BE49-F238E27FC236}">
                <a16:creationId xmlns:a16="http://schemas.microsoft.com/office/drawing/2014/main" id="{2691021C-896E-C116-7DF7-A82D31BBCF49}"/>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8699336" y="2443363"/>
            <a:ext cx="1695632" cy="1695632"/>
          </a:xfrm>
          <a:prstGeom prst="rect">
            <a:avLst/>
          </a:prstGeom>
        </p:spPr>
      </p:pic>
    </p:spTree>
    <p:extLst>
      <p:ext uri="{BB962C8B-B14F-4D97-AF65-F5344CB8AC3E}">
        <p14:creationId xmlns:p14="http://schemas.microsoft.com/office/powerpoint/2010/main" val="42047083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2.xml"/><Relationship Id="rId7" Type="http://schemas.openxmlformats.org/officeDocument/2006/relationships/image" Target="../media/image5.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6.png"/><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image" Target="../media/image2.png"/><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image" Target="../media/image1.jpeg"/><Relationship Id="rId5" Type="http://schemas.openxmlformats.org/officeDocument/2006/relationships/slideLayout" Target="../slideLayouts/slideLayout40.xml"/><Relationship Id="rId10" Type="http://schemas.openxmlformats.org/officeDocument/2006/relationships/theme" Target="../theme/theme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21" Type="http://schemas.openxmlformats.org/officeDocument/2006/relationships/slideLayout" Target="../slideLayouts/slideLayout65.xml"/><Relationship Id="rId34" Type="http://schemas.openxmlformats.org/officeDocument/2006/relationships/slideLayout" Target="../slideLayouts/slideLayout78.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theme" Target="../theme/theme6.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8" Type="http://schemas.openxmlformats.org/officeDocument/2006/relationships/slideLayout" Target="../slideLayouts/slideLayout52.xml"/><Relationship Id="rId3" Type="http://schemas.openxmlformats.org/officeDocument/2006/relationships/slideLayout" Target="../slideLayouts/slideLayout4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image" Target="../media/image2.png"/><Relationship Id="rId5" Type="http://schemas.openxmlformats.org/officeDocument/2006/relationships/slideLayout" Target="../slideLayouts/slideLayout85.xml"/><Relationship Id="rId10" Type="http://schemas.openxmlformats.org/officeDocument/2006/relationships/theme" Target="../theme/theme7.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92.xml"/><Relationship Id="rId7" Type="http://schemas.openxmlformats.org/officeDocument/2006/relationships/image" Target="../media/image27.png"/><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theme" Target="../theme/theme8.xml"/><Relationship Id="rId5" Type="http://schemas.openxmlformats.org/officeDocument/2006/relationships/slideLayout" Target="../slideLayouts/slideLayout94.xml"/><Relationship Id="rId4" Type="http://schemas.openxmlformats.org/officeDocument/2006/relationships/slideLayout" Target="../slideLayouts/slideLayout93.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96.xml"/><Relationship Id="rId1" Type="http://schemas.openxmlformats.org/officeDocument/2006/relationships/slideLayout" Target="../slideLayouts/slideLayout95.xml"/><Relationship Id="rId4" Type="http://schemas.openxmlformats.org/officeDocument/2006/relationships/image" Target="../media/image3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862BA0B-C1D0-6CD3-1BE4-C07E338CF12C}"/>
              </a:ext>
            </a:extLst>
          </p:cNvPr>
          <p:cNvPicPr>
            <a:picLocks noChangeAspect="1"/>
          </p:cNvPicPr>
          <p:nvPr userDrawn="1"/>
        </p:nvPicPr>
        <p:blipFill rotWithShape="1">
          <a:blip r:embed="rId11" cstate="email">
            <a:extLst>
              <a:ext uri="{28A0092B-C50C-407E-A947-70E740481C1C}">
                <a14:useLocalDpi xmlns:a14="http://schemas.microsoft.com/office/drawing/2010/main"/>
              </a:ext>
            </a:extLst>
          </a:blip>
          <a:srcRect/>
          <a:stretch/>
        </p:blipFill>
        <p:spPr>
          <a:xfrm>
            <a:off x="1166781" y="-30002"/>
            <a:ext cx="11025219" cy="6893341"/>
          </a:xfrm>
          <a:prstGeom prst="rect">
            <a:avLst/>
          </a:prstGeom>
        </p:spPr>
      </p:pic>
      <p:sp>
        <p:nvSpPr>
          <p:cNvPr id="8" name="TextBox 7">
            <a:extLst>
              <a:ext uri="{FF2B5EF4-FFF2-40B4-BE49-F238E27FC236}">
                <a16:creationId xmlns:a16="http://schemas.microsoft.com/office/drawing/2014/main" id="{F44720D3-C783-C008-793A-9034467834E6}"/>
              </a:ext>
            </a:extLst>
          </p:cNvPr>
          <p:cNvSpPr txBox="1"/>
          <p:nvPr userDrawn="1"/>
        </p:nvSpPr>
        <p:spPr>
          <a:xfrm>
            <a:off x="2405270" y="606287"/>
            <a:ext cx="4562061" cy="246221"/>
          </a:xfrm>
          <a:prstGeom prst="rect">
            <a:avLst/>
          </a:prstGeom>
          <a:noFill/>
        </p:spPr>
        <p:txBody>
          <a:bodyPr wrap="square" rtlCol="0">
            <a:spAutoFit/>
          </a:bodyPr>
          <a:lstStyle/>
          <a:p>
            <a:r>
              <a:rPr lang="en-US" sz="1000" b="1" spc="300">
                <a:solidFill>
                  <a:schemeClr val="bg1"/>
                </a:solidFill>
              </a:rPr>
              <a:t>DENVER INTERNATIONAL AIRPORT</a:t>
            </a:r>
          </a:p>
        </p:txBody>
      </p:sp>
      <p:sp>
        <p:nvSpPr>
          <p:cNvPr id="2" name="Trapezoid 6">
            <a:extLst>
              <a:ext uri="{FF2B5EF4-FFF2-40B4-BE49-F238E27FC236}">
                <a16:creationId xmlns:a16="http://schemas.microsoft.com/office/drawing/2014/main" id="{E2D58CF7-912F-0CEF-6620-4A663E786FC8}"/>
              </a:ext>
            </a:extLst>
          </p:cNvPr>
          <p:cNvSpPr/>
          <p:nvPr userDrawn="1"/>
        </p:nvSpPr>
        <p:spPr>
          <a:xfrm>
            <a:off x="0" y="-30002"/>
            <a:ext cx="3319669" cy="6893341"/>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7454 w 3396697"/>
              <a:gd name="connsiteY0" fmla="*/ 7017587 h 7017587"/>
              <a:gd name="connsiteX1" fmla="*/ 0 w 3396697"/>
              <a:gd name="connsiteY1" fmla="*/ 0 h 7017587"/>
              <a:gd name="connsiteX2" fmla="*/ 1356691 w 3396697"/>
              <a:gd name="connsiteY2" fmla="*/ 0 h 7017587"/>
              <a:gd name="connsiteX3" fmla="*/ 3396697 w 3396697"/>
              <a:gd name="connsiteY3" fmla="*/ 6997148 h 7017587"/>
              <a:gd name="connsiteX4" fmla="*/ 7454 w 3396697"/>
              <a:gd name="connsiteY4" fmla="*/ 7017587 h 7017587"/>
              <a:gd name="connsiteX0" fmla="*/ 7454 w 3376819"/>
              <a:gd name="connsiteY0" fmla="*/ 7017587 h 7017587"/>
              <a:gd name="connsiteX1" fmla="*/ 0 w 3376819"/>
              <a:gd name="connsiteY1" fmla="*/ 0 h 7017587"/>
              <a:gd name="connsiteX2" fmla="*/ 1356691 w 3376819"/>
              <a:gd name="connsiteY2" fmla="*/ 0 h 7017587"/>
              <a:gd name="connsiteX3" fmla="*/ 3376819 w 3376819"/>
              <a:gd name="connsiteY3" fmla="*/ 6997149 h 7017587"/>
              <a:gd name="connsiteX4" fmla="*/ 7454 w 3376819"/>
              <a:gd name="connsiteY4" fmla="*/ 7017587 h 7017587"/>
              <a:gd name="connsiteX0" fmla="*/ 7454 w 3319669"/>
              <a:gd name="connsiteY0" fmla="*/ 7017587 h 7023027"/>
              <a:gd name="connsiteX1" fmla="*/ 0 w 3319669"/>
              <a:gd name="connsiteY1" fmla="*/ 0 h 7023027"/>
              <a:gd name="connsiteX2" fmla="*/ 1356691 w 3319669"/>
              <a:gd name="connsiteY2" fmla="*/ 0 h 7023027"/>
              <a:gd name="connsiteX3" fmla="*/ 3319669 w 3319669"/>
              <a:gd name="connsiteY3" fmla="*/ 7023027 h 7023027"/>
              <a:gd name="connsiteX4" fmla="*/ 7454 w 3319669"/>
              <a:gd name="connsiteY4" fmla="*/ 7017587 h 7023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9669" h="7023027">
                <a:moveTo>
                  <a:pt x="7454" y="7017587"/>
                </a:moveTo>
                <a:cubicBezTo>
                  <a:pt x="4969" y="4678391"/>
                  <a:pt x="2485" y="2339196"/>
                  <a:pt x="0" y="0"/>
                </a:cubicBezTo>
                <a:lnTo>
                  <a:pt x="1356691" y="0"/>
                </a:lnTo>
                <a:lnTo>
                  <a:pt x="3319669" y="7023027"/>
                </a:lnTo>
                <a:lnTo>
                  <a:pt x="7454" y="7017587"/>
                </a:lnTo>
                <a:close/>
              </a:path>
            </a:pathLst>
          </a:cu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ack and white logo&#10;&#10;Description automatically generated">
            <a:extLst>
              <a:ext uri="{FF2B5EF4-FFF2-40B4-BE49-F238E27FC236}">
                <a16:creationId xmlns:a16="http://schemas.microsoft.com/office/drawing/2014/main" id="{1D497C82-B3DC-31C4-DEE4-65F87F967E50}"/>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570534" y="-30002"/>
            <a:ext cx="565288" cy="565288"/>
          </a:xfrm>
          <a:prstGeom prst="rect">
            <a:avLst/>
          </a:prstGeom>
        </p:spPr>
      </p:pic>
    </p:spTree>
    <p:extLst>
      <p:ext uri="{BB962C8B-B14F-4D97-AF65-F5344CB8AC3E}">
        <p14:creationId xmlns:p14="http://schemas.microsoft.com/office/powerpoint/2010/main" val="1697478639"/>
      </p:ext>
    </p:extLst>
  </p:cSld>
  <p:clrMap bg1="lt1" tx1="dk1" bg2="lt2" tx2="dk2" accent1="accent1" accent2="accent2" accent3="accent3" accent4="accent4" accent5="accent5" accent6="accent6" hlink="hlink" folHlink="folHlink"/>
  <p:sldLayoutIdLst>
    <p:sldLayoutId id="2147483651" r:id="rId1"/>
    <p:sldLayoutId id="2147483673" r:id="rId2"/>
    <p:sldLayoutId id="2147483674" r:id="rId3"/>
    <p:sldLayoutId id="2147483675" r:id="rId4"/>
    <p:sldLayoutId id="2147483676" r:id="rId5"/>
    <p:sldLayoutId id="2147483729" r:id="rId6"/>
    <p:sldLayoutId id="2147483762" r:id="rId7"/>
    <p:sldLayoutId id="2147483763" r:id="rId8"/>
    <p:sldLayoutId id="2147483764"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862BA0B-C1D0-6CD3-1BE4-C07E338CF12C}"/>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b="-5633"/>
          <a:stretch/>
        </p:blipFill>
        <p:spPr>
          <a:xfrm>
            <a:off x="0" y="0"/>
            <a:ext cx="12192000" cy="6858000"/>
          </a:xfrm>
          <a:prstGeom prst="rect">
            <a:avLst/>
          </a:prstGeom>
        </p:spPr>
      </p:pic>
      <p:sp>
        <p:nvSpPr>
          <p:cNvPr id="5" name="Trapezoid 6">
            <a:extLst>
              <a:ext uri="{FF2B5EF4-FFF2-40B4-BE49-F238E27FC236}">
                <a16:creationId xmlns:a16="http://schemas.microsoft.com/office/drawing/2014/main" id="{715C657B-9798-AA6D-DC0C-AFDB223B15E3}"/>
              </a:ext>
            </a:extLst>
          </p:cNvPr>
          <p:cNvSpPr/>
          <p:nvPr userDrawn="1"/>
        </p:nvSpPr>
        <p:spPr>
          <a:xfrm rot="16200000">
            <a:off x="2502702" y="-1040498"/>
            <a:ext cx="4974266" cy="9979670"/>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86967 w 3396697"/>
              <a:gd name="connsiteY0" fmla="*/ 7005411 h 7015350"/>
              <a:gd name="connsiteX1" fmla="*/ 0 w 3396697"/>
              <a:gd name="connsiteY1" fmla="*/ 18202 h 7015350"/>
              <a:gd name="connsiteX2" fmla="*/ 2303163 w 3396697"/>
              <a:gd name="connsiteY2" fmla="*/ 0 h 7015350"/>
              <a:gd name="connsiteX3" fmla="*/ 3396697 w 3396697"/>
              <a:gd name="connsiteY3" fmla="*/ 7015350 h 7015350"/>
              <a:gd name="connsiteX4" fmla="*/ 86967 w 3396697"/>
              <a:gd name="connsiteY4" fmla="*/ 7005411 h 7015350"/>
              <a:gd name="connsiteX0" fmla="*/ 86967 w 2303163"/>
              <a:gd name="connsiteY0" fmla="*/ 7005411 h 7005411"/>
              <a:gd name="connsiteX1" fmla="*/ 0 w 2303163"/>
              <a:gd name="connsiteY1" fmla="*/ 18202 h 7005411"/>
              <a:gd name="connsiteX2" fmla="*/ 2303163 w 2303163"/>
              <a:gd name="connsiteY2" fmla="*/ 0 h 7005411"/>
              <a:gd name="connsiteX3" fmla="*/ 1239832 w 2303163"/>
              <a:gd name="connsiteY3" fmla="*/ 6997150 h 7005411"/>
              <a:gd name="connsiteX4" fmla="*/ 86967 w 2303163"/>
              <a:gd name="connsiteY4" fmla="*/ 7005411 h 7005411"/>
              <a:gd name="connsiteX0" fmla="*/ 50565 w 2303163"/>
              <a:gd name="connsiteY0" fmla="*/ 7005412 h 7005412"/>
              <a:gd name="connsiteX1" fmla="*/ 0 w 2303163"/>
              <a:gd name="connsiteY1" fmla="*/ 18202 h 7005412"/>
              <a:gd name="connsiteX2" fmla="*/ 2303163 w 2303163"/>
              <a:gd name="connsiteY2" fmla="*/ 0 h 7005412"/>
              <a:gd name="connsiteX3" fmla="*/ 1239832 w 2303163"/>
              <a:gd name="connsiteY3" fmla="*/ 6997150 h 7005412"/>
              <a:gd name="connsiteX4" fmla="*/ 50565 w 2303163"/>
              <a:gd name="connsiteY4" fmla="*/ 7005412 h 7005412"/>
              <a:gd name="connsiteX0" fmla="*/ 50565 w 2603486"/>
              <a:gd name="connsiteY0" fmla="*/ 6987210 h 6987210"/>
              <a:gd name="connsiteX1" fmla="*/ 0 w 2603486"/>
              <a:gd name="connsiteY1" fmla="*/ 0 h 6987210"/>
              <a:gd name="connsiteX2" fmla="*/ 2603486 w 2603486"/>
              <a:gd name="connsiteY2" fmla="*/ 0 h 6987210"/>
              <a:gd name="connsiteX3" fmla="*/ 1239832 w 2603486"/>
              <a:gd name="connsiteY3" fmla="*/ 6978948 h 6987210"/>
              <a:gd name="connsiteX4" fmla="*/ 50565 w 2603486"/>
              <a:gd name="connsiteY4" fmla="*/ 6987210 h 6987210"/>
              <a:gd name="connsiteX0" fmla="*/ 50565 w 2603486"/>
              <a:gd name="connsiteY0" fmla="*/ 6987210 h 6987210"/>
              <a:gd name="connsiteX1" fmla="*/ 0 w 2603486"/>
              <a:gd name="connsiteY1" fmla="*/ 0 h 6987210"/>
              <a:gd name="connsiteX2" fmla="*/ 2603486 w 2603486"/>
              <a:gd name="connsiteY2" fmla="*/ 0 h 6987210"/>
              <a:gd name="connsiteX3" fmla="*/ 912207 w 2603486"/>
              <a:gd name="connsiteY3" fmla="*/ 6978948 h 6987210"/>
              <a:gd name="connsiteX4" fmla="*/ 50565 w 2603486"/>
              <a:gd name="connsiteY4" fmla="*/ 6987210 h 6987210"/>
              <a:gd name="connsiteX0" fmla="*/ 50565 w 2603486"/>
              <a:gd name="connsiteY0" fmla="*/ 6987210 h 6987210"/>
              <a:gd name="connsiteX1" fmla="*/ 0 w 2603486"/>
              <a:gd name="connsiteY1" fmla="*/ 0 h 6987210"/>
              <a:gd name="connsiteX2" fmla="*/ 2603486 w 2603486"/>
              <a:gd name="connsiteY2" fmla="*/ 0 h 6987210"/>
              <a:gd name="connsiteX3" fmla="*/ 766596 w 2603486"/>
              <a:gd name="connsiteY3" fmla="*/ 6978948 h 6987210"/>
              <a:gd name="connsiteX4" fmla="*/ 50565 w 2603486"/>
              <a:gd name="connsiteY4" fmla="*/ 6987210 h 6987210"/>
              <a:gd name="connsiteX0" fmla="*/ 50565 w 2603486"/>
              <a:gd name="connsiteY0" fmla="*/ 6987210 h 6987210"/>
              <a:gd name="connsiteX1" fmla="*/ 0 w 2603486"/>
              <a:gd name="connsiteY1" fmla="*/ 0 h 6987210"/>
              <a:gd name="connsiteX2" fmla="*/ 2603486 w 2603486"/>
              <a:gd name="connsiteY2" fmla="*/ 0 h 6987210"/>
              <a:gd name="connsiteX3" fmla="*/ 894005 w 2603486"/>
              <a:gd name="connsiteY3" fmla="*/ 5322622 h 6987210"/>
              <a:gd name="connsiteX4" fmla="*/ 50565 w 2603486"/>
              <a:gd name="connsiteY4" fmla="*/ 6987210 h 6987210"/>
              <a:gd name="connsiteX0" fmla="*/ 50565 w 2840104"/>
              <a:gd name="connsiteY0" fmla="*/ 6996311 h 6996311"/>
              <a:gd name="connsiteX1" fmla="*/ 0 w 2840104"/>
              <a:gd name="connsiteY1" fmla="*/ 9101 h 6996311"/>
              <a:gd name="connsiteX2" fmla="*/ 2840104 w 2840104"/>
              <a:gd name="connsiteY2" fmla="*/ 0 h 6996311"/>
              <a:gd name="connsiteX3" fmla="*/ 894005 w 2840104"/>
              <a:gd name="connsiteY3" fmla="*/ 5331723 h 6996311"/>
              <a:gd name="connsiteX4" fmla="*/ 50565 w 2840104"/>
              <a:gd name="connsiteY4" fmla="*/ 6996311 h 6996311"/>
              <a:gd name="connsiteX0" fmla="*/ 32364 w 2840104"/>
              <a:gd name="connsiteY0" fmla="*/ 4903151 h 5331723"/>
              <a:gd name="connsiteX1" fmla="*/ 0 w 2840104"/>
              <a:gd name="connsiteY1" fmla="*/ 9101 h 5331723"/>
              <a:gd name="connsiteX2" fmla="*/ 2840104 w 2840104"/>
              <a:gd name="connsiteY2" fmla="*/ 0 h 5331723"/>
              <a:gd name="connsiteX3" fmla="*/ 894005 w 2840104"/>
              <a:gd name="connsiteY3" fmla="*/ 5331723 h 5331723"/>
              <a:gd name="connsiteX4" fmla="*/ 32364 w 2840104"/>
              <a:gd name="connsiteY4" fmla="*/ 4903151 h 5331723"/>
              <a:gd name="connsiteX0" fmla="*/ 14163 w 2821903"/>
              <a:gd name="connsiteY0" fmla="*/ 4903152 h 5331724"/>
              <a:gd name="connsiteX1" fmla="*/ 0 w 2821903"/>
              <a:gd name="connsiteY1" fmla="*/ 0 h 5331724"/>
              <a:gd name="connsiteX2" fmla="*/ 2821903 w 2821903"/>
              <a:gd name="connsiteY2" fmla="*/ 1 h 5331724"/>
              <a:gd name="connsiteX3" fmla="*/ 875804 w 2821903"/>
              <a:gd name="connsiteY3" fmla="*/ 5331724 h 5331724"/>
              <a:gd name="connsiteX4" fmla="*/ 14163 w 2821903"/>
              <a:gd name="connsiteY4" fmla="*/ 4903152 h 5331724"/>
              <a:gd name="connsiteX0" fmla="*/ 14163 w 2821903"/>
              <a:gd name="connsiteY0" fmla="*/ 4903152 h 5704854"/>
              <a:gd name="connsiteX1" fmla="*/ 0 w 2821903"/>
              <a:gd name="connsiteY1" fmla="*/ 0 h 5704854"/>
              <a:gd name="connsiteX2" fmla="*/ 2821903 w 2821903"/>
              <a:gd name="connsiteY2" fmla="*/ 1 h 5704854"/>
              <a:gd name="connsiteX3" fmla="*/ 748395 w 2821903"/>
              <a:gd name="connsiteY3" fmla="*/ 5704854 h 5704854"/>
              <a:gd name="connsiteX4" fmla="*/ 14163 w 2821903"/>
              <a:gd name="connsiteY4" fmla="*/ 4903152 h 5704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21903" h="5704854">
                <a:moveTo>
                  <a:pt x="14163" y="4903152"/>
                </a:moveTo>
                <a:lnTo>
                  <a:pt x="0" y="0"/>
                </a:lnTo>
                <a:lnTo>
                  <a:pt x="2821903" y="1"/>
                </a:lnTo>
                <a:lnTo>
                  <a:pt x="748395" y="5704854"/>
                </a:lnTo>
                <a:lnTo>
                  <a:pt x="14163" y="4903152"/>
                </a:lnTo>
                <a:close/>
              </a:path>
            </a:pathLst>
          </a:custGeom>
          <a:solidFill>
            <a:srgbClr val="1D0092">
              <a:alpha val="6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rapezoid 6">
            <a:extLst>
              <a:ext uri="{FF2B5EF4-FFF2-40B4-BE49-F238E27FC236}">
                <a16:creationId xmlns:a16="http://schemas.microsoft.com/office/drawing/2014/main" id="{B4794184-1130-B7F4-CD93-1A354961B9B2}"/>
              </a:ext>
            </a:extLst>
          </p:cNvPr>
          <p:cNvSpPr/>
          <p:nvPr userDrawn="1"/>
        </p:nvSpPr>
        <p:spPr>
          <a:xfrm rot="16200000">
            <a:off x="3803689" y="-1415148"/>
            <a:ext cx="4589255" cy="12196635"/>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86967 w 3396697"/>
              <a:gd name="connsiteY0" fmla="*/ 7005411 h 7015350"/>
              <a:gd name="connsiteX1" fmla="*/ 0 w 3396697"/>
              <a:gd name="connsiteY1" fmla="*/ 18202 h 7015350"/>
              <a:gd name="connsiteX2" fmla="*/ 2303163 w 3396697"/>
              <a:gd name="connsiteY2" fmla="*/ 0 h 7015350"/>
              <a:gd name="connsiteX3" fmla="*/ 3396697 w 3396697"/>
              <a:gd name="connsiteY3" fmla="*/ 7015350 h 7015350"/>
              <a:gd name="connsiteX4" fmla="*/ 86967 w 3396697"/>
              <a:gd name="connsiteY4" fmla="*/ 7005411 h 7015350"/>
              <a:gd name="connsiteX0" fmla="*/ 86967 w 2303163"/>
              <a:gd name="connsiteY0" fmla="*/ 7005411 h 7005411"/>
              <a:gd name="connsiteX1" fmla="*/ 0 w 2303163"/>
              <a:gd name="connsiteY1" fmla="*/ 18202 h 7005411"/>
              <a:gd name="connsiteX2" fmla="*/ 2303163 w 2303163"/>
              <a:gd name="connsiteY2" fmla="*/ 0 h 7005411"/>
              <a:gd name="connsiteX3" fmla="*/ 1239832 w 2303163"/>
              <a:gd name="connsiteY3" fmla="*/ 6997150 h 7005411"/>
              <a:gd name="connsiteX4" fmla="*/ 86967 w 2303163"/>
              <a:gd name="connsiteY4" fmla="*/ 7005411 h 7005411"/>
              <a:gd name="connsiteX0" fmla="*/ 50565 w 2303163"/>
              <a:gd name="connsiteY0" fmla="*/ 7005412 h 7005412"/>
              <a:gd name="connsiteX1" fmla="*/ 0 w 2303163"/>
              <a:gd name="connsiteY1" fmla="*/ 18202 h 7005412"/>
              <a:gd name="connsiteX2" fmla="*/ 2303163 w 2303163"/>
              <a:gd name="connsiteY2" fmla="*/ 0 h 7005412"/>
              <a:gd name="connsiteX3" fmla="*/ 1239832 w 2303163"/>
              <a:gd name="connsiteY3" fmla="*/ 6997150 h 7005412"/>
              <a:gd name="connsiteX4" fmla="*/ 50565 w 2303163"/>
              <a:gd name="connsiteY4" fmla="*/ 7005412 h 7005412"/>
              <a:gd name="connsiteX0" fmla="*/ 50565 w 2603486"/>
              <a:gd name="connsiteY0" fmla="*/ 6987210 h 6987210"/>
              <a:gd name="connsiteX1" fmla="*/ 0 w 2603486"/>
              <a:gd name="connsiteY1" fmla="*/ 0 h 6987210"/>
              <a:gd name="connsiteX2" fmla="*/ 2603486 w 2603486"/>
              <a:gd name="connsiteY2" fmla="*/ 0 h 6987210"/>
              <a:gd name="connsiteX3" fmla="*/ 1239832 w 2603486"/>
              <a:gd name="connsiteY3" fmla="*/ 6978948 h 6987210"/>
              <a:gd name="connsiteX4" fmla="*/ 50565 w 2603486"/>
              <a:gd name="connsiteY4" fmla="*/ 6987210 h 6987210"/>
              <a:gd name="connsiteX0" fmla="*/ 50565 w 2603486"/>
              <a:gd name="connsiteY0" fmla="*/ 6987210 h 6987210"/>
              <a:gd name="connsiteX1" fmla="*/ 0 w 2603486"/>
              <a:gd name="connsiteY1" fmla="*/ 0 h 6987210"/>
              <a:gd name="connsiteX2" fmla="*/ 2603486 w 2603486"/>
              <a:gd name="connsiteY2" fmla="*/ 0 h 6987210"/>
              <a:gd name="connsiteX3" fmla="*/ 912207 w 2603486"/>
              <a:gd name="connsiteY3" fmla="*/ 6978948 h 6987210"/>
              <a:gd name="connsiteX4" fmla="*/ 50565 w 2603486"/>
              <a:gd name="connsiteY4" fmla="*/ 6987210 h 6987210"/>
              <a:gd name="connsiteX0" fmla="*/ 50565 w 2603486"/>
              <a:gd name="connsiteY0" fmla="*/ 6987210 h 6987210"/>
              <a:gd name="connsiteX1" fmla="*/ 0 w 2603486"/>
              <a:gd name="connsiteY1" fmla="*/ 0 h 6987210"/>
              <a:gd name="connsiteX2" fmla="*/ 2603486 w 2603486"/>
              <a:gd name="connsiteY2" fmla="*/ 0 h 6987210"/>
              <a:gd name="connsiteX3" fmla="*/ 766596 w 2603486"/>
              <a:gd name="connsiteY3" fmla="*/ 6978948 h 6987210"/>
              <a:gd name="connsiteX4" fmla="*/ 50565 w 2603486"/>
              <a:gd name="connsiteY4" fmla="*/ 6987210 h 6987210"/>
              <a:gd name="connsiteX0" fmla="*/ 50565 w 2603486"/>
              <a:gd name="connsiteY0" fmla="*/ 6987210 h 6989866"/>
              <a:gd name="connsiteX1" fmla="*/ 0 w 2603486"/>
              <a:gd name="connsiteY1" fmla="*/ 0 h 6989866"/>
              <a:gd name="connsiteX2" fmla="*/ 2603486 w 2603486"/>
              <a:gd name="connsiteY2" fmla="*/ 0 h 6989866"/>
              <a:gd name="connsiteX3" fmla="*/ 759391 w 2603486"/>
              <a:gd name="connsiteY3" fmla="*/ 6989866 h 6989866"/>
              <a:gd name="connsiteX4" fmla="*/ 50565 w 2603486"/>
              <a:gd name="connsiteY4" fmla="*/ 6987210 h 6989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3486" h="6989866">
                <a:moveTo>
                  <a:pt x="50565" y="6987210"/>
                </a:moveTo>
                <a:lnTo>
                  <a:pt x="0" y="0"/>
                </a:lnTo>
                <a:lnTo>
                  <a:pt x="2603486" y="0"/>
                </a:lnTo>
                <a:lnTo>
                  <a:pt x="759391" y="6989866"/>
                </a:lnTo>
                <a:lnTo>
                  <a:pt x="50565" y="6987210"/>
                </a:lnTo>
                <a:close/>
              </a:path>
            </a:pathLst>
          </a:cu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ack and white logo&#10;&#10;Description automatically generated">
            <a:extLst>
              <a:ext uri="{FF2B5EF4-FFF2-40B4-BE49-F238E27FC236}">
                <a16:creationId xmlns:a16="http://schemas.microsoft.com/office/drawing/2014/main" id="{1D497C82-B3DC-31C4-DEE4-65F87F967E50}"/>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557834" y="1048"/>
            <a:ext cx="565288" cy="565288"/>
          </a:xfrm>
          <a:prstGeom prst="rect">
            <a:avLst/>
          </a:prstGeom>
        </p:spPr>
      </p:pic>
      <p:sp>
        <p:nvSpPr>
          <p:cNvPr id="4" name="TextBox 3">
            <a:extLst>
              <a:ext uri="{FF2B5EF4-FFF2-40B4-BE49-F238E27FC236}">
                <a16:creationId xmlns:a16="http://schemas.microsoft.com/office/drawing/2014/main" id="{91DA54BA-A947-1413-2325-52B282815A06}"/>
              </a:ext>
            </a:extLst>
          </p:cNvPr>
          <p:cNvSpPr txBox="1"/>
          <p:nvPr userDrawn="1"/>
        </p:nvSpPr>
        <p:spPr>
          <a:xfrm>
            <a:off x="776310" y="4173927"/>
            <a:ext cx="4562061" cy="246221"/>
          </a:xfrm>
          <a:prstGeom prst="rect">
            <a:avLst/>
          </a:prstGeom>
          <a:noFill/>
        </p:spPr>
        <p:txBody>
          <a:bodyPr wrap="square" rtlCol="0">
            <a:spAutoFit/>
          </a:bodyPr>
          <a:lstStyle/>
          <a:p>
            <a:r>
              <a:rPr lang="en-US" sz="1000" b="1" spc="300">
                <a:solidFill>
                  <a:schemeClr val="bg1"/>
                </a:solidFill>
              </a:rPr>
              <a:t>DENVER INTERNATIONAL AIRPORT</a:t>
            </a:r>
          </a:p>
        </p:txBody>
      </p:sp>
    </p:spTree>
    <p:extLst>
      <p:ext uri="{BB962C8B-B14F-4D97-AF65-F5344CB8AC3E}">
        <p14:creationId xmlns:p14="http://schemas.microsoft.com/office/powerpoint/2010/main" val="3706723004"/>
      </p:ext>
    </p:extLst>
  </p:cSld>
  <p:clrMap bg1="lt1" tx1="dk1" bg2="lt2" tx2="dk2" accent1="accent1" accent2="accent2" accent3="accent3" accent4="accent4" accent5="accent5" accent6="accent6" hlink="hlink" folHlink="folHlink"/>
  <p:sldLayoutIdLst>
    <p:sldLayoutId id="2147483653" r:id="rId1"/>
    <p:sldLayoutId id="2147483677" r:id="rId2"/>
    <p:sldLayoutId id="2147483678" r:id="rId3"/>
    <p:sldLayoutId id="2147483707" r:id="rId4"/>
    <p:sldLayoutId id="2147483708"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24EC9FE-0CCF-9C42-7879-27974B1DA5D4}"/>
              </a:ext>
            </a:extLst>
          </p:cNvPr>
          <p:cNvCxnSpPr/>
          <p:nvPr userDrawn="1"/>
        </p:nvCxnSpPr>
        <p:spPr>
          <a:xfrm>
            <a:off x="865905" y="1093479"/>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AB28EB04-EDC5-1DE2-2F96-E6EE24823DA5}"/>
              </a:ext>
            </a:extLst>
          </p:cNvPr>
          <p:cNvPicPr>
            <a:picLocks noChangeAspect="1"/>
          </p:cNvPicPr>
          <p:nvPr userDrawn="1"/>
        </p:nvPicPr>
        <p:blipFill>
          <a:blip r:embed="rId10" cstate="email">
            <a:extLst>
              <a:ext uri="{28A0092B-C50C-407E-A947-70E740481C1C}">
                <a14:useLocalDpi xmlns:a14="http://schemas.microsoft.com/office/drawing/2010/main"/>
              </a:ext>
            </a:extLst>
          </a:blip>
          <a:srcRect/>
          <a:stretch/>
        </p:blipFill>
        <p:spPr>
          <a:xfrm>
            <a:off x="11026464" y="0"/>
            <a:ext cx="565288" cy="565288"/>
          </a:xfrm>
          <a:prstGeom prst="rect">
            <a:avLst/>
          </a:prstGeom>
        </p:spPr>
      </p:pic>
      <p:sp>
        <p:nvSpPr>
          <p:cNvPr id="4" name="Right Triangle 3">
            <a:extLst>
              <a:ext uri="{FF2B5EF4-FFF2-40B4-BE49-F238E27FC236}">
                <a16:creationId xmlns:a16="http://schemas.microsoft.com/office/drawing/2014/main" id="{2275901F-93B8-C343-88C0-E9739A319D14}"/>
              </a:ext>
            </a:extLst>
          </p:cNvPr>
          <p:cNvSpPr/>
          <p:nvPr userDrawn="1"/>
        </p:nvSpPr>
        <p:spPr>
          <a:xfrm rot="10800000" flipV="1">
            <a:off x="10266947" y="2951747"/>
            <a:ext cx="1925053" cy="3906253"/>
          </a:xfrm>
          <a:prstGeom prst="rtTriangle">
            <a:avLst/>
          </a:pr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953972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766" r:id="rId3"/>
    <p:sldLayoutId id="2147483767" r:id="rId4"/>
    <p:sldLayoutId id="2147483768" r:id="rId5"/>
    <p:sldLayoutId id="2147483773" r:id="rId6"/>
    <p:sldLayoutId id="2147483820" r:id="rId7"/>
    <p:sldLayoutId id="2147483858"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BD2C1F-EF5D-1C75-AD65-CAE6244FD0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3C160A-778E-A4DD-5CF8-389FF3CCB6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357E6B-9C49-69E0-7F16-51DBE6E27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BCD5FC-13DF-7947-A2F8-230685ED9D21}" type="datetimeFigureOut">
              <a:rPr lang="en-US" smtClean="0"/>
              <a:t>10/14/2026</a:t>
            </a:fld>
            <a:endParaRPr lang="en-US"/>
          </a:p>
        </p:txBody>
      </p:sp>
      <p:sp>
        <p:nvSpPr>
          <p:cNvPr id="5" name="Footer Placeholder 4">
            <a:extLst>
              <a:ext uri="{FF2B5EF4-FFF2-40B4-BE49-F238E27FC236}">
                <a16:creationId xmlns:a16="http://schemas.microsoft.com/office/drawing/2014/main" id="{9FEC05D8-3E6F-1C63-9E65-B8F338CCEE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E1DF4E-9FAF-BF6F-F220-4F4F251039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D8ADAF-E0A9-C440-BF83-4CE99D685A9D}" type="slidenum">
              <a:rPr lang="en-US" smtClean="0"/>
              <a:t>‹#›</a:t>
            </a:fld>
            <a:endParaRPr lang="en-US"/>
          </a:p>
        </p:txBody>
      </p:sp>
    </p:spTree>
    <p:extLst>
      <p:ext uri="{BB962C8B-B14F-4D97-AF65-F5344CB8AC3E}">
        <p14:creationId xmlns:p14="http://schemas.microsoft.com/office/powerpoint/2010/main" val="1047997387"/>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862BA0B-C1D0-6CD3-1BE4-C07E338CF12C}"/>
              </a:ext>
            </a:extLst>
          </p:cNvPr>
          <p:cNvPicPr>
            <a:picLocks noChangeAspect="1"/>
          </p:cNvPicPr>
          <p:nvPr userDrawn="1"/>
        </p:nvPicPr>
        <p:blipFill rotWithShape="1">
          <a:blip r:embed="rId11" cstate="email">
            <a:extLst>
              <a:ext uri="{28A0092B-C50C-407E-A947-70E740481C1C}">
                <a14:useLocalDpi xmlns:a14="http://schemas.microsoft.com/office/drawing/2010/main"/>
              </a:ext>
            </a:extLst>
          </a:blip>
          <a:srcRect/>
          <a:stretch/>
        </p:blipFill>
        <p:spPr>
          <a:xfrm>
            <a:off x="1166781" y="-30001"/>
            <a:ext cx="11025219" cy="6893341"/>
          </a:xfrm>
          <a:prstGeom prst="rect">
            <a:avLst/>
          </a:prstGeom>
        </p:spPr>
      </p:pic>
      <p:sp>
        <p:nvSpPr>
          <p:cNvPr id="8" name="TextBox 7">
            <a:extLst>
              <a:ext uri="{FF2B5EF4-FFF2-40B4-BE49-F238E27FC236}">
                <a16:creationId xmlns:a16="http://schemas.microsoft.com/office/drawing/2014/main" id="{F44720D3-C783-C008-793A-9034467834E6}"/>
              </a:ext>
            </a:extLst>
          </p:cNvPr>
          <p:cNvSpPr txBox="1"/>
          <p:nvPr userDrawn="1"/>
        </p:nvSpPr>
        <p:spPr>
          <a:xfrm>
            <a:off x="2405271" y="606289"/>
            <a:ext cx="4562061" cy="246221"/>
          </a:xfrm>
          <a:prstGeom prst="rect">
            <a:avLst/>
          </a:prstGeom>
          <a:noFill/>
        </p:spPr>
        <p:txBody>
          <a:bodyPr wrap="square" rtlCol="0">
            <a:spAutoFit/>
          </a:bodyPr>
          <a:lstStyle/>
          <a:p>
            <a:r>
              <a:rPr lang="en-US" sz="1000" b="1" spc="300">
                <a:solidFill>
                  <a:schemeClr val="bg1"/>
                </a:solidFill>
              </a:rPr>
              <a:t>DENVER INTERNATIONAL AIRPORT</a:t>
            </a:r>
          </a:p>
        </p:txBody>
      </p:sp>
      <p:sp>
        <p:nvSpPr>
          <p:cNvPr id="2" name="Trapezoid 6">
            <a:extLst>
              <a:ext uri="{FF2B5EF4-FFF2-40B4-BE49-F238E27FC236}">
                <a16:creationId xmlns:a16="http://schemas.microsoft.com/office/drawing/2014/main" id="{E2D58CF7-912F-0CEF-6620-4A663E786FC8}"/>
              </a:ext>
            </a:extLst>
          </p:cNvPr>
          <p:cNvSpPr/>
          <p:nvPr userDrawn="1"/>
        </p:nvSpPr>
        <p:spPr>
          <a:xfrm>
            <a:off x="0" y="-30001"/>
            <a:ext cx="3319669" cy="6893341"/>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7454 w 3396697"/>
              <a:gd name="connsiteY0" fmla="*/ 7017587 h 7017587"/>
              <a:gd name="connsiteX1" fmla="*/ 0 w 3396697"/>
              <a:gd name="connsiteY1" fmla="*/ 0 h 7017587"/>
              <a:gd name="connsiteX2" fmla="*/ 1356691 w 3396697"/>
              <a:gd name="connsiteY2" fmla="*/ 0 h 7017587"/>
              <a:gd name="connsiteX3" fmla="*/ 3396697 w 3396697"/>
              <a:gd name="connsiteY3" fmla="*/ 6997148 h 7017587"/>
              <a:gd name="connsiteX4" fmla="*/ 7454 w 3396697"/>
              <a:gd name="connsiteY4" fmla="*/ 7017587 h 7017587"/>
              <a:gd name="connsiteX0" fmla="*/ 7454 w 3376819"/>
              <a:gd name="connsiteY0" fmla="*/ 7017587 h 7017587"/>
              <a:gd name="connsiteX1" fmla="*/ 0 w 3376819"/>
              <a:gd name="connsiteY1" fmla="*/ 0 h 7017587"/>
              <a:gd name="connsiteX2" fmla="*/ 1356691 w 3376819"/>
              <a:gd name="connsiteY2" fmla="*/ 0 h 7017587"/>
              <a:gd name="connsiteX3" fmla="*/ 3376819 w 3376819"/>
              <a:gd name="connsiteY3" fmla="*/ 6997149 h 7017587"/>
              <a:gd name="connsiteX4" fmla="*/ 7454 w 3376819"/>
              <a:gd name="connsiteY4" fmla="*/ 7017587 h 7017587"/>
              <a:gd name="connsiteX0" fmla="*/ 7454 w 3319669"/>
              <a:gd name="connsiteY0" fmla="*/ 7017587 h 7023027"/>
              <a:gd name="connsiteX1" fmla="*/ 0 w 3319669"/>
              <a:gd name="connsiteY1" fmla="*/ 0 h 7023027"/>
              <a:gd name="connsiteX2" fmla="*/ 1356691 w 3319669"/>
              <a:gd name="connsiteY2" fmla="*/ 0 h 7023027"/>
              <a:gd name="connsiteX3" fmla="*/ 3319669 w 3319669"/>
              <a:gd name="connsiteY3" fmla="*/ 7023027 h 7023027"/>
              <a:gd name="connsiteX4" fmla="*/ 7454 w 3319669"/>
              <a:gd name="connsiteY4" fmla="*/ 7017587 h 7023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9669" h="7023027">
                <a:moveTo>
                  <a:pt x="7454" y="7017587"/>
                </a:moveTo>
                <a:cubicBezTo>
                  <a:pt x="4969" y="4678391"/>
                  <a:pt x="2485" y="2339196"/>
                  <a:pt x="0" y="0"/>
                </a:cubicBezTo>
                <a:lnTo>
                  <a:pt x="1356691" y="0"/>
                </a:lnTo>
                <a:lnTo>
                  <a:pt x="3319669" y="7023027"/>
                </a:lnTo>
                <a:lnTo>
                  <a:pt x="7454" y="7017587"/>
                </a:lnTo>
                <a:close/>
              </a:path>
            </a:pathLst>
          </a:cu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black and white logo&#10;&#10;Description automatically generated">
            <a:extLst>
              <a:ext uri="{FF2B5EF4-FFF2-40B4-BE49-F238E27FC236}">
                <a16:creationId xmlns:a16="http://schemas.microsoft.com/office/drawing/2014/main" id="{1D497C82-B3DC-31C4-DEE4-65F87F967E50}"/>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570535" y="-30003"/>
            <a:ext cx="565288" cy="565288"/>
          </a:xfrm>
          <a:prstGeom prst="rect">
            <a:avLst/>
          </a:prstGeom>
        </p:spPr>
      </p:pic>
    </p:spTree>
    <p:extLst>
      <p:ext uri="{BB962C8B-B14F-4D97-AF65-F5344CB8AC3E}">
        <p14:creationId xmlns:p14="http://schemas.microsoft.com/office/powerpoint/2010/main" val="4141067873"/>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4197DE11-A3C5-5B49-AC1C-E3F2353B7B7A}" type="datetimeFigureOut">
              <a:rPr lang="en-US" smtClean="0"/>
              <a:t>10/14/2026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94CA322B-A670-3E4B-AA3F-87CA5F687FD3}" type="slidenum">
              <a:rPr lang="en-US" smtClean="0"/>
              <a:t>‹#›</a:t>
            </a:fld>
            <a:endParaRPr lang="en-US"/>
          </a:p>
        </p:txBody>
      </p:sp>
    </p:spTree>
    <p:extLst>
      <p:ext uri="{BB962C8B-B14F-4D97-AF65-F5344CB8AC3E}">
        <p14:creationId xmlns:p14="http://schemas.microsoft.com/office/powerpoint/2010/main" val="2962819432"/>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 id="2147483842" r:id="rId21"/>
    <p:sldLayoutId id="2147483843" r:id="rId22"/>
    <p:sldLayoutId id="2147483844" r:id="rId23"/>
    <p:sldLayoutId id="2147483845" r:id="rId24"/>
    <p:sldLayoutId id="2147483846" r:id="rId25"/>
    <p:sldLayoutId id="2147483847" r:id="rId26"/>
    <p:sldLayoutId id="2147483848" r:id="rId27"/>
    <p:sldLayoutId id="2147483849" r:id="rId28"/>
    <p:sldLayoutId id="2147483850" r:id="rId29"/>
    <p:sldLayoutId id="2147483851" r:id="rId30"/>
    <p:sldLayoutId id="2147483852" r:id="rId31"/>
    <p:sldLayoutId id="2147483853" r:id="rId32"/>
    <p:sldLayoutId id="2147483854" r:id="rId33"/>
    <p:sldLayoutId id="2147483855" r:id="rId34"/>
    <p:sldLayoutId id="2147483856" r:id="rId35"/>
    <p:sldLayoutId id="2147483857" r:id="rId36"/>
  </p:sldLayoutIdLs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24EC9FE-0CCF-9C42-7879-27974B1DA5D4}"/>
              </a:ext>
            </a:extLst>
          </p:cNvPr>
          <p:cNvCxnSpPr/>
          <p:nvPr userDrawn="1"/>
        </p:nvCxnSpPr>
        <p:spPr>
          <a:xfrm>
            <a:off x="865905" y="1093479"/>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pic>
        <p:nvPicPr>
          <p:cNvPr id="3" name="Picture 2" descr="A black and white logo&#10;&#10;Description automatically generated">
            <a:extLst>
              <a:ext uri="{FF2B5EF4-FFF2-40B4-BE49-F238E27FC236}">
                <a16:creationId xmlns:a16="http://schemas.microsoft.com/office/drawing/2014/main" id="{1EA359B5-21D6-9677-812F-2534C08D820A}"/>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1033188" y="-6670"/>
            <a:ext cx="565288" cy="565288"/>
          </a:xfrm>
          <a:prstGeom prst="rect">
            <a:avLst/>
          </a:prstGeom>
        </p:spPr>
      </p:pic>
      <p:sp>
        <p:nvSpPr>
          <p:cNvPr id="4" name="Trapezoid 6">
            <a:extLst>
              <a:ext uri="{FF2B5EF4-FFF2-40B4-BE49-F238E27FC236}">
                <a16:creationId xmlns:a16="http://schemas.microsoft.com/office/drawing/2014/main" id="{A46FE110-BE47-0786-5EF0-D0F1B9651C3A}"/>
              </a:ext>
            </a:extLst>
          </p:cNvPr>
          <p:cNvSpPr/>
          <p:nvPr userDrawn="1"/>
        </p:nvSpPr>
        <p:spPr>
          <a:xfrm rot="10800000">
            <a:off x="10038670" y="-5511"/>
            <a:ext cx="2188890" cy="6870184"/>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0 w 3309730"/>
              <a:gd name="connsiteY0" fmla="*/ 7019293 h 7029232"/>
              <a:gd name="connsiteX1" fmla="*/ 538675 w 3309730"/>
              <a:gd name="connsiteY1" fmla="*/ 0 h 7029232"/>
              <a:gd name="connsiteX2" fmla="*/ 1269724 w 3309730"/>
              <a:gd name="connsiteY2" fmla="*/ 32084 h 7029232"/>
              <a:gd name="connsiteX3" fmla="*/ 3309730 w 3309730"/>
              <a:gd name="connsiteY3" fmla="*/ 7029232 h 7029232"/>
              <a:gd name="connsiteX4" fmla="*/ 0 w 3309730"/>
              <a:gd name="connsiteY4" fmla="*/ 7019293 h 7029232"/>
              <a:gd name="connsiteX0" fmla="*/ 568230 w 2771055"/>
              <a:gd name="connsiteY0" fmla="*/ 7003250 h 7029232"/>
              <a:gd name="connsiteX1" fmla="*/ 0 w 2771055"/>
              <a:gd name="connsiteY1" fmla="*/ 0 h 7029232"/>
              <a:gd name="connsiteX2" fmla="*/ 731049 w 2771055"/>
              <a:gd name="connsiteY2" fmla="*/ 32084 h 7029232"/>
              <a:gd name="connsiteX3" fmla="*/ 2771055 w 2771055"/>
              <a:gd name="connsiteY3" fmla="*/ 7029232 h 7029232"/>
              <a:gd name="connsiteX4" fmla="*/ 568230 w 2771055"/>
              <a:gd name="connsiteY4" fmla="*/ 7003250 h 7029232"/>
              <a:gd name="connsiteX0" fmla="*/ 135093 w 2771055"/>
              <a:gd name="connsiteY0" fmla="*/ 6955123 h 7029232"/>
              <a:gd name="connsiteX1" fmla="*/ 0 w 2771055"/>
              <a:gd name="connsiteY1" fmla="*/ 0 h 7029232"/>
              <a:gd name="connsiteX2" fmla="*/ 731049 w 2771055"/>
              <a:gd name="connsiteY2" fmla="*/ 32084 h 7029232"/>
              <a:gd name="connsiteX3" fmla="*/ 2771055 w 2771055"/>
              <a:gd name="connsiteY3" fmla="*/ 7029232 h 7029232"/>
              <a:gd name="connsiteX4" fmla="*/ 135093 w 2771055"/>
              <a:gd name="connsiteY4" fmla="*/ 6955123 h 7029232"/>
              <a:gd name="connsiteX0" fmla="*/ 38841 w 2674803"/>
              <a:gd name="connsiteY0" fmla="*/ 6939081 h 7013190"/>
              <a:gd name="connsiteX1" fmla="*/ 0 w 2674803"/>
              <a:gd name="connsiteY1" fmla="*/ 0 h 7013190"/>
              <a:gd name="connsiteX2" fmla="*/ 634797 w 2674803"/>
              <a:gd name="connsiteY2" fmla="*/ 16042 h 7013190"/>
              <a:gd name="connsiteX3" fmla="*/ 2674803 w 2674803"/>
              <a:gd name="connsiteY3" fmla="*/ 7013190 h 7013190"/>
              <a:gd name="connsiteX4" fmla="*/ 38841 w 2674803"/>
              <a:gd name="connsiteY4" fmla="*/ 6939081 h 7013190"/>
              <a:gd name="connsiteX0" fmla="*/ 22799 w 2674803"/>
              <a:gd name="connsiteY0" fmla="*/ 7003250 h 7013190"/>
              <a:gd name="connsiteX1" fmla="*/ 0 w 2674803"/>
              <a:gd name="connsiteY1" fmla="*/ 0 h 7013190"/>
              <a:gd name="connsiteX2" fmla="*/ 634797 w 2674803"/>
              <a:gd name="connsiteY2" fmla="*/ 16042 h 7013190"/>
              <a:gd name="connsiteX3" fmla="*/ 2674803 w 2674803"/>
              <a:gd name="connsiteY3" fmla="*/ 7013190 h 7013190"/>
              <a:gd name="connsiteX4" fmla="*/ 22799 w 2674803"/>
              <a:gd name="connsiteY4" fmla="*/ 7003250 h 7013190"/>
              <a:gd name="connsiteX0" fmla="*/ 22799 w 2209582"/>
              <a:gd name="connsiteY0" fmla="*/ 7003250 h 7013190"/>
              <a:gd name="connsiteX1" fmla="*/ 0 w 2209582"/>
              <a:gd name="connsiteY1" fmla="*/ 0 h 7013190"/>
              <a:gd name="connsiteX2" fmla="*/ 634797 w 2209582"/>
              <a:gd name="connsiteY2" fmla="*/ 16042 h 7013190"/>
              <a:gd name="connsiteX3" fmla="*/ 2209582 w 2209582"/>
              <a:gd name="connsiteY3" fmla="*/ 7013190 h 7013190"/>
              <a:gd name="connsiteX4" fmla="*/ 22799 w 2209582"/>
              <a:gd name="connsiteY4" fmla="*/ 7003250 h 7013190"/>
              <a:gd name="connsiteX0" fmla="*/ 17635 w 2209582"/>
              <a:gd name="connsiteY0" fmla="*/ 7018820 h 7018820"/>
              <a:gd name="connsiteX1" fmla="*/ 0 w 2209582"/>
              <a:gd name="connsiteY1" fmla="*/ 0 h 7018820"/>
              <a:gd name="connsiteX2" fmla="*/ 634797 w 2209582"/>
              <a:gd name="connsiteY2" fmla="*/ 16042 h 7018820"/>
              <a:gd name="connsiteX3" fmla="*/ 2209582 w 2209582"/>
              <a:gd name="connsiteY3" fmla="*/ 7013190 h 7018820"/>
              <a:gd name="connsiteX4" fmla="*/ 17635 w 2209582"/>
              <a:gd name="connsiteY4" fmla="*/ 7018820 h 7018820"/>
              <a:gd name="connsiteX0" fmla="*/ 17635 w 2225074"/>
              <a:gd name="connsiteY0" fmla="*/ 7018820 h 7033949"/>
              <a:gd name="connsiteX1" fmla="*/ 0 w 2225074"/>
              <a:gd name="connsiteY1" fmla="*/ 0 h 7033949"/>
              <a:gd name="connsiteX2" fmla="*/ 634797 w 2225074"/>
              <a:gd name="connsiteY2" fmla="*/ 16042 h 7033949"/>
              <a:gd name="connsiteX3" fmla="*/ 2225074 w 2225074"/>
              <a:gd name="connsiteY3" fmla="*/ 7033949 h 7033949"/>
              <a:gd name="connsiteX4" fmla="*/ 17635 w 2225074"/>
              <a:gd name="connsiteY4" fmla="*/ 7018820 h 7033949"/>
              <a:gd name="connsiteX0" fmla="*/ 17635 w 2225074"/>
              <a:gd name="connsiteY0" fmla="*/ 7018820 h 7018820"/>
              <a:gd name="connsiteX1" fmla="*/ 0 w 2225074"/>
              <a:gd name="connsiteY1" fmla="*/ 0 h 7018820"/>
              <a:gd name="connsiteX2" fmla="*/ 634797 w 2225074"/>
              <a:gd name="connsiteY2" fmla="*/ 16042 h 7018820"/>
              <a:gd name="connsiteX3" fmla="*/ 2225074 w 2225074"/>
              <a:gd name="connsiteY3" fmla="*/ 7013189 h 7018820"/>
              <a:gd name="connsiteX4" fmla="*/ 17635 w 2225074"/>
              <a:gd name="connsiteY4" fmla="*/ 7018820 h 7018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5074" h="7018820">
                <a:moveTo>
                  <a:pt x="17635" y="7018820"/>
                </a:moveTo>
                <a:cubicBezTo>
                  <a:pt x="10035" y="4684403"/>
                  <a:pt x="7600" y="2334417"/>
                  <a:pt x="0" y="0"/>
                </a:cubicBezTo>
                <a:lnTo>
                  <a:pt x="634797" y="16042"/>
                </a:lnTo>
                <a:lnTo>
                  <a:pt x="2225074" y="7013189"/>
                </a:lnTo>
                <a:lnTo>
                  <a:pt x="17635" y="7018820"/>
                </a:lnTo>
                <a:close/>
              </a:path>
            </a:pathLst>
          </a:cu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1">
            <a:extLst>
              <a:ext uri="{FF2B5EF4-FFF2-40B4-BE49-F238E27FC236}">
                <a16:creationId xmlns:a16="http://schemas.microsoft.com/office/drawing/2014/main" id="{7EC05602-1A21-4305-F126-88543ED91292}"/>
              </a:ext>
            </a:extLst>
          </p:cNvPr>
          <p:cNvSpPr/>
          <p:nvPr userDrawn="1"/>
        </p:nvSpPr>
        <p:spPr>
          <a:xfrm rot="10800000" flipV="1">
            <a:off x="10236096" y="2946700"/>
            <a:ext cx="1991464" cy="3917973"/>
          </a:xfrm>
          <a:custGeom>
            <a:avLst/>
            <a:gdLst>
              <a:gd name="connsiteX0" fmla="*/ 0 w 1996544"/>
              <a:gd name="connsiteY0" fmla="*/ 3954379 h 3954379"/>
              <a:gd name="connsiteX1" fmla="*/ 0 w 1996544"/>
              <a:gd name="connsiteY1" fmla="*/ 0 h 3954379"/>
              <a:gd name="connsiteX2" fmla="*/ 1996544 w 1996544"/>
              <a:gd name="connsiteY2" fmla="*/ 3954379 h 3954379"/>
              <a:gd name="connsiteX3" fmla="*/ 0 w 1996544"/>
              <a:gd name="connsiteY3" fmla="*/ 3954379 h 3954379"/>
              <a:gd name="connsiteX0" fmla="*/ 0 w 1986384"/>
              <a:gd name="connsiteY0" fmla="*/ 3954379 h 3959459"/>
              <a:gd name="connsiteX1" fmla="*/ 0 w 1986384"/>
              <a:gd name="connsiteY1" fmla="*/ 0 h 3959459"/>
              <a:gd name="connsiteX2" fmla="*/ 1986384 w 1986384"/>
              <a:gd name="connsiteY2" fmla="*/ 3959459 h 3959459"/>
              <a:gd name="connsiteX3" fmla="*/ 0 w 1986384"/>
              <a:gd name="connsiteY3" fmla="*/ 3954379 h 3959459"/>
              <a:gd name="connsiteX0" fmla="*/ 0 w 1991464"/>
              <a:gd name="connsiteY0" fmla="*/ 3964539 h 3964539"/>
              <a:gd name="connsiteX1" fmla="*/ 5080 w 1991464"/>
              <a:gd name="connsiteY1" fmla="*/ 0 h 3964539"/>
              <a:gd name="connsiteX2" fmla="*/ 1991464 w 1991464"/>
              <a:gd name="connsiteY2" fmla="*/ 3959459 h 3964539"/>
              <a:gd name="connsiteX3" fmla="*/ 0 w 1991464"/>
              <a:gd name="connsiteY3" fmla="*/ 3964539 h 3964539"/>
              <a:gd name="connsiteX0" fmla="*/ 0 w 1991464"/>
              <a:gd name="connsiteY0" fmla="*/ 3917973 h 3917973"/>
              <a:gd name="connsiteX1" fmla="*/ 13547 w 1991464"/>
              <a:gd name="connsiteY1" fmla="*/ 0 h 3917973"/>
              <a:gd name="connsiteX2" fmla="*/ 1991464 w 1991464"/>
              <a:gd name="connsiteY2" fmla="*/ 3912893 h 3917973"/>
              <a:gd name="connsiteX3" fmla="*/ 0 w 1991464"/>
              <a:gd name="connsiteY3" fmla="*/ 3917973 h 3917973"/>
            </a:gdLst>
            <a:ahLst/>
            <a:cxnLst>
              <a:cxn ang="0">
                <a:pos x="connsiteX0" y="connsiteY0"/>
              </a:cxn>
              <a:cxn ang="0">
                <a:pos x="connsiteX1" y="connsiteY1"/>
              </a:cxn>
              <a:cxn ang="0">
                <a:pos x="connsiteX2" y="connsiteY2"/>
              </a:cxn>
              <a:cxn ang="0">
                <a:pos x="connsiteX3" y="connsiteY3"/>
              </a:cxn>
            </a:cxnLst>
            <a:rect l="l" t="t" r="r" b="b"/>
            <a:pathLst>
              <a:path w="1991464" h="3917973">
                <a:moveTo>
                  <a:pt x="0" y="3917973"/>
                </a:moveTo>
                <a:cubicBezTo>
                  <a:pt x="1693" y="2596460"/>
                  <a:pt x="11854" y="1321513"/>
                  <a:pt x="13547" y="0"/>
                </a:cubicBezTo>
                <a:lnTo>
                  <a:pt x="1991464" y="3912893"/>
                </a:lnTo>
                <a:lnTo>
                  <a:pt x="0" y="3917973"/>
                </a:lnTo>
                <a:close/>
              </a:path>
            </a:pathLst>
          </a:custGeom>
          <a:solidFill>
            <a:srgbClr val="2821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and white logo&#10;&#10;Description automatically generated">
            <a:extLst>
              <a:ext uri="{FF2B5EF4-FFF2-40B4-BE49-F238E27FC236}">
                <a16:creationId xmlns:a16="http://schemas.microsoft.com/office/drawing/2014/main" id="{29E05B0C-07B1-6E94-CB04-5B692DF95A11}"/>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1028955" y="-5513"/>
            <a:ext cx="565288" cy="565288"/>
          </a:xfrm>
          <a:prstGeom prst="rect">
            <a:avLst/>
          </a:prstGeom>
        </p:spPr>
      </p:pic>
    </p:spTree>
    <p:extLst>
      <p:ext uri="{BB962C8B-B14F-4D97-AF65-F5344CB8AC3E}">
        <p14:creationId xmlns:p14="http://schemas.microsoft.com/office/powerpoint/2010/main" val="3435299129"/>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30"/>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kumimoji="0" lang="en-US" sz="2667" b="0" i="0" u="none" strike="noStrike" kern="1200" cap="none" spc="0" normalizeH="0" baseline="0" noProof="0">
              <a:ln>
                <a:noFill/>
              </a:ln>
              <a:solidFill>
                <a:srgbClr val="3A2E79"/>
              </a:solidFill>
              <a:effectLst/>
              <a:uLnTx/>
              <a:uFillTx/>
              <a:latin typeface="+mn-lt"/>
              <a:ea typeface="+mn-ea"/>
              <a:cs typeface="+mn-cs"/>
            </a:endParaRPr>
          </a:p>
        </p:txBody>
      </p:sp>
      <p:pic>
        <p:nvPicPr>
          <p:cNvPr id="7" name="Picture 6" descr="A close up of a logo&#10;&#10;Description automatically generated">
            <a:extLst>
              <a:ext uri="{FF2B5EF4-FFF2-40B4-BE49-F238E27FC236}">
                <a16:creationId xmlns:a16="http://schemas.microsoft.com/office/drawing/2014/main" id="{78A5BAFA-A40E-7941-9942-7E870968090C}"/>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82493" y="365"/>
            <a:ext cx="311447" cy="322731"/>
          </a:xfrm>
          <a:prstGeom prst="rect">
            <a:avLst/>
          </a:prstGeom>
        </p:spPr>
      </p:pic>
      <p:sp>
        <p:nvSpPr>
          <p:cNvPr id="10" name="Date Placeholder 3">
            <a:extLst>
              <a:ext uri="{FF2B5EF4-FFF2-40B4-BE49-F238E27FC236}">
                <a16:creationId xmlns:a16="http://schemas.microsoft.com/office/drawing/2014/main" id="{9F1A969C-B9F7-5D40-AC9D-48B127C733FB}"/>
              </a:ext>
            </a:extLst>
          </p:cNvPr>
          <p:cNvSpPr>
            <a:spLocks noGrp="1"/>
          </p:cNvSpPr>
          <p:nvPr>
            <p:ph type="dt" sz="half" idx="2"/>
          </p:nvPr>
        </p:nvSpPr>
        <p:spPr>
          <a:xfrm>
            <a:off x="838201" y="6356357"/>
            <a:ext cx="2844800" cy="365125"/>
          </a:xfrm>
          <a:prstGeom prst="rect">
            <a:avLst/>
          </a:prstGeom>
        </p:spPr>
        <p:txBody>
          <a:bodyPr vert="horz" lIns="91440" tIns="45720" rIns="91440" bIns="45720" rtlCol="0" anchor="ctr"/>
          <a:lstStyle>
            <a:lvl1pPr algn="l">
              <a:defRPr sz="1335">
                <a:solidFill>
                  <a:srgbClr val="440099"/>
                </a:solidFill>
              </a:defRPr>
            </a:lvl1pPr>
          </a:lstStyle>
          <a:p>
            <a:endParaRPr lang="en-US"/>
          </a:p>
        </p:txBody>
      </p:sp>
      <p:sp>
        <p:nvSpPr>
          <p:cNvPr id="11" name="Footer Placeholder 4">
            <a:extLst>
              <a:ext uri="{FF2B5EF4-FFF2-40B4-BE49-F238E27FC236}">
                <a16:creationId xmlns:a16="http://schemas.microsoft.com/office/drawing/2014/main" id="{D329A564-24C4-8549-8208-216E4406FB4D}"/>
              </a:ext>
            </a:extLst>
          </p:cNvPr>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335">
                <a:solidFill>
                  <a:srgbClr val="440099"/>
                </a:solidFill>
              </a:defRPr>
            </a:lvl1pPr>
          </a:lstStyle>
          <a:p>
            <a:endParaRPr lang="en-US"/>
          </a:p>
        </p:txBody>
      </p:sp>
      <p:sp>
        <p:nvSpPr>
          <p:cNvPr id="12" name="Slide Number Placeholder 5">
            <a:extLst>
              <a:ext uri="{FF2B5EF4-FFF2-40B4-BE49-F238E27FC236}">
                <a16:creationId xmlns:a16="http://schemas.microsoft.com/office/drawing/2014/main" id="{A07760CA-15F5-B74A-9772-E89845C0EE47}"/>
              </a:ext>
            </a:extLst>
          </p:cNvPr>
          <p:cNvSpPr>
            <a:spLocks noGrp="1"/>
          </p:cNvSpPr>
          <p:nvPr>
            <p:ph type="sldNum" sz="quarter" idx="4"/>
          </p:nvPr>
        </p:nvSpPr>
        <p:spPr>
          <a:xfrm>
            <a:off x="8509001" y="6356357"/>
            <a:ext cx="2844800" cy="365125"/>
          </a:xfrm>
          <a:prstGeom prst="rect">
            <a:avLst/>
          </a:prstGeom>
        </p:spPr>
        <p:txBody>
          <a:bodyPr vert="horz" lIns="91440" tIns="45720" rIns="91440" bIns="45720" rtlCol="0" anchor="ctr"/>
          <a:lstStyle>
            <a:lvl1pPr algn="r">
              <a:defRPr sz="1401">
                <a:solidFill>
                  <a:srgbClr val="440099"/>
                </a:solidFill>
              </a:defRPr>
            </a:lvl1pPr>
          </a:lstStyle>
          <a:p>
            <a:fld id="{07685F98-2219-074E-8E84-0DD860A51521}" type="slidenum">
              <a:rPr lang="en-US" smtClean="0"/>
              <a:pPr/>
              <a:t>‹#›</a:t>
            </a:fld>
            <a:endParaRPr lang="en-US"/>
          </a:p>
        </p:txBody>
      </p:sp>
    </p:spTree>
    <p:extLst>
      <p:ext uri="{BB962C8B-B14F-4D97-AF65-F5344CB8AC3E}">
        <p14:creationId xmlns:p14="http://schemas.microsoft.com/office/powerpoint/2010/main" val="2690037084"/>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Lst>
  <p:hf hdr="0" dt="0"/>
  <p:txStyles>
    <p:titleStyle>
      <a:lvl1pPr algn="l" defTabSz="914449" rtl="0" eaLnBrk="1" latinLnBrk="0" hangingPunct="1">
        <a:lnSpc>
          <a:spcPct val="90000"/>
        </a:lnSpc>
        <a:spcBef>
          <a:spcPct val="0"/>
        </a:spcBef>
        <a:buNone/>
        <a:defRPr sz="4800" kern="1200">
          <a:solidFill>
            <a:srgbClr val="440099"/>
          </a:solidFill>
          <a:latin typeface="+mj-lt"/>
          <a:ea typeface="+mj-ea"/>
          <a:cs typeface="+mj-cs"/>
        </a:defRPr>
      </a:lvl1pPr>
    </p:titleStyle>
    <p:bodyStyle>
      <a:lvl1pPr marL="228614" indent="-228614" algn="l" defTabSz="914449" rtl="0" eaLnBrk="1" latinLnBrk="0" hangingPunct="1">
        <a:lnSpc>
          <a:spcPct val="90000"/>
        </a:lnSpc>
        <a:spcBef>
          <a:spcPts val="1001"/>
        </a:spcBef>
        <a:buFont typeface="Arial" panose="020B0604020202020204" pitchFamily="34" charset="0"/>
        <a:buChar char="•"/>
        <a:defRPr sz="4267" kern="1200">
          <a:solidFill>
            <a:srgbClr val="440099"/>
          </a:solidFill>
          <a:latin typeface="+mn-lt"/>
          <a:ea typeface="+mn-ea"/>
          <a:cs typeface="+mn-cs"/>
        </a:defRPr>
      </a:lvl1pPr>
      <a:lvl2pPr marL="990655" marR="0" indent="-381022" algn="l" defTabSz="609633" rtl="0" eaLnBrk="1" fontAlgn="auto" latinLnBrk="0" hangingPunct="1">
        <a:lnSpc>
          <a:spcPct val="100000"/>
        </a:lnSpc>
        <a:spcBef>
          <a:spcPct val="20000"/>
        </a:spcBef>
        <a:spcAft>
          <a:spcPts val="0"/>
        </a:spcAft>
        <a:buClrTx/>
        <a:buSzTx/>
        <a:buFont typeface="Arial"/>
        <a:buChar char="–"/>
        <a:tabLst/>
        <a:defRPr sz="2401" kern="1200">
          <a:solidFill>
            <a:srgbClr val="D7501C"/>
          </a:solidFill>
          <a:latin typeface="+mn-lt"/>
          <a:ea typeface="+mn-ea"/>
          <a:cs typeface="+mn-cs"/>
        </a:defRPr>
      </a:lvl2pPr>
      <a:lvl3pPr marL="1524083" marR="0" indent="-304817" algn="l" defTabSz="609633" rtl="0" eaLnBrk="1" fontAlgn="auto" latinLnBrk="0" hangingPunct="1">
        <a:lnSpc>
          <a:spcPct val="100000"/>
        </a:lnSpc>
        <a:spcBef>
          <a:spcPct val="20000"/>
        </a:spcBef>
        <a:spcAft>
          <a:spcPts val="0"/>
        </a:spcAft>
        <a:buClrTx/>
        <a:buSzTx/>
        <a:buFont typeface="Arial"/>
        <a:buChar char="•"/>
        <a:tabLst/>
        <a:defRPr sz="2000" kern="1200">
          <a:solidFill>
            <a:srgbClr val="D7501C"/>
          </a:solidFill>
          <a:latin typeface="+mn-lt"/>
          <a:ea typeface="+mn-ea"/>
          <a:cs typeface="+mn-cs"/>
        </a:defRPr>
      </a:lvl3pPr>
      <a:lvl4pPr marL="2133720" marR="0" indent="-304817" algn="l" defTabSz="609633" rtl="0" eaLnBrk="1" fontAlgn="auto" latinLnBrk="0" hangingPunct="1">
        <a:lnSpc>
          <a:spcPct val="100000"/>
        </a:lnSpc>
        <a:spcBef>
          <a:spcPct val="20000"/>
        </a:spcBef>
        <a:spcAft>
          <a:spcPts val="0"/>
        </a:spcAft>
        <a:buClrTx/>
        <a:buSzTx/>
        <a:buFont typeface="Arial"/>
        <a:buChar char="–"/>
        <a:tabLst/>
        <a:defRPr sz="1801" kern="1200">
          <a:solidFill>
            <a:srgbClr val="440099"/>
          </a:solidFill>
          <a:latin typeface="+mn-lt"/>
          <a:ea typeface="+mn-ea"/>
          <a:cs typeface="+mn-cs"/>
        </a:defRPr>
      </a:lvl4pPr>
      <a:lvl5pPr marL="2743351" marR="0" indent="-304817" algn="l" defTabSz="609633" rtl="0" eaLnBrk="1" fontAlgn="auto" latinLnBrk="0" hangingPunct="1">
        <a:lnSpc>
          <a:spcPct val="100000"/>
        </a:lnSpc>
        <a:spcBef>
          <a:spcPct val="20000"/>
        </a:spcBef>
        <a:spcAft>
          <a:spcPts val="0"/>
        </a:spcAft>
        <a:buClrTx/>
        <a:buSzTx/>
        <a:buFont typeface="Arial"/>
        <a:buChar char="»"/>
        <a:tabLst/>
        <a:defRPr sz="1801" kern="1200">
          <a:solidFill>
            <a:srgbClr val="440099"/>
          </a:solidFill>
          <a:latin typeface="+mn-lt"/>
          <a:ea typeface="+mn-ea"/>
          <a:cs typeface="+mn-cs"/>
        </a:defRPr>
      </a:lvl5pPr>
      <a:lvl6pPr marL="2514741" indent="-228614" algn="l" defTabSz="91444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965" indent="-228614" algn="l" defTabSz="91444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190" indent="-228614" algn="l" defTabSz="91444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416" indent="-228614" algn="l" defTabSz="91444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49" rtl="0" eaLnBrk="1" latinLnBrk="0" hangingPunct="1">
        <a:defRPr sz="1801" kern="1200">
          <a:solidFill>
            <a:schemeClr val="tx1"/>
          </a:solidFill>
          <a:latin typeface="+mn-lt"/>
          <a:ea typeface="+mn-ea"/>
          <a:cs typeface="+mn-cs"/>
        </a:defRPr>
      </a:lvl1pPr>
      <a:lvl2pPr marL="457226" algn="l" defTabSz="914449" rtl="0" eaLnBrk="1" latinLnBrk="0" hangingPunct="1">
        <a:defRPr sz="1801" kern="1200">
          <a:solidFill>
            <a:schemeClr val="tx1"/>
          </a:solidFill>
          <a:latin typeface="+mn-lt"/>
          <a:ea typeface="+mn-ea"/>
          <a:cs typeface="+mn-cs"/>
        </a:defRPr>
      </a:lvl2pPr>
      <a:lvl3pPr marL="914449" algn="l" defTabSz="914449" rtl="0" eaLnBrk="1" latinLnBrk="0" hangingPunct="1">
        <a:defRPr sz="1801" kern="1200">
          <a:solidFill>
            <a:schemeClr val="tx1"/>
          </a:solidFill>
          <a:latin typeface="+mn-lt"/>
          <a:ea typeface="+mn-ea"/>
          <a:cs typeface="+mn-cs"/>
        </a:defRPr>
      </a:lvl3pPr>
      <a:lvl4pPr marL="1371675" algn="l" defTabSz="914449" rtl="0" eaLnBrk="1" latinLnBrk="0" hangingPunct="1">
        <a:defRPr sz="1801" kern="1200">
          <a:solidFill>
            <a:schemeClr val="tx1"/>
          </a:solidFill>
          <a:latin typeface="+mn-lt"/>
          <a:ea typeface="+mn-ea"/>
          <a:cs typeface="+mn-cs"/>
        </a:defRPr>
      </a:lvl4pPr>
      <a:lvl5pPr marL="1828902" algn="l" defTabSz="914449" rtl="0" eaLnBrk="1" latinLnBrk="0" hangingPunct="1">
        <a:defRPr sz="1801" kern="1200">
          <a:solidFill>
            <a:schemeClr val="tx1"/>
          </a:solidFill>
          <a:latin typeface="+mn-lt"/>
          <a:ea typeface="+mn-ea"/>
          <a:cs typeface="+mn-cs"/>
        </a:defRPr>
      </a:lvl5pPr>
      <a:lvl6pPr marL="2286127" algn="l" defTabSz="914449" rtl="0" eaLnBrk="1" latinLnBrk="0" hangingPunct="1">
        <a:defRPr sz="1801" kern="1200">
          <a:solidFill>
            <a:schemeClr val="tx1"/>
          </a:solidFill>
          <a:latin typeface="+mn-lt"/>
          <a:ea typeface="+mn-ea"/>
          <a:cs typeface="+mn-cs"/>
        </a:defRPr>
      </a:lvl6pPr>
      <a:lvl7pPr marL="2743351" algn="l" defTabSz="914449" rtl="0" eaLnBrk="1" latinLnBrk="0" hangingPunct="1">
        <a:defRPr sz="1801" kern="1200">
          <a:solidFill>
            <a:schemeClr val="tx1"/>
          </a:solidFill>
          <a:latin typeface="+mn-lt"/>
          <a:ea typeface="+mn-ea"/>
          <a:cs typeface="+mn-cs"/>
        </a:defRPr>
      </a:lvl7pPr>
      <a:lvl8pPr marL="3200576" algn="l" defTabSz="914449" rtl="0" eaLnBrk="1" latinLnBrk="0" hangingPunct="1">
        <a:defRPr sz="1801" kern="1200">
          <a:solidFill>
            <a:schemeClr val="tx1"/>
          </a:solidFill>
          <a:latin typeface="+mn-lt"/>
          <a:ea typeface="+mn-ea"/>
          <a:cs typeface="+mn-cs"/>
        </a:defRPr>
      </a:lvl8pPr>
      <a:lvl9pPr marL="3657802" algn="l" defTabSz="914449" rtl="0" eaLnBrk="1" latinLnBrk="0" hangingPunct="1">
        <a:defRPr sz="1801"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497C82-B3DC-31C4-DEE4-65F87F967E50}"/>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1026464" y="0"/>
            <a:ext cx="565288" cy="565288"/>
          </a:xfrm>
          <a:prstGeom prst="rect">
            <a:avLst/>
          </a:prstGeom>
        </p:spPr>
      </p:pic>
      <p:cxnSp>
        <p:nvCxnSpPr>
          <p:cNvPr id="14" name="Straight Connector 13">
            <a:extLst>
              <a:ext uri="{FF2B5EF4-FFF2-40B4-BE49-F238E27FC236}">
                <a16:creationId xmlns:a16="http://schemas.microsoft.com/office/drawing/2014/main" id="{124EC9FE-0CCF-9C42-7879-27974B1DA5D4}"/>
              </a:ext>
            </a:extLst>
          </p:cNvPr>
          <p:cNvCxnSpPr/>
          <p:nvPr userDrawn="1"/>
        </p:nvCxnSpPr>
        <p:spPr>
          <a:xfrm>
            <a:off x="865905" y="1093479"/>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
        <p:nvSpPr>
          <p:cNvPr id="3" name="Right Triangle 2">
            <a:extLst>
              <a:ext uri="{FF2B5EF4-FFF2-40B4-BE49-F238E27FC236}">
                <a16:creationId xmlns:a16="http://schemas.microsoft.com/office/drawing/2014/main" id="{0354B914-E76E-3B97-2E35-7D568556DA42}"/>
              </a:ext>
            </a:extLst>
          </p:cNvPr>
          <p:cNvSpPr/>
          <p:nvPr userDrawn="1"/>
        </p:nvSpPr>
        <p:spPr>
          <a:xfrm rot="10800000" flipV="1">
            <a:off x="10266948" y="2951748"/>
            <a:ext cx="1925053" cy="3906253"/>
          </a:xfrm>
          <a:prstGeom prst="rtTriangle">
            <a:avLst/>
          </a:pr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98736364"/>
      </p:ext>
    </p:extLst>
  </p:cSld>
  <p:clrMap bg1="lt1" tx1="dk1" bg2="lt2" tx2="dk2" accent1="accent1" accent2="accent2" accent3="accent3" accent4="accent4" accent5="accent5" accent6="accent6" hlink="hlink" folHlink="folHlink"/>
  <p:sldLayoutIdLst>
    <p:sldLayoutId id="2147483903" r:id="rId1"/>
    <p:sldLayoutId id="2147483904" r:id="rId2"/>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hyperlink" Target="http://www.flydenver.com/business-and-community/commerce-hub/outreach-and-engagement/#pastevents"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hyperlink" Target="http://www.flydenver.com/business-and-community/outreach-and-engagement/#pastevents"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21.xml"/><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48.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21.xml"/><Relationship Id="rId5" Type="http://schemas.openxmlformats.org/officeDocument/2006/relationships/image" Target="../media/image50.png"/><Relationship Id="rId4" Type="http://schemas.openxmlformats.org/officeDocument/2006/relationships/hyperlink" Target="mailto:DENTrainingAcademy@flydenver.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95.xml"/><Relationship Id="rId5" Type="http://schemas.openxmlformats.org/officeDocument/2006/relationships/image" Target="../media/image53.png"/><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17.xml"/><Relationship Id="rId1" Type="http://schemas.openxmlformats.org/officeDocument/2006/relationships/slideLayout" Target="../slideLayouts/slideLayout81.xml"/><Relationship Id="rId5" Type="http://schemas.openxmlformats.org/officeDocument/2006/relationships/image" Target="../media/image56.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81.xml"/><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19.xml"/><Relationship Id="rId1" Type="http://schemas.openxmlformats.org/officeDocument/2006/relationships/slideLayout" Target="../slideLayouts/slideLayout81.xml"/><Relationship Id="rId5" Type="http://schemas.openxmlformats.org/officeDocument/2006/relationships/image" Target="../media/image58.pn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81.xml"/><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21.xml"/><Relationship Id="rId1" Type="http://schemas.openxmlformats.org/officeDocument/2006/relationships/slideLayout" Target="../slideLayouts/slideLayout81.xml"/><Relationship Id="rId5" Type="http://schemas.openxmlformats.org/officeDocument/2006/relationships/image" Target="../media/image60.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81.xml"/><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23.xml"/><Relationship Id="rId1" Type="http://schemas.openxmlformats.org/officeDocument/2006/relationships/slideLayout" Target="../slideLayouts/slideLayout81.xml"/><Relationship Id="rId5" Type="http://schemas.openxmlformats.org/officeDocument/2006/relationships/image" Target="../media/image62.pn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81.xml"/><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25.xml"/><Relationship Id="rId1" Type="http://schemas.openxmlformats.org/officeDocument/2006/relationships/slideLayout" Target="../slideLayouts/slideLayout81.xml"/><Relationship Id="rId5" Type="http://schemas.openxmlformats.org/officeDocument/2006/relationships/image" Target="../media/image64.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82.xml"/></Relationships>
</file>

<file path=ppt/slides/_rels/slide28.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26.xml"/><Relationship Id="rId1" Type="http://schemas.openxmlformats.org/officeDocument/2006/relationships/slideLayout" Target="../slideLayouts/slideLayout81.xml"/><Relationship Id="rId5" Type="http://schemas.openxmlformats.org/officeDocument/2006/relationships/image" Target="../media/image66.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82.xml"/></Relationships>
</file>

<file path=ppt/slides/_rels/slide30.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27.xml"/><Relationship Id="rId1" Type="http://schemas.openxmlformats.org/officeDocument/2006/relationships/slideLayout" Target="../slideLayouts/slideLayout81.xml"/><Relationship Id="rId5" Type="http://schemas.openxmlformats.org/officeDocument/2006/relationships/image" Target="../media/image68.pn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81.xml"/><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29.xml"/><Relationship Id="rId1" Type="http://schemas.openxmlformats.org/officeDocument/2006/relationships/slideLayout" Target="../slideLayouts/slideLayout81.xml"/><Relationship Id="rId5" Type="http://schemas.openxmlformats.org/officeDocument/2006/relationships/image" Target="../media/image70.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81.xml"/><Relationship Id="rId4" Type="http://schemas.openxmlformats.org/officeDocument/2006/relationships/image" Target="../media/image71.png"/></Relationships>
</file>

<file path=ppt/slides/_rels/slide34.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31.xml"/><Relationship Id="rId1" Type="http://schemas.openxmlformats.org/officeDocument/2006/relationships/slideLayout" Target="../slideLayouts/slideLayout81.xml"/><Relationship Id="rId5" Type="http://schemas.openxmlformats.org/officeDocument/2006/relationships/image" Target="../media/image70.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81.xml"/><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33.xml"/><Relationship Id="rId1" Type="http://schemas.openxmlformats.org/officeDocument/2006/relationships/slideLayout" Target="../slideLayouts/slideLayout81.xml"/><Relationship Id="rId5" Type="http://schemas.openxmlformats.org/officeDocument/2006/relationships/image" Target="../media/image73.pn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81.xml"/><Relationship Id="rId4" Type="http://schemas.openxmlformats.org/officeDocument/2006/relationships/image" Target="../media/image74.png"/></Relationships>
</file>

<file path=ppt/slides/_rels/slide38.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35.xml"/><Relationship Id="rId1" Type="http://schemas.openxmlformats.org/officeDocument/2006/relationships/slideLayout" Target="../slideLayouts/slideLayout81.xml"/><Relationship Id="rId5" Type="http://schemas.openxmlformats.org/officeDocument/2006/relationships/image" Target="../media/image75.png"/><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81.xml"/><Relationship Id="rId4" Type="http://schemas.openxmlformats.org/officeDocument/2006/relationships/image" Target="../media/image76.png"/></Relationships>
</file>

<file path=ppt/slides/_rels/slide40.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37.xml"/><Relationship Id="rId1" Type="http://schemas.openxmlformats.org/officeDocument/2006/relationships/slideLayout" Target="../slideLayouts/slideLayout81.xml"/><Relationship Id="rId5" Type="http://schemas.openxmlformats.org/officeDocument/2006/relationships/image" Target="../media/image77.png"/><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81.xml"/><Relationship Id="rId4" Type="http://schemas.openxmlformats.org/officeDocument/2006/relationships/image" Target="../media/image78.png"/></Relationships>
</file>

<file path=ppt/slides/_rels/slide42.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39.xml"/><Relationship Id="rId1" Type="http://schemas.openxmlformats.org/officeDocument/2006/relationships/slideLayout" Target="../slideLayouts/slideLayout81.xml"/><Relationship Id="rId5" Type="http://schemas.openxmlformats.org/officeDocument/2006/relationships/image" Target="../media/image79.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81.xml"/><Relationship Id="rId4" Type="http://schemas.openxmlformats.org/officeDocument/2006/relationships/image" Target="../media/image80.png"/></Relationships>
</file>

<file path=ppt/slides/_rels/slide44.xml.rels><?xml version="1.0" encoding="UTF-8" standalone="yes"?>
<Relationships xmlns="http://schemas.openxmlformats.org/package/2006/relationships"><Relationship Id="rId3" Type="http://schemas.openxmlformats.org/officeDocument/2006/relationships/hyperlink" Target="mailto:angela.finn@flydenver.com" TargetMode="External"/><Relationship Id="rId2" Type="http://schemas.openxmlformats.org/officeDocument/2006/relationships/notesSlide" Target="../notesSlides/notesSlide41.xml"/><Relationship Id="rId1" Type="http://schemas.openxmlformats.org/officeDocument/2006/relationships/slideLayout" Target="../slideLayouts/slideLayout8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81.xml"/><Relationship Id="rId4" Type="http://schemas.openxmlformats.org/officeDocument/2006/relationships/image" Target="../media/image83.png"/></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81.xml"/><Relationship Id="rId4" Type="http://schemas.openxmlformats.org/officeDocument/2006/relationships/image" Target="../media/image8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hyperlink" Target="mailto:john.yu@flydenver.com" TargetMode="External"/><Relationship Id="rId1" Type="http://schemas.openxmlformats.org/officeDocument/2006/relationships/slideLayout" Target="../slideLayouts/slideLayout8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81.xml"/></Relationships>
</file>

<file path=ppt/slides/_rels/slide5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mailto:cole.miller@flydenver.com" TargetMode="External"/><Relationship Id="rId1" Type="http://schemas.openxmlformats.org/officeDocument/2006/relationships/slideLayout" Target="../slideLayouts/slideLayout8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mailto:Jay.Filkins@flydenver.com" TargetMode="External"/><Relationship Id="rId1" Type="http://schemas.openxmlformats.org/officeDocument/2006/relationships/slideLayout" Target="../slideLayouts/slideLayout8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mailto:brent.nichols@flydenver.com" TargetMode="External"/><Relationship Id="rId1" Type="http://schemas.openxmlformats.org/officeDocument/2006/relationships/slideLayout" Target="../slideLayouts/slideLayout81.xml"/></Relationships>
</file>

<file path=ppt/slides/_rels/slide5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8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mailto:hunter.wardlaw@flydenver.com" TargetMode="External"/><Relationship Id="rId1" Type="http://schemas.openxmlformats.org/officeDocument/2006/relationships/slideLayout" Target="../slideLayouts/slideLayout8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hyperlink" Target="mailto:Mark.Haselhorst@flydenver.com" TargetMode="External"/><Relationship Id="rId1" Type="http://schemas.openxmlformats.org/officeDocument/2006/relationships/slideLayout" Target="../slideLayouts/slideLayout8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mailto:Somer.Shindler@flydenver.com" TargetMode="External"/><Relationship Id="rId2" Type="http://schemas.openxmlformats.org/officeDocument/2006/relationships/image" Target="../media/image90.png"/><Relationship Id="rId1" Type="http://schemas.openxmlformats.org/officeDocument/2006/relationships/slideLayout" Target="../slideLayouts/slideLayout81.xml"/><Relationship Id="rId4" Type="http://schemas.openxmlformats.org/officeDocument/2006/relationships/hyperlink" Target="mailto:Gene.Bouche@flydenver.com"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mailto:rohini.saksena@flydenver.com" TargetMode="External"/><Relationship Id="rId1" Type="http://schemas.openxmlformats.org/officeDocument/2006/relationships/slideLayout" Target="../slideLayouts/slideLayout8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mailto:Maribeth.Sarnecki@flydenver.com" TargetMode="External"/><Relationship Id="rId2" Type="http://schemas.openxmlformats.org/officeDocument/2006/relationships/notesSlide" Target="../notesSlides/notesSlide44.xml"/><Relationship Id="rId1" Type="http://schemas.openxmlformats.org/officeDocument/2006/relationships/slideLayout" Target="../slideLayouts/slideLayout18.xml"/><Relationship Id="rId5" Type="http://schemas.openxmlformats.org/officeDocument/2006/relationships/hyperlink" Target="mailto:Sara.Namerow@flydenver.com" TargetMode="External"/><Relationship Id="rId4" Type="http://schemas.openxmlformats.org/officeDocument/2006/relationships/hyperlink" Target="mailto:Trevan.Watts@flydenver.com"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mailto:Maribeth.Sarnecki@flydenver.com" TargetMode="External"/><Relationship Id="rId2" Type="http://schemas.openxmlformats.org/officeDocument/2006/relationships/notesSlide" Target="../notesSlides/notesSlide45.xml"/><Relationship Id="rId1" Type="http://schemas.openxmlformats.org/officeDocument/2006/relationships/slideLayout" Target="../slideLayouts/slideLayout18.xml"/><Relationship Id="rId5" Type="http://schemas.openxmlformats.org/officeDocument/2006/relationships/hyperlink" Target="mailto:Sara.Namerow@flydenver.com" TargetMode="External"/><Relationship Id="rId4" Type="http://schemas.openxmlformats.org/officeDocument/2006/relationships/hyperlink" Target="mailto:Trevan.Watts@flydenver.com"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www.bidnetdirect.com/colorado/cityandcountyofdenverdepartmentofaviation" TargetMode="Externa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s://www.transportation.gov/sites/dot.gov/files/2026-09/DBE_Final%20Rule_FAQs%2009-28-2026_0.pdf" TargetMode="External"/><Relationship Id="rId2" Type="http://schemas.openxmlformats.org/officeDocument/2006/relationships/hyperlink" Target="https://www.federalregister.gov/documents/2026/09/25/2026-19688/disadvantaged-business-enterprise-and-airport-concession-disadvantaged-business-enterprise-program" TargetMode="External"/><Relationship Id="rId1" Type="http://schemas.openxmlformats.org/officeDocument/2006/relationships/slideLayout" Target="../slideLayouts/slideLayout47.xml"/><Relationship Id="rId6" Type="http://schemas.openxmlformats.org/officeDocument/2006/relationships/hyperlink" Target="mailto:certificationinfo@denvergov.org" TargetMode="External"/><Relationship Id="rId5" Type="http://schemas.openxmlformats.org/officeDocument/2006/relationships/hyperlink" Target="mailto:DEN-ACDBE@flydenver.com" TargetMode="External"/><Relationship Id="rId4" Type="http://schemas.openxmlformats.org/officeDocument/2006/relationships/hyperlink" Target="http://www.denver.mwdbe.com/"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hyperlink" Target="https://startupspace.app/detail-normal-events/69244?b_link=event_type%3Dupcoming%26search_group%3D468%26search_radius%3D50&amp;group_id=NDY4" TargetMode="External"/><Relationship Id="rId3" Type="http://schemas.openxmlformats.org/officeDocument/2006/relationships/hyperlink" Target="https://library.municode.com/co/denver/codes/code_of_ordinances?nodeId=TITIIREMUCO_CH28HURI_ARTVNOCOPUORGOSEOPMIWONEBUSMBUENPRGOSE" TargetMode="External"/><Relationship Id="rId7" Type="http://schemas.openxmlformats.org/officeDocument/2006/relationships/hyperlink" Target="https://startupspace.app/detail-normal-events/71992?b_link=event_type%3Dupcoming%26search_group%3D468%26search_radius%3D50&amp;group_id=NDY4" TargetMode="External"/><Relationship Id="rId2" Type="http://schemas.openxmlformats.org/officeDocument/2006/relationships/hyperlink" Target="https://library.municode.com/co/denver/codes/code_of_ordinances?nodeId=TITIIREMUCO_CH28HURI_ARTIIINOCOCOREREPRDECOSE_DIV3NOCOCOREREPRDECOSE" TargetMode="External"/><Relationship Id="rId1" Type="http://schemas.openxmlformats.org/officeDocument/2006/relationships/slideLayout" Target="../slideLayouts/slideLayout47.xml"/><Relationship Id="rId6" Type="http://schemas.openxmlformats.org/officeDocument/2006/relationships/hyperlink" Target="https://startupspace.app/detail-normal-events/72303?b_link=event_type%3Dupcoming%26search_group%3D468%26search_radius%3D50&amp;group_id=NDY4" TargetMode="External"/><Relationship Id="rId5" Type="http://schemas.openxmlformats.org/officeDocument/2006/relationships/hyperlink" Target="https://www.ecfr.gov/current/title-49/part-26" TargetMode="External"/><Relationship Id="rId4" Type="http://schemas.openxmlformats.org/officeDocument/2006/relationships/hyperlink" Target="https://library.municode.com/co/denver/codes/code_of_ordinances?nodeId=TITIIREMUCO_CH28HURI_ARTVIIOPSMBUENEMBUENCOCOREREPRDECOSESMBUENCOCOAGTHDESEPOCOCOAG" TargetMode="External"/><Relationship Id="rId9" Type="http://schemas.openxmlformats.org/officeDocument/2006/relationships/image" Target="../media/image9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www.bidnetdirect.com/colorado/city-and-county-of-denver-general-services-purchasing" TargetMode="External"/><Relationship Id="rId2" Type="http://schemas.openxmlformats.org/officeDocument/2006/relationships/notesSlide" Target="../notesSlides/notesSlide47.xml"/><Relationship Id="rId1" Type="http://schemas.openxmlformats.org/officeDocument/2006/relationships/slideLayout" Target="../slideLayouts/slideLayout18.xml"/><Relationship Id="rId6" Type="http://schemas.openxmlformats.org/officeDocument/2006/relationships/image" Target="../media/image94.png"/><Relationship Id="rId5" Type="http://schemas.openxmlformats.org/officeDocument/2006/relationships/hyperlink" Target="https://us.openforms.com/Form/657c65df-b0fb-4a88-89d0-3d51614b5adf" TargetMode="External"/><Relationship Id="rId4" Type="http://schemas.openxmlformats.org/officeDocument/2006/relationships/hyperlink" Target="https://denvergov.org/Government/Agencies-Departments-Offices/Agencies-Departments-Offices-Directory/General-Services/Purchasing-Division/Vendor-Resources"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8.xml"/><Relationship Id="rId1" Type="http://schemas.openxmlformats.org/officeDocument/2006/relationships/slideLayout" Target="../slideLayouts/slideLayout24.xml"/><Relationship Id="rId5" Type="http://schemas.openxmlformats.org/officeDocument/2006/relationships/image" Target="../media/image97.png"/><Relationship Id="rId4" Type="http://schemas.openxmlformats.org/officeDocument/2006/relationships/image" Target="../media/image96.png"/></Relationships>
</file>

<file path=ppt/slides/_rels/slide79.xml.rels><?xml version="1.0" encoding="UTF-8" standalone="yes"?>
<Relationships xmlns="http://schemas.openxmlformats.org/package/2006/relationships"><Relationship Id="rId3" Type="http://schemas.openxmlformats.org/officeDocument/2006/relationships/hyperlink" Target="http://www.flydenver.com/business-and-community/outreach-and-engagement/#pastevents" TargetMode="External"/><Relationship Id="rId2" Type="http://schemas.openxmlformats.org/officeDocument/2006/relationships/notesSlide" Target="../notesSlides/notesSlide49.xml"/><Relationship Id="rId1" Type="http://schemas.openxmlformats.org/officeDocument/2006/relationships/slideLayout" Target="../slideLayouts/slideLayout18.xml"/><Relationship Id="rId4" Type="http://schemas.openxmlformats.org/officeDocument/2006/relationships/image" Target="../media/image98.png"/></Relationships>
</file>

<file path=ppt/slides/_rels/slide80.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50.xml"/><Relationship Id="rId1" Type="http://schemas.openxmlformats.org/officeDocument/2006/relationships/slideLayout" Target="../slideLayouts/slideLayout9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 Id="rId9" Type="http://schemas.openxmlformats.org/officeDocument/2006/relationships/image" Target="../media/image105.png"/></Relationships>
</file>

<file path=ppt/slides/_rels/slide8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1.xml"/><Relationship Id="rId1" Type="http://schemas.openxmlformats.org/officeDocument/2006/relationships/slideLayout" Target="../slideLayouts/slideLayout17.xml"/><Relationship Id="rId4" Type="http://schemas.openxmlformats.org/officeDocument/2006/relationships/hyperlink" Target="https://www.flydenver.com/business-and-community/outreach-and-engag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482CAAC-5511-40A6-FFB6-EBEF3926B130}"/>
              </a:ext>
              <a:ext uri="{C183D7F6-B498-43B3-948B-1728B52AA6E4}">
                <adec:decorative xmlns:adec="http://schemas.microsoft.com/office/drawing/2017/decorative" val="1"/>
              </a:ext>
            </a:extLst>
          </p:cNvPr>
          <p:cNvSpPr>
            <a:spLocks noGrp="1"/>
          </p:cNvSpPr>
          <p:nvPr>
            <p:ph type="title" idx="4294967295"/>
          </p:nvPr>
        </p:nvSpPr>
        <p:spPr>
          <a:xfrm>
            <a:off x="754062" y="4519656"/>
            <a:ext cx="8694403" cy="11887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buFont typeface="Arial" panose="020B0604020202020204" pitchFamily="34" charset="0"/>
              <a:defRPr/>
            </a:pPr>
            <a:r>
              <a:rPr lang="en-US" sz="3600">
                <a:solidFill>
                  <a:schemeClr val="bg1"/>
                </a:solidFill>
                <a:latin typeface="+mn-lt"/>
                <a:ea typeface="+mn-ea"/>
                <a:cs typeface="+mn-cs"/>
              </a:rPr>
              <a:t>Taking Flight at DEN</a:t>
            </a:r>
            <a:endParaRPr lang="en-US">
              <a:ea typeface="+mn-ea"/>
              <a:cs typeface="+mn-cs"/>
            </a:endParaRPr>
          </a:p>
        </p:txBody>
      </p:sp>
      <p:sp>
        <p:nvSpPr>
          <p:cNvPr id="2" name="Text Placeholder 1">
            <a:extLst>
              <a:ext uri="{FF2B5EF4-FFF2-40B4-BE49-F238E27FC236}">
                <a16:creationId xmlns:a16="http://schemas.microsoft.com/office/drawing/2014/main" id="{5CF596FF-602A-92B7-11D4-E6638E367E24}"/>
              </a:ext>
              <a:ext uri="{C183D7F6-B498-43B3-948B-1728B52AA6E4}">
                <adec:decorative xmlns:adec="http://schemas.microsoft.com/office/drawing/2017/decorative" val="1"/>
              </a:ext>
            </a:extLst>
          </p:cNvPr>
          <p:cNvSpPr>
            <a:spLocks noGrp="1"/>
          </p:cNvSpPr>
          <p:nvPr>
            <p:ph type="body" sz="quarter" idx="12"/>
          </p:nvPr>
        </p:nvSpPr>
        <p:spPr>
          <a:xfrm>
            <a:off x="754062" y="6080418"/>
            <a:ext cx="3070686" cy="432677"/>
          </a:xfrm>
        </p:spPr>
        <p:txBody>
          <a:bodyPr lIns="91440" tIns="45720" rIns="91440" bIns="45720" anchor="t"/>
          <a:lstStyle/>
          <a:p>
            <a:r>
              <a:rPr lang="en-US"/>
              <a:t>October 2026</a:t>
            </a:r>
          </a:p>
        </p:txBody>
      </p:sp>
    </p:spTree>
    <p:extLst>
      <p:ext uri="{BB962C8B-B14F-4D97-AF65-F5344CB8AC3E}">
        <p14:creationId xmlns:p14="http://schemas.microsoft.com/office/powerpoint/2010/main" val="170341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Agenda">
            <a:extLst>
              <a:ext uri="{FF2B5EF4-FFF2-40B4-BE49-F238E27FC236}">
                <a16:creationId xmlns:a16="http://schemas.microsoft.com/office/drawing/2014/main" id="{24841190-7D96-86CF-DEBA-2CD24B300636}"/>
              </a:ext>
              <a:ext uri="{C183D7F6-B498-43B3-948B-1728B52AA6E4}">
                <adec:decorative xmlns:adec="http://schemas.microsoft.com/office/drawing/2017/decorative" val="0"/>
              </a:ext>
            </a:extLst>
          </p:cNvPr>
          <p:cNvSpPr>
            <a:spLocks noGrp="1"/>
          </p:cNvSpPr>
          <p:nvPr>
            <p:ph type="title" idx="4294967295"/>
          </p:nvPr>
        </p:nvSpPr>
        <p:spPr>
          <a:xfrm>
            <a:off x="859316" y="546951"/>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Agenda</a:t>
            </a:r>
          </a:p>
        </p:txBody>
      </p:sp>
      <p:sp>
        <p:nvSpPr>
          <p:cNvPr id="8" name="Text Placeholder 7" descr="Housekeeping&#10;Who Is In The Audience?&#10;About DEN&#10;Procurement Opportunities&#10;Breakout Rooms And Networking&#10;&#10;">
            <a:extLst>
              <a:ext uri="{FF2B5EF4-FFF2-40B4-BE49-F238E27FC236}">
                <a16:creationId xmlns:a16="http://schemas.microsoft.com/office/drawing/2014/main" id="{D5AE1A90-9B8F-832E-D55F-CD23D1E8F277}"/>
              </a:ext>
              <a:ext uri="{C183D7F6-B498-43B3-948B-1728B52AA6E4}">
                <adec:decorative xmlns:adec="http://schemas.microsoft.com/office/drawing/2017/decorative" val="0"/>
              </a:ext>
            </a:extLst>
          </p:cNvPr>
          <p:cNvSpPr>
            <a:spLocks noGrp="1"/>
          </p:cNvSpPr>
          <p:nvPr>
            <p:ph type="body" sz="quarter" idx="4294967295"/>
          </p:nvPr>
        </p:nvSpPr>
        <p:spPr>
          <a:xfrm>
            <a:off x="859315" y="1529924"/>
            <a:ext cx="9437623" cy="2024063"/>
          </a:xfrm>
          <a:prstGeom prst="rect">
            <a:avLst/>
          </a:prstGeom>
        </p:spPr>
        <p:txBody>
          <a:bodyPr/>
          <a:lstStyle/>
          <a:p>
            <a:pPr marL="285750" lvl="0" indent="-285750">
              <a:buClr>
                <a:srgbClr val="E35B2A"/>
              </a:buClr>
              <a:buFont typeface="Arial" panose="020B0604020202020204" pitchFamily="34" charset="0"/>
              <a:buChar char="•"/>
            </a:pPr>
            <a:r>
              <a:rPr lang="en-US" sz="2000" b="0"/>
              <a:t>Housekeeping</a:t>
            </a:r>
          </a:p>
          <a:p>
            <a:pPr marL="285750" lvl="0" indent="-285750" rtl="0">
              <a:buClr>
                <a:srgbClr val="E35B2A"/>
              </a:buClr>
              <a:buFont typeface="Arial" panose="020B0604020202020204" pitchFamily="34" charset="0"/>
              <a:buChar char="•"/>
            </a:pPr>
            <a:r>
              <a:rPr lang="en-US" sz="2000" b="0"/>
              <a:t>Who Is In The Audience?</a:t>
            </a:r>
          </a:p>
          <a:p>
            <a:pPr marL="285750" lvl="0" indent="-285750" rtl="0">
              <a:buClr>
                <a:srgbClr val="E35B2A"/>
              </a:buClr>
              <a:buFont typeface="Arial" panose="020B0604020202020204" pitchFamily="34" charset="0"/>
              <a:buChar char="•"/>
            </a:pPr>
            <a:r>
              <a:rPr lang="en-US" sz="2000" b="0"/>
              <a:t>About DEN</a:t>
            </a:r>
          </a:p>
          <a:p>
            <a:pPr marL="285750" lvl="0" indent="-285750">
              <a:buClr>
                <a:srgbClr val="E35B2A"/>
              </a:buClr>
              <a:buFont typeface="Arial" panose="020B0604020202020204" pitchFamily="34" charset="0"/>
              <a:buChar char="•"/>
            </a:pPr>
            <a:r>
              <a:rPr lang="en-US" sz="2000" b="0" i="0"/>
              <a:t>Procurement Opportunities</a:t>
            </a:r>
            <a:endParaRPr lang="en-US" sz="2000"/>
          </a:p>
          <a:p>
            <a:pPr marL="285750" lvl="0" indent="-285750">
              <a:buClr>
                <a:srgbClr val="E35B2A"/>
              </a:buClr>
              <a:buFont typeface="Arial" panose="020B0604020202020204" pitchFamily="34" charset="0"/>
              <a:buChar char="•"/>
            </a:pPr>
            <a:r>
              <a:rPr lang="en-US" sz="2000"/>
              <a:t>Breakout Rooms And Networking</a:t>
            </a:r>
          </a:p>
          <a:p>
            <a:pPr marL="285750" indent="-285750">
              <a:buClr>
                <a:srgbClr val="E35B2A"/>
              </a:buClr>
              <a:buFont typeface="Arial" panose="020B0604020202020204" pitchFamily="34" charset="0"/>
              <a:buChar char="•"/>
            </a:pPr>
            <a:endParaRPr lang="en-US"/>
          </a:p>
        </p:txBody>
      </p:sp>
      <p:sp>
        <p:nvSpPr>
          <p:cNvPr id="2" name="TextBox 1">
            <a:extLst>
              <a:ext uri="{FF2B5EF4-FFF2-40B4-BE49-F238E27FC236}">
                <a16:creationId xmlns:a16="http://schemas.microsoft.com/office/drawing/2014/main" id="{2A8E78A2-CF2A-D967-9BA5-445035F99065}"/>
              </a:ext>
              <a:ext uri="{C183D7F6-B498-43B3-948B-1728B52AA6E4}">
                <adec:decorative xmlns:adec="http://schemas.microsoft.com/office/drawing/2017/decorative" val="1"/>
              </a:ext>
            </a:extLst>
          </p:cNvPr>
          <p:cNvSpPr txBox="1"/>
          <p:nvPr/>
        </p:nvSpPr>
        <p:spPr>
          <a:xfrm>
            <a:off x="770439" y="3959111"/>
            <a:ext cx="9526500" cy="2308324"/>
          </a:xfrm>
          <a:prstGeom prst="rect">
            <a:avLst/>
          </a:prstGeom>
          <a:solidFill>
            <a:schemeClr val="bg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REMINDER: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This information will be shared with all attendees in a follow-up email from </a:t>
            </a: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Eventbrite.com</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which will also include the registration list and presentations.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Additionally, it will be posted on our website at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hlinkClick r:id="rId3"/>
              </a:rPr>
              <a:t>www.flydenver.com/business-and-community/outreach-and-engagement/#pastevents</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within the next 3 business days.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326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descr="Housekeeping&#10;Please note the following Zoom housekeeping items as you enter:&#10;All cameras and microphones must remain off during the main session&#10;We encourage you to use the Q&amp;A function &#10;">
            <a:extLst>
              <a:ext uri="{FF2B5EF4-FFF2-40B4-BE49-F238E27FC236}">
                <a16:creationId xmlns:a16="http://schemas.microsoft.com/office/drawing/2014/main" id="{90003090-4EA3-A38E-7DF8-853A56FC6CCD}"/>
              </a:ext>
              <a:ext uri="{C183D7F6-B498-43B3-948B-1728B52AA6E4}">
                <adec:decorative xmlns:adec="http://schemas.microsoft.com/office/drawing/2017/decorative" val="0"/>
              </a:ext>
            </a:extLst>
          </p:cNvPr>
          <p:cNvSpPr>
            <a:spLocks noGrp="1"/>
          </p:cNvSpPr>
          <p:nvPr>
            <p:ph type="title" idx="4294967295"/>
          </p:nvPr>
        </p:nvSpPr>
        <p:spPr>
          <a:xfrm>
            <a:off x="892366" y="386719"/>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Housekeeping</a:t>
            </a:r>
          </a:p>
        </p:txBody>
      </p:sp>
      <p:sp>
        <p:nvSpPr>
          <p:cNvPr id="12" name="Text Placeholder 11">
            <a:extLst>
              <a:ext uri="{FF2B5EF4-FFF2-40B4-BE49-F238E27FC236}">
                <a16:creationId xmlns:a16="http://schemas.microsoft.com/office/drawing/2014/main" id="{F3A340E0-1503-4007-DE5B-398218D4AA5D}"/>
              </a:ext>
              <a:ext uri="{C183D7F6-B498-43B3-948B-1728B52AA6E4}">
                <adec:decorative xmlns:adec="http://schemas.microsoft.com/office/drawing/2017/decorative" val="1"/>
              </a:ext>
            </a:extLst>
          </p:cNvPr>
          <p:cNvSpPr>
            <a:spLocks noGrp="1"/>
          </p:cNvSpPr>
          <p:nvPr>
            <p:ph type="body" sz="quarter" idx="4294967295"/>
          </p:nvPr>
        </p:nvSpPr>
        <p:spPr>
          <a:xfrm>
            <a:off x="892365" y="1566767"/>
            <a:ext cx="10257415" cy="577850"/>
          </a:xfrm>
          <a:prstGeom prst="rect">
            <a:avLst/>
          </a:prstGeom>
        </p:spPr>
        <p:txBody>
          <a:bodyPr/>
          <a:lstStyle/>
          <a:p>
            <a:pPr>
              <a:buClr>
                <a:srgbClr val="E35B2A"/>
              </a:buClr>
            </a:pPr>
            <a:r>
              <a:rPr lang="en-US" sz="2000"/>
              <a:t>Please note the following Zoom housekeeping items as you enter:</a:t>
            </a:r>
          </a:p>
          <a:p>
            <a:pPr>
              <a:buClr>
                <a:srgbClr val="E35B2A"/>
              </a:buClr>
            </a:pPr>
            <a:r>
              <a:rPr lang="en-US" sz="2000" b="1"/>
              <a:t>All cameras and microphones must remain off during the main session</a:t>
            </a:r>
          </a:p>
          <a:p>
            <a:pPr>
              <a:buClr>
                <a:srgbClr val="E35B2A"/>
              </a:buClr>
            </a:pPr>
            <a:r>
              <a:rPr lang="en-US" sz="2000"/>
              <a:t>If you would like to introduce your firm to everyone, please scan the QR Code and let us know the projects you are interested in. </a:t>
            </a:r>
          </a:p>
          <a:p>
            <a:pPr marL="0" indent="0">
              <a:buNone/>
            </a:pPr>
            <a:endParaRPr lang="en-US"/>
          </a:p>
        </p:txBody>
      </p:sp>
    </p:spTree>
    <p:extLst>
      <p:ext uri="{BB962C8B-B14F-4D97-AF65-F5344CB8AC3E}">
        <p14:creationId xmlns:p14="http://schemas.microsoft.com/office/powerpoint/2010/main" val="735330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descr="Who’s in the Audience&#10;&#10;Please take a few minutes to introduce yourself, describe your company, and specify the projects you are interested in. This information will be shared with all attendees in a follow-up email, which will also include the registration list and presentations. Additionally, it will be posted on our website at www.flydenver.com/business-and-community/commerce-hub/outreach-and-engagement/#pastevents &#10;&#10;Go to https://forms.office.com/r/vb1nJEvmxH&#10;">
            <a:extLst>
              <a:ext uri="{FF2B5EF4-FFF2-40B4-BE49-F238E27FC236}">
                <a16:creationId xmlns:a16="http://schemas.microsoft.com/office/drawing/2014/main" id="{90003090-4EA3-A38E-7DF8-853A56FC6CCD}"/>
              </a:ext>
              <a:ext uri="{C183D7F6-B498-43B3-948B-1728B52AA6E4}">
                <adec:decorative xmlns:adec="http://schemas.microsoft.com/office/drawing/2017/decorative" val="0"/>
              </a:ext>
            </a:extLst>
          </p:cNvPr>
          <p:cNvSpPr>
            <a:spLocks noGrp="1"/>
          </p:cNvSpPr>
          <p:nvPr>
            <p:ph type="title" idx="4294967295"/>
          </p:nvPr>
        </p:nvSpPr>
        <p:spPr>
          <a:xfrm>
            <a:off x="770438" y="431214"/>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Project Interest Form</a:t>
            </a:r>
          </a:p>
        </p:txBody>
      </p:sp>
      <p:sp>
        <p:nvSpPr>
          <p:cNvPr id="3" name="TextBox 2">
            <a:extLst>
              <a:ext uri="{FF2B5EF4-FFF2-40B4-BE49-F238E27FC236}">
                <a16:creationId xmlns:a16="http://schemas.microsoft.com/office/drawing/2014/main" id="{BC4C6CC7-72F2-44FC-6D21-14DA37010207}"/>
              </a:ext>
              <a:ext uri="{C183D7F6-B498-43B3-948B-1728B52AA6E4}">
                <adec:decorative xmlns:adec="http://schemas.microsoft.com/office/drawing/2017/decorative" val="1"/>
              </a:ext>
            </a:extLst>
          </p:cNvPr>
          <p:cNvSpPr txBox="1"/>
          <p:nvPr/>
        </p:nvSpPr>
        <p:spPr>
          <a:xfrm>
            <a:off x="770438" y="1333713"/>
            <a:ext cx="9152159" cy="1200329"/>
          </a:xfrm>
          <a:prstGeom prst="rect">
            <a:avLst/>
          </a:prstGeom>
          <a:noFill/>
        </p:spPr>
        <p:txBody>
          <a:bodyPr wrap="square">
            <a:spAutoFit/>
          </a:bodyPr>
          <a:lstStyle/>
          <a:p>
            <a:r>
              <a:rPr lang="en-US"/>
              <a:t>Please take a few minutes to introduce yourself, describe your company, and specify the projects you are interested in. This information will be shared with all attendees in a follow-up email, including the registration list and presentations. Additionally, it will be posted on our website at </a:t>
            </a:r>
            <a:r>
              <a:rPr lang="en-US">
                <a:hlinkClick r:id="rId3"/>
              </a:rPr>
              <a:t>www.flydenver.com/business-and-community/outreach-and-engagement/#pastevents</a:t>
            </a:r>
            <a:r>
              <a:rPr lang="en-US"/>
              <a:t> </a:t>
            </a:r>
          </a:p>
        </p:txBody>
      </p:sp>
      <p:pic>
        <p:nvPicPr>
          <p:cNvPr id="2" name="Picture 1" descr="https://forms.office.com/r/vb1nJEvmxH">
            <a:extLst>
              <a:ext uri="{FF2B5EF4-FFF2-40B4-BE49-F238E27FC236}">
                <a16:creationId xmlns:a16="http://schemas.microsoft.com/office/drawing/2014/main" id="{2B3FAF1E-12FB-C969-44FE-218ED73644A9}"/>
              </a:ext>
            </a:extLst>
          </p:cNvPr>
          <p:cNvPicPr>
            <a:picLocks noChangeAspect="1"/>
          </p:cNvPicPr>
          <p:nvPr/>
        </p:nvPicPr>
        <p:blipFill>
          <a:blip r:embed="rId4"/>
          <a:stretch>
            <a:fillRect/>
          </a:stretch>
        </p:blipFill>
        <p:spPr>
          <a:xfrm>
            <a:off x="4719647" y="4085224"/>
            <a:ext cx="1253738" cy="1253738"/>
          </a:xfrm>
          <a:prstGeom prst="rect">
            <a:avLst/>
          </a:prstGeom>
        </p:spPr>
      </p:pic>
      <p:sp>
        <p:nvSpPr>
          <p:cNvPr id="5" name="TextBox 4">
            <a:extLst>
              <a:ext uri="{FF2B5EF4-FFF2-40B4-BE49-F238E27FC236}">
                <a16:creationId xmlns:a16="http://schemas.microsoft.com/office/drawing/2014/main" id="{AFE13467-AD9E-214E-2D05-4C9C0E5889B3}"/>
              </a:ext>
            </a:extLst>
          </p:cNvPr>
          <p:cNvSpPr txBox="1"/>
          <p:nvPr/>
        </p:nvSpPr>
        <p:spPr>
          <a:xfrm>
            <a:off x="1986599" y="3429000"/>
            <a:ext cx="6719835" cy="584775"/>
          </a:xfrm>
          <a:prstGeom prst="rect">
            <a:avLst/>
          </a:prstGeom>
          <a:noFill/>
        </p:spPr>
        <p:txBody>
          <a:bodyPr wrap="square">
            <a:spAutoFit/>
          </a:bodyPr>
          <a:lstStyle/>
          <a:p>
            <a:pPr algn="ctr"/>
            <a:r>
              <a:rPr lang="en-US" sz="3200" b="1">
                <a:solidFill>
                  <a:srgbClr val="E35B2A"/>
                </a:solidFill>
              </a:rPr>
              <a:t>Complete Your Project Interest Form</a:t>
            </a:r>
          </a:p>
        </p:txBody>
      </p:sp>
    </p:spTree>
    <p:extLst>
      <p:ext uri="{BB962C8B-B14F-4D97-AF65-F5344CB8AC3E}">
        <p14:creationId xmlns:p14="http://schemas.microsoft.com/office/powerpoint/2010/main" val="3513850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itle 87">
            <a:extLst>
              <a:ext uri="{FF2B5EF4-FFF2-40B4-BE49-F238E27FC236}">
                <a16:creationId xmlns:a16="http://schemas.microsoft.com/office/drawing/2014/main" id="{20685B12-1BDE-1ECF-6541-5B20E622E229}"/>
              </a:ext>
            </a:extLst>
          </p:cNvPr>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Click to edit Master title style</a:t>
            </a:r>
          </a:p>
        </p:txBody>
      </p:sp>
      <p:pic>
        <p:nvPicPr>
          <p:cNvPr id="87" name="Picture 86" descr="What are Vision 100 and Operation 2045?&#10;Vision: To Emerge as the Nation’s Preeminent Aviation Thought Leader&#10;&#10;Mission: Through the Power of our People, Be the Best in Class&#10;&#10;Vision 100 and Operation 2045 are two phases of DEN’s strategic plan. Vision 100 is phase one and is focused on preparing the airport to serve 100 million annual passengers in the next several years. Operation 2045 is phase two and is focused on preparing the airport for its 50th anniversary in 2045 and for an expected 120 million-plus annual passengers. Both phases combined serve as a blueprint to align decision-making and accountability.">
            <a:extLst>
              <a:ext uri="{FF2B5EF4-FFF2-40B4-BE49-F238E27FC236}">
                <a16:creationId xmlns:a16="http://schemas.microsoft.com/office/drawing/2014/main" id="{A8486EBD-668B-5B8C-8D5F-EDADD8DA834E}"/>
              </a:ext>
            </a:extLst>
          </p:cNvPr>
          <p:cNvPicPr>
            <a:picLocks noChangeAspect="1"/>
          </p:cNvPicPr>
          <p:nvPr/>
        </p:nvPicPr>
        <p:blipFill>
          <a:blip r:embed="rId3"/>
          <a:stretch>
            <a:fillRect/>
          </a:stretch>
        </p:blipFill>
        <p:spPr>
          <a:xfrm>
            <a:off x="15664" y="0"/>
            <a:ext cx="12160671"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Taking Flight at DEN  - Monthly event showcasing multiple procurement opportunities, set for the 2nd Thursday of each month at 1 p.m.&#10;&#10;Taking Flight at DEN is our monthly outreach event that features multiple procurement opportunities. This event:&#10;is a Proactive approach for DEN internal teams&#10;Features multiple projects&#10;Creates a space for sharing projects with long lead times and multiple status updates&#10;Encourages networking and partnership building&#10;&#10;Please go to https://www.eventbrite.com/o/doing-business-at-den-8527643555 for the event calendar. ">
            <a:extLst>
              <a:ext uri="{FF2B5EF4-FFF2-40B4-BE49-F238E27FC236}">
                <a16:creationId xmlns:a16="http://schemas.microsoft.com/office/drawing/2014/main" id="{B455FA32-8B70-D63B-1F0E-56E58B93AFC1}"/>
              </a:ext>
              <a:ext uri="{C183D7F6-B498-43B3-948B-1728B52AA6E4}">
                <adec:decorative xmlns:adec="http://schemas.microsoft.com/office/drawing/2017/decorative" val="0"/>
              </a:ext>
            </a:extLst>
          </p:cNvPr>
          <p:cNvSpPr>
            <a:spLocks noGrp="1"/>
          </p:cNvSpPr>
          <p:nvPr>
            <p:ph type="title" idx="4294967295"/>
          </p:nvPr>
        </p:nvSpPr>
        <p:spPr>
          <a:xfrm>
            <a:off x="769938" y="499829"/>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Taking Flight at DEN </a:t>
            </a:r>
          </a:p>
        </p:txBody>
      </p:sp>
      <p:sp>
        <p:nvSpPr>
          <p:cNvPr id="16" name="Text Placeholder 15">
            <a:extLst>
              <a:ext uri="{FF2B5EF4-FFF2-40B4-BE49-F238E27FC236}">
                <a16:creationId xmlns:a16="http://schemas.microsoft.com/office/drawing/2014/main" id="{CACCCF1E-087D-6539-AC02-491F1A38527B}"/>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15" name="Text Placeholder 14">
            <a:extLst>
              <a:ext uri="{FF2B5EF4-FFF2-40B4-BE49-F238E27FC236}">
                <a16:creationId xmlns:a16="http://schemas.microsoft.com/office/drawing/2014/main" id="{EADB3E80-1530-FEAD-BC51-A70A937D47F8}"/>
              </a:ext>
              <a:ext uri="{C183D7F6-B498-43B3-948B-1728B52AA6E4}">
                <adec:decorative xmlns:adec="http://schemas.microsoft.com/office/drawing/2017/decorative" val="1"/>
              </a:ext>
            </a:extLst>
          </p:cNvPr>
          <p:cNvSpPr>
            <a:spLocks noGrp="1"/>
          </p:cNvSpPr>
          <p:nvPr>
            <p:ph type="body" sz="quarter" idx="13"/>
          </p:nvPr>
        </p:nvSpPr>
        <p:spPr>
          <a:xfrm>
            <a:off x="769938" y="1555750"/>
            <a:ext cx="7877175" cy="578318"/>
          </a:xfrm>
        </p:spPr>
        <p:txBody>
          <a:bodyPr/>
          <a:lstStyle/>
          <a:p>
            <a:r>
              <a:rPr lang="en-US" sz="1800" b="1"/>
              <a:t>Connect directly with DEN teams and learn about upcoming procurement opportunities. Held the 2nd Thursday of every month at 1 p.m.</a:t>
            </a:r>
          </a:p>
        </p:txBody>
      </p:sp>
      <p:sp>
        <p:nvSpPr>
          <p:cNvPr id="9" name="Text Placeholder 8">
            <a:extLst>
              <a:ext uri="{FF2B5EF4-FFF2-40B4-BE49-F238E27FC236}">
                <a16:creationId xmlns:a16="http://schemas.microsoft.com/office/drawing/2014/main" id="{33E76785-83AF-EDB4-F909-25B4EBEBB89B}"/>
              </a:ext>
              <a:ext uri="{C183D7F6-B498-43B3-948B-1728B52AA6E4}">
                <adec:decorative xmlns:adec="http://schemas.microsoft.com/office/drawing/2017/decorative" val="1"/>
              </a:ext>
            </a:extLst>
          </p:cNvPr>
          <p:cNvSpPr>
            <a:spLocks noGrp="1"/>
          </p:cNvSpPr>
          <p:nvPr>
            <p:ph type="body" sz="quarter" idx="14"/>
          </p:nvPr>
        </p:nvSpPr>
        <p:spPr>
          <a:xfrm>
            <a:off x="769938" y="2485925"/>
            <a:ext cx="1982787" cy="3046075"/>
          </a:xfrm>
        </p:spPr>
        <p:txBody>
          <a:bodyPr lIns="91440" tIns="45720" rIns="91440" bIns="45720" anchor="t"/>
          <a:lstStyle/>
          <a:p>
            <a:pPr>
              <a:spcBef>
                <a:spcPts val="0"/>
              </a:spcBef>
              <a:spcAft>
                <a:spcPts val="600"/>
              </a:spcAft>
              <a:buClr>
                <a:srgbClr val="DC582A"/>
              </a:buClr>
              <a:tabLst>
                <a:tab pos="457200" algn="l"/>
              </a:tabLst>
            </a:pPr>
            <a:r>
              <a:rPr lang="en-US" sz="2000" b="1">
                <a:solidFill>
                  <a:schemeClr val="bg1">
                    <a:lumMod val="85000"/>
                  </a:schemeClr>
                </a:solidFill>
                <a:cs typeface="Calibri"/>
              </a:rPr>
              <a:t>January 8</a:t>
            </a:r>
          </a:p>
          <a:p>
            <a:pPr marL="285750" lvl="1" indent="-285750">
              <a:lnSpc>
                <a:spcPct val="100000"/>
              </a:lnSpc>
              <a:spcBef>
                <a:spcPts val="0"/>
              </a:spcBef>
              <a:spcAft>
                <a:spcPts val="600"/>
              </a:spcAft>
              <a:buClr>
                <a:srgbClr val="DC582A"/>
              </a:buClr>
              <a:buSzPct val="110000"/>
              <a:tabLst>
                <a:tab pos="457200" algn="l"/>
              </a:tabLst>
            </a:pPr>
            <a:r>
              <a:rPr lang="en-US" sz="2000" b="1">
                <a:solidFill>
                  <a:schemeClr val="bg1">
                    <a:lumMod val="85000"/>
                  </a:schemeClr>
                </a:solidFill>
                <a:cs typeface="Calibri"/>
              </a:rPr>
              <a:t>February 12</a:t>
            </a:r>
          </a:p>
          <a:p>
            <a:pPr>
              <a:spcBef>
                <a:spcPts val="0"/>
              </a:spcBef>
              <a:spcAft>
                <a:spcPts val="600"/>
              </a:spcAft>
              <a:buClr>
                <a:srgbClr val="DC582A"/>
              </a:buClr>
              <a:tabLst>
                <a:tab pos="457200" algn="l"/>
              </a:tabLst>
            </a:pPr>
            <a:r>
              <a:rPr lang="en-US" sz="2000" b="1">
                <a:solidFill>
                  <a:schemeClr val="bg1">
                    <a:lumMod val="85000"/>
                  </a:schemeClr>
                </a:solidFill>
                <a:cs typeface="Calibri"/>
              </a:rPr>
              <a:t>March 12</a:t>
            </a:r>
          </a:p>
          <a:p>
            <a:pPr marL="285750" lvl="1" indent="-285750">
              <a:lnSpc>
                <a:spcPct val="100000"/>
              </a:lnSpc>
              <a:spcBef>
                <a:spcPts val="0"/>
              </a:spcBef>
              <a:spcAft>
                <a:spcPts val="600"/>
              </a:spcAft>
              <a:buClr>
                <a:srgbClr val="DC582A"/>
              </a:buClr>
              <a:buSzPct val="110000"/>
              <a:tabLst>
                <a:tab pos="457200" algn="l"/>
              </a:tabLst>
            </a:pPr>
            <a:r>
              <a:rPr lang="en-US" sz="2000" b="1">
                <a:solidFill>
                  <a:schemeClr val="bg1">
                    <a:lumMod val="85000"/>
                  </a:schemeClr>
                </a:solidFill>
                <a:cs typeface="Calibri"/>
              </a:rPr>
              <a:t>April 9</a:t>
            </a:r>
          </a:p>
          <a:p>
            <a:pPr>
              <a:spcBef>
                <a:spcPts val="0"/>
              </a:spcBef>
              <a:spcAft>
                <a:spcPts val="600"/>
              </a:spcAft>
              <a:buClr>
                <a:srgbClr val="DC582A"/>
              </a:buClr>
              <a:tabLst>
                <a:tab pos="457200" algn="l"/>
              </a:tabLst>
            </a:pPr>
            <a:r>
              <a:rPr lang="en-US" sz="2000" b="1">
                <a:solidFill>
                  <a:schemeClr val="bg1">
                    <a:lumMod val="85000"/>
                  </a:schemeClr>
                </a:solidFill>
                <a:cs typeface="Calibri"/>
              </a:rPr>
              <a:t>May 14</a:t>
            </a:r>
          </a:p>
          <a:p>
            <a:pPr>
              <a:spcBef>
                <a:spcPts val="0"/>
              </a:spcBef>
              <a:spcAft>
                <a:spcPts val="600"/>
              </a:spcAft>
              <a:buClr>
                <a:srgbClr val="DC582A"/>
              </a:buClr>
              <a:tabLst>
                <a:tab pos="457200" algn="l"/>
              </a:tabLst>
            </a:pPr>
            <a:r>
              <a:rPr lang="en-US" sz="2000" b="1">
                <a:solidFill>
                  <a:schemeClr val="bg1">
                    <a:lumMod val="85000"/>
                  </a:schemeClr>
                </a:solidFill>
                <a:cs typeface="Calibri"/>
              </a:rPr>
              <a:t>June 11</a:t>
            </a:r>
          </a:p>
        </p:txBody>
      </p:sp>
      <p:pic>
        <p:nvPicPr>
          <p:cNvPr id="26" name="Picture Placeholder 25">
            <a:extLst>
              <a:ext uri="{FF2B5EF4-FFF2-40B4-BE49-F238E27FC236}">
                <a16:creationId xmlns:a16="http://schemas.microsoft.com/office/drawing/2014/main" id="{8BCCD56F-F259-B481-81CA-3DA97C28CA79}"/>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3" cstate="email">
            <a:extLst>
              <a:ext uri="{28A0092B-C50C-407E-A947-70E740481C1C}">
                <a14:useLocalDpi xmlns:a14="http://schemas.microsoft.com/office/drawing/2010/main"/>
              </a:ext>
            </a:extLst>
          </a:blip>
          <a:srcRect b="-603"/>
          <a:stretch/>
        </p:blipFill>
        <p:spPr>
          <a:xfrm>
            <a:off x="8874407" y="-121920"/>
            <a:ext cx="3450943" cy="7061698"/>
          </a:xfrm>
        </p:spPr>
      </p:pic>
      <p:pic>
        <p:nvPicPr>
          <p:cNvPr id="27" name="Picture 2" descr="QR code linking to the Do Business at DEN calendar https://www.eventbrite.com/e/taking-flight-at-den-tickets-1975151824276?aff=oddtdtcreator.">
            <a:extLst>
              <a:ext uri="{FF2B5EF4-FFF2-40B4-BE49-F238E27FC236}">
                <a16:creationId xmlns:a16="http://schemas.microsoft.com/office/drawing/2014/main" id="{2CA07076-17AB-00E5-6AC1-BEF1779097D5}"/>
              </a:ext>
              <a:ext uri="{C183D7F6-B498-43B3-948B-1728B52AA6E4}">
                <adec:decorative xmlns:adec="http://schemas.microsoft.com/office/drawing/2017/decorative" val="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16041" y="5810250"/>
            <a:ext cx="912959" cy="912959"/>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8">
            <a:extLst>
              <a:ext uri="{FF2B5EF4-FFF2-40B4-BE49-F238E27FC236}">
                <a16:creationId xmlns:a16="http://schemas.microsoft.com/office/drawing/2014/main" id="{28D79C2F-8ABD-92C1-4711-C07649CD4910}"/>
              </a:ext>
              <a:ext uri="{C183D7F6-B498-43B3-948B-1728B52AA6E4}">
                <adec:decorative xmlns:adec="http://schemas.microsoft.com/office/drawing/2017/decorative" val="1"/>
              </a:ext>
            </a:extLst>
          </p:cNvPr>
          <p:cNvSpPr txBox="1">
            <a:spLocks/>
          </p:cNvSpPr>
          <p:nvPr/>
        </p:nvSpPr>
        <p:spPr>
          <a:xfrm>
            <a:off x="3040203" y="2485925"/>
            <a:ext cx="6170471" cy="3046075"/>
          </a:xfrm>
          <a:prstGeom prst="rect">
            <a:avLst/>
          </a:prstGeom>
        </p:spPr>
        <p:txBody>
          <a:bodyPr lIns="91440" tIns="45720" rIns="91440" bIns="45720" anchor="t"/>
          <a:lstStyle>
            <a:lvl1pPr marL="285750" indent="-285750" algn="l" defTabSz="914400" rtl="0" eaLnBrk="1" latinLnBrk="0" hangingPunct="1">
              <a:lnSpc>
                <a:spcPct val="100000"/>
              </a:lnSpc>
              <a:spcBef>
                <a:spcPts val="1000"/>
              </a:spcBef>
              <a:buClr>
                <a:srgbClr val="C3D831"/>
              </a:buClr>
              <a:buSzPct val="110000"/>
              <a:buFont typeface="Arial" panose="020B0604020202020204" pitchFamily="34" charset="0"/>
              <a:buChar char="•"/>
              <a:defRPr sz="140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2">
                  <a:lumMod val="75000"/>
                </a:schemeClr>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2">
                  <a:lumMod val="75000"/>
                </a:schemeClr>
              </a:buClr>
              <a:buFont typeface="Arial" panose="020B0604020202020204" pitchFamily="34" charset="0"/>
              <a:buChar char="•"/>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bg2">
                  <a:lumMod val="75000"/>
                </a:schemeClr>
              </a:buClr>
              <a:buFont typeface="Arial" panose="020B0604020202020204" pitchFamily="34" charset="0"/>
              <a:buNone/>
              <a:defRPr sz="1400" kern="1200">
                <a:solidFill>
                  <a:schemeClr val="tx1"/>
                </a:solidFill>
                <a:latin typeface="+mn-lt"/>
                <a:ea typeface="+mn-ea"/>
                <a:cs typeface="+mn-cs"/>
              </a:defRPr>
            </a:lvl5pPr>
            <a:lvl6pPr marL="2514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buClr>
                <a:srgbClr val="DC582A"/>
              </a:buClr>
              <a:tabLst>
                <a:tab pos="457200" algn="l"/>
              </a:tabLst>
            </a:pPr>
            <a:r>
              <a:rPr lang="en-US" sz="2000" b="1">
                <a:solidFill>
                  <a:schemeClr val="bg1">
                    <a:lumMod val="85000"/>
                  </a:schemeClr>
                </a:solidFill>
                <a:cs typeface="Calibri"/>
              </a:rPr>
              <a:t>July 9</a:t>
            </a:r>
          </a:p>
          <a:p>
            <a:pPr>
              <a:spcBef>
                <a:spcPts val="0"/>
              </a:spcBef>
              <a:spcAft>
                <a:spcPts val="600"/>
              </a:spcAft>
              <a:buClr>
                <a:srgbClr val="DC582A"/>
              </a:buClr>
              <a:tabLst>
                <a:tab pos="457200" algn="l"/>
              </a:tabLst>
            </a:pPr>
            <a:r>
              <a:rPr lang="en-US" sz="2000" b="1" i="1">
                <a:solidFill>
                  <a:schemeClr val="bg1">
                    <a:lumMod val="85000"/>
                  </a:schemeClr>
                </a:solidFill>
                <a:cs typeface="Calibri"/>
              </a:rPr>
              <a:t>August</a:t>
            </a:r>
            <a:r>
              <a:rPr lang="en-US" sz="2000" b="1">
                <a:solidFill>
                  <a:schemeClr val="bg1">
                    <a:lumMod val="85000"/>
                  </a:schemeClr>
                </a:solidFill>
                <a:cs typeface="Calibri"/>
              </a:rPr>
              <a:t> </a:t>
            </a:r>
            <a:r>
              <a:rPr lang="en-US" sz="2000" i="1">
                <a:solidFill>
                  <a:schemeClr val="bg1">
                    <a:lumMod val="85000"/>
                  </a:schemeClr>
                </a:solidFill>
                <a:cs typeface="Calibri"/>
              </a:rPr>
              <a:t>**No TFD this month please attend DEN’s Procurement Tradeshow</a:t>
            </a:r>
          </a:p>
          <a:p>
            <a:pPr>
              <a:spcBef>
                <a:spcPts val="0"/>
              </a:spcBef>
              <a:spcAft>
                <a:spcPts val="600"/>
              </a:spcAft>
              <a:buClr>
                <a:srgbClr val="DC582A"/>
              </a:buClr>
              <a:tabLst>
                <a:tab pos="457200" algn="l"/>
              </a:tabLst>
            </a:pPr>
            <a:r>
              <a:rPr lang="en-US" sz="2000" b="1">
                <a:solidFill>
                  <a:schemeClr val="bg1">
                    <a:lumMod val="85000"/>
                  </a:schemeClr>
                </a:solidFill>
                <a:cs typeface="Calibri"/>
              </a:rPr>
              <a:t>September 10</a:t>
            </a:r>
            <a:endParaRPr lang="en-US" sz="2000" i="1">
              <a:solidFill>
                <a:schemeClr val="bg1">
                  <a:lumMod val="85000"/>
                </a:schemeClr>
              </a:solidFill>
              <a:cs typeface="Calibri"/>
            </a:endParaRPr>
          </a:p>
          <a:p>
            <a:pPr>
              <a:spcBef>
                <a:spcPts val="0"/>
              </a:spcBef>
              <a:spcAft>
                <a:spcPts val="600"/>
              </a:spcAft>
              <a:buClr>
                <a:srgbClr val="DC582A"/>
              </a:buClr>
              <a:tabLst>
                <a:tab pos="457200" algn="l"/>
              </a:tabLst>
            </a:pPr>
            <a:r>
              <a:rPr lang="en-US" sz="2000" b="1">
                <a:solidFill>
                  <a:schemeClr val="bg1">
                    <a:lumMod val="85000"/>
                  </a:schemeClr>
                </a:solidFill>
                <a:cs typeface="Calibri"/>
              </a:rPr>
              <a:t>October 8</a:t>
            </a:r>
          </a:p>
          <a:p>
            <a:pPr>
              <a:spcBef>
                <a:spcPts val="0"/>
              </a:spcBef>
              <a:spcAft>
                <a:spcPts val="600"/>
              </a:spcAft>
              <a:buClr>
                <a:srgbClr val="DC582A"/>
              </a:buClr>
              <a:tabLst>
                <a:tab pos="457200" algn="l"/>
              </a:tabLst>
            </a:pPr>
            <a:r>
              <a:rPr lang="en-US" sz="2000" b="1">
                <a:solidFill>
                  <a:schemeClr val="tx1"/>
                </a:solidFill>
                <a:cs typeface="Calibri"/>
              </a:rPr>
              <a:t>November 12</a:t>
            </a:r>
          </a:p>
          <a:p>
            <a:pPr>
              <a:spcBef>
                <a:spcPts val="0"/>
              </a:spcBef>
              <a:spcAft>
                <a:spcPts val="600"/>
              </a:spcAft>
              <a:buClr>
                <a:srgbClr val="DC582A"/>
              </a:buClr>
              <a:tabLst>
                <a:tab pos="457200" algn="l"/>
              </a:tabLst>
            </a:pPr>
            <a:r>
              <a:rPr lang="en-US" sz="2000" b="1" i="1">
                <a:solidFill>
                  <a:srgbClr val="E35B2A"/>
                </a:solidFill>
                <a:cs typeface="Calibri"/>
              </a:rPr>
              <a:t>** No TFD this month </a:t>
            </a:r>
            <a:r>
              <a:rPr lang="en-US" sz="2000" b="1" i="1">
                <a:solidFill>
                  <a:srgbClr val="E35B2A"/>
                </a:solidFill>
              </a:rPr>
              <a:t>to allow everyone time to enjoy the holidays.</a:t>
            </a:r>
          </a:p>
          <a:p>
            <a:pPr>
              <a:spcBef>
                <a:spcPts val="0"/>
              </a:spcBef>
              <a:spcAft>
                <a:spcPts val="600"/>
              </a:spcAft>
              <a:buClr>
                <a:srgbClr val="DC582A"/>
              </a:buClr>
              <a:tabLst>
                <a:tab pos="457200" algn="l"/>
              </a:tabLst>
            </a:pPr>
            <a:endParaRPr lang="en-US" sz="2000">
              <a:solidFill>
                <a:schemeClr val="tx1"/>
              </a:solidFill>
              <a:cs typeface="Calibri"/>
            </a:endParaRPr>
          </a:p>
        </p:txBody>
      </p:sp>
    </p:spTree>
    <p:extLst>
      <p:ext uri="{BB962C8B-B14F-4D97-AF65-F5344CB8AC3E}">
        <p14:creationId xmlns:p14="http://schemas.microsoft.com/office/powerpoint/2010/main" val="1774222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9C162-ECFC-AEE3-6BD0-39591E9DCF79}"/>
            </a:ext>
          </a:extLst>
        </p:cNvPr>
        <p:cNvGrpSpPr/>
        <p:nvPr/>
      </p:nvGrpSpPr>
      <p:grpSpPr>
        <a:xfrm>
          <a:off x="0" y="0"/>
          <a:ext cx="0" cy="0"/>
          <a:chOff x="0" y="0"/>
          <a:chExt cx="0" cy="0"/>
        </a:xfrm>
      </p:grpSpPr>
      <p:sp>
        <p:nvSpPr>
          <p:cNvPr id="5" name="Text Placeholder 4" descr="​Meet the Primes, is a virtual outreach series intended to bring together firms who are working as a Prime at DEN and help connect them with local, small, and historically underutilized firms. &#10;&#10;These are held every other month on the 3rd Thursday&#10;Please go to https://www.eventbrite.com/o/doing-business-at-den-8527643555 for the event calendar. &#10;">
            <a:extLst>
              <a:ext uri="{FF2B5EF4-FFF2-40B4-BE49-F238E27FC236}">
                <a16:creationId xmlns:a16="http://schemas.microsoft.com/office/drawing/2014/main" id="{5D1B64AE-6CAA-5786-D008-76ADEDF00B76}"/>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Meet the Primes</a:t>
            </a:r>
          </a:p>
        </p:txBody>
      </p:sp>
      <p:sp>
        <p:nvSpPr>
          <p:cNvPr id="16" name="Text Placeholder 15">
            <a:extLst>
              <a:ext uri="{FF2B5EF4-FFF2-40B4-BE49-F238E27FC236}">
                <a16:creationId xmlns:a16="http://schemas.microsoft.com/office/drawing/2014/main" id="{D604CA36-2878-AC7D-FD1E-BA2EB830C8B0}"/>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15" name="Text Placeholder 14">
            <a:extLst>
              <a:ext uri="{FF2B5EF4-FFF2-40B4-BE49-F238E27FC236}">
                <a16:creationId xmlns:a16="http://schemas.microsoft.com/office/drawing/2014/main" id="{6EA70EE1-F49E-293D-6DB2-7913E0BAF347}"/>
              </a:ext>
              <a:ext uri="{C183D7F6-B498-43B3-948B-1728B52AA6E4}">
                <adec:decorative xmlns:adec="http://schemas.microsoft.com/office/drawing/2017/decorative" val="1"/>
              </a:ext>
            </a:extLst>
          </p:cNvPr>
          <p:cNvSpPr>
            <a:spLocks noGrp="1"/>
          </p:cNvSpPr>
          <p:nvPr>
            <p:ph type="body" sz="quarter" idx="13"/>
          </p:nvPr>
        </p:nvSpPr>
        <p:spPr>
          <a:xfrm>
            <a:off x="769938" y="1350483"/>
            <a:ext cx="7877175" cy="578318"/>
          </a:xfrm>
        </p:spPr>
        <p:txBody>
          <a:bodyPr/>
          <a:lstStyle/>
          <a:p>
            <a:pPr algn="l"/>
            <a:r>
              <a:rPr lang="en-US" b="1"/>
              <a:t>Virtual outreach event held every other month to connect Prime firms at DEN with local, small, and historically underutilized firms, scheduled for the 3rd Thursday at 1 p.m.</a:t>
            </a:r>
          </a:p>
          <a:p>
            <a:endParaRPr lang="en-US" b="1"/>
          </a:p>
        </p:txBody>
      </p:sp>
      <p:sp>
        <p:nvSpPr>
          <p:cNvPr id="9" name="Text Placeholder 8">
            <a:extLst>
              <a:ext uri="{FF2B5EF4-FFF2-40B4-BE49-F238E27FC236}">
                <a16:creationId xmlns:a16="http://schemas.microsoft.com/office/drawing/2014/main" id="{EB8D038C-63A8-A3ED-E784-1A678FE3EFC1}"/>
              </a:ext>
              <a:ext uri="{C183D7F6-B498-43B3-948B-1728B52AA6E4}">
                <adec:decorative xmlns:adec="http://schemas.microsoft.com/office/drawing/2017/decorative" val="1"/>
              </a:ext>
            </a:extLst>
          </p:cNvPr>
          <p:cNvSpPr>
            <a:spLocks noGrp="1"/>
          </p:cNvSpPr>
          <p:nvPr>
            <p:ph type="body" sz="quarter" idx="14"/>
          </p:nvPr>
        </p:nvSpPr>
        <p:spPr>
          <a:xfrm>
            <a:off x="810964" y="2065582"/>
            <a:ext cx="8449287" cy="4295915"/>
          </a:xfrm>
        </p:spPr>
        <p:txBody>
          <a:bodyPr lIns="91440" tIns="45720" rIns="91440" bIns="45720" anchor="t"/>
          <a:lstStyle/>
          <a:p>
            <a:pPr marL="0" indent="0">
              <a:spcBef>
                <a:spcPts val="0"/>
              </a:spcBef>
              <a:buClr>
                <a:srgbClr val="E35B2A"/>
              </a:buClr>
              <a:buNone/>
              <a:tabLst>
                <a:tab pos="457200" algn="l"/>
              </a:tabLst>
            </a:pPr>
            <a:r>
              <a:rPr lang="en-US" sz="1500" b="1">
                <a:solidFill>
                  <a:schemeClr val="bg1">
                    <a:lumMod val="65000"/>
                  </a:schemeClr>
                </a:solidFill>
                <a:cs typeface="Calibri"/>
              </a:rPr>
              <a:t>February 19 </a:t>
            </a:r>
            <a:r>
              <a:rPr lang="en-US" sz="1500">
                <a:solidFill>
                  <a:schemeClr val="bg1">
                    <a:lumMod val="65000"/>
                  </a:schemeClr>
                </a:solidFill>
                <a:cs typeface="Calibri"/>
              </a:rPr>
              <a:t>- Concessions Prime Operators </a:t>
            </a:r>
            <a:endParaRPr lang="en-US" sz="1500">
              <a:solidFill>
                <a:schemeClr val="bg1">
                  <a:lumMod val="65000"/>
                </a:schemeClr>
              </a:solidFill>
              <a:ea typeface="Calibri"/>
              <a:cs typeface="Calibri"/>
            </a:endParaRPr>
          </a:p>
          <a:p>
            <a:pPr marL="0" indent="0">
              <a:spcBef>
                <a:spcPts val="0"/>
              </a:spcBef>
              <a:buClr>
                <a:srgbClr val="E35B2A"/>
              </a:buClr>
              <a:buNone/>
              <a:tabLst>
                <a:tab pos="457200" algn="l"/>
              </a:tabLst>
            </a:pPr>
            <a:r>
              <a:rPr lang="en-US" sz="1500" i="1">
                <a:solidFill>
                  <a:schemeClr val="bg1">
                    <a:lumMod val="65000"/>
                  </a:schemeClr>
                </a:solidFill>
                <a:ea typeface="Calibri"/>
                <a:cs typeface="Calibri"/>
              </a:rPr>
              <a:t>**Time Change 10 am**</a:t>
            </a:r>
            <a:br>
              <a:rPr lang="en-US" sz="1500">
                <a:solidFill>
                  <a:schemeClr val="bg1">
                    <a:lumMod val="65000"/>
                  </a:schemeClr>
                </a:solidFill>
                <a:ea typeface="Calibri"/>
                <a:cs typeface="Calibri"/>
              </a:rPr>
            </a:br>
            <a:r>
              <a:rPr lang="en-US" sz="1500" b="1">
                <a:solidFill>
                  <a:schemeClr val="bg1">
                    <a:lumMod val="65000"/>
                  </a:schemeClr>
                </a:solidFill>
                <a:highlight>
                  <a:srgbClr val="FFFFFF"/>
                </a:highlight>
                <a:ea typeface="Calibri"/>
                <a:cs typeface="Calibri"/>
              </a:rPr>
              <a:t>Confirmed:</a:t>
            </a:r>
            <a:r>
              <a:rPr lang="en-US" sz="1500">
                <a:solidFill>
                  <a:schemeClr val="bg1">
                    <a:lumMod val="65000"/>
                  </a:schemeClr>
                </a:solidFill>
                <a:highlight>
                  <a:srgbClr val="FFFFFF"/>
                </a:highlight>
                <a:ea typeface="Calibri"/>
                <a:cs typeface="Calibri"/>
              </a:rPr>
              <a:t> High Flying Foods, Hudson and </a:t>
            </a:r>
            <a:r>
              <a:rPr lang="en-US" sz="1500" err="1">
                <a:solidFill>
                  <a:schemeClr val="bg1">
                    <a:lumMod val="65000"/>
                  </a:schemeClr>
                </a:solidFill>
                <a:highlight>
                  <a:srgbClr val="FFFFFF"/>
                </a:highlight>
                <a:ea typeface="Calibri"/>
                <a:cs typeface="Calibri"/>
              </a:rPr>
              <a:t>Dufry</a:t>
            </a:r>
            <a:r>
              <a:rPr lang="en-US" sz="1500">
                <a:solidFill>
                  <a:schemeClr val="bg1">
                    <a:lumMod val="65000"/>
                  </a:schemeClr>
                </a:solidFill>
                <a:highlight>
                  <a:srgbClr val="FFFFFF"/>
                </a:highlight>
                <a:ea typeface="Calibri"/>
                <a:cs typeface="Calibri"/>
              </a:rPr>
              <a:t>, and WH Smith North America</a:t>
            </a:r>
            <a:br>
              <a:rPr lang="en-US" sz="1500">
                <a:highlight>
                  <a:srgbClr val="FFFFFF"/>
                </a:highlight>
                <a:ea typeface="Calibri"/>
                <a:cs typeface="Calibri"/>
              </a:rPr>
            </a:br>
            <a:endParaRPr lang="en-US" sz="1500">
              <a:solidFill>
                <a:schemeClr val="tx1"/>
              </a:solidFill>
              <a:ea typeface="Calibri"/>
              <a:cs typeface="Calibri"/>
            </a:endParaRPr>
          </a:p>
          <a:p>
            <a:pPr marL="0" indent="0">
              <a:spcBef>
                <a:spcPts val="0"/>
              </a:spcBef>
              <a:buClr>
                <a:srgbClr val="E35B2A"/>
              </a:buClr>
              <a:buNone/>
              <a:tabLst>
                <a:tab pos="457200" algn="l"/>
              </a:tabLst>
            </a:pPr>
            <a:r>
              <a:rPr lang="en-US" sz="1500" b="1">
                <a:solidFill>
                  <a:schemeClr val="bg1">
                    <a:lumMod val="75000"/>
                  </a:schemeClr>
                </a:solidFill>
                <a:cs typeface="Calibri"/>
              </a:rPr>
              <a:t>April 16 </a:t>
            </a:r>
            <a:r>
              <a:rPr lang="en-US" sz="1500">
                <a:solidFill>
                  <a:schemeClr val="bg1">
                    <a:lumMod val="75000"/>
                  </a:schemeClr>
                </a:solidFill>
                <a:cs typeface="Calibri"/>
              </a:rPr>
              <a:t>- Rental Car Company </a:t>
            </a:r>
            <a:endParaRPr lang="en-US" sz="1500">
              <a:solidFill>
                <a:schemeClr val="bg1">
                  <a:lumMod val="75000"/>
                </a:schemeClr>
              </a:solidFill>
              <a:ea typeface="Calibri"/>
              <a:cs typeface="Calibri"/>
            </a:endParaRPr>
          </a:p>
          <a:p>
            <a:pPr marL="0" indent="0">
              <a:spcBef>
                <a:spcPts val="0"/>
              </a:spcBef>
              <a:buNone/>
              <a:tabLst>
                <a:tab pos="457200" algn="l"/>
              </a:tabLst>
            </a:pPr>
            <a:r>
              <a:rPr lang="en-US" sz="1500" b="1">
                <a:solidFill>
                  <a:schemeClr val="bg1">
                    <a:lumMod val="75000"/>
                  </a:schemeClr>
                </a:solidFill>
                <a:ea typeface="Calibri"/>
                <a:cs typeface="Calibri"/>
              </a:rPr>
              <a:t>Confirmed:</a:t>
            </a:r>
            <a:r>
              <a:rPr lang="en-US" sz="1500">
                <a:solidFill>
                  <a:schemeClr val="bg1">
                    <a:lumMod val="75000"/>
                  </a:schemeClr>
                </a:solidFill>
                <a:ea typeface="Calibri"/>
                <a:cs typeface="Calibri"/>
              </a:rPr>
              <a:t> Enterprise Mobility</a:t>
            </a:r>
            <a:endParaRPr lang="en-US">
              <a:solidFill>
                <a:schemeClr val="bg1">
                  <a:lumMod val="75000"/>
                </a:schemeClr>
              </a:solidFill>
            </a:endParaRPr>
          </a:p>
          <a:p>
            <a:pPr marL="0" indent="0">
              <a:spcBef>
                <a:spcPts val="0"/>
              </a:spcBef>
              <a:buClr>
                <a:srgbClr val="E35B2A"/>
              </a:buClr>
              <a:buNone/>
              <a:tabLst>
                <a:tab pos="457200" algn="l"/>
              </a:tabLst>
            </a:pPr>
            <a:br>
              <a:rPr lang="en-US" sz="1500" b="1">
                <a:cs typeface="Calibri"/>
              </a:rPr>
            </a:br>
            <a:r>
              <a:rPr lang="en-US" sz="1500" b="1">
                <a:solidFill>
                  <a:schemeClr val="bg1">
                    <a:lumMod val="65000"/>
                  </a:schemeClr>
                </a:solidFill>
                <a:cs typeface="Calibri"/>
              </a:rPr>
              <a:t>June 18- </a:t>
            </a:r>
            <a:r>
              <a:rPr lang="en-US" sz="1500">
                <a:solidFill>
                  <a:schemeClr val="bg1">
                    <a:lumMod val="65000"/>
                  </a:schemeClr>
                </a:solidFill>
                <a:cs typeface="Calibri"/>
              </a:rPr>
              <a:t>General Contractors</a:t>
            </a:r>
            <a:endParaRPr lang="en-US" sz="1500">
              <a:solidFill>
                <a:schemeClr val="bg1">
                  <a:lumMod val="65000"/>
                </a:schemeClr>
              </a:solidFill>
              <a:ea typeface="Calibri"/>
              <a:cs typeface="Calibri"/>
            </a:endParaRPr>
          </a:p>
          <a:p>
            <a:pPr marL="0" indent="0">
              <a:spcBef>
                <a:spcPts val="0"/>
              </a:spcBef>
              <a:buClr>
                <a:srgbClr val="E35B2A"/>
              </a:buClr>
              <a:buNone/>
              <a:tabLst>
                <a:tab pos="457200" algn="l"/>
              </a:tabLst>
            </a:pPr>
            <a:r>
              <a:rPr lang="en-US" sz="1500" b="1">
                <a:solidFill>
                  <a:schemeClr val="bg1">
                    <a:lumMod val="65000"/>
                  </a:schemeClr>
                </a:solidFill>
                <a:ea typeface="Calibri"/>
                <a:cs typeface="Calibri"/>
              </a:rPr>
              <a:t>Confirmed: </a:t>
            </a:r>
            <a:r>
              <a:rPr lang="en-US" sz="1500">
                <a:solidFill>
                  <a:schemeClr val="bg1">
                    <a:lumMod val="65000"/>
                  </a:schemeClr>
                </a:solidFill>
                <a:ea typeface="Calibri"/>
                <a:cs typeface="Calibri"/>
              </a:rPr>
              <a:t>Hensel Phelps, Gilmore, WCG, Swinerton, PCL, Turner Construction Company and Select Building Group Commercial</a:t>
            </a:r>
          </a:p>
          <a:p>
            <a:pPr marL="0" indent="0">
              <a:spcBef>
                <a:spcPts val="0"/>
              </a:spcBef>
              <a:buClr>
                <a:srgbClr val="E35B2A"/>
              </a:buClr>
              <a:buNone/>
              <a:tabLst>
                <a:tab pos="457200" algn="l"/>
              </a:tabLst>
            </a:pPr>
            <a:endParaRPr lang="en-US" sz="1500">
              <a:solidFill>
                <a:schemeClr val="tx1"/>
              </a:solidFill>
              <a:ea typeface="Calibri"/>
              <a:cs typeface="Calibri"/>
            </a:endParaRPr>
          </a:p>
          <a:p>
            <a:pPr marL="0" indent="0">
              <a:spcBef>
                <a:spcPts val="0"/>
              </a:spcBef>
              <a:buClr>
                <a:srgbClr val="E35B2A"/>
              </a:buClr>
              <a:buNone/>
              <a:tabLst>
                <a:tab pos="457200" algn="l"/>
              </a:tabLst>
            </a:pPr>
            <a:r>
              <a:rPr lang="en-US" sz="1600" b="1" i="1">
                <a:solidFill>
                  <a:schemeClr val="bg1">
                    <a:lumMod val="75000"/>
                  </a:schemeClr>
                </a:solidFill>
                <a:cs typeface="Calibri"/>
              </a:rPr>
              <a:t>August</a:t>
            </a:r>
            <a:r>
              <a:rPr lang="en-US" sz="1600" i="1">
                <a:solidFill>
                  <a:schemeClr val="bg1">
                    <a:lumMod val="75000"/>
                  </a:schemeClr>
                </a:solidFill>
                <a:cs typeface="Calibri"/>
              </a:rPr>
              <a:t> **No MTP this month please attend DEN’s Procurement Tradeshow</a:t>
            </a:r>
          </a:p>
          <a:p>
            <a:pPr marL="0" indent="0">
              <a:spcBef>
                <a:spcPts val="0"/>
              </a:spcBef>
              <a:buClr>
                <a:srgbClr val="E35B2A"/>
              </a:buClr>
              <a:buNone/>
              <a:tabLst>
                <a:tab pos="457200" algn="l"/>
              </a:tabLst>
            </a:pPr>
            <a:endParaRPr lang="en-US" sz="1500">
              <a:solidFill>
                <a:schemeClr val="tx1"/>
              </a:solidFill>
              <a:ea typeface="Calibri"/>
              <a:cs typeface="Calibri"/>
            </a:endParaRPr>
          </a:p>
          <a:p>
            <a:pPr marL="0" indent="0">
              <a:spcBef>
                <a:spcPts val="0"/>
              </a:spcBef>
              <a:buClr>
                <a:srgbClr val="E35B2A"/>
              </a:buClr>
              <a:buNone/>
              <a:tabLst>
                <a:tab pos="457200" algn="l"/>
              </a:tabLst>
            </a:pPr>
            <a:r>
              <a:rPr lang="en-US" sz="1500" b="1">
                <a:solidFill>
                  <a:schemeClr val="tx1"/>
                </a:solidFill>
                <a:cs typeface="Calibri"/>
              </a:rPr>
              <a:t>October 15 </a:t>
            </a:r>
            <a:r>
              <a:rPr lang="en-US" sz="1500">
                <a:solidFill>
                  <a:schemeClr val="tx1"/>
                </a:solidFill>
                <a:cs typeface="Calibri"/>
              </a:rPr>
              <a:t>- Architecture, Engineering, and Professional Services</a:t>
            </a:r>
            <a:endParaRPr lang="en-US" sz="1500">
              <a:solidFill>
                <a:schemeClr val="tx1"/>
              </a:solidFill>
              <a:ea typeface="Calibri"/>
              <a:cs typeface="Calibri"/>
            </a:endParaRPr>
          </a:p>
          <a:p>
            <a:pPr marL="0" indent="0">
              <a:spcBef>
                <a:spcPts val="0"/>
              </a:spcBef>
              <a:buNone/>
              <a:tabLst>
                <a:tab pos="457200" algn="l"/>
              </a:tabLst>
            </a:pPr>
            <a:r>
              <a:rPr lang="en-US" sz="1500" b="1">
                <a:solidFill>
                  <a:srgbClr val="DC582A"/>
                </a:solidFill>
                <a:highlight>
                  <a:srgbClr val="FFFFFF"/>
                </a:highlight>
                <a:ea typeface="Calibri"/>
                <a:cs typeface="Calibri"/>
              </a:rPr>
              <a:t>Confirmed: </a:t>
            </a:r>
            <a:r>
              <a:rPr lang="en-US">
                <a:solidFill>
                  <a:schemeClr val="tx1"/>
                </a:solidFill>
                <a:highlight>
                  <a:srgbClr val="FFFFFF"/>
                </a:highlight>
                <a:ea typeface="Calibri"/>
                <a:cs typeface="Calibri"/>
              </a:rPr>
              <a:t>HDR, HNTB, Garver, Jacobs, </a:t>
            </a:r>
            <a:r>
              <a:rPr lang="en-US" err="1">
                <a:solidFill>
                  <a:schemeClr val="tx1"/>
                </a:solidFill>
                <a:highlight>
                  <a:srgbClr val="FFFFFF"/>
                </a:highlight>
                <a:ea typeface="Calibri"/>
                <a:cs typeface="Calibri"/>
              </a:rPr>
              <a:t>AtkinsRéalis</a:t>
            </a:r>
            <a:r>
              <a:rPr lang="en-US">
                <a:solidFill>
                  <a:schemeClr val="tx1"/>
                </a:solidFill>
                <a:highlight>
                  <a:srgbClr val="FFFFFF"/>
                </a:highlight>
                <a:ea typeface="Calibri"/>
                <a:cs typeface="Calibri"/>
              </a:rPr>
              <a:t>, Mead &amp; Hunt, Kimley Horn, RS&amp;H and Parsons</a:t>
            </a:r>
            <a:endParaRPr lang="en-US">
              <a:solidFill>
                <a:schemeClr val="tx1"/>
              </a:solidFill>
              <a:ea typeface="Calibri"/>
              <a:cs typeface="Calibri"/>
            </a:endParaRPr>
          </a:p>
          <a:p>
            <a:pPr marL="0" indent="0">
              <a:spcBef>
                <a:spcPts val="0"/>
              </a:spcBef>
              <a:buClr>
                <a:srgbClr val="E35B2A"/>
              </a:buClr>
              <a:buNone/>
              <a:tabLst>
                <a:tab pos="457200" algn="l"/>
              </a:tabLst>
            </a:pPr>
            <a:br>
              <a:rPr lang="en-US" sz="1500" b="1">
                <a:cs typeface="Calibri"/>
              </a:rPr>
            </a:br>
            <a:r>
              <a:rPr lang="en-US" sz="1500" b="1">
                <a:solidFill>
                  <a:schemeClr val="tx1"/>
                </a:solidFill>
                <a:cs typeface="Calibri"/>
              </a:rPr>
              <a:t>December 17 </a:t>
            </a:r>
            <a:r>
              <a:rPr lang="en-US" sz="1500" i="1">
                <a:solidFill>
                  <a:srgbClr val="E35B2A"/>
                </a:solidFill>
                <a:cs typeface="Calibri"/>
              </a:rPr>
              <a:t>-</a:t>
            </a:r>
            <a:r>
              <a:rPr lang="en-US" sz="1500" b="1" i="1">
                <a:solidFill>
                  <a:srgbClr val="E35B2A"/>
                </a:solidFill>
                <a:cs typeface="Calibri"/>
              </a:rPr>
              <a:t>** No MTP this month </a:t>
            </a:r>
            <a:r>
              <a:rPr lang="en-US" sz="1600" b="1" i="1">
                <a:solidFill>
                  <a:srgbClr val="E35B2A"/>
                </a:solidFill>
              </a:rPr>
              <a:t>to allow everyone time to enjoy the holidays.</a:t>
            </a:r>
          </a:p>
          <a:p>
            <a:pPr marL="0" indent="0">
              <a:spcBef>
                <a:spcPts val="0"/>
              </a:spcBef>
              <a:buClr>
                <a:srgbClr val="E35B2A"/>
              </a:buClr>
              <a:buNone/>
              <a:tabLst>
                <a:tab pos="457200" algn="l"/>
              </a:tabLst>
            </a:pPr>
            <a:endParaRPr lang="en-US" sz="1500">
              <a:solidFill>
                <a:schemeClr val="tx1"/>
              </a:solidFill>
              <a:ea typeface="Calibri"/>
              <a:cs typeface="Calibri"/>
            </a:endParaRPr>
          </a:p>
        </p:txBody>
      </p:sp>
      <p:pic>
        <p:nvPicPr>
          <p:cNvPr id="13" name="Picture Placeholder 12">
            <a:extLst>
              <a:ext uri="{FF2B5EF4-FFF2-40B4-BE49-F238E27FC236}">
                <a16:creationId xmlns:a16="http://schemas.microsoft.com/office/drawing/2014/main" id="{0C9479D3-9F16-7F75-5D9E-0674B22A38B5}"/>
              </a:ext>
              <a:ext uri="{C183D7F6-B498-43B3-948B-1728B52AA6E4}">
                <adec:decorative xmlns:adec="http://schemas.microsoft.com/office/drawing/2017/decorative" val="1"/>
              </a:ext>
            </a:extLst>
          </p:cNvPr>
          <p:cNvPicPr>
            <a:picLocks noGrp="1" noChangeAspect="1"/>
          </p:cNvPicPr>
          <p:nvPr>
            <p:ph type="pic" sz="quarter" idx="15"/>
          </p:nvPr>
        </p:nvPicPr>
        <p:blipFill>
          <a:blip r:embed="rId3" cstate="email">
            <a:extLst>
              <a:ext uri="{28A0092B-C50C-407E-A947-70E740481C1C}">
                <a14:useLocalDpi xmlns:a14="http://schemas.microsoft.com/office/drawing/2010/main"/>
              </a:ext>
            </a:extLst>
          </a:blip>
          <a:srcRect/>
          <a:stretch>
            <a:fillRect/>
          </a:stretch>
        </p:blipFill>
        <p:spPr>
          <a:xfrm>
            <a:off x="8656540" y="-121920"/>
            <a:ext cx="3763223" cy="7044088"/>
          </a:xfrm>
        </p:spPr>
      </p:pic>
      <p:pic>
        <p:nvPicPr>
          <p:cNvPr id="6" name="Picture 2" descr="QR code linking to the Do Business at DEN calendar https://www.eventbrite.com/e/taking-flight-at-den-tickets-1975151824276?aff=oddtdtcreator.">
            <a:extLst>
              <a:ext uri="{FF2B5EF4-FFF2-40B4-BE49-F238E27FC236}">
                <a16:creationId xmlns:a16="http://schemas.microsoft.com/office/drawing/2014/main" id="{13FDAEC3-1D67-F6C7-12DD-FCA23A186FCE}"/>
              </a:ext>
              <a:ext uri="{C183D7F6-B498-43B3-948B-1728B52AA6E4}">
                <adec:decorative xmlns:adec="http://schemas.microsoft.com/office/drawing/2017/decorative" val="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16041" y="5810250"/>
            <a:ext cx="912959" cy="912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436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Bi-monthly virtual outreach events on the third Thursday at 1 p.m. will guide ACDBEs on doing business at DEN. - These events will be in January, March, May, July, September, November. &#10;&#10;This Navigating the ACDBE program series was created to help retail, food, and beverage businesses learn how to prepare responses to those RFPs and take their business from Storefront to Concessions&#10;&#10;&#10;&#10;Please go to https://www.eventbrite.com/o/doing-business-at-den-8527643555 for the event calendar. ">
            <a:extLst>
              <a:ext uri="{FF2B5EF4-FFF2-40B4-BE49-F238E27FC236}">
                <a16:creationId xmlns:a16="http://schemas.microsoft.com/office/drawing/2014/main" id="{B455FA32-8B70-D63B-1F0E-56E58B93AFC1}"/>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2800" b="0" i="0" u="none" strike="noStrike" kern="1200" cap="none" spc="0" normalizeH="0" baseline="0" noProof="0">
                <a:ln>
                  <a:noFill/>
                </a:ln>
                <a:solidFill>
                  <a:srgbClr val="440099"/>
                </a:solidFill>
                <a:effectLst/>
                <a:uLnTx/>
                <a:uFillTx/>
                <a:latin typeface="+mn-lt"/>
                <a:ea typeface="+mn-ea"/>
                <a:cs typeface="+mn-cs"/>
              </a:rPr>
              <a:t>Navigating the ACDBE</a:t>
            </a:r>
            <a:r>
              <a:rPr lang="en-US" sz="2800">
                <a:solidFill>
                  <a:srgbClr val="440099"/>
                </a:solidFill>
                <a:latin typeface="+mn-lt"/>
                <a:ea typeface="+mn-ea"/>
                <a:cs typeface="+mn-cs"/>
              </a:rPr>
              <a:t> Series: Pathways to Concessions</a:t>
            </a:r>
            <a:endParaRPr kumimoji="0" lang="en-US" sz="2800" b="0" i="0" u="none" strike="noStrike" kern="1200" cap="none" spc="0" normalizeH="0" baseline="0" noProof="0">
              <a:ln>
                <a:noFill/>
              </a:ln>
              <a:solidFill>
                <a:srgbClr val="440099"/>
              </a:solidFill>
              <a:effectLst/>
              <a:uLnTx/>
              <a:uFillTx/>
              <a:latin typeface="+mn-lt"/>
              <a:ea typeface="+mn-ea"/>
              <a:cs typeface="+mn-cs"/>
            </a:endParaRPr>
          </a:p>
        </p:txBody>
      </p:sp>
      <p:sp>
        <p:nvSpPr>
          <p:cNvPr id="16" name="Text Placeholder 15">
            <a:extLst>
              <a:ext uri="{FF2B5EF4-FFF2-40B4-BE49-F238E27FC236}">
                <a16:creationId xmlns:a16="http://schemas.microsoft.com/office/drawing/2014/main" id="{CACCCF1E-087D-6539-AC02-491F1A38527B}"/>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15" name="Text Placeholder 14">
            <a:extLst>
              <a:ext uri="{FF2B5EF4-FFF2-40B4-BE49-F238E27FC236}">
                <a16:creationId xmlns:a16="http://schemas.microsoft.com/office/drawing/2014/main" id="{EADB3E80-1530-FEAD-BC51-A70A937D47F8}"/>
              </a:ext>
              <a:ext uri="{C183D7F6-B498-43B3-948B-1728B52AA6E4}">
                <adec:decorative xmlns:adec="http://schemas.microsoft.com/office/drawing/2017/decorative" val="1"/>
              </a:ext>
            </a:extLst>
          </p:cNvPr>
          <p:cNvSpPr>
            <a:spLocks noGrp="1"/>
          </p:cNvSpPr>
          <p:nvPr>
            <p:ph type="body" sz="quarter" idx="13"/>
          </p:nvPr>
        </p:nvSpPr>
        <p:spPr>
          <a:xfrm>
            <a:off x="769938" y="1555750"/>
            <a:ext cx="8260940" cy="578318"/>
          </a:xfrm>
        </p:spPr>
        <p:txBody>
          <a:bodyPr lIns="91440" tIns="45720" rIns="91440" bIns="45720" anchor="t"/>
          <a:lstStyle/>
          <a:p>
            <a:r>
              <a:rPr lang="en-US" b="1"/>
              <a:t>This virtual outreach event held every other month on the third Thursday at 1 p.m. will guide ACDBEs on doing business at DEN.</a:t>
            </a:r>
          </a:p>
        </p:txBody>
      </p:sp>
      <p:sp>
        <p:nvSpPr>
          <p:cNvPr id="9" name="Text Placeholder 8">
            <a:extLst>
              <a:ext uri="{FF2B5EF4-FFF2-40B4-BE49-F238E27FC236}">
                <a16:creationId xmlns:a16="http://schemas.microsoft.com/office/drawing/2014/main" id="{33E76785-83AF-EDB4-F909-25B4EBEBB89B}"/>
              </a:ext>
              <a:ext uri="{C183D7F6-B498-43B3-948B-1728B52AA6E4}">
                <adec:decorative xmlns:adec="http://schemas.microsoft.com/office/drawing/2017/decorative" val="1"/>
              </a:ext>
            </a:extLst>
          </p:cNvPr>
          <p:cNvSpPr>
            <a:spLocks noGrp="1"/>
          </p:cNvSpPr>
          <p:nvPr>
            <p:ph type="body" sz="quarter" idx="14"/>
          </p:nvPr>
        </p:nvSpPr>
        <p:spPr>
          <a:xfrm>
            <a:off x="769938" y="2389938"/>
            <a:ext cx="8260940" cy="3930649"/>
          </a:xfrm>
        </p:spPr>
        <p:txBody>
          <a:bodyPr lIns="91440" tIns="45720" rIns="91440" bIns="45720" anchor="t"/>
          <a:lstStyle/>
          <a:p>
            <a:pPr>
              <a:spcBef>
                <a:spcPts val="0"/>
              </a:spcBef>
              <a:spcAft>
                <a:spcPts val="600"/>
              </a:spcAft>
              <a:buClr>
                <a:srgbClr val="DC582A"/>
              </a:buClr>
              <a:tabLst>
                <a:tab pos="457200" algn="l"/>
              </a:tabLst>
            </a:pPr>
            <a:r>
              <a:rPr lang="en-US" sz="2000" b="1">
                <a:solidFill>
                  <a:schemeClr val="bg1">
                    <a:lumMod val="85000"/>
                  </a:schemeClr>
                </a:solidFill>
                <a:cs typeface="Calibri"/>
              </a:rPr>
              <a:t>January 22 – ACDBE 101</a:t>
            </a:r>
          </a:p>
          <a:p>
            <a:pPr>
              <a:spcBef>
                <a:spcPts val="0"/>
              </a:spcBef>
              <a:spcAft>
                <a:spcPts val="600"/>
              </a:spcAft>
              <a:buClr>
                <a:srgbClr val="DC582A"/>
              </a:buClr>
              <a:tabLst>
                <a:tab pos="457200" algn="l"/>
              </a:tabLst>
            </a:pPr>
            <a:r>
              <a:rPr lang="en-US" sz="2000" b="1">
                <a:solidFill>
                  <a:schemeClr val="bg1">
                    <a:lumMod val="85000"/>
                  </a:schemeClr>
                </a:solidFill>
                <a:cs typeface="Calibri"/>
              </a:rPr>
              <a:t>March 19 – AI &amp; Digital Tools </a:t>
            </a:r>
          </a:p>
          <a:p>
            <a:pPr>
              <a:spcBef>
                <a:spcPts val="0"/>
              </a:spcBef>
              <a:spcAft>
                <a:spcPts val="600"/>
              </a:spcAft>
              <a:buClr>
                <a:srgbClr val="DC582A"/>
              </a:buClr>
              <a:tabLst>
                <a:tab pos="457200" algn="l"/>
              </a:tabLst>
            </a:pPr>
            <a:r>
              <a:rPr lang="en-US" sz="2000" b="1">
                <a:solidFill>
                  <a:schemeClr val="bg1">
                    <a:lumMod val="85000"/>
                  </a:schemeClr>
                </a:solidFill>
                <a:cs typeface="Calibri"/>
              </a:rPr>
              <a:t>May 21 – RFP Requirements </a:t>
            </a:r>
          </a:p>
          <a:p>
            <a:pPr>
              <a:spcBef>
                <a:spcPts val="0"/>
              </a:spcBef>
              <a:spcAft>
                <a:spcPts val="600"/>
              </a:spcAft>
              <a:buClr>
                <a:srgbClr val="DC582A"/>
              </a:buClr>
              <a:tabLst>
                <a:tab pos="457200" algn="l"/>
              </a:tabLst>
            </a:pPr>
            <a:r>
              <a:rPr lang="en-US" sz="2000" b="1">
                <a:solidFill>
                  <a:schemeClr val="bg1">
                    <a:lumMod val="85000"/>
                  </a:schemeClr>
                </a:solidFill>
                <a:cs typeface="Calibri"/>
              </a:rPr>
              <a:t>July 21 – A</a:t>
            </a:r>
            <a:r>
              <a:rPr lang="en-US" sz="2000" b="1">
                <a:solidFill>
                  <a:schemeClr val="bg1">
                    <a:lumMod val="85000"/>
                  </a:schemeClr>
                </a:solidFill>
              </a:rPr>
              <a:t>CDBE in Transition: What the IFR Means for Your Business</a:t>
            </a:r>
            <a:endParaRPr lang="en-US" sz="2000" b="1">
              <a:solidFill>
                <a:schemeClr val="bg1">
                  <a:lumMod val="85000"/>
                </a:schemeClr>
              </a:solidFill>
              <a:cs typeface="Calibri"/>
            </a:endParaRPr>
          </a:p>
          <a:p>
            <a:pPr>
              <a:spcBef>
                <a:spcPts val="0"/>
              </a:spcBef>
              <a:spcAft>
                <a:spcPts val="600"/>
              </a:spcAft>
              <a:buClr>
                <a:srgbClr val="DC582A"/>
              </a:buClr>
              <a:tabLst>
                <a:tab pos="457200" algn="l"/>
              </a:tabLst>
            </a:pPr>
            <a:r>
              <a:rPr lang="en-US" sz="2000" b="1">
                <a:solidFill>
                  <a:schemeClr val="bg1">
                    <a:lumMod val="85000"/>
                  </a:schemeClr>
                </a:solidFill>
                <a:cs typeface="Calibri"/>
              </a:rPr>
              <a:t>September 17 – Goods &amp; Services Participation</a:t>
            </a:r>
          </a:p>
          <a:p>
            <a:pPr>
              <a:spcBef>
                <a:spcPts val="0"/>
              </a:spcBef>
              <a:spcAft>
                <a:spcPts val="600"/>
              </a:spcAft>
              <a:buClr>
                <a:srgbClr val="DC582A"/>
              </a:buClr>
              <a:tabLst>
                <a:tab pos="457200" algn="l"/>
              </a:tabLst>
            </a:pPr>
            <a:r>
              <a:rPr lang="en-US" sz="2000" b="1">
                <a:solidFill>
                  <a:schemeClr val="tx1"/>
                </a:solidFill>
                <a:cs typeface="Calibri"/>
              </a:rPr>
              <a:t>November 19 – CUF Site Visits &amp; Desk Audits </a:t>
            </a:r>
          </a:p>
        </p:txBody>
      </p:sp>
      <p:pic>
        <p:nvPicPr>
          <p:cNvPr id="7" name="Picture Placeholder 6">
            <a:extLst>
              <a:ext uri="{FF2B5EF4-FFF2-40B4-BE49-F238E27FC236}">
                <a16:creationId xmlns:a16="http://schemas.microsoft.com/office/drawing/2014/main" id="{4EF29B50-42F0-D925-EBC9-A302F95B9C4C}"/>
              </a:ext>
              <a:ext uri="{C183D7F6-B498-43B3-948B-1728B52AA6E4}">
                <adec:decorative xmlns:adec="http://schemas.microsoft.com/office/drawing/2017/decorative" val="1"/>
              </a:ext>
            </a:extLst>
          </p:cNvPr>
          <p:cNvPicPr>
            <a:picLocks noGrp="1" noChangeAspect="1"/>
          </p:cNvPicPr>
          <p:nvPr>
            <p:ph type="pic" sz="quarter" idx="15"/>
          </p:nvPr>
        </p:nvPicPr>
        <p:blipFill>
          <a:blip r:embed="rId3" cstate="email">
            <a:extLst>
              <a:ext uri="{28A0092B-C50C-407E-A947-70E740481C1C}">
                <a14:useLocalDpi xmlns:a14="http://schemas.microsoft.com/office/drawing/2010/main"/>
              </a:ext>
            </a:extLst>
          </a:blip>
          <a:srcRect/>
          <a:stretch>
            <a:fillRect/>
          </a:stretch>
        </p:blipFill>
        <p:spPr>
          <a:xfrm>
            <a:off x="8647113" y="-64168"/>
            <a:ext cx="3712360" cy="7196488"/>
          </a:xfrm>
        </p:spPr>
      </p:pic>
      <p:pic>
        <p:nvPicPr>
          <p:cNvPr id="4" name="Picture 2" descr="QR code linking to the Do Business at DEN calendar https://www.eventbrite.com/e/taking-flight-at-den-tickets-1975151824276?aff=oddtdtcreator.">
            <a:extLst>
              <a:ext uri="{FF2B5EF4-FFF2-40B4-BE49-F238E27FC236}">
                <a16:creationId xmlns:a16="http://schemas.microsoft.com/office/drawing/2014/main" id="{D80E79C0-C108-DACF-B442-CB075FCBA0D2}"/>
              </a:ext>
              <a:ext uri="{C183D7F6-B498-43B3-948B-1728B52AA6E4}">
                <adec:decorative xmlns:adec="http://schemas.microsoft.com/office/drawing/2017/decorative" val="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16041" y="5810250"/>
            <a:ext cx="912959" cy="912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623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914FC-BF26-5CE2-C6E1-117745BFC578}"/>
            </a:ext>
          </a:extLst>
        </p:cNvPr>
        <p:cNvGrpSpPr/>
        <p:nvPr/>
      </p:nvGrpSpPr>
      <p:grpSpPr>
        <a:xfrm>
          <a:off x="0" y="0"/>
          <a:ext cx="0" cy="0"/>
          <a:chOff x="0" y="0"/>
          <a:chExt cx="0" cy="0"/>
        </a:xfrm>
      </p:grpSpPr>
      <p:sp>
        <p:nvSpPr>
          <p:cNvPr id="5" name="Text Placeholder 4" descr="Bi-monthly virtual outreach events on the third Thursday at 1 p.m. will guide ACDBEs on doing business at DEN. - These events will be in January, March, May, July, September, November. &#10;&#10;This Navigating the ACDBE program series was created to help retail, food, and beverage businesses learn how to prepare responses to those RFPs and take their business from Storefront to Concessions&#10;&#10;&#10;&#10;Please go to https://www.eventbrite.com/o/doing-business-at-den-8527643555 for the event calendar. ">
            <a:extLst>
              <a:ext uri="{FF2B5EF4-FFF2-40B4-BE49-F238E27FC236}">
                <a16:creationId xmlns:a16="http://schemas.microsoft.com/office/drawing/2014/main" id="{CE71E0AF-CFAF-FBCA-4C46-1B2B8A079381}"/>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2800" b="0" i="0" u="none" strike="noStrike" kern="1200" cap="none" spc="0" normalizeH="0" baseline="0" noProof="0">
                <a:ln>
                  <a:noFill/>
                </a:ln>
                <a:solidFill>
                  <a:srgbClr val="440099"/>
                </a:solidFill>
                <a:effectLst/>
                <a:uLnTx/>
                <a:uFillTx/>
                <a:latin typeface="+mn-lt"/>
                <a:ea typeface="+mn-ea"/>
                <a:cs typeface="+mn-cs"/>
              </a:rPr>
              <a:t>Small Business Certification Workshops</a:t>
            </a:r>
          </a:p>
        </p:txBody>
      </p:sp>
      <p:sp>
        <p:nvSpPr>
          <p:cNvPr id="16" name="Text Placeholder 15">
            <a:extLst>
              <a:ext uri="{FF2B5EF4-FFF2-40B4-BE49-F238E27FC236}">
                <a16:creationId xmlns:a16="http://schemas.microsoft.com/office/drawing/2014/main" id="{0913D522-F66F-DB4F-79CA-8A07CE7A7AB0}"/>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9" name="Text Placeholder 8">
            <a:extLst>
              <a:ext uri="{FF2B5EF4-FFF2-40B4-BE49-F238E27FC236}">
                <a16:creationId xmlns:a16="http://schemas.microsoft.com/office/drawing/2014/main" id="{C4EA999A-9D4B-AB13-B024-A256FA7A9C6B}"/>
              </a:ext>
              <a:ext uri="{C183D7F6-B498-43B3-948B-1728B52AA6E4}">
                <adec:decorative xmlns:adec="http://schemas.microsoft.com/office/drawing/2017/decorative" val="1"/>
              </a:ext>
            </a:extLst>
          </p:cNvPr>
          <p:cNvSpPr>
            <a:spLocks noGrp="1"/>
          </p:cNvSpPr>
          <p:nvPr>
            <p:ph type="body" sz="quarter" idx="14"/>
          </p:nvPr>
        </p:nvSpPr>
        <p:spPr>
          <a:xfrm>
            <a:off x="769938" y="2614997"/>
            <a:ext cx="8260940" cy="3930649"/>
          </a:xfrm>
        </p:spPr>
        <p:txBody>
          <a:bodyPr lIns="91440" tIns="45720" rIns="91440" bIns="45720" anchor="t"/>
          <a:lstStyle/>
          <a:p>
            <a:pPr>
              <a:spcBef>
                <a:spcPts val="0"/>
              </a:spcBef>
              <a:spcAft>
                <a:spcPts val="600"/>
              </a:spcAft>
              <a:buClr>
                <a:srgbClr val="DC582A"/>
              </a:buClr>
              <a:tabLst>
                <a:tab pos="457200" algn="l"/>
              </a:tabLst>
            </a:pPr>
            <a:r>
              <a:rPr lang="en-US" sz="2000" b="1">
                <a:solidFill>
                  <a:schemeClr val="bg1">
                    <a:lumMod val="85000"/>
                  </a:schemeClr>
                </a:solidFill>
                <a:cs typeface="Calibri"/>
              </a:rPr>
              <a:t>February 26</a:t>
            </a:r>
          </a:p>
          <a:p>
            <a:pPr>
              <a:spcBef>
                <a:spcPts val="0"/>
              </a:spcBef>
              <a:spcAft>
                <a:spcPts val="600"/>
              </a:spcAft>
              <a:buClr>
                <a:srgbClr val="DC582A"/>
              </a:buClr>
              <a:tabLst>
                <a:tab pos="457200" algn="l"/>
              </a:tabLst>
            </a:pPr>
            <a:r>
              <a:rPr lang="en-US" sz="2000" b="1">
                <a:solidFill>
                  <a:schemeClr val="bg1">
                    <a:lumMod val="85000"/>
                  </a:schemeClr>
                </a:solidFill>
                <a:cs typeface="Calibri"/>
              </a:rPr>
              <a:t>April 14</a:t>
            </a:r>
          </a:p>
          <a:p>
            <a:pPr>
              <a:spcBef>
                <a:spcPts val="0"/>
              </a:spcBef>
              <a:spcAft>
                <a:spcPts val="600"/>
              </a:spcAft>
              <a:buClr>
                <a:srgbClr val="DC582A"/>
              </a:buClr>
              <a:tabLst>
                <a:tab pos="457200" algn="l"/>
              </a:tabLst>
            </a:pPr>
            <a:r>
              <a:rPr lang="en-US" sz="2000" b="1">
                <a:solidFill>
                  <a:schemeClr val="bg1">
                    <a:lumMod val="85000"/>
                  </a:schemeClr>
                </a:solidFill>
                <a:cs typeface="Calibri"/>
              </a:rPr>
              <a:t>June 24</a:t>
            </a:r>
          </a:p>
          <a:p>
            <a:pPr>
              <a:spcBef>
                <a:spcPts val="0"/>
              </a:spcBef>
              <a:spcAft>
                <a:spcPts val="600"/>
              </a:spcAft>
              <a:buClr>
                <a:srgbClr val="DC582A"/>
              </a:buClr>
              <a:tabLst>
                <a:tab pos="457200" algn="l"/>
              </a:tabLst>
            </a:pPr>
            <a:r>
              <a:rPr lang="en-US" sz="2000" b="1">
                <a:solidFill>
                  <a:schemeClr val="bg1">
                    <a:lumMod val="85000"/>
                  </a:schemeClr>
                </a:solidFill>
                <a:cs typeface="Calibri"/>
              </a:rPr>
              <a:t>August 6</a:t>
            </a:r>
          </a:p>
          <a:p>
            <a:pPr>
              <a:spcBef>
                <a:spcPts val="0"/>
              </a:spcBef>
              <a:spcAft>
                <a:spcPts val="600"/>
              </a:spcAft>
              <a:buClr>
                <a:srgbClr val="DC582A"/>
              </a:buClr>
              <a:tabLst>
                <a:tab pos="457200" algn="l"/>
              </a:tabLst>
            </a:pPr>
            <a:r>
              <a:rPr lang="en-US" sz="2000" b="1">
                <a:solidFill>
                  <a:schemeClr val="tx1"/>
                </a:solidFill>
                <a:cs typeface="Calibri"/>
              </a:rPr>
              <a:t>October 20 at DEN Gateway </a:t>
            </a:r>
          </a:p>
        </p:txBody>
      </p:sp>
      <p:pic>
        <p:nvPicPr>
          <p:cNvPr id="11" name="Picture Placeholder 10" descr="City skyline with tall office buildings">
            <a:extLst>
              <a:ext uri="{FF2B5EF4-FFF2-40B4-BE49-F238E27FC236}">
                <a16:creationId xmlns:a16="http://schemas.microsoft.com/office/drawing/2014/main" id="{DA708701-D495-ADC7-B9DA-A3E3780E789E}"/>
              </a:ext>
            </a:extLst>
          </p:cNvPr>
          <p:cNvPicPr>
            <a:picLocks noGrp="1" noChangeAspect="1"/>
          </p:cNvPicPr>
          <p:nvPr>
            <p:ph type="pic" sz="quarter" idx="15"/>
          </p:nvPr>
        </p:nvPicPr>
        <p:blipFill>
          <a:blip r:embed="rId3"/>
          <a:srcRect l="37196" r="37196"/>
          <a:stretch>
            <a:fillRect/>
          </a:stretch>
        </p:blipFill>
        <p:spPr>
          <a:xfrm>
            <a:off x="8744649" y="-1"/>
            <a:ext cx="3544887" cy="7015655"/>
          </a:xfrm>
        </p:spPr>
      </p:pic>
      <p:pic>
        <p:nvPicPr>
          <p:cNvPr id="12" name="Picture 11" descr="QR Code to register https://startupspace.app/normal-events?event_type=upcoming&amp;search_group=468&amp;search_radius=50">
            <a:extLst>
              <a:ext uri="{FF2B5EF4-FFF2-40B4-BE49-F238E27FC236}">
                <a16:creationId xmlns:a16="http://schemas.microsoft.com/office/drawing/2014/main" id="{45C7CF79-5B3A-84B4-B494-7BB217567543}"/>
              </a:ext>
            </a:extLst>
          </p:cNvPr>
          <p:cNvPicPr>
            <a:picLocks noChangeAspect="1"/>
          </p:cNvPicPr>
          <p:nvPr/>
        </p:nvPicPr>
        <p:blipFill>
          <a:blip r:embed="rId4"/>
          <a:stretch>
            <a:fillRect/>
          </a:stretch>
        </p:blipFill>
        <p:spPr>
          <a:xfrm>
            <a:off x="10183516" y="4741879"/>
            <a:ext cx="1835550" cy="1835550"/>
          </a:xfrm>
          <a:prstGeom prst="rect">
            <a:avLst/>
          </a:prstGeom>
        </p:spPr>
      </p:pic>
      <p:sp>
        <p:nvSpPr>
          <p:cNvPr id="13" name="Text Placeholder 14">
            <a:extLst>
              <a:ext uri="{FF2B5EF4-FFF2-40B4-BE49-F238E27FC236}">
                <a16:creationId xmlns:a16="http://schemas.microsoft.com/office/drawing/2014/main" id="{B47EE379-9DAD-00F8-B63B-7BF58929EB04}"/>
              </a:ext>
              <a:ext uri="{C183D7F6-B498-43B3-948B-1728B52AA6E4}">
                <adec:decorative xmlns:adec="http://schemas.microsoft.com/office/drawing/2017/decorative" val="1"/>
              </a:ext>
            </a:extLst>
          </p:cNvPr>
          <p:cNvSpPr txBox="1">
            <a:spLocks/>
          </p:cNvSpPr>
          <p:nvPr/>
        </p:nvSpPr>
        <p:spPr>
          <a:xfrm>
            <a:off x="769938" y="1555750"/>
            <a:ext cx="7877175" cy="57831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a:t>A bi‑monthly in‑person event in partnership with ACDBE and DSBO</a:t>
            </a:r>
          </a:p>
        </p:txBody>
      </p:sp>
    </p:spTree>
    <p:extLst>
      <p:ext uri="{BB962C8B-B14F-4D97-AF65-F5344CB8AC3E}">
        <p14:creationId xmlns:p14="http://schemas.microsoft.com/office/powerpoint/2010/main" val="2748330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EF4B-3384-EBBF-7ACD-29EFD74AECF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39C4CB7-E874-6EA6-31F3-FC73E22AA8FA}"/>
              </a:ext>
              <a:ext uri="{C183D7F6-B498-43B3-948B-1728B52AA6E4}">
                <adec:decorative xmlns:adec="http://schemas.microsoft.com/office/drawing/2017/decorative" val="1"/>
              </a:ext>
            </a:extLst>
          </p:cNvPr>
          <p:cNvSpPr/>
          <p:nvPr/>
        </p:nvSpPr>
        <p:spPr>
          <a:xfrm>
            <a:off x="-76200" y="0"/>
            <a:ext cx="12268200" cy="6858000"/>
          </a:xfrm>
          <a:prstGeom prst="rect">
            <a:avLst/>
          </a:prstGeom>
          <a:solidFill>
            <a:srgbClr val="F6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descr="Bi-monthly virtual outreach events on the third Thursday at 1 p.m. will guide ACDBEs on doing business at DEN. - These events will be in January, March, May, July, September, November. &#10;&#10;This Navigating the ACDBE program series was created to help retail, food, and beverage businesses learn how to prepare responses to those RFPs and take their business from Storefront to Concessions&#10;&#10;&#10;&#10;Please go to https://www.eventbrite.com/o/doing-business-at-den-8527643555 for the event calendar. ">
            <a:extLst>
              <a:ext uri="{FF2B5EF4-FFF2-40B4-BE49-F238E27FC236}">
                <a16:creationId xmlns:a16="http://schemas.microsoft.com/office/drawing/2014/main" id="{C0D86F75-7FBA-D3E4-089E-808FDAE59837}"/>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2800" dirty="0">
                <a:solidFill>
                  <a:srgbClr val="440099"/>
                </a:solidFill>
                <a:latin typeface="+mn-lt"/>
                <a:ea typeface="+mn-ea"/>
                <a:cs typeface="+mn-cs"/>
              </a:rPr>
              <a:t>Local to Launch </a:t>
            </a:r>
            <a:endParaRPr kumimoji="0" lang="en-US" sz="2800" b="0" i="0" u="none" strike="noStrike" kern="1200" cap="none" spc="0" normalizeH="0" baseline="0" noProof="0" dirty="0">
              <a:ln>
                <a:noFill/>
              </a:ln>
              <a:solidFill>
                <a:srgbClr val="440099"/>
              </a:solidFill>
              <a:effectLst/>
              <a:uLnTx/>
              <a:uFillTx/>
              <a:latin typeface="+mn-lt"/>
              <a:ea typeface="+mn-ea"/>
              <a:cs typeface="+mn-cs"/>
            </a:endParaRPr>
          </a:p>
        </p:txBody>
      </p:sp>
      <p:pic>
        <p:nvPicPr>
          <p:cNvPr id="6" name="Picture 5" descr="Inagural Small Business Event Local to Launch. ">
            <a:extLst>
              <a:ext uri="{FF2B5EF4-FFF2-40B4-BE49-F238E27FC236}">
                <a16:creationId xmlns:a16="http://schemas.microsoft.com/office/drawing/2014/main" id="{A8005F50-C017-2968-8E18-3F09B099EF75}"/>
              </a:ext>
            </a:extLst>
          </p:cNvPr>
          <p:cNvPicPr>
            <a:picLocks noChangeAspect="1"/>
          </p:cNvPicPr>
          <p:nvPr/>
        </p:nvPicPr>
        <p:blipFill>
          <a:blip r:embed="rId3"/>
          <a:stretch>
            <a:fillRect/>
          </a:stretch>
        </p:blipFill>
        <p:spPr>
          <a:xfrm>
            <a:off x="-76200" y="425324"/>
            <a:ext cx="12268200" cy="6123615"/>
          </a:xfrm>
          <a:prstGeom prst="rect">
            <a:avLst/>
          </a:prstGeom>
        </p:spPr>
      </p:pic>
      <p:pic>
        <p:nvPicPr>
          <p:cNvPr id="18" name="Picture 2" descr="QR code linking to the Do Business at DEN calendar https://www.eventbrite.com/e/taking-flight-at-den-tickets-1975151824276?aff=oddtdtcreator.">
            <a:extLst>
              <a:ext uri="{FF2B5EF4-FFF2-40B4-BE49-F238E27FC236}">
                <a16:creationId xmlns:a16="http://schemas.microsoft.com/office/drawing/2014/main" id="{8C22EEDE-A507-4764-3EA3-D0B6B3CA4C3D}"/>
              </a:ext>
              <a:ext uri="{C183D7F6-B498-43B3-948B-1728B52AA6E4}">
                <adec:decorative xmlns:adec="http://schemas.microsoft.com/office/drawing/2017/decorative" val="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99763" y="5156465"/>
            <a:ext cx="1392474" cy="1392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592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7BF42-35B6-940B-3745-996B314BBAC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5A5FEF6-0EE2-CF6F-3AB8-4CDAE9C53422}"/>
              </a:ext>
              <a:ext uri="{C183D7F6-B498-43B3-948B-1728B52AA6E4}">
                <adec:decorative xmlns:adec="http://schemas.microsoft.com/office/drawing/2017/decorative" val="0"/>
              </a:ext>
            </a:extLst>
          </p:cNvPr>
          <p:cNvSpPr>
            <a:spLocks noGrp="1"/>
          </p:cNvSpPr>
          <p:nvPr>
            <p:ph type="title" idx="4294967295"/>
          </p:nvPr>
        </p:nvSpPr>
        <p:spPr>
          <a:xfrm>
            <a:off x="770439" y="4203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200">
                <a:solidFill>
                  <a:srgbClr val="440099"/>
                </a:solidFill>
                <a:latin typeface="+mn-lt"/>
                <a:ea typeface="+mn-ea"/>
                <a:cs typeface="+mn-cs"/>
              </a:rPr>
              <a:t>Do Business at DEN Interest Form </a:t>
            </a:r>
            <a:endParaRPr kumimoji="0" lang="en-US" sz="3200" b="0" i="0" u="none" strike="noStrike" kern="1200" cap="none" spc="0" normalizeH="0" baseline="0" noProof="0">
              <a:ln>
                <a:noFill/>
              </a:ln>
              <a:solidFill>
                <a:srgbClr val="440099"/>
              </a:solidFill>
              <a:effectLst/>
              <a:uLnTx/>
              <a:uFillTx/>
              <a:latin typeface="+mn-lt"/>
              <a:ea typeface="+mn-ea"/>
              <a:cs typeface="+mn-cs"/>
            </a:endParaRPr>
          </a:p>
        </p:txBody>
      </p:sp>
      <p:sp>
        <p:nvSpPr>
          <p:cNvPr id="8" name="TextBox 7">
            <a:extLst>
              <a:ext uri="{FF2B5EF4-FFF2-40B4-BE49-F238E27FC236}">
                <a16:creationId xmlns:a16="http://schemas.microsoft.com/office/drawing/2014/main" id="{F696E8AA-F62A-6E2F-171B-C2109F28376E}"/>
              </a:ext>
              <a:ext uri="{C183D7F6-B498-43B3-948B-1728B52AA6E4}">
                <adec:decorative xmlns:adec="http://schemas.microsoft.com/office/drawing/2017/decorative" val="1"/>
              </a:ext>
            </a:extLst>
          </p:cNvPr>
          <p:cNvSpPr txBox="1"/>
          <p:nvPr/>
        </p:nvSpPr>
        <p:spPr>
          <a:xfrm>
            <a:off x="770439" y="4852363"/>
            <a:ext cx="9726873" cy="1815882"/>
          </a:xfrm>
          <a:prstGeom prst="rect">
            <a:avLst/>
          </a:prstGeom>
          <a:noFill/>
        </p:spPr>
        <p:txBody>
          <a:bodyPr wrap="square" lIns="91440" tIns="45720" rIns="91440" bIns="45720" rtlCol="0" anchor="t">
            <a:spAutoFit/>
          </a:bodyPr>
          <a:lstStyle/>
          <a:p>
            <a:r>
              <a:rPr lang="en-US" sz="1600"/>
              <a:t>Think your business belongs at Denver International Airport?</a:t>
            </a:r>
          </a:p>
          <a:p>
            <a:endParaRPr lang="en-US" sz="1600"/>
          </a:p>
          <a:p>
            <a:r>
              <a:rPr lang="en-US" sz="1600"/>
              <a:t>DEN is looking for businesses interested in providing everything from catering and food trucks to entertainment, retail, wellness, transportation, and more. There are lots of ways to </a:t>
            </a:r>
            <a:r>
              <a:rPr lang="en-US" sz="1600" b="1"/>
              <a:t>Do Business with DEN!</a:t>
            </a:r>
            <a:endParaRPr lang="en-US" sz="1600"/>
          </a:p>
          <a:p>
            <a:endParaRPr lang="en-US" sz="1600"/>
          </a:p>
          <a:p>
            <a:r>
              <a:rPr lang="en-US" sz="1600"/>
              <a:t>Interested in bringing your products or services to DEN? Fill out our quick interest form and tell us about your business.</a:t>
            </a:r>
          </a:p>
        </p:txBody>
      </p:sp>
      <p:pic>
        <p:nvPicPr>
          <p:cNvPr id="4" name="Picture 3" descr="Triptych photograph highlights Squoze beverage promotion across music, brand representatives, and catered food service settings. Panels show acoustic guitar, two smiling staff members holding fruit-labeled bottles, and chefs serving plated dishes at a decorated event table.">
            <a:extLst>
              <a:ext uri="{FF2B5EF4-FFF2-40B4-BE49-F238E27FC236}">
                <a16:creationId xmlns:a16="http://schemas.microsoft.com/office/drawing/2014/main" id="{CECC2172-7950-57F5-D813-4C1C6B54D69B}"/>
              </a:ext>
            </a:extLst>
          </p:cNvPr>
          <p:cNvPicPr>
            <a:picLocks noChangeAspect="1"/>
          </p:cNvPicPr>
          <p:nvPr/>
        </p:nvPicPr>
        <p:blipFill>
          <a:blip r:embed="rId3"/>
          <a:stretch>
            <a:fillRect/>
          </a:stretch>
        </p:blipFill>
        <p:spPr>
          <a:xfrm>
            <a:off x="845394" y="1210850"/>
            <a:ext cx="5143926" cy="3429284"/>
          </a:xfrm>
          <a:prstGeom prst="rect">
            <a:avLst/>
          </a:prstGeom>
        </p:spPr>
      </p:pic>
      <p:pic>
        <p:nvPicPr>
          <p:cNvPr id="9" name="Picture 8" descr="QR code for the Do Business at DEN Interest form. ">
            <a:extLst>
              <a:ext uri="{FF2B5EF4-FFF2-40B4-BE49-F238E27FC236}">
                <a16:creationId xmlns:a16="http://schemas.microsoft.com/office/drawing/2014/main" id="{8572CD29-1595-C69A-259B-457002B38FFD}"/>
              </a:ext>
            </a:extLst>
          </p:cNvPr>
          <p:cNvPicPr>
            <a:picLocks noChangeAspect="1"/>
          </p:cNvPicPr>
          <p:nvPr/>
        </p:nvPicPr>
        <p:blipFill>
          <a:blip r:embed="rId4"/>
          <a:srcRect l="25723" t="36085" r="25547" b="14856"/>
          <a:stretch>
            <a:fillRect/>
          </a:stretch>
        </p:blipFill>
        <p:spPr>
          <a:xfrm>
            <a:off x="7498080" y="1737360"/>
            <a:ext cx="2706624" cy="2724912"/>
          </a:xfrm>
          <a:prstGeom prst="rect">
            <a:avLst/>
          </a:prstGeom>
        </p:spPr>
      </p:pic>
      <p:sp>
        <p:nvSpPr>
          <p:cNvPr id="13" name="TextBox 12">
            <a:extLst>
              <a:ext uri="{FF2B5EF4-FFF2-40B4-BE49-F238E27FC236}">
                <a16:creationId xmlns:a16="http://schemas.microsoft.com/office/drawing/2014/main" id="{DCE7610C-B4C5-3177-A542-F66C45099D7F}"/>
              </a:ext>
            </a:extLst>
          </p:cNvPr>
          <p:cNvSpPr txBox="1"/>
          <p:nvPr/>
        </p:nvSpPr>
        <p:spPr>
          <a:xfrm>
            <a:off x="7186041" y="1368028"/>
            <a:ext cx="3147822" cy="369332"/>
          </a:xfrm>
          <a:prstGeom prst="rect">
            <a:avLst/>
          </a:prstGeom>
          <a:noFill/>
        </p:spPr>
        <p:txBody>
          <a:bodyPr wrap="square">
            <a:spAutoFit/>
          </a:bodyPr>
          <a:lstStyle/>
          <a:p>
            <a:pPr algn="ctr">
              <a:buNone/>
            </a:pPr>
            <a:r>
              <a:rPr lang="en-US" b="1"/>
              <a:t>SCAN QR CODE</a:t>
            </a:r>
            <a:endParaRPr lang="en-US" sz="1800" b="1"/>
          </a:p>
        </p:txBody>
      </p:sp>
    </p:spTree>
    <p:extLst>
      <p:ext uri="{BB962C8B-B14F-4D97-AF65-F5344CB8AC3E}">
        <p14:creationId xmlns:p14="http://schemas.microsoft.com/office/powerpoint/2010/main" val="1120184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Community Panelist Program &#10;&#10;Volunteer program for those who want to participate in a procurement evaluation panel. &#10;">
            <a:extLst>
              <a:ext uri="{FF2B5EF4-FFF2-40B4-BE49-F238E27FC236}">
                <a16:creationId xmlns:a16="http://schemas.microsoft.com/office/drawing/2014/main" id="{4D3BE7C3-407C-CB0C-1D05-5719EECE40C2}"/>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Community Panelist Program </a:t>
            </a:r>
          </a:p>
        </p:txBody>
      </p:sp>
      <p:sp>
        <p:nvSpPr>
          <p:cNvPr id="7" name="Text Placeholder 6">
            <a:extLst>
              <a:ext uri="{FF2B5EF4-FFF2-40B4-BE49-F238E27FC236}">
                <a16:creationId xmlns:a16="http://schemas.microsoft.com/office/drawing/2014/main" id="{E9507956-F734-D69F-F6A5-8FC49E324F87}"/>
              </a:ext>
              <a:ext uri="{C183D7F6-B498-43B3-948B-1728B52AA6E4}">
                <adec:decorative xmlns:adec="http://schemas.microsoft.com/office/drawing/2017/decorative" val="1"/>
              </a:ext>
            </a:extLst>
          </p:cNvPr>
          <p:cNvSpPr>
            <a:spLocks noGrp="1"/>
          </p:cNvSpPr>
          <p:nvPr>
            <p:ph type="body" sz="quarter" idx="13"/>
          </p:nvPr>
        </p:nvSpPr>
        <p:spPr/>
        <p:txBody>
          <a:bodyPr lIns="91440" tIns="45720" rIns="91440" bIns="45720" anchor="t"/>
          <a:lstStyle/>
          <a:p>
            <a:r>
              <a:rPr lang="en-US" sz="2000" b="1"/>
              <a:t>Volunteer program for those who want to participate in a procurement evaluation panel. </a:t>
            </a:r>
          </a:p>
          <a:p>
            <a:pPr marL="285750" indent="-285750">
              <a:lnSpc>
                <a:spcPct val="100000"/>
              </a:lnSpc>
              <a:buFont typeface="Arial"/>
              <a:buChar char="•"/>
            </a:pPr>
            <a:r>
              <a:rPr lang="en-US" sz="1800">
                <a:solidFill>
                  <a:srgbClr val="181717"/>
                </a:solidFill>
                <a:ea typeface="Calibri"/>
                <a:cs typeface="Calibri"/>
              </a:rPr>
              <a:t>Great experience for potential primes</a:t>
            </a:r>
            <a:endParaRPr lang="en-US" sz="1800">
              <a:ea typeface="Calibri"/>
              <a:cs typeface="Calibri"/>
            </a:endParaRPr>
          </a:p>
          <a:p>
            <a:pPr marL="285750" indent="-285750">
              <a:lnSpc>
                <a:spcPct val="100000"/>
              </a:lnSpc>
              <a:buFont typeface="Arial"/>
              <a:buChar char="•"/>
            </a:pPr>
            <a:r>
              <a:rPr lang="en-US" sz="1800">
                <a:solidFill>
                  <a:srgbClr val="181717"/>
                </a:solidFill>
                <a:ea typeface="Calibri"/>
                <a:cs typeface="Calibri"/>
              </a:rPr>
              <a:t>Attain an understanding of the evaluation process </a:t>
            </a:r>
            <a:endParaRPr lang="en-US" sz="1800">
              <a:ea typeface="Calibri"/>
              <a:cs typeface="Calibri"/>
            </a:endParaRPr>
          </a:p>
          <a:p>
            <a:pPr marL="285750" indent="-285750">
              <a:lnSpc>
                <a:spcPct val="100000"/>
              </a:lnSpc>
              <a:buFont typeface="Arial"/>
              <a:buChar char="•"/>
            </a:pPr>
            <a:r>
              <a:rPr lang="en-US" sz="1800">
                <a:solidFill>
                  <a:srgbClr val="181717"/>
                </a:solidFill>
                <a:ea typeface="Calibri"/>
                <a:cs typeface="Calibri"/>
              </a:rPr>
              <a:t>Become familiar with DEN’s values </a:t>
            </a:r>
            <a:endParaRPr lang="en-US" sz="1800">
              <a:ea typeface="Calibri"/>
              <a:cs typeface="Calibri"/>
            </a:endParaRPr>
          </a:p>
          <a:p>
            <a:pPr marL="285750" indent="-285750">
              <a:lnSpc>
                <a:spcPct val="100000"/>
              </a:lnSpc>
              <a:buFont typeface="Arial"/>
              <a:buChar char="•"/>
            </a:pPr>
            <a:r>
              <a:rPr lang="en-US" sz="1800">
                <a:solidFill>
                  <a:srgbClr val="181717"/>
                </a:solidFill>
                <a:ea typeface="Calibri"/>
                <a:cs typeface="Calibri"/>
              </a:rPr>
              <a:t>Gain experience with DEN’s interview format</a:t>
            </a:r>
            <a:endParaRPr lang="en-US"/>
          </a:p>
          <a:p>
            <a:endParaRPr lang="en-US" sz="2000" b="1">
              <a:ea typeface="Calibri"/>
              <a:cs typeface="Calibri"/>
            </a:endParaRPr>
          </a:p>
        </p:txBody>
      </p:sp>
      <p:sp>
        <p:nvSpPr>
          <p:cNvPr id="4" name="Text Placeholder 3">
            <a:extLst>
              <a:ext uri="{FF2B5EF4-FFF2-40B4-BE49-F238E27FC236}">
                <a16:creationId xmlns:a16="http://schemas.microsoft.com/office/drawing/2014/main" id="{5A20C0F3-ED2C-DF10-367D-3F28E143BDD4}"/>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2" name="Slide Number Placeholder 1">
            <a:extLst>
              <a:ext uri="{FF2B5EF4-FFF2-40B4-BE49-F238E27FC236}">
                <a16:creationId xmlns:a16="http://schemas.microsoft.com/office/drawing/2014/main" id="{547E9D5B-86B6-45C2-9AA6-4F9BE0C7134C}"/>
              </a:ext>
              <a:ext uri="{C183D7F6-B498-43B3-948B-1728B52AA6E4}">
                <adec:decorative xmlns:adec="http://schemas.microsoft.com/office/drawing/2017/decorative" val="1"/>
              </a:ext>
            </a:extLst>
          </p:cNvPr>
          <p:cNvSpPr>
            <a:spLocks noGrp="1"/>
          </p:cNvSpPr>
          <p:nvPr>
            <p:ph type="sldNum" sz="quarter" idx="4294967295"/>
          </p:nvPr>
        </p:nvSpPr>
        <p:spPr>
          <a:xfrm>
            <a:off x="9347200" y="6356350"/>
            <a:ext cx="2844800" cy="365125"/>
          </a:xfrm>
          <a:prstGeom prst="rect">
            <a:avLst/>
          </a:prstGeom>
        </p:spPr>
        <p:txBody>
          <a:bodyPr vert="horz" lIns="121920" tIns="60960" rIns="121920" bIns="60960" rtlCol="0" anchor="ctr"/>
          <a:lstStyle>
            <a:defPPr>
              <a:defRPr lang="en-US"/>
            </a:defPPr>
            <a:lvl1pPr algn="r" defTabSz="609585" rtl="0" eaLnBrk="1" fontAlgn="auto" hangingPunct="1">
              <a:spcBef>
                <a:spcPts val="0"/>
              </a:spcBef>
              <a:spcAft>
                <a:spcPts val="0"/>
              </a:spcAft>
              <a:defRPr sz="1401" kern="1200" smtClean="0">
                <a:solidFill>
                  <a:srgbClr val="3B1D85"/>
                </a:solidFill>
                <a:latin typeface="+mn-lt"/>
                <a:ea typeface="+mn-ea"/>
                <a:cs typeface="+mn-cs"/>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047924" algn="l" defTabSz="1219170" rtl="0" eaLnBrk="1" latinLnBrk="0" hangingPunct="1">
              <a:defRPr kern="1200">
                <a:solidFill>
                  <a:schemeClr val="tx1"/>
                </a:solidFill>
                <a:latin typeface="Calibri" panose="020F0502020204030204" pitchFamily="34" charset="0"/>
                <a:ea typeface="+mn-ea"/>
                <a:cs typeface="+mn-cs"/>
              </a:defRPr>
            </a:lvl6pPr>
            <a:lvl7pPr marL="3657509" algn="l" defTabSz="1219170" rtl="0" eaLnBrk="1" latinLnBrk="0" hangingPunct="1">
              <a:defRPr kern="1200">
                <a:solidFill>
                  <a:schemeClr val="tx1"/>
                </a:solidFill>
                <a:latin typeface="Calibri" panose="020F0502020204030204" pitchFamily="34" charset="0"/>
                <a:ea typeface="+mn-ea"/>
                <a:cs typeface="+mn-cs"/>
              </a:defRPr>
            </a:lvl7pPr>
            <a:lvl8pPr marL="4267093" algn="l" defTabSz="1219170" rtl="0" eaLnBrk="1" latinLnBrk="0" hangingPunct="1">
              <a:defRPr kern="1200">
                <a:solidFill>
                  <a:schemeClr val="tx1"/>
                </a:solidFill>
                <a:latin typeface="Calibri" panose="020F0502020204030204" pitchFamily="34" charset="0"/>
                <a:ea typeface="+mn-ea"/>
                <a:cs typeface="+mn-cs"/>
              </a:defRPr>
            </a:lvl8pPr>
            <a:lvl9pPr marL="4876678" algn="l" defTabSz="1219170" rtl="0" eaLnBrk="1" latinLnBrk="0" hangingPunct="1">
              <a:defRPr kern="1200">
                <a:solidFill>
                  <a:schemeClr val="tx1"/>
                </a:solidFill>
                <a:latin typeface="Calibri" panose="020F0502020204030204" pitchFamily="34" charset="0"/>
                <a:ea typeface="+mn-ea"/>
                <a:cs typeface="+mn-cs"/>
              </a:defRPr>
            </a:lvl9pPr>
          </a:lstStyle>
          <a:p>
            <a:pPr>
              <a:defRPr/>
            </a:pPr>
            <a:fld id="{60743FD7-529B-4A2D-8A4F-19CDDB4BCB9B}" type="slidenum">
              <a:rPr lang="en-US" dirty="0" smtClean="0"/>
              <a:pPr>
                <a:defRPr/>
              </a:pPr>
              <a:t>12</a:t>
            </a:fld>
            <a:endParaRPr lang="en-US"/>
          </a:p>
        </p:txBody>
      </p:sp>
      <p:pic>
        <p:nvPicPr>
          <p:cNvPr id="11" name="Picture Placeholder 10">
            <a:extLst>
              <a:ext uri="{FF2B5EF4-FFF2-40B4-BE49-F238E27FC236}">
                <a16:creationId xmlns:a16="http://schemas.microsoft.com/office/drawing/2014/main" id="{C5CA412B-F2AB-D9E9-0EE1-61D9BF9E02B5}"/>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Lst>
          </a:blip>
          <a:srcRect l="45710" t="232" r="25458" b="-232"/>
          <a:stretch/>
        </p:blipFill>
        <p:spPr>
          <a:xfrm>
            <a:off x="8647113" y="-16042"/>
            <a:ext cx="3863085" cy="6922168"/>
          </a:xfrm>
        </p:spPr>
      </p:pic>
      <p:sp>
        <p:nvSpPr>
          <p:cNvPr id="10" name="TextBox 9">
            <a:extLst>
              <a:ext uri="{FF2B5EF4-FFF2-40B4-BE49-F238E27FC236}">
                <a16:creationId xmlns:a16="http://schemas.microsoft.com/office/drawing/2014/main" id="{318F9294-102E-4AF6-4190-4ECFA2D9BC2B}"/>
              </a:ext>
            </a:extLst>
          </p:cNvPr>
          <p:cNvSpPr txBox="1"/>
          <p:nvPr/>
        </p:nvSpPr>
        <p:spPr>
          <a:xfrm>
            <a:off x="3330791" y="4131715"/>
            <a:ext cx="2509183" cy="369332"/>
          </a:xfrm>
          <a:prstGeom prst="rect">
            <a:avLst/>
          </a:prstGeom>
          <a:noFill/>
        </p:spPr>
        <p:txBody>
          <a:bodyPr wrap="square">
            <a:spAutoFit/>
          </a:bodyPr>
          <a:lstStyle/>
          <a:p>
            <a:pPr algn="ctr">
              <a:buNone/>
            </a:pPr>
            <a:r>
              <a:rPr lang="en-US" b="1"/>
              <a:t>Sign Up Today!</a:t>
            </a:r>
            <a:endParaRPr lang="en-US"/>
          </a:p>
        </p:txBody>
      </p:sp>
      <p:pic>
        <p:nvPicPr>
          <p:cNvPr id="12" name="Picture 11" descr="Sign up to be a Community Panelist via https://www.flydenver.com/business-and-community/community-panelist-program/">
            <a:extLst>
              <a:ext uri="{FF2B5EF4-FFF2-40B4-BE49-F238E27FC236}">
                <a16:creationId xmlns:a16="http://schemas.microsoft.com/office/drawing/2014/main" id="{FB8F6921-F9F6-2F5A-9B44-46AF9E5282E5}"/>
              </a:ext>
              <a:ext uri="{C183D7F6-B498-43B3-948B-1728B52AA6E4}">
                <adec:decorative xmlns:adec="http://schemas.microsoft.com/office/drawing/2017/decorative" val="0"/>
              </a:ext>
            </a:extLst>
          </p:cNvPr>
          <p:cNvPicPr>
            <a:picLocks noChangeAspect="1"/>
          </p:cNvPicPr>
          <p:nvPr/>
        </p:nvPicPr>
        <p:blipFill rotWithShape="1">
          <a:blip r:embed="rId5">
            <a:extLst>
              <a:ext uri="{28A0092B-C50C-407E-A947-70E740481C1C}">
                <a14:useLocalDpi xmlns:a14="http://schemas.microsoft.com/office/drawing/2010/main" val="0"/>
              </a:ext>
            </a:extLst>
          </a:blip>
          <a:srcRect l="24874" t="35318" r="25111" b="13956"/>
          <a:stretch/>
        </p:blipFill>
        <p:spPr>
          <a:xfrm>
            <a:off x="3635855" y="4430290"/>
            <a:ext cx="1899057" cy="19260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83A421-4AA1-949E-1835-B139B207F183}"/>
              </a:ext>
              <a:ext uri="{C183D7F6-B498-43B3-948B-1728B52AA6E4}">
                <adec:decorative xmlns:adec="http://schemas.microsoft.com/office/drawing/2017/decorative" val="0"/>
              </a:ext>
            </a:extLst>
          </p:cNvPr>
          <p:cNvSpPr>
            <a:spLocks noGrp="1"/>
          </p:cNvSpPr>
          <p:nvPr>
            <p:ph type="title" idx="4294967295"/>
          </p:nvPr>
        </p:nvSpPr>
        <p:spPr>
          <a:xfrm>
            <a:off x="770439" y="4203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Business Development Training Academy</a:t>
            </a:r>
          </a:p>
        </p:txBody>
      </p:sp>
      <p:pic>
        <p:nvPicPr>
          <p:cNvPr id="7" name="Picture 6" descr="Screenshot of BDTA website on Flydenver.com">
            <a:extLst>
              <a:ext uri="{FF2B5EF4-FFF2-40B4-BE49-F238E27FC236}">
                <a16:creationId xmlns:a16="http://schemas.microsoft.com/office/drawing/2014/main" id="{F64DC50F-90A3-E237-68D6-E434F527957E}"/>
              </a:ex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5394" y="1165940"/>
            <a:ext cx="8545314" cy="3953338"/>
          </a:xfrm>
          <a:prstGeom prst="rect">
            <a:avLst/>
          </a:prstGeom>
        </p:spPr>
      </p:pic>
      <p:sp>
        <p:nvSpPr>
          <p:cNvPr id="8" name="TextBox 7">
            <a:extLst>
              <a:ext uri="{FF2B5EF4-FFF2-40B4-BE49-F238E27FC236}">
                <a16:creationId xmlns:a16="http://schemas.microsoft.com/office/drawing/2014/main" id="{8A2DB6B7-F102-A3A1-D06B-B5D67AA81197}"/>
              </a:ext>
              <a:ext uri="{C183D7F6-B498-43B3-948B-1728B52AA6E4}">
                <adec:decorative xmlns:adec="http://schemas.microsoft.com/office/drawing/2017/decorative" val="1"/>
              </a:ext>
            </a:extLst>
          </p:cNvPr>
          <p:cNvSpPr txBox="1"/>
          <p:nvPr/>
        </p:nvSpPr>
        <p:spPr>
          <a:xfrm>
            <a:off x="845394" y="5286597"/>
            <a:ext cx="8275729" cy="1138773"/>
          </a:xfrm>
          <a:prstGeom prst="rect">
            <a:avLst/>
          </a:prstGeom>
          <a:noFill/>
        </p:spPr>
        <p:txBody>
          <a:bodyPr wrap="square" lIns="91440" tIns="45720" rIns="91440" bIns="45720" rtlCol="0" anchor="t">
            <a:spAutoFit/>
          </a:bodyPr>
          <a:lstStyle/>
          <a:p>
            <a:pPr>
              <a:spcAft>
                <a:spcPts val="1200"/>
              </a:spcAft>
            </a:pPr>
            <a:r>
              <a:rPr lang="en-US" sz="1600" b="1"/>
              <a:t>Learn More:</a:t>
            </a:r>
            <a:r>
              <a:rPr lang="en-US" sz="1600"/>
              <a:t> flydenver.com/</a:t>
            </a:r>
            <a:r>
              <a:rPr lang="en-US" sz="1600" err="1"/>
              <a:t>bdta</a:t>
            </a:r>
            <a:r>
              <a:rPr lang="en-US" sz="1600"/>
              <a:t> </a:t>
            </a:r>
          </a:p>
          <a:p>
            <a:pPr>
              <a:spcAft>
                <a:spcPts val="1200"/>
              </a:spcAft>
            </a:pPr>
            <a:r>
              <a:rPr lang="en-US" sz="1600" b="1">
                <a:cs typeface="Calibri" panose="020F0502020204030204"/>
              </a:rPr>
              <a:t>2027 Cohort: </a:t>
            </a:r>
            <a:r>
              <a:rPr lang="en-US" sz="1600">
                <a:cs typeface="Calibri" panose="020F0502020204030204"/>
              </a:rPr>
              <a:t>Applications Open end of 2026</a:t>
            </a:r>
          </a:p>
          <a:p>
            <a:pPr>
              <a:spcAft>
                <a:spcPts val="1200"/>
              </a:spcAft>
            </a:pPr>
            <a:r>
              <a:rPr lang="en-US" sz="1600" b="1">
                <a:cs typeface="Calibri" panose="020F0502020204030204"/>
              </a:rPr>
              <a:t>Contact Us: </a:t>
            </a:r>
            <a:r>
              <a:rPr lang="en-US" sz="1600">
                <a:cs typeface="Calibri" panose="020F0502020204030204"/>
              </a:rPr>
              <a:t>at </a:t>
            </a:r>
            <a:r>
              <a:rPr lang="en-US" sz="1600">
                <a:cs typeface="Calibri" panose="020F0502020204030204"/>
                <a:hlinkClick r:id="rId4"/>
              </a:rPr>
              <a:t>DENTrainingAcademy@flydenver.com</a:t>
            </a:r>
            <a:endParaRPr lang="en-US">
              <a:cs typeface="Calibri" panose="020F0502020204030204"/>
            </a:endParaRPr>
          </a:p>
        </p:txBody>
      </p:sp>
      <p:pic>
        <p:nvPicPr>
          <p:cNvPr id="6" name="Picture 5">
            <a:extLst>
              <a:ext uri="{FF2B5EF4-FFF2-40B4-BE49-F238E27FC236}">
                <a16:creationId xmlns:a16="http://schemas.microsoft.com/office/drawing/2014/main" id="{2F7036E6-A6AE-E0A3-BB21-591EF73213C2}"/>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88817" y="4660975"/>
            <a:ext cx="1835075" cy="1835075"/>
          </a:xfrm>
          <a:prstGeom prst="rect">
            <a:avLst/>
          </a:prstGeom>
        </p:spPr>
      </p:pic>
    </p:spTree>
    <p:extLst>
      <p:ext uri="{BB962C8B-B14F-4D97-AF65-F5344CB8AC3E}">
        <p14:creationId xmlns:p14="http://schemas.microsoft.com/office/powerpoint/2010/main" val="19285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descr="Stay Connected with DEN">
            <a:extLst>
              <a:ext uri="{FF2B5EF4-FFF2-40B4-BE49-F238E27FC236}">
                <a16:creationId xmlns:a16="http://schemas.microsoft.com/office/drawing/2014/main" id="{062F89B3-54E6-2FE6-7500-03EFFC800B11}"/>
              </a:ext>
            </a:extLst>
          </p:cNvPr>
          <p:cNvSpPr>
            <a:spLocks noGrp="1"/>
          </p:cNvSpPr>
          <p:nvPr>
            <p:ph type="title" idx="4294967295"/>
          </p:nvPr>
        </p:nvSpPr>
        <p:spPr>
          <a:xfrm>
            <a:off x="770440" y="496503"/>
            <a:ext cx="8694403" cy="5783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fontAlgn="auto">
              <a:spcBef>
                <a:spcPts val="1000"/>
              </a:spcBef>
              <a:spcAft>
                <a:spcPts val="0"/>
              </a:spcAft>
              <a:buClrTx/>
              <a:buSzTx/>
              <a:tabLst/>
              <a:defRPr/>
            </a:pPr>
            <a:r>
              <a:rPr lang="en-US" sz="3700">
                <a:solidFill>
                  <a:srgbClr val="440099"/>
                </a:solidFill>
                <a:latin typeface="+mn-lt"/>
                <a:ea typeface="+mn-ea"/>
                <a:cs typeface="+mn-cs"/>
              </a:rPr>
              <a:t>STAY CONNECTED WITH DEN</a:t>
            </a:r>
          </a:p>
        </p:txBody>
      </p:sp>
      <p:sp>
        <p:nvSpPr>
          <p:cNvPr id="6" name="Text Placeholder 5" descr="DEN provides a range of equitable types of engagement and communications&#10;">
            <a:extLst>
              <a:ext uri="{FF2B5EF4-FFF2-40B4-BE49-F238E27FC236}">
                <a16:creationId xmlns:a16="http://schemas.microsoft.com/office/drawing/2014/main" id="{7C8F1A84-FB35-53AF-54D7-77EF57DD9E67}"/>
              </a:ext>
            </a:extLst>
          </p:cNvPr>
          <p:cNvSpPr>
            <a:spLocks noGrp="1"/>
          </p:cNvSpPr>
          <p:nvPr>
            <p:ph type="body" sz="quarter" idx="13"/>
          </p:nvPr>
        </p:nvSpPr>
        <p:spPr>
          <a:xfrm>
            <a:off x="770441" y="1519354"/>
            <a:ext cx="4356195" cy="4634108"/>
          </a:xfrm>
        </p:spPr>
        <p:txBody>
          <a:bodyPr/>
          <a:lstStyle/>
          <a:p>
            <a:pPr marL="571500" indent="-571500">
              <a:spcBef>
                <a:spcPts val="0"/>
              </a:spcBef>
              <a:spcAft>
                <a:spcPts val="1200"/>
              </a:spcAft>
              <a:buClr>
                <a:srgbClr val="C3D831"/>
              </a:buClr>
              <a:buFont typeface="Arial" panose="020B0604020202020204" pitchFamily="34" charset="0"/>
              <a:buChar char="•"/>
            </a:pPr>
            <a:r>
              <a:rPr lang="en-US" sz="3000"/>
              <a:t>Follow us on our socials</a:t>
            </a:r>
          </a:p>
          <a:p>
            <a:pPr marL="571500" indent="-571500">
              <a:spcBef>
                <a:spcPts val="0"/>
              </a:spcBef>
              <a:spcAft>
                <a:spcPts val="1200"/>
              </a:spcAft>
              <a:buClr>
                <a:srgbClr val="C3D831"/>
              </a:buClr>
              <a:buFont typeface="Arial" panose="020B0604020202020204" pitchFamily="34" charset="0"/>
              <a:buChar char="•"/>
            </a:pPr>
            <a:r>
              <a:rPr lang="en-US" sz="3000"/>
              <a:t>Scan the QR Codes to signup for: </a:t>
            </a:r>
          </a:p>
          <a:p>
            <a:pPr marL="801688" lvl="1" indent="-457200">
              <a:spcBef>
                <a:spcPts val="0"/>
              </a:spcBef>
              <a:spcAft>
                <a:spcPts val="1200"/>
              </a:spcAft>
              <a:buClr>
                <a:srgbClr val="C3D831"/>
              </a:buClr>
              <a:buFont typeface="Wingdings" panose="05000000000000000000" pitchFamily="2" charset="2"/>
              <a:buChar char="ü"/>
            </a:pPr>
            <a:r>
              <a:rPr lang="en-US" sz="3000"/>
              <a:t>Business Connect newsletter</a:t>
            </a:r>
          </a:p>
          <a:p>
            <a:pPr marL="801688" lvl="1" indent="-457200">
              <a:spcBef>
                <a:spcPts val="0"/>
              </a:spcBef>
              <a:spcAft>
                <a:spcPts val="1200"/>
              </a:spcAft>
              <a:buClr>
                <a:srgbClr val="C3D831"/>
              </a:buClr>
              <a:buFont typeface="Wingdings" panose="05000000000000000000" pitchFamily="2" charset="2"/>
              <a:buChar char="ü"/>
            </a:pPr>
            <a:r>
              <a:rPr lang="en-US" sz="3000"/>
              <a:t>Do Business With DEN database</a:t>
            </a:r>
          </a:p>
        </p:txBody>
      </p:sp>
      <p:grpSp>
        <p:nvGrpSpPr>
          <p:cNvPr id="15" name="Group 14">
            <a:extLst>
              <a:ext uri="{FF2B5EF4-FFF2-40B4-BE49-F238E27FC236}">
                <a16:creationId xmlns:a16="http://schemas.microsoft.com/office/drawing/2014/main" id="{35C34CF0-D28C-930E-AEF2-9644C2E012B0}"/>
              </a:ext>
              <a:ext uri="{C183D7F6-B498-43B3-948B-1728B52AA6E4}">
                <adec:decorative xmlns:adec="http://schemas.microsoft.com/office/drawing/2017/decorative" val="1"/>
              </a:ext>
            </a:extLst>
          </p:cNvPr>
          <p:cNvGrpSpPr/>
          <p:nvPr/>
        </p:nvGrpSpPr>
        <p:grpSpPr>
          <a:xfrm>
            <a:off x="5656265" y="1408653"/>
            <a:ext cx="5609290" cy="2631490"/>
            <a:chOff x="385204" y="2825170"/>
            <a:chExt cx="5609290" cy="2631490"/>
          </a:xfrm>
        </p:grpSpPr>
        <p:sp>
          <p:nvSpPr>
            <p:cNvPr id="8" name="TextBox 7" descr="Follow Us on Social Media&#10;Instagram: https://www.linkedin.com/company/city-&amp;-county-of-denver---department-of-aviation  &#10;(Twitter): https://twitter.com/DENAirport&#10;Facebook: facebook.com/denverinternationalairport&#10;LinkedIn: linkedin.com/company/city-&amp;-county-of-denver---department-of-aviation&#10;">
              <a:extLst>
                <a:ext uri="{FF2B5EF4-FFF2-40B4-BE49-F238E27FC236}">
                  <a16:creationId xmlns:a16="http://schemas.microsoft.com/office/drawing/2014/main" id="{C7301328-BAF0-F35C-8472-8D616EBAFE8F}"/>
                </a:ext>
              </a:extLst>
            </p:cNvPr>
            <p:cNvSpPr txBox="1"/>
            <p:nvPr/>
          </p:nvSpPr>
          <p:spPr>
            <a:xfrm>
              <a:off x="838270" y="2825170"/>
              <a:ext cx="5156224" cy="26314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err="1">
                  <a:ln>
                    <a:noFill/>
                  </a:ln>
                  <a:solidFill>
                    <a:prstClr val="black"/>
                  </a:solidFill>
                  <a:effectLst/>
                  <a:uLnTx/>
                  <a:uFillTx/>
                  <a:latin typeface="Calibri" panose="020F0502020204030204"/>
                  <a:ea typeface="+mn-ea"/>
                  <a:cs typeface="+mn-cs"/>
                </a:rPr>
                <a:t>DENAirport</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err="1">
                  <a:ln>
                    <a:noFill/>
                  </a:ln>
                  <a:solidFill>
                    <a:prstClr val="black"/>
                  </a:solidFill>
                  <a:effectLst/>
                  <a:uLnTx/>
                  <a:uFillTx/>
                  <a:latin typeface="Calibri" panose="020F0502020204030204"/>
                  <a:ea typeface="+mn-ea"/>
                  <a:cs typeface="+mn-cs"/>
                </a:rPr>
                <a:t>DENAirport</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err="1">
                  <a:ln>
                    <a:noFill/>
                  </a:ln>
                  <a:solidFill>
                    <a:prstClr val="black"/>
                  </a:solidFill>
                  <a:effectLst/>
                  <a:uLnTx/>
                  <a:uFillTx/>
                  <a:latin typeface="Calibri" panose="020F0502020204030204"/>
                  <a:ea typeface="+mn-ea"/>
                  <a:cs typeface="+mn-cs"/>
                </a:rPr>
                <a:t>denverinternationalairport</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a:ln>
                    <a:noFill/>
                  </a:ln>
                  <a:solidFill>
                    <a:prstClr val="black"/>
                  </a:solidFill>
                  <a:effectLst/>
                  <a:uLnTx/>
                  <a:uFillTx/>
                  <a:latin typeface="Calibri" panose="020F0502020204030204"/>
                  <a:ea typeface="+mn-ea"/>
                  <a:cs typeface="+mn-cs"/>
                </a:rPr>
                <a:t>DEN Department of Aviation</a:t>
              </a:r>
            </a:p>
          </p:txBody>
        </p:sp>
        <p:pic>
          <p:nvPicPr>
            <p:cNvPr id="10" name="Picture 9">
              <a:extLst>
                <a:ext uri="{FF2B5EF4-FFF2-40B4-BE49-F238E27FC236}">
                  <a16:creationId xmlns:a16="http://schemas.microsoft.com/office/drawing/2014/main" id="{90730E73-65B5-34FC-F07F-B459E8094CFC}"/>
                </a:ext>
              </a:extLst>
            </p:cNvPr>
            <p:cNvPicPr>
              <a:picLocks noChangeAspect="1"/>
            </p:cNvPicPr>
            <p:nvPr/>
          </p:nvPicPr>
          <p:blipFill>
            <a:blip r:embed="rId3"/>
            <a:srcRect l="59257" t="11271" r="25828" b="6163"/>
            <a:stretch>
              <a:fillRect/>
            </a:stretch>
          </p:blipFill>
          <p:spPr>
            <a:xfrm>
              <a:off x="388862" y="2839594"/>
              <a:ext cx="497433" cy="538155"/>
            </a:xfrm>
            <a:prstGeom prst="rect">
              <a:avLst/>
            </a:prstGeom>
          </p:spPr>
        </p:pic>
        <p:pic>
          <p:nvPicPr>
            <p:cNvPr id="12" name="Picture 11">
              <a:extLst>
                <a:ext uri="{FF2B5EF4-FFF2-40B4-BE49-F238E27FC236}">
                  <a16:creationId xmlns:a16="http://schemas.microsoft.com/office/drawing/2014/main" id="{715FF266-1EE0-F91B-ACB2-83D2FDF81749}"/>
                </a:ext>
              </a:extLst>
            </p:cNvPr>
            <p:cNvPicPr>
              <a:picLocks noChangeAspect="1"/>
            </p:cNvPicPr>
            <p:nvPr/>
          </p:nvPicPr>
          <p:blipFill>
            <a:blip r:embed="rId3"/>
            <a:srcRect l="21842" t="11271" r="63024"/>
            <a:stretch>
              <a:fillRect/>
            </a:stretch>
          </p:blipFill>
          <p:spPr>
            <a:xfrm>
              <a:off x="385204" y="3529557"/>
              <a:ext cx="504749" cy="578320"/>
            </a:xfrm>
            <a:prstGeom prst="rect">
              <a:avLst/>
            </a:prstGeom>
          </p:spPr>
        </p:pic>
        <p:pic>
          <p:nvPicPr>
            <p:cNvPr id="13" name="Picture 12">
              <a:extLst>
                <a:ext uri="{FF2B5EF4-FFF2-40B4-BE49-F238E27FC236}">
                  <a16:creationId xmlns:a16="http://schemas.microsoft.com/office/drawing/2014/main" id="{CB7E041D-9A37-A402-A7E5-05819208D69F}"/>
                </a:ext>
              </a:extLst>
            </p:cNvPr>
            <p:cNvPicPr>
              <a:picLocks noChangeAspect="1"/>
            </p:cNvPicPr>
            <p:nvPr/>
          </p:nvPicPr>
          <p:blipFill>
            <a:blip r:embed="rId3"/>
            <a:srcRect l="40347" t="11271" r="44957" b="8186"/>
            <a:stretch>
              <a:fillRect/>
            </a:stretch>
          </p:blipFill>
          <p:spPr>
            <a:xfrm>
              <a:off x="392519" y="4908940"/>
              <a:ext cx="490118" cy="524967"/>
            </a:xfrm>
            <a:prstGeom prst="rect">
              <a:avLst/>
            </a:prstGeom>
          </p:spPr>
        </p:pic>
        <p:pic>
          <p:nvPicPr>
            <p:cNvPr id="14" name="Picture 13">
              <a:extLst>
                <a:ext uri="{FF2B5EF4-FFF2-40B4-BE49-F238E27FC236}">
                  <a16:creationId xmlns:a16="http://schemas.microsoft.com/office/drawing/2014/main" id="{8F8F457F-8856-B911-A80E-46ACF0385628}"/>
                </a:ext>
              </a:extLst>
            </p:cNvPr>
            <p:cNvPicPr>
              <a:picLocks noChangeAspect="1"/>
            </p:cNvPicPr>
            <p:nvPr/>
          </p:nvPicPr>
          <p:blipFill>
            <a:blip r:embed="rId3"/>
            <a:srcRect l="3117" t="16288" r="82648" b="12675"/>
            <a:stretch>
              <a:fillRect/>
            </a:stretch>
          </p:blipFill>
          <p:spPr>
            <a:xfrm>
              <a:off x="400204" y="4291897"/>
              <a:ext cx="474748" cy="463002"/>
            </a:xfrm>
            <a:prstGeom prst="rect">
              <a:avLst/>
            </a:prstGeom>
          </p:spPr>
        </p:pic>
      </p:grpSp>
      <p:grpSp>
        <p:nvGrpSpPr>
          <p:cNvPr id="17" name="Group 16">
            <a:extLst>
              <a:ext uri="{FF2B5EF4-FFF2-40B4-BE49-F238E27FC236}">
                <a16:creationId xmlns:a16="http://schemas.microsoft.com/office/drawing/2014/main" id="{EF138140-4160-5516-3D39-F336502CF694}"/>
              </a:ext>
              <a:ext uri="{C183D7F6-B498-43B3-948B-1728B52AA6E4}">
                <adec:decorative xmlns:adec="http://schemas.microsoft.com/office/drawing/2017/decorative" val="1"/>
              </a:ext>
            </a:extLst>
          </p:cNvPr>
          <p:cNvGrpSpPr/>
          <p:nvPr/>
        </p:nvGrpSpPr>
        <p:grpSpPr>
          <a:xfrm>
            <a:off x="5751230" y="4426439"/>
            <a:ext cx="1746558" cy="1954222"/>
            <a:chOff x="6096000" y="4431958"/>
            <a:chExt cx="1746558" cy="1954222"/>
          </a:xfrm>
        </p:grpSpPr>
        <p:pic>
          <p:nvPicPr>
            <p:cNvPr id="3" name="Picture 2">
              <a:extLst>
                <a:ext uri="{FF2B5EF4-FFF2-40B4-BE49-F238E27FC236}">
                  <a16:creationId xmlns:a16="http://schemas.microsoft.com/office/drawing/2014/main" id="{65563AF0-52B8-B8CB-A113-34EBAC65D287}"/>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4431958"/>
              <a:ext cx="1555571" cy="1555571"/>
            </a:xfrm>
            <a:prstGeom prst="rect">
              <a:avLst/>
            </a:prstGeom>
          </p:spPr>
        </p:pic>
        <p:sp>
          <p:nvSpPr>
            <p:cNvPr id="16" name="Text Placeholder 5" descr="DEN provides a range of equitable types of engagement and communications&#10;">
              <a:extLst>
                <a:ext uri="{FF2B5EF4-FFF2-40B4-BE49-F238E27FC236}">
                  <a16:creationId xmlns:a16="http://schemas.microsoft.com/office/drawing/2014/main" id="{8C5259FC-79D4-4E7E-1A03-738AA66ADE89}"/>
                </a:ext>
              </a:extLst>
            </p:cNvPr>
            <p:cNvSpPr txBox="1">
              <a:spLocks/>
            </p:cNvSpPr>
            <p:nvPr/>
          </p:nvSpPr>
          <p:spPr>
            <a:xfrm>
              <a:off x="6096000" y="5932084"/>
              <a:ext cx="1746558" cy="454096"/>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
                  <a:srgbClr val="C3D831"/>
                </a:buClr>
                <a:buSzTx/>
                <a:buFont typeface="Arial" panose="020B0604020202020204" pitchFamily="34" charset="0"/>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Business Connect Newsletter</a:t>
              </a:r>
            </a:p>
          </p:txBody>
        </p:sp>
      </p:grpSp>
      <p:pic>
        <p:nvPicPr>
          <p:cNvPr id="20" name="Picture 19">
            <a:extLst>
              <a:ext uri="{FF2B5EF4-FFF2-40B4-BE49-F238E27FC236}">
                <a16:creationId xmlns:a16="http://schemas.microsoft.com/office/drawing/2014/main" id="{139D7819-56A3-2C04-A978-2E1EB22636EC}"/>
              </a:ext>
              <a:ext uri="{C183D7F6-B498-43B3-948B-1728B52AA6E4}">
                <adec:decorative xmlns:adec="http://schemas.microsoft.com/office/drawing/2017/decorative" val="1"/>
              </a:ext>
            </a:extLst>
          </p:cNvPr>
          <p:cNvPicPr>
            <a:picLocks noChangeAspect="1"/>
          </p:cNvPicPr>
          <p:nvPr/>
        </p:nvPicPr>
        <p:blipFill>
          <a:blip r:embed="rId5"/>
          <a:srcRect b="13995"/>
          <a:stretch>
            <a:fillRect/>
          </a:stretch>
        </p:blipFill>
        <p:spPr>
          <a:xfrm>
            <a:off x="8236363" y="4535290"/>
            <a:ext cx="1555571" cy="1337867"/>
          </a:xfrm>
          <a:prstGeom prst="rect">
            <a:avLst/>
          </a:prstGeom>
        </p:spPr>
      </p:pic>
      <p:sp>
        <p:nvSpPr>
          <p:cNvPr id="21" name="Text Placeholder 5" descr="DEN provides a range of equitable types of engagement and communications&#10;">
            <a:extLst>
              <a:ext uri="{FF2B5EF4-FFF2-40B4-BE49-F238E27FC236}">
                <a16:creationId xmlns:a16="http://schemas.microsoft.com/office/drawing/2014/main" id="{FEBFF53B-4AA8-338B-BE74-79A8F7EBD078}"/>
              </a:ext>
            </a:extLst>
          </p:cNvPr>
          <p:cNvSpPr txBox="1">
            <a:spLocks/>
          </p:cNvSpPr>
          <p:nvPr/>
        </p:nvSpPr>
        <p:spPr>
          <a:xfrm>
            <a:off x="8317046" y="5926565"/>
            <a:ext cx="1746558" cy="454096"/>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
                <a:srgbClr val="C3D831"/>
              </a:buClr>
              <a:buSzTx/>
              <a:buFont typeface="Arial" panose="020B0604020202020204" pitchFamily="34" charset="0"/>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Do Business With DEN</a:t>
            </a:r>
          </a:p>
        </p:txBody>
      </p:sp>
    </p:spTree>
    <p:extLst>
      <p:ext uri="{BB962C8B-B14F-4D97-AF65-F5344CB8AC3E}">
        <p14:creationId xmlns:p14="http://schemas.microsoft.com/office/powerpoint/2010/main" val="12832333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descr="Legal Disclaimer​">
            <a:extLst>
              <a:ext uri="{FF2B5EF4-FFF2-40B4-BE49-F238E27FC236}">
                <a16:creationId xmlns:a16="http://schemas.microsoft.com/office/drawing/2014/main" id="{02C43F30-EC11-9635-A135-591D565CDEE5}"/>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Legal Disclaimer​</a:t>
            </a:r>
          </a:p>
        </p:txBody>
      </p:sp>
      <p:sp>
        <p:nvSpPr>
          <p:cNvPr id="4" name="Text Placeholder 3" descr="This event is intended to provide the business community with early notice for potential procurement opportunities at DEN, allow companies to meet DEN project managers, and allow firms to network and foster relationships with each other. Projects included in this event are in their early stages of planning, and critical information about these projects (e.g. dates and goals) may be unknown and are otherwise subject to change. The City and County of Denver may, in its discretion, cancel, modify, or place any project on hold at any time, for any reason. ​&#10;&#10;">
            <a:extLst>
              <a:ext uri="{FF2B5EF4-FFF2-40B4-BE49-F238E27FC236}">
                <a16:creationId xmlns:a16="http://schemas.microsoft.com/office/drawing/2014/main" id="{4E6C5A12-6BB9-F92F-6DFD-C5CF58B5A428}"/>
              </a:ext>
              <a:ext uri="{C183D7F6-B498-43B3-948B-1728B52AA6E4}">
                <adec:decorative xmlns:adec="http://schemas.microsoft.com/office/drawing/2017/decorative" val="0"/>
              </a:ext>
            </a:extLst>
          </p:cNvPr>
          <p:cNvSpPr>
            <a:spLocks noGrp="1"/>
          </p:cNvSpPr>
          <p:nvPr>
            <p:ph type="body" sz="quarter" idx="13"/>
          </p:nvPr>
        </p:nvSpPr>
        <p:spPr>
          <a:xfrm>
            <a:off x="769938" y="1555749"/>
            <a:ext cx="9907027" cy="4555339"/>
          </a:xfrm>
        </p:spPr>
        <p:txBody>
          <a:bodyPr/>
          <a:lstStyle/>
          <a:p>
            <a:pPr>
              <a:lnSpc>
                <a:spcPct val="120000"/>
              </a:lnSpc>
            </a:pPr>
            <a:r>
              <a:rPr lang="en-US" sz="2000"/>
              <a:t>This event is intended to provide the business community with early notice for potential procurement opportunities at DEN, allow companies to meet DEN project managers, and allow firms to network and foster relationships with each other. Projects included in this event are in their early stages of planning, and critical information about these projects (e.g. dates and goals) may be unknown and are otherwise subject to change. The City and County of Denver may, in its discretion, cancel, modify, or place any project on hold at any time, for any reason. ​</a:t>
            </a:r>
          </a:p>
          <a:p>
            <a:pPr>
              <a:lnSpc>
                <a:spcPct val="120000"/>
              </a:lnSpc>
            </a:pPr>
            <a:endParaRPr lang="en-US" sz="2000"/>
          </a:p>
        </p:txBody>
      </p:sp>
    </p:spTree>
    <p:extLst>
      <p:ext uri="{BB962C8B-B14F-4D97-AF65-F5344CB8AC3E}">
        <p14:creationId xmlns:p14="http://schemas.microsoft.com/office/powerpoint/2010/main" val="2507076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Upcoming Opportunities – Updated Webpage">
            <a:extLst>
              <a:ext uri="{FF2B5EF4-FFF2-40B4-BE49-F238E27FC236}">
                <a16:creationId xmlns:a16="http://schemas.microsoft.com/office/drawing/2014/main" id="{E31A49D9-D488-963E-D252-8840B6E0167D}"/>
              </a:ext>
              <a:ext uri="{C183D7F6-B498-43B3-948B-1728B52AA6E4}">
                <adec:decorative xmlns:adec="http://schemas.microsoft.com/office/drawing/2017/decorative" val="0"/>
              </a:ext>
            </a:extLst>
          </p:cNvPr>
          <p:cNvSpPr>
            <a:spLocks noGrp="1"/>
          </p:cNvSpPr>
          <p:nvPr>
            <p:ph type="title" idx="4294967295"/>
          </p:nvPr>
        </p:nvSpPr>
        <p:spPr>
          <a:xfrm>
            <a:off x="770439" y="485305"/>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Upcoming Opportunities </a:t>
            </a:r>
            <a:r>
              <a:rPr lang="en-US" sz="2800">
                <a:solidFill>
                  <a:srgbClr val="440099"/>
                </a:solidFill>
                <a:latin typeface="+mn-lt"/>
                <a:ea typeface="+mn-ea"/>
                <a:cs typeface="+mn-cs"/>
              </a:rPr>
              <a:t>- </a:t>
            </a:r>
            <a:r>
              <a:rPr kumimoji="0" lang="en-US" sz="2800" b="0" i="0" u="none" strike="noStrike" kern="1200" cap="none" spc="0" normalizeH="0" baseline="0" noProof="0">
                <a:ln>
                  <a:noFill/>
                </a:ln>
                <a:solidFill>
                  <a:srgbClr val="440099"/>
                </a:solidFill>
                <a:effectLst/>
                <a:uLnTx/>
                <a:uFillTx/>
                <a:latin typeface="+mn-lt"/>
                <a:ea typeface="+mn-ea"/>
                <a:cs typeface="+mn-cs"/>
              </a:rPr>
              <a:t>Webpage</a:t>
            </a:r>
            <a:endParaRPr lang="en-US" sz="2800" b="0" i="0" u="none" strike="noStrike" kern="1200" cap="none" spc="0" normalizeH="0" baseline="0" noProof="0">
              <a:ln>
                <a:noFill/>
              </a:ln>
              <a:solidFill>
                <a:srgbClr val="440099"/>
              </a:solidFill>
              <a:effectLst/>
              <a:uLnTx/>
              <a:uFillTx/>
              <a:latin typeface="+mn-lt"/>
              <a:ea typeface="Calibri"/>
              <a:cs typeface="Calibri"/>
            </a:endParaRPr>
          </a:p>
        </p:txBody>
      </p:sp>
      <p:pic>
        <p:nvPicPr>
          <p:cNvPr id="11" name="Picture 10" descr="We will highlight various procurement opportunities in their initial planning stages, with essential information potentially unknown and subject to change. The City and County of Denver may choose to cancel, modify, or suspend any project for any reason. &#10;&#10;And now we will hand the event over to our project managers. &#10;&#10;https://www.flydenver.com/business-and-community/procurement/opportunities/#opportunities&#10;">
            <a:extLst>
              <a:ext uri="{FF2B5EF4-FFF2-40B4-BE49-F238E27FC236}">
                <a16:creationId xmlns:a16="http://schemas.microsoft.com/office/drawing/2014/main" id="{E92C56A5-F1AF-E313-2540-1B932BAD797C}"/>
              </a:ext>
              <a:ext uri="{C183D7F6-B498-43B3-948B-1728B52AA6E4}">
                <adec:decorative xmlns:adec="http://schemas.microsoft.com/office/drawing/2017/decorative" val="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0704"/>
          <a:stretch/>
        </p:blipFill>
        <p:spPr>
          <a:xfrm>
            <a:off x="770439" y="1577245"/>
            <a:ext cx="9349843" cy="3026732"/>
          </a:xfrm>
          <a:prstGeom prst="rect">
            <a:avLst/>
          </a:prstGeom>
        </p:spPr>
      </p:pic>
      <p:pic>
        <p:nvPicPr>
          <p:cNvPr id="2" name="Picture 1" descr="https://www.flydenver.com/business-and-community/procurement/opportunities/#opportunities">
            <a:extLst>
              <a:ext uri="{FF2B5EF4-FFF2-40B4-BE49-F238E27FC236}">
                <a16:creationId xmlns:a16="http://schemas.microsoft.com/office/drawing/2014/main" id="{81ADF670-AC70-4233-F2A4-FEF4946B7481}"/>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51163" y="5878286"/>
            <a:ext cx="808264" cy="808264"/>
          </a:xfrm>
          <a:prstGeom prst="rect">
            <a:avLst/>
          </a:prstGeom>
        </p:spPr>
      </p:pic>
    </p:spTree>
    <p:extLst>
      <p:ext uri="{BB962C8B-B14F-4D97-AF65-F5344CB8AC3E}">
        <p14:creationId xmlns:p14="http://schemas.microsoft.com/office/powerpoint/2010/main" val="2917361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9ED19-BB94-4ACA-9E7B-870B101B3829}"/>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D53AD102-26C3-A3F8-CF0D-8DDA26368F1C}"/>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b="1">
                <a:solidFill>
                  <a:schemeClr val="bg1"/>
                </a:solidFill>
                <a:ea typeface="Calibri Light"/>
                <a:cs typeface="Calibri Light"/>
              </a:rPr>
              <a:t>Multiple Concessions Opportunities </a:t>
            </a:r>
            <a:br>
              <a:rPr lang="en-US" sz="3600">
                <a:solidFill>
                  <a:schemeClr val="bg1"/>
                </a:solidFill>
                <a:latin typeface="+mn-lt"/>
                <a:ea typeface="Calibri"/>
                <a:cs typeface="Calibri"/>
              </a:rPr>
            </a:br>
            <a:r>
              <a:rPr lang="en-US" sz="3600">
                <a:solidFill>
                  <a:schemeClr val="bg1"/>
                </a:solidFill>
                <a:latin typeface="+mn-lt"/>
                <a:ea typeface="Calibri"/>
                <a:cs typeface="Calibri"/>
              </a:rPr>
              <a:t>Breakout Room#1 </a:t>
            </a:r>
            <a:endParaRPr kumimoji="0" lang="en-US" sz="3600" b="0" i="0" u="none" strike="noStrike" kern="1200" cap="none" spc="0" normalizeH="0" baseline="0" noProof="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197345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AF6153-B07E-9C7E-17C5-A3DD462DD997}"/>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dirty="0">
                <a:ln>
                  <a:noFill/>
                </a:ln>
                <a:solidFill>
                  <a:srgbClr val="440099"/>
                </a:solidFill>
                <a:effectLst/>
                <a:uLnTx/>
                <a:uFillTx/>
                <a:latin typeface="+mn-lt"/>
                <a:ea typeface="+mn-ea"/>
                <a:cs typeface="+mn-cs"/>
              </a:rPr>
              <a:t>A Center NWM1 Casual Dining with Bar</a:t>
            </a:r>
          </a:p>
        </p:txBody>
      </p:sp>
      <p:sp>
        <p:nvSpPr>
          <p:cNvPr id="9" name="TextBox 8">
            <a:extLst>
              <a:ext uri="{FF2B5EF4-FFF2-40B4-BE49-F238E27FC236}">
                <a16:creationId xmlns:a16="http://schemas.microsoft.com/office/drawing/2014/main" id="{2040DA07-F835-69EE-24D3-331BFBDAAA82}"/>
              </a:ext>
              <a:ext uri="{C183D7F6-B498-43B3-948B-1728B52AA6E4}">
                <adec:decorative xmlns:adec="http://schemas.microsoft.com/office/drawing/2017/decorative" val="0"/>
              </a:ext>
            </a:extLst>
          </p:cNvPr>
          <p:cNvSpPr txBox="1"/>
          <p:nvPr/>
        </p:nvSpPr>
        <p:spPr>
          <a:xfrm>
            <a:off x="770439" y="1263134"/>
            <a:ext cx="9483904" cy="3108543"/>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Calibri"/>
                <a:cs typeface="Segoe UI"/>
              </a:rPr>
              <a:t>Denver International Airport (DEN) will be conducting a Request for Proposals (RFP) competitive selection process for a concessionaire to design, build, and manage a  food &amp; beverage location in  Concourse </a:t>
            </a:r>
            <a:r>
              <a:rPr lang="en-US" sz="1400">
                <a:solidFill>
                  <a:prstClr val="black"/>
                </a:solidFill>
                <a:latin typeface="Calibri"/>
                <a:ea typeface="Calibri"/>
                <a:cs typeface="Segoe UI"/>
              </a:rPr>
              <a:t>A</a:t>
            </a:r>
            <a:r>
              <a:rPr kumimoji="0" lang="en-US" sz="1400" b="0" i="0" u="none" strike="noStrike" kern="1200" cap="none" spc="0" normalizeH="0" baseline="0" noProof="0">
                <a:ln>
                  <a:noFill/>
                </a:ln>
                <a:solidFill>
                  <a:prstClr val="black"/>
                </a:solidFill>
                <a:effectLst/>
                <a:uLnTx/>
                <a:uFillTx/>
                <a:latin typeface="Calibri"/>
                <a:ea typeface="Calibri"/>
                <a:cs typeface="Segoe UI"/>
              </a:rPr>
              <a:t>. This location will be a Casual Dining w/ Bar concept. The location will be approximately 5,552 square feet and the term will be 12 years. Prior to entering into a contract with the City, the awarded proposer will be required to confirm in writing that it has entered into a Labor Harmony (Peace) Agreement with the labor organization representing or seeking to represent concessions workers at the concession that prohibits the labor organization and its members from picketing, boycotting, engaging in a work stoppage, or other economic interference with the concessionaire at DEN.</a:t>
            </a:r>
            <a:br>
              <a:rPr kumimoji="0" lang="en-US" sz="1400" b="0" i="0" u="none" strike="noStrike" kern="1200" cap="none" spc="0" normalizeH="0" baseline="0" noProof="0">
                <a:ln>
                  <a:noFill/>
                </a:ln>
                <a:solidFill>
                  <a:prstClr val="black"/>
                </a:solidFill>
                <a:effectLst/>
                <a:uLnTx/>
                <a:uFillTx/>
                <a:latin typeface="Calibri"/>
                <a:ea typeface="Calibri"/>
                <a:cs typeface="Segoe UI"/>
              </a:rPr>
            </a:b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lang="en-US" sz="1400" b="1">
                <a:solidFill>
                  <a:prstClr val="black"/>
                </a:solidFill>
                <a:ea typeface="Calibri"/>
                <a:cs typeface="Calibri"/>
              </a:rPr>
              <a:t>KEY INFORMATION </a:t>
            </a:r>
            <a:br>
              <a:rPr lang="en-US" sz="1400" b="1">
                <a:solidFill>
                  <a:prstClr val="black"/>
                </a:solidFill>
                <a:ea typeface="Calibri"/>
                <a:cs typeface="Calibri"/>
              </a:rPr>
            </a:b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Small Business Program Goal: </a:t>
            </a:r>
            <a:r>
              <a:rPr lang="en-US" sz="1400">
                <a:solidFill>
                  <a:prstClr val="black"/>
                </a:solidFill>
                <a:cs typeface="Calibri"/>
              </a:rPr>
              <a:t> ACDBE TBD / MWBE TBD</a:t>
            </a:r>
            <a:endParaRPr lang="en-US" sz="1400">
              <a:solidFill>
                <a:prstClr val="black"/>
              </a:solidFill>
              <a:ea typeface="Calibri"/>
              <a:cs typeface="Calibri"/>
            </a:endParaRPr>
          </a:p>
          <a:p>
            <a:pPr lvl="0">
              <a:buClr>
                <a:srgbClr val="E35B2A"/>
              </a:buClr>
              <a:defRPr/>
            </a:pPr>
            <a:r>
              <a:rPr lang="en-US" sz="1400" b="1">
                <a:solidFill>
                  <a:prstClr val="black"/>
                </a:solidFill>
              </a:rPr>
              <a:t>Key Scope/Industry: </a:t>
            </a:r>
            <a:r>
              <a:rPr lang="en-US" sz="1400">
                <a:solidFill>
                  <a:prstClr val="black"/>
                </a:solidFill>
                <a:ea typeface="Calibri"/>
                <a:cs typeface="Calibri"/>
              </a:rPr>
              <a:t> Food and Beverage</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a:solidFill>
                  <a:prstClr val="black"/>
                </a:solidFill>
                <a:cs typeface="Calibri"/>
                <a:hlinkClick r:id="rId3"/>
              </a:rPr>
              <a:t>angela.finn@flydenver.com</a:t>
            </a:r>
            <a:endParaRPr lang="en-US" sz="1400">
              <a:solidFill>
                <a:prstClr val="black"/>
              </a:solidFill>
              <a:cs typeface="Calibri"/>
            </a:endParaRPr>
          </a:p>
          <a:p>
            <a:pPr marL="0" marR="0" lvl="0" indent="0" algn="l" defTabSz="914400" rtl="0" eaLnBrk="1" fontAlgn="auto" latinLnBrk="0" hangingPunct="1">
              <a:lnSpc>
                <a:spcPct val="100000"/>
              </a:lnSpc>
              <a:spcBef>
                <a:spcPts val="0"/>
              </a:spcBef>
              <a:spcAft>
                <a:spcPts val="0"/>
              </a:spcAft>
              <a:buClr>
                <a:srgbClr val="E35B2A"/>
              </a:buClr>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pic>
        <p:nvPicPr>
          <p:cNvPr id="4" name="Picture 3">
            <a:extLst>
              <a:ext uri="{FF2B5EF4-FFF2-40B4-BE49-F238E27FC236}">
                <a16:creationId xmlns:a16="http://schemas.microsoft.com/office/drawing/2014/main" id="{A7C04E50-83DA-3D36-444D-201AA0F7505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3" name="TextBox 2">
            <a:extLst>
              <a:ext uri="{FF2B5EF4-FFF2-40B4-BE49-F238E27FC236}">
                <a16:creationId xmlns:a16="http://schemas.microsoft.com/office/drawing/2014/main" id="{EC72A61B-7E9E-70CB-331D-FF0908F07FE3}"/>
              </a:ext>
            </a:extLst>
          </p:cNvPr>
          <p:cNvSpPr txBox="1"/>
          <p:nvPr/>
        </p:nvSpPr>
        <p:spPr>
          <a:xfrm>
            <a:off x="770439" y="4187057"/>
            <a:ext cx="3766158"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a:cs typeface="Calibri"/>
              </a:rPr>
              <a:t>*Dates are tentative and subject to change</a:t>
            </a:r>
            <a:r>
              <a:rPr kumimoji="0" lang="en-US" sz="1600" b="0" i="0" u="none" strike="noStrike" kern="1200" cap="none" spc="0" normalizeH="0" baseline="0" noProof="0">
                <a:ln>
                  <a:noFill/>
                </a:ln>
                <a:solidFill>
                  <a:prstClr val="black"/>
                </a:solidFill>
                <a:effectLst/>
                <a:uLnTx/>
                <a:uFillTx/>
                <a:latin typeface="Calibri" panose="020F0502020204030204"/>
                <a:ea typeface="Calibri"/>
                <a:cs typeface="Calibri"/>
              </a:rPr>
              <a: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5" descr="Schematic concourse layout diagram for Key Plan Concourse A, showing the location for the A Center NWM1 Casual Dining with Bar. ">
            <a:extLst>
              <a:ext uri="{FF2B5EF4-FFF2-40B4-BE49-F238E27FC236}">
                <a16:creationId xmlns:a16="http://schemas.microsoft.com/office/drawing/2014/main" id="{C69BA383-4CC7-B5A3-2EAA-22E00E418163}"/>
              </a:ext>
            </a:extLst>
          </p:cNvPr>
          <p:cNvPicPr>
            <a:picLocks noChangeAspect="1"/>
          </p:cNvPicPr>
          <p:nvPr/>
        </p:nvPicPr>
        <p:blipFill>
          <a:blip r:embed="rId5"/>
          <a:stretch>
            <a:fillRect/>
          </a:stretch>
        </p:blipFill>
        <p:spPr>
          <a:xfrm>
            <a:off x="2102069" y="4679545"/>
            <a:ext cx="6196579" cy="1830642"/>
          </a:xfrm>
          <a:prstGeom prst="rect">
            <a:avLst/>
          </a:prstGeom>
        </p:spPr>
      </p:pic>
    </p:spTree>
    <p:extLst>
      <p:ext uri="{BB962C8B-B14F-4D97-AF65-F5344CB8AC3E}">
        <p14:creationId xmlns:p14="http://schemas.microsoft.com/office/powerpoint/2010/main" val="264350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AF6153-B07E-9C7E-17C5-A3DD462DD997}"/>
              </a:ext>
              <a:ext uri="{C183D7F6-B498-43B3-948B-1728B52AA6E4}">
                <adec:decorative xmlns:adec="http://schemas.microsoft.com/office/drawing/2017/decorative" val="1"/>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dirty="0">
                <a:ln>
                  <a:noFill/>
                </a:ln>
                <a:solidFill>
                  <a:srgbClr val="440099"/>
                </a:solidFill>
                <a:effectLst/>
                <a:uLnTx/>
                <a:uFillTx/>
                <a:latin typeface="+mn-lt"/>
                <a:ea typeface="+mn-ea"/>
                <a:cs typeface="+mn-cs"/>
              </a:rPr>
              <a:t>A Center NWM1 Casual Dining with Bar cont. </a:t>
            </a:r>
          </a:p>
        </p:txBody>
      </p:sp>
      <p:pic>
        <p:nvPicPr>
          <p:cNvPr id="4" name="Picture 3">
            <a:extLst>
              <a:ext uri="{FF2B5EF4-FFF2-40B4-BE49-F238E27FC236}">
                <a16:creationId xmlns:a16="http://schemas.microsoft.com/office/drawing/2014/main" id="{A7C04E50-83DA-3D36-444D-201AA0F7505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8" name="Picture 7" descr="Architectural floor-plan diagram shows a proposed center casual-dining space with bar, labeled “A CENTER NWM-1 CASUAL DINING W/BAR, 5,552 SF.”">
            <a:extLst>
              <a:ext uri="{FF2B5EF4-FFF2-40B4-BE49-F238E27FC236}">
                <a16:creationId xmlns:a16="http://schemas.microsoft.com/office/drawing/2014/main" id="{3641AD5A-E26D-52B5-222A-2724E7720B04}"/>
              </a:ext>
            </a:extLst>
          </p:cNvPr>
          <p:cNvPicPr>
            <a:picLocks noChangeAspect="1"/>
          </p:cNvPicPr>
          <p:nvPr/>
        </p:nvPicPr>
        <p:blipFill>
          <a:blip r:embed="rId4"/>
          <a:srcRect l="2126"/>
          <a:stretch>
            <a:fillRect/>
          </a:stretch>
        </p:blipFill>
        <p:spPr>
          <a:xfrm>
            <a:off x="2726772" y="1141863"/>
            <a:ext cx="5394960" cy="5140555"/>
          </a:xfrm>
          <a:prstGeom prst="rect">
            <a:avLst/>
          </a:prstGeom>
        </p:spPr>
      </p:pic>
    </p:spTree>
    <p:extLst>
      <p:ext uri="{BB962C8B-B14F-4D97-AF65-F5344CB8AC3E}">
        <p14:creationId xmlns:p14="http://schemas.microsoft.com/office/powerpoint/2010/main" val="455818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AF6153-B07E-9C7E-17C5-A3DD462DD997}"/>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sz="3200">
                <a:solidFill>
                  <a:srgbClr val="440099"/>
                </a:solidFill>
                <a:latin typeface="+mn-lt"/>
                <a:ea typeface="+mn-ea"/>
                <a:cs typeface="+mn-cs"/>
              </a:rPr>
              <a:t>B Sub E402 Casual Dining with Bar</a:t>
            </a:r>
          </a:p>
        </p:txBody>
      </p:sp>
      <p:sp>
        <p:nvSpPr>
          <p:cNvPr id="9" name="TextBox 8">
            <a:extLst>
              <a:ext uri="{FF2B5EF4-FFF2-40B4-BE49-F238E27FC236}">
                <a16:creationId xmlns:a16="http://schemas.microsoft.com/office/drawing/2014/main" id="{2040DA07-F835-69EE-24D3-331BFBDAAA82}"/>
              </a:ext>
              <a:ext uri="{C183D7F6-B498-43B3-948B-1728B52AA6E4}">
                <adec:decorative xmlns:adec="http://schemas.microsoft.com/office/drawing/2017/decorative" val="0"/>
              </a:ext>
            </a:extLst>
          </p:cNvPr>
          <p:cNvSpPr txBox="1"/>
          <p:nvPr/>
        </p:nvSpPr>
        <p:spPr>
          <a:xfrm>
            <a:off x="770439" y="1263134"/>
            <a:ext cx="9483904" cy="3108543"/>
          </a:xfrm>
          <a:prstGeom prst="rect">
            <a:avLst/>
          </a:prstGeom>
          <a:noFill/>
        </p:spPr>
        <p:txBody>
          <a:bodyPr wrap="square" lIns="91440" tIns="45720" rIns="91440" bIns="45720" anchor="t">
            <a:spAutoFit/>
          </a:bodyPr>
          <a:lstStyle/>
          <a:p>
            <a:pPr>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Denver International Airport (DEN) will be conducting a Request for Proposals (RFP) competitive selection process for a concessionaire to design, build, and manage a  food &amp; beverage location in  Concourse B. This location will be a Casual Dining w/ Bar concept. The location will be approximately 3,018 square feet and the term will be 12 years. Prior to entering into a contract with the City, the awarded proposer will be required to confirm in writing that it has entered into a Labor Harmony (Peace) Agreement with the labor organization representing or seeking to represent concessions workers at the concession that prohibits the labor organization and its members from picketing, boycotting, engaging in a </a:t>
            </a:r>
            <a:r>
              <a:rPr lang="en-US" sz="1400">
                <a:solidFill>
                  <a:prstClr val="black"/>
                </a:solidFill>
                <a:latin typeface="Calibri" panose="020F0502020204030204"/>
              </a:rPr>
              <a:t>work stoppage</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or other economic interference with the concessionaire at DEN.</a:t>
            </a:r>
            <a:endParaRPr lang="en-US" sz="140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rPr>
              <a:t>KEY INFORMATION </a:t>
            </a:r>
            <a:br>
              <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rPr>
            </a:b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Small Business Program Goal: </a:t>
            </a:r>
            <a:r>
              <a:rPr lang="en-US" sz="1400">
                <a:solidFill>
                  <a:prstClr val="black"/>
                </a:solidFill>
                <a:cs typeface="Calibri"/>
              </a:rPr>
              <a:t> ACDBE TBD / MWBE TBD </a:t>
            </a:r>
            <a:endParaRPr lang="en-US" sz="1400">
              <a:solidFill>
                <a:prstClr val="black"/>
              </a:solidFill>
              <a:ea typeface="Calibri"/>
              <a:cs typeface="Calibri"/>
            </a:endParaRPr>
          </a:p>
          <a:p>
            <a:pPr lvl="0">
              <a:buClr>
                <a:srgbClr val="E35B2A"/>
              </a:buClr>
              <a:defRPr/>
            </a:pPr>
            <a:r>
              <a:rPr lang="en-US" sz="1400" b="1">
                <a:solidFill>
                  <a:prstClr val="black"/>
                </a:solidFill>
              </a:rPr>
              <a:t>Key Scope/Industry: </a:t>
            </a:r>
            <a:r>
              <a:rPr lang="en-US" sz="1400">
                <a:solidFill>
                  <a:prstClr val="black"/>
                </a:solidFill>
                <a:ea typeface="Calibri"/>
                <a:cs typeface="Calibri"/>
              </a:rPr>
              <a:t> Food and Beverage</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a:solidFill>
                  <a:prstClr val="black"/>
                </a:solidFill>
                <a:cs typeface="Calibri"/>
                <a:hlinkClick r:id="rId3"/>
              </a:rPr>
              <a:t>angela.finn@flydenver.com</a:t>
            </a:r>
            <a:endParaRPr lang="en-US" sz="1400">
              <a:solidFill>
                <a:prstClr val="black"/>
              </a:solidFill>
              <a:cs typeface="Calibri"/>
            </a:endParaRPr>
          </a:p>
          <a:p>
            <a:pPr marL="0" marR="0" lvl="0" indent="0" algn="l" defTabSz="914400" rtl="0" eaLnBrk="1" fontAlgn="auto" latinLnBrk="0" hangingPunct="1">
              <a:lnSpc>
                <a:spcPct val="100000"/>
              </a:lnSpc>
              <a:spcBef>
                <a:spcPts val="0"/>
              </a:spcBef>
              <a:spcAft>
                <a:spcPts val="0"/>
              </a:spcAft>
              <a:buClr>
                <a:srgbClr val="E35B2A"/>
              </a:buClr>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pic>
        <p:nvPicPr>
          <p:cNvPr id="4" name="Picture 3">
            <a:extLst>
              <a:ext uri="{FF2B5EF4-FFF2-40B4-BE49-F238E27FC236}">
                <a16:creationId xmlns:a16="http://schemas.microsoft.com/office/drawing/2014/main" id="{A7C04E50-83DA-3D36-444D-201AA0F7505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3" name="TextBox 2">
            <a:extLst>
              <a:ext uri="{FF2B5EF4-FFF2-40B4-BE49-F238E27FC236}">
                <a16:creationId xmlns:a16="http://schemas.microsoft.com/office/drawing/2014/main" id="{4A5872B4-7474-5CE3-76D1-6EBCFFC3552A}"/>
              </a:ext>
            </a:extLst>
          </p:cNvPr>
          <p:cNvSpPr txBox="1"/>
          <p:nvPr/>
        </p:nvSpPr>
        <p:spPr>
          <a:xfrm>
            <a:off x="770439" y="4033123"/>
            <a:ext cx="3839227"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a:cs typeface="Calibri"/>
              </a:rPr>
              <a:t>*Dates are tentative and subject to change</a:t>
            </a:r>
            <a:r>
              <a:rPr kumimoji="0" lang="en-US" sz="1050" b="0" i="0" u="none" strike="noStrike" kern="1200" cap="none" spc="0" normalizeH="0" baseline="0" noProof="0">
                <a:ln>
                  <a:noFill/>
                </a:ln>
                <a:solidFill>
                  <a:prstClr val="black"/>
                </a:solidFill>
                <a:effectLst/>
                <a:uLnTx/>
                <a:uFillTx/>
                <a:latin typeface="Calibri" panose="020F0502020204030204"/>
                <a:ea typeface="Calibri"/>
                <a:cs typeface="Calibri"/>
              </a:rPr>
              <a:t>​</a:t>
            </a:r>
            <a:endParaRPr kumimoji="0" lang="en-US"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descr="Schematic railway or automated guideway track diagram titled “KEY PLAN CONCOURSE B,” &#10;&#10;">
            <a:extLst>
              <a:ext uri="{FF2B5EF4-FFF2-40B4-BE49-F238E27FC236}">
                <a16:creationId xmlns:a16="http://schemas.microsoft.com/office/drawing/2014/main" id="{4A5D4F05-1C3F-8E99-BB1F-C1080E2DF812}"/>
              </a:ext>
            </a:extLst>
          </p:cNvPr>
          <p:cNvPicPr>
            <a:picLocks noChangeAspect="1"/>
          </p:cNvPicPr>
          <p:nvPr/>
        </p:nvPicPr>
        <p:blipFill>
          <a:blip r:embed="rId5"/>
          <a:stretch>
            <a:fillRect/>
          </a:stretch>
        </p:blipFill>
        <p:spPr>
          <a:xfrm>
            <a:off x="2181810" y="4420970"/>
            <a:ext cx="6484883" cy="1861448"/>
          </a:xfrm>
          <a:prstGeom prst="rect">
            <a:avLst/>
          </a:prstGeom>
        </p:spPr>
      </p:pic>
    </p:spTree>
    <p:extLst>
      <p:ext uri="{BB962C8B-B14F-4D97-AF65-F5344CB8AC3E}">
        <p14:creationId xmlns:p14="http://schemas.microsoft.com/office/powerpoint/2010/main" val="936721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34DD2-43CE-FDB8-B242-713E3608FBF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FAA9F9C-50DB-0E04-5731-CD9BD92BF046}"/>
              </a:ext>
              <a:ext uri="{C183D7F6-B498-43B3-948B-1728B52AA6E4}">
                <adec:decorative xmlns:adec="http://schemas.microsoft.com/office/drawing/2017/decorative" val="1"/>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dirty="0">
                <a:ln>
                  <a:noFill/>
                </a:ln>
                <a:solidFill>
                  <a:srgbClr val="440099"/>
                </a:solidFill>
                <a:effectLst/>
                <a:uLnTx/>
                <a:uFillTx/>
                <a:latin typeface="+mn-lt"/>
                <a:ea typeface="+mn-ea"/>
                <a:cs typeface="+mn-cs"/>
              </a:rPr>
              <a:t>B Sub E402 Casual Dining with Bar Cont. </a:t>
            </a:r>
          </a:p>
        </p:txBody>
      </p:sp>
      <p:pic>
        <p:nvPicPr>
          <p:cNvPr id="4" name="Picture 3">
            <a:extLst>
              <a:ext uri="{FF2B5EF4-FFF2-40B4-BE49-F238E27FC236}">
                <a16:creationId xmlns:a16="http://schemas.microsoft.com/office/drawing/2014/main" id="{F4D08F9A-397B-0B47-5D77-9D1BBD697121}"/>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10" name="Picture 9" descr="Technical architectural elevation drawing documents a central equipment or structural assembly, with red crosshatched lower sections showing the planned space for the B Sub E402 Casual Dining with Bar. &#10;&#10;">
            <a:extLst>
              <a:ext uri="{FF2B5EF4-FFF2-40B4-BE49-F238E27FC236}">
                <a16:creationId xmlns:a16="http://schemas.microsoft.com/office/drawing/2014/main" id="{64DDCE51-A355-5634-B9C8-2944DA73AB31}"/>
              </a:ext>
            </a:extLst>
          </p:cNvPr>
          <p:cNvPicPr>
            <a:picLocks noChangeAspect="1"/>
          </p:cNvPicPr>
          <p:nvPr/>
        </p:nvPicPr>
        <p:blipFill>
          <a:blip r:embed="rId4"/>
          <a:srcRect r="2036"/>
          <a:stretch>
            <a:fillRect/>
          </a:stretch>
        </p:blipFill>
        <p:spPr>
          <a:xfrm>
            <a:off x="3220191" y="1709903"/>
            <a:ext cx="5322710" cy="5149738"/>
          </a:xfrm>
          <a:prstGeom prst="rect">
            <a:avLst/>
          </a:prstGeom>
        </p:spPr>
      </p:pic>
    </p:spTree>
    <p:extLst>
      <p:ext uri="{BB962C8B-B14F-4D97-AF65-F5344CB8AC3E}">
        <p14:creationId xmlns:p14="http://schemas.microsoft.com/office/powerpoint/2010/main" val="1484857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AF6153-B07E-9C7E-17C5-A3DD462DD997}"/>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2800" b="0" i="0" u="none" strike="noStrike" kern="1200" cap="none" spc="0" normalizeH="0" baseline="0" noProof="0">
                <a:ln>
                  <a:noFill/>
                </a:ln>
                <a:solidFill>
                  <a:srgbClr val="440099"/>
                </a:solidFill>
                <a:effectLst/>
                <a:uLnTx/>
                <a:uFillTx/>
                <a:latin typeface="+mn-lt"/>
                <a:ea typeface="+mn-ea"/>
                <a:cs typeface="+mn-cs"/>
              </a:rPr>
              <a:t>B Sub E404 Specialty Coffee Kiosk</a:t>
            </a:r>
          </a:p>
        </p:txBody>
      </p:sp>
      <p:sp>
        <p:nvSpPr>
          <p:cNvPr id="9" name="TextBox 8">
            <a:extLst>
              <a:ext uri="{FF2B5EF4-FFF2-40B4-BE49-F238E27FC236}">
                <a16:creationId xmlns:a16="http://schemas.microsoft.com/office/drawing/2014/main" id="{2040DA07-F835-69EE-24D3-331BFBDAAA82}"/>
              </a:ext>
              <a:ext uri="{C183D7F6-B498-43B3-948B-1728B52AA6E4}">
                <adec:decorative xmlns:adec="http://schemas.microsoft.com/office/drawing/2017/decorative" val="0"/>
              </a:ext>
            </a:extLst>
          </p:cNvPr>
          <p:cNvSpPr txBox="1"/>
          <p:nvPr/>
        </p:nvSpPr>
        <p:spPr>
          <a:xfrm>
            <a:off x="770439" y="1263134"/>
            <a:ext cx="9483904" cy="3108543"/>
          </a:xfrm>
          <a:prstGeom prst="rect">
            <a:avLst/>
          </a:prstGeom>
          <a:noFill/>
        </p:spPr>
        <p:txBody>
          <a:bodyPr wrap="square" lIns="91440" tIns="45720" rIns="91440" bIns="45720" anchor="t">
            <a:spAutoFit/>
          </a:bodyPr>
          <a:lstStyle/>
          <a:p>
            <a:pPr>
              <a:defRPr/>
            </a:pPr>
            <a:r>
              <a:rPr kumimoji="0" lang="en-US" sz="1400" b="0" i="0" u="none" strike="noStrike" kern="1200" cap="none" spc="0" normalizeH="0" baseline="0" noProof="0">
                <a:ln>
                  <a:noFill/>
                </a:ln>
                <a:solidFill>
                  <a:prstClr val="black"/>
                </a:solidFill>
                <a:effectLst/>
                <a:uLnTx/>
                <a:uFillTx/>
                <a:latin typeface="Calibri"/>
                <a:ea typeface="Calibri"/>
                <a:cs typeface="Segoe UI"/>
              </a:rPr>
              <a:t>Denver International Airport (DEN) will be conducting a Request for Proposals (RFP) competitive selection process for a concessionaire to design, build, and manage a  food &amp; beverage location in  Concourse B. This location will be a </a:t>
            </a:r>
            <a:r>
              <a:rPr lang="en-US" sz="1400">
                <a:solidFill>
                  <a:prstClr val="black"/>
                </a:solidFill>
                <a:latin typeface="Calibri"/>
                <a:ea typeface="Calibri"/>
                <a:cs typeface="Segoe UI"/>
              </a:rPr>
              <a:t>Specialty Coffee</a:t>
            </a:r>
            <a:r>
              <a:rPr kumimoji="0" lang="en-US" sz="1400" b="0" i="0" u="none" strike="noStrike" kern="1200" cap="none" spc="0" normalizeH="0" baseline="0" noProof="0">
                <a:ln>
                  <a:noFill/>
                </a:ln>
                <a:solidFill>
                  <a:prstClr val="black"/>
                </a:solidFill>
                <a:effectLst/>
                <a:uLnTx/>
                <a:uFillTx/>
                <a:latin typeface="Calibri"/>
                <a:ea typeface="Calibri"/>
                <a:cs typeface="Segoe UI"/>
              </a:rPr>
              <a:t> Kiosk concept. The location will be approximately 194 square feet and the term will be 12 years.  Prior to entering into a contract with the City, the awarded proposer will be required to confirm in writing that it has entered into a Labor Harmony (Peace) Agreement with the labor organization representing or seeking to represent concessions workers at the concession that prohibits the labor organization and its members from picketing, boycotting, engaging in a </a:t>
            </a:r>
            <a:r>
              <a:rPr lang="en-US" sz="1400">
                <a:solidFill>
                  <a:prstClr val="black"/>
                </a:solidFill>
                <a:latin typeface="Calibri"/>
                <a:ea typeface="Calibri"/>
                <a:cs typeface="Segoe UI"/>
              </a:rPr>
              <a:t>work stoppage</a:t>
            </a:r>
            <a:r>
              <a:rPr kumimoji="0" lang="en-US" sz="1400" b="0" i="0" u="none" strike="noStrike" kern="1200" cap="none" spc="0" normalizeH="0" baseline="0" noProof="0">
                <a:ln>
                  <a:noFill/>
                </a:ln>
                <a:solidFill>
                  <a:prstClr val="black"/>
                </a:solidFill>
                <a:effectLst/>
                <a:uLnTx/>
                <a:uFillTx/>
                <a:latin typeface="Calibri"/>
                <a:ea typeface="Calibri"/>
                <a:cs typeface="Segoe UI"/>
              </a:rPr>
              <a:t>, or other economic interference with the concessionaire at DEN.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lang="en-US" sz="1400" b="1">
                <a:solidFill>
                  <a:prstClr val="black"/>
                </a:solidFill>
                <a:ea typeface="Calibri"/>
                <a:cs typeface="Calibri"/>
              </a:rPr>
              <a:t>KEY INFORMATION </a:t>
            </a:r>
            <a:br>
              <a:rPr lang="en-US" sz="1400" b="1">
                <a:ea typeface="Calibri"/>
                <a:cs typeface="Calibri"/>
              </a:rPr>
            </a:b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Small Business Program Goal: </a:t>
            </a:r>
            <a:r>
              <a:rPr lang="en-US" sz="1400">
                <a:solidFill>
                  <a:prstClr val="black"/>
                </a:solidFill>
                <a:cs typeface="Calibri"/>
              </a:rPr>
              <a:t> ACDBE TBD / MWBE TBD </a:t>
            </a:r>
            <a:endParaRPr lang="en-US" sz="1400">
              <a:solidFill>
                <a:prstClr val="black"/>
              </a:solidFill>
              <a:ea typeface="Calibri"/>
              <a:cs typeface="Calibri"/>
            </a:endParaRPr>
          </a:p>
          <a:p>
            <a:pPr lvl="0">
              <a:buClr>
                <a:srgbClr val="E35B2A"/>
              </a:buClr>
              <a:defRPr/>
            </a:pPr>
            <a:r>
              <a:rPr lang="en-US" sz="1400" b="1">
                <a:solidFill>
                  <a:prstClr val="black"/>
                </a:solidFill>
              </a:rPr>
              <a:t>Key Scope/Industry: </a:t>
            </a:r>
            <a:r>
              <a:rPr lang="en-US" sz="1400">
                <a:solidFill>
                  <a:prstClr val="black"/>
                </a:solidFill>
                <a:ea typeface="Calibri"/>
                <a:cs typeface="Calibri"/>
              </a:rPr>
              <a:t> Food and Beverage</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a:solidFill>
                  <a:prstClr val="black"/>
                </a:solidFill>
                <a:cs typeface="Calibri"/>
                <a:hlinkClick r:id="rId3">
                  <a:extLst>
                    <a:ext uri="{A12FA001-AC4F-418D-AE19-62706E023703}">
                      <ahyp:hlinkClr xmlns:ahyp="http://schemas.microsoft.com/office/drawing/2018/hyperlinkcolor" val="tx"/>
                    </a:ext>
                  </a:extLst>
                </a:hlinkClick>
              </a:rPr>
              <a:t>angela.finn@flydenver.com</a:t>
            </a:r>
            <a:endParaRPr lang="en-US" sz="1400">
              <a:solidFill>
                <a:prstClr val="black"/>
              </a:solidFill>
              <a:cs typeface="Calibri"/>
            </a:endParaRPr>
          </a:p>
          <a:p>
            <a:pPr marL="0" marR="0" lvl="0" indent="0" algn="l" defTabSz="914400" rtl="0" eaLnBrk="1" fontAlgn="auto" latinLnBrk="0" hangingPunct="1">
              <a:lnSpc>
                <a:spcPct val="100000"/>
              </a:lnSpc>
              <a:spcBef>
                <a:spcPts val="0"/>
              </a:spcBef>
              <a:spcAft>
                <a:spcPts val="0"/>
              </a:spcAft>
              <a:buClr>
                <a:srgbClr val="E35B2A"/>
              </a:buClr>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pic>
        <p:nvPicPr>
          <p:cNvPr id="4" name="Picture 3">
            <a:extLst>
              <a:ext uri="{FF2B5EF4-FFF2-40B4-BE49-F238E27FC236}">
                <a16:creationId xmlns:a16="http://schemas.microsoft.com/office/drawing/2014/main" id="{A7C04E50-83DA-3D36-444D-201AA0F7505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3" name="TextBox 2">
            <a:extLst>
              <a:ext uri="{FF2B5EF4-FFF2-40B4-BE49-F238E27FC236}">
                <a16:creationId xmlns:a16="http://schemas.microsoft.com/office/drawing/2014/main" id="{277F417A-5DBF-E0FD-C620-CA39F5467B29}"/>
              </a:ext>
            </a:extLst>
          </p:cNvPr>
          <p:cNvSpPr txBox="1"/>
          <p:nvPr/>
        </p:nvSpPr>
        <p:spPr>
          <a:xfrm>
            <a:off x="770439" y="4064028"/>
            <a:ext cx="3922734"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a:cs typeface="Calibri"/>
              </a:rPr>
              <a:t>*Dates are tentative and subject to change</a:t>
            </a:r>
            <a:r>
              <a:rPr kumimoji="0" lang="en-US" sz="1050" b="0" i="0" u="none" strike="noStrike" kern="1200" cap="none" spc="0" normalizeH="0" baseline="0" noProof="0">
                <a:ln>
                  <a:noFill/>
                </a:ln>
                <a:solidFill>
                  <a:prstClr val="black"/>
                </a:solidFill>
                <a:effectLst/>
                <a:uLnTx/>
                <a:uFillTx/>
                <a:latin typeface="Calibri" panose="020F0502020204030204"/>
                <a:ea typeface="Calibri"/>
                <a:cs typeface="Calibri"/>
              </a:rPr>
              <a:t>​</a:t>
            </a:r>
            <a:endParaRPr kumimoji="0" lang="en-US" sz="10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5" descr="Schematic key-plan diagram of Concourse B showing gate and concourse layout. Labels identify gate clusters, checkpoints, transfer points, CC-B-01, and circular orientation marker, with black outlines and gray structural blocks.&#10;">
            <a:extLst>
              <a:ext uri="{FF2B5EF4-FFF2-40B4-BE49-F238E27FC236}">
                <a16:creationId xmlns:a16="http://schemas.microsoft.com/office/drawing/2014/main" id="{0323B890-B9B4-2EC9-7CB9-4D578D238A76}"/>
              </a:ext>
            </a:extLst>
          </p:cNvPr>
          <p:cNvPicPr>
            <a:picLocks noChangeAspect="1"/>
          </p:cNvPicPr>
          <p:nvPr/>
        </p:nvPicPr>
        <p:blipFill>
          <a:blip r:embed="rId5"/>
          <a:stretch>
            <a:fillRect/>
          </a:stretch>
        </p:blipFill>
        <p:spPr>
          <a:xfrm>
            <a:off x="2144110" y="4575480"/>
            <a:ext cx="7051086" cy="2038771"/>
          </a:xfrm>
          <a:prstGeom prst="rect">
            <a:avLst/>
          </a:prstGeom>
        </p:spPr>
      </p:pic>
    </p:spTree>
    <p:extLst>
      <p:ext uri="{BB962C8B-B14F-4D97-AF65-F5344CB8AC3E}">
        <p14:creationId xmlns:p14="http://schemas.microsoft.com/office/powerpoint/2010/main" val="4067118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4E3F3-BBCF-5E1F-62E1-54E481FFF98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650F645-15F5-3D25-FAB8-68A301C8D428}"/>
              </a:ext>
              <a:ext uri="{C183D7F6-B498-43B3-948B-1728B52AA6E4}">
                <adec:decorative xmlns:adec="http://schemas.microsoft.com/office/drawing/2017/decorative" val="1"/>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dirty="0">
                <a:ln>
                  <a:noFill/>
                </a:ln>
                <a:solidFill>
                  <a:srgbClr val="440099"/>
                </a:solidFill>
                <a:effectLst/>
                <a:uLnTx/>
                <a:uFillTx/>
                <a:latin typeface="+mn-lt"/>
                <a:ea typeface="+mn-ea"/>
                <a:cs typeface="+mn-cs"/>
              </a:rPr>
              <a:t>B Sub E404 Specialty Coffee Kiosk Cont.</a:t>
            </a:r>
          </a:p>
        </p:txBody>
      </p:sp>
      <p:pic>
        <p:nvPicPr>
          <p:cNvPr id="4" name="Picture 3">
            <a:extLst>
              <a:ext uri="{FF2B5EF4-FFF2-40B4-BE49-F238E27FC236}">
                <a16:creationId xmlns:a16="http://schemas.microsoft.com/office/drawing/2014/main" id="{1F580C6E-15F7-D845-DFD9-EAAB12F8DB6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8" name="Picture 7" descr="Architectural floor-plan diagram documents a specialty coffee area labeled “B_Sub_E404 Specialty Coffee,”  and a red crosshatched service area define layout.&#10;">
            <a:extLst>
              <a:ext uri="{FF2B5EF4-FFF2-40B4-BE49-F238E27FC236}">
                <a16:creationId xmlns:a16="http://schemas.microsoft.com/office/drawing/2014/main" id="{661A9DA9-6F57-2B70-450E-171526F24DE3}"/>
              </a:ext>
            </a:extLst>
          </p:cNvPr>
          <p:cNvPicPr>
            <a:picLocks noChangeAspect="1"/>
          </p:cNvPicPr>
          <p:nvPr/>
        </p:nvPicPr>
        <p:blipFill>
          <a:blip r:embed="rId4"/>
          <a:stretch>
            <a:fillRect/>
          </a:stretch>
        </p:blipFill>
        <p:spPr>
          <a:xfrm>
            <a:off x="2187146" y="1065116"/>
            <a:ext cx="6209321" cy="5244090"/>
          </a:xfrm>
          <a:prstGeom prst="rect">
            <a:avLst/>
          </a:prstGeom>
        </p:spPr>
      </p:pic>
    </p:spTree>
    <p:extLst>
      <p:ext uri="{BB962C8B-B14F-4D97-AF65-F5344CB8AC3E}">
        <p14:creationId xmlns:p14="http://schemas.microsoft.com/office/powerpoint/2010/main" val="117770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8A526-EBF2-6D6F-C6E1-123AEEAC15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F14FC64-9429-32E0-16DA-548386604DEB}"/>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a:ln>
                  <a:noFill/>
                </a:ln>
                <a:solidFill>
                  <a:srgbClr val="440099"/>
                </a:solidFill>
                <a:effectLst/>
                <a:uLnTx/>
                <a:uFillTx/>
                <a:latin typeface="+mn-lt"/>
                <a:ea typeface="+mn-ea"/>
                <a:cs typeface="+mn-cs"/>
              </a:rPr>
              <a:t>B Sub E401 Snack</a:t>
            </a:r>
            <a:endParaRPr lang="en-US">
              <a:ea typeface="+mn-ea"/>
              <a:cs typeface="+mn-cs"/>
            </a:endParaRPr>
          </a:p>
        </p:txBody>
      </p:sp>
      <p:sp>
        <p:nvSpPr>
          <p:cNvPr id="9" name="TextBox 8">
            <a:extLst>
              <a:ext uri="{FF2B5EF4-FFF2-40B4-BE49-F238E27FC236}">
                <a16:creationId xmlns:a16="http://schemas.microsoft.com/office/drawing/2014/main" id="{17A3FE78-EFCC-6CC4-6DF3-9AABE39362A1}"/>
              </a:ext>
              <a:ext uri="{C183D7F6-B498-43B3-948B-1728B52AA6E4}">
                <adec:decorative xmlns:adec="http://schemas.microsoft.com/office/drawing/2017/decorative" val="0"/>
              </a:ext>
            </a:extLst>
          </p:cNvPr>
          <p:cNvSpPr txBox="1"/>
          <p:nvPr/>
        </p:nvSpPr>
        <p:spPr>
          <a:xfrm>
            <a:off x="770439" y="1181459"/>
            <a:ext cx="9716586" cy="3108543"/>
          </a:xfrm>
          <a:prstGeom prst="rect">
            <a:avLst/>
          </a:prstGeom>
          <a:noFill/>
        </p:spPr>
        <p:txBody>
          <a:bodyPr wrap="square" lIns="91440" tIns="45720" rIns="91440" bIns="45720" anchor="t">
            <a:spAutoFit/>
          </a:bodyPr>
          <a:lstStyle/>
          <a:p>
            <a:pPr>
              <a:defRPr/>
            </a:pPr>
            <a:r>
              <a:rPr lang="en-US" sz="1400">
                <a:solidFill>
                  <a:prstClr val="black"/>
                </a:solidFill>
                <a:latin typeface="Calibri"/>
                <a:ea typeface="Calibri"/>
                <a:cs typeface="Calibri"/>
              </a:rPr>
              <a:t>Denver International Airport (DEN) will be conducting a Request for Proposals (RFP) competitive selection process for a concessionaire to design, build, and manage a  food &amp; beverage location in  Concourse B. This location will be a Snack concept. The location will be approximately 261 square feet and the term will be 12 years. Prior to entering into a contract with the City, the awarded proposer will be required to confirm in writing that it has entered into a Labor Harmony (Peace) Agreement with the labor organization representing or seeking to represent concessions workers at the concession that prohibits the labor organization and its members from picketing, boycotting, engaging in a work stoppage, or other economic interference </a:t>
            </a:r>
            <a:r>
              <a:rPr kumimoji="0" lang="en-US" sz="1400" b="0" i="0" u="none" strike="noStrike" kern="1200" cap="none" spc="0" normalizeH="0" baseline="0" noProof="0">
                <a:ln>
                  <a:noFill/>
                </a:ln>
                <a:solidFill>
                  <a:prstClr val="black"/>
                </a:solidFill>
                <a:effectLst/>
                <a:uLnTx/>
                <a:uFillTx/>
                <a:latin typeface="Calibri"/>
                <a:ea typeface="Calibri"/>
                <a:cs typeface="Calibri"/>
              </a:rPr>
              <a:t>with the concessionaire at DEN.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lang="en-US" sz="1400" b="1">
                <a:solidFill>
                  <a:prstClr val="black"/>
                </a:solidFill>
                <a:ea typeface="Calibri"/>
                <a:cs typeface="Calibri"/>
              </a:rPr>
              <a:t>KEY INFORMATION</a:t>
            </a:r>
            <a:endParaRPr lang="en-US" sz="1400">
              <a:solidFill>
                <a:prstClr val="black"/>
              </a:solidFill>
              <a:ea typeface="Calibri"/>
              <a:cs typeface="Calibri"/>
            </a:endParaRPr>
          </a:p>
          <a:p>
            <a:pPr lvl="0">
              <a:defRPr/>
            </a:pP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Small Business Program Goal: </a:t>
            </a:r>
            <a:r>
              <a:rPr lang="en-US" sz="1400">
                <a:solidFill>
                  <a:prstClr val="black"/>
                </a:solidFill>
                <a:cs typeface="Calibri"/>
              </a:rPr>
              <a:t> 0% ACDBE / No MWBE Program Applies</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Estimated Project Value: </a:t>
            </a:r>
            <a:r>
              <a:rPr lang="en-US" sz="1400">
                <a:solidFill>
                  <a:prstClr val="black"/>
                </a:solidFill>
                <a:cs typeface="Calibri"/>
              </a:rPr>
              <a:t>TBD</a:t>
            </a:r>
            <a:endParaRPr lang="en-US" sz="1400">
              <a:solidFill>
                <a:prstClr val="black"/>
              </a:solidFill>
              <a:ea typeface="Calibri"/>
              <a:cs typeface="Calibri"/>
            </a:endParaRPr>
          </a:p>
          <a:p>
            <a:pPr lvl="0">
              <a:buClr>
                <a:srgbClr val="E35B2A"/>
              </a:buClr>
              <a:defRPr/>
            </a:pPr>
            <a:r>
              <a:rPr lang="en-US" sz="1400" b="1">
                <a:solidFill>
                  <a:prstClr val="black"/>
                </a:solidFill>
              </a:rPr>
              <a:t>Key Scope/Industry: </a:t>
            </a:r>
            <a:r>
              <a:rPr lang="en-US" sz="1400">
                <a:solidFill>
                  <a:prstClr val="black"/>
                </a:solidFill>
                <a:ea typeface="Calibri"/>
                <a:cs typeface="Calibri"/>
              </a:rPr>
              <a:t> Food and Beverage</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a:solidFill>
                  <a:prstClr val="black"/>
                </a:solidFill>
                <a:cs typeface="Calibri"/>
                <a:hlinkClick r:id="rId3">
                  <a:extLst>
                    <a:ext uri="{A12FA001-AC4F-418D-AE19-62706E023703}">
                      <ahyp:hlinkClr xmlns:ahyp="http://schemas.microsoft.com/office/drawing/2018/hyperlinkcolor" val="tx"/>
                    </a:ext>
                  </a:extLst>
                </a:hlinkClick>
              </a:rPr>
              <a:t>angela.finn@flydenver.com</a:t>
            </a:r>
            <a:endParaRPr lang="en-US" sz="1400">
              <a:solidFill>
                <a:prstClr val="black"/>
              </a:solidFill>
              <a:cs typeface="Calibri"/>
            </a:endParaRPr>
          </a:p>
        </p:txBody>
      </p:sp>
      <p:pic>
        <p:nvPicPr>
          <p:cNvPr id="4" name="Picture 3">
            <a:extLst>
              <a:ext uri="{FF2B5EF4-FFF2-40B4-BE49-F238E27FC236}">
                <a16:creationId xmlns:a16="http://schemas.microsoft.com/office/drawing/2014/main" id="{EF01566A-10D9-EF45-4875-5BC5D88994B4}"/>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6" name="TextBox 5">
            <a:extLst>
              <a:ext uri="{FF2B5EF4-FFF2-40B4-BE49-F238E27FC236}">
                <a16:creationId xmlns:a16="http://schemas.microsoft.com/office/drawing/2014/main" id="{5F6739DF-1E0D-6BB4-8866-0AA439640995}"/>
              </a:ext>
            </a:extLst>
          </p:cNvPr>
          <p:cNvSpPr txBox="1"/>
          <p:nvPr/>
        </p:nvSpPr>
        <p:spPr>
          <a:xfrm>
            <a:off x="770439" y="4287092"/>
            <a:ext cx="4976649"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rPr>
              <a:t>*Dates are tentative and subject to change</a:t>
            </a:r>
            <a:endParaRPr kumimoji="0" lang="en-US" sz="1050" b="0" i="0"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endParaRPr>
          </a:p>
        </p:txBody>
      </p:sp>
      <p:pic>
        <p:nvPicPr>
          <p:cNvPr id="7" name="Picture 6" descr="Schematic track diagram for Key Plan Concourse B, showing numbered track sections from Gray switch symbols, black track lines, labels, and a circular orientation marker identify routing connections and milestones along a horizontal corridor.">
            <a:extLst>
              <a:ext uri="{FF2B5EF4-FFF2-40B4-BE49-F238E27FC236}">
                <a16:creationId xmlns:a16="http://schemas.microsoft.com/office/drawing/2014/main" id="{B2BAD80B-7498-ED48-A989-D01C6995C264}"/>
              </a:ext>
            </a:extLst>
          </p:cNvPr>
          <p:cNvPicPr>
            <a:picLocks noChangeAspect="1"/>
          </p:cNvPicPr>
          <p:nvPr/>
        </p:nvPicPr>
        <p:blipFill>
          <a:blip r:embed="rId5"/>
          <a:srcRect t="10516" r="774" b="7390"/>
          <a:stretch>
            <a:fillRect/>
          </a:stretch>
        </p:blipFill>
        <p:spPr>
          <a:xfrm>
            <a:off x="1692876" y="4757869"/>
            <a:ext cx="8163857" cy="1928682"/>
          </a:xfrm>
          <a:prstGeom prst="rect">
            <a:avLst/>
          </a:prstGeom>
        </p:spPr>
      </p:pic>
    </p:spTree>
    <p:extLst>
      <p:ext uri="{BB962C8B-B14F-4D97-AF65-F5344CB8AC3E}">
        <p14:creationId xmlns:p14="http://schemas.microsoft.com/office/powerpoint/2010/main" val="855362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B5B38-3C08-C3B7-96E0-C32A694EE815}"/>
            </a:ext>
          </a:extLst>
        </p:cNvPr>
        <p:cNvGrpSpPr/>
        <p:nvPr/>
      </p:nvGrpSpPr>
      <p:grpSpPr>
        <a:xfrm>
          <a:off x="0" y="0"/>
          <a:ext cx="0" cy="0"/>
          <a:chOff x="0" y="0"/>
          <a:chExt cx="0" cy="0"/>
        </a:xfrm>
      </p:grpSpPr>
      <p:sp>
        <p:nvSpPr>
          <p:cNvPr id="2" name="Text Placeholder 1" descr="B Center Core Southeast Quadrant Specialty Retail (Space Exhibit)">
            <a:extLst>
              <a:ext uri="{FF2B5EF4-FFF2-40B4-BE49-F238E27FC236}">
                <a16:creationId xmlns:a16="http://schemas.microsoft.com/office/drawing/2014/main" id="{AC47AA2E-5848-21DA-2BC9-80621373DCE0}"/>
              </a:ext>
              <a:ext uri="{C183D7F6-B498-43B3-948B-1728B52AA6E4}">
                <adec:decorative xmlns:adec="http://schemas.microsoft.com/office/drawing/2017/decorative" val="0"/>
              </a:ext>
            </a:extLst>
          </p:cNvPr>
          <p:cNvSpPr>
            <a:spLocks noGrp="1"/>
          </p:cNvSpPr>
          <p:nvPr>
            <p:ph type="title" idx="4294967295"/>
          </p:nvPr>
        </p:nvSpPr>
        <p:spPr>
          <a:xfrm>
            <a:off x="843455" y="416362"/>
            <a:ext cx="8844455" cy="7077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dirty="0">
                <a:ln>
                  <a:noFill/>
                </a:ln>
                <a:solidFill>
                  <a:srgbClr val="440099"/>
                </a:solidFill>
                <a:effectLst/>
                <a:uLnTx/>
                <a:uFillTx/>
                <a:latin typeface="+mn-lt"/>
                <a:ea typeface="+mn-ea"/>
                <a:cs typeface="+mn-cs"/>
              </a:rPr>
              <a:t>B Sub E401 Snack Cont. </a:t>
            </a:r>
            <a:endParaRPr lang="en-US" dirty="0">
              <a:ea typeface="+mn-ea"/>
              <a:cs typeface="+mn-cs"/>
            </a:endParaRPr>
          </a:p>
        </p:txBody>
      </p:sp>
      <p:pic>
        <p:nvPicPr>
          <p:cNvPr id="4" name="Picture 3">
            <a:extLst>
              <a:ext uri="{FF2B5EF4-FFF2-40B4-BE49-F238E27FC236}">
                <a16:creationId xmlns:a16="http://schemas.microsoft.com/office/drawing/2014/main" id="{B6FB10A5-ACDF-7591-970B-55E2217E4536}"/>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8" name="Picture 7" descr="Architectural floor-plan drawing showing a specialty coffee area labeled “B_Sub_E401 Specialty Coffee,”  Red crosshatching highlights coffee area near stairs and partition walls, with dimension lines, doors, fixtures, and structural grid markers E54–E56 and S9–S13.">
            <a:extLst>
              <a:ext uri="{FF2B5EF4-FFF2-40B4-BE49-F238E27FC236}">
                <a16:creationId xmlns:a16="http://schemas.microsoft.com/office/drawing/2014/main" id="{972014E0-E79B-4D79-1C5C-7B72185FF69D}"/>
              </a:ext>
            </a:extLst>
          </p:cNvPr>
          <p:cNvPicPr>
            <a:picLocks noChangeAspect="1"/>
          </p:cNvPicPr>
          <p:nvPr/>
        </p:nvPicPr>
        <p:blipFill>
          <a:blip r:embed="rId4"/>
          <a:stretch>
            <a:fillRect/>
          </a:stretch>
        </p:blipFill>
        <p:spPr>
          <a:xfrm>
            <a:off x="3163823" y="1215784"/>
            <a:ext cx="5018479" cy="5225854"/>
          </a:xfrm>
          <a:prstGeom prst="rect">
            <a:avLst/>
          </a:prstGeom>
        </p:spPr>
      </p:pic>
    </p:spTree>
    <p:extLst>
      <p:ext uri="{BB962C8B-B14F-4D97-AF65-F5344CB8AC3E}">
        <p14:creationId xmlns:p14="http://schemas.microsoft.com/office/powerpoint/2010/main" val="25934482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AF6153-B07E-9C7E-17C5-A3DD462DD997}"/>
              </a:ext>
              <a:ext uri="{C183D7F6-B498-43B3-948B-1728B52AA6E4}">
                <adec:decorative xmlns:adec="http://schemas.microsoft.com/office/drawing/2017/decorative" val="1"/>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2400" b="0" i="0" u="none" strike="noStrike" kern="1200" cap="none" spc="0" normalizeH="0" baseline="0" noProof="0">
                <a:ln>
                  <a:noFill/>
                </a:ln>
                <a:solidFill>
                  <a:srgbClr val="440099"/>
                </a:solidFill>
                <a:effectLst/>
                <a:uLnTx/>
                <a:uFillTx/>
                <a:latin typeface="+mn-lt"/>
                <a:ea typeface="+mn-ea"/>
                <a:cs typeface="+mn-cs"/>
              </a:rPr>
              <a:t>B Sub E405 Quick Service Restaurant </a:t>
            </a:r>
          </a:p>
        </p:txBody>
      </p:sp>
      <p:sp>
        <p:nvSpPr>
          <p:cNvPr id="9" name="TextBox 8">
            <a:extLst>
              <a:ext uri="{FF2B5EF4-FFF2-40B4-BE49-F238E27FC236}">
                <a16:creationId xmlns:a16="http://schemas.microsoft.com/office/drawing/2014/main" id="{2040DA07-F835-69EE-24D3-331BFBDAAA82}"/>
              </a:ext>
              <a:ext uri="{C183D7F6-B498-43B3-948B-1728B52AA6E4}">
                <adec:decorative xmlns:adec="http://schemas.microsoft.com/office/drawing/2017/decorative" val="1"/>
              </a:ext>
            </a:extLst>
          </p:cNvPr>
          <p:cNvSpPr txBox="1"/>
          <p:nvPr/>
        </p:nvSpPr>
        <p:spPr>
          <a:xfrm>
            <a:off x="770439" y="1263134"/>
            <a:ext cx="9483904" cy="3108543"/>
          </a:xfrm>
          <a:prstGeom prst="rect">
            <a:avLst/>
          </a:prstGeom>
          <a:noFill/>
        </p:spPr>
        <p:txBody>
          <a:bodyPr wrap="square" lIns="91440" tIns="45720" rIns="91440" bIns="45720" anchor="t">
            <a:spAutoFit/>
          </a:bodyPr>
          <a:lstStyle/>
          <a:p>
            <a:pPr>
              <a:defRPr/>
            </a:pPr>
            <a:r>
              <a:rPr kumimoji="0" lang="en-US" sz="14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rPr>
              <a:t>Denver International Airport (DEN) will be conducting a Request for Proposals (RFP) competitive selection process for a concessionaire to design, build, and manage a  food &amp; beverage location in  Concourse B. This location will be a QSR concept. The location will be approximately </a:t>
            </a:r>
            <a:r>
              <a:rPr lang="en-US" sz="1400">
                <a:solidFill>
                  <a:prstClr val="black"/>
                </a:solidFill>
                <a:latin typeface="Calibri" panose="020F0502020204030204"/>
                <a:ea typeface="Calibri" panose="020F0502020204030204"/>
                <a:cs typeface="Calibri" panose="020F0502020204030204"/>
              </a:rPr>
              <a:t>849 </a:t>
            </a:r>
            <a:r>
              <a:rPr kumimoji="0" lang="en-US" sz="14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rPr>
              <a:t>square feet, and the term will be 12 years.  Prior to entering into a contract with the City, the awarded proposer will be required to confirm in writing that it has entered into a Labor Harmony (Peace) Agreement with the labor organization representing or seeking to represent concessions workers at the concession that prohibits the labor organization and its members from picketing, boycotting, engaging in a </a:t>
            </a:r>
            <a:r>
              <a:rPr lang="en-US" sz="1400">
                <a:solidFill>
                  <a:prstClr val="black"/>
                </a:solidFill>
                <a:latin typeface="Calibri" panose="020F0502020204030204"/>
                <a:ea typeface="Calibri" panose="020F0502020204030204"/>
                <a:cs typeface="Calibri" panose="020F0502020204030204"/>
              </a:rPr>
              <a:t>work stoppage</a:t>
            </a:r>
            <a:r>
              <a:rPr kumimoji="0" lang="en-US" sz="14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rPr>
              <a:t>, or other economic interference with the </a:t>
            </a:r>
            <a:r>
              <a:rPr lang="en-US" sz="1400">
                <a:solidFill>
                  <a:prstClr val="black"/>
                </a:solidFill>
                <a:latin typeface="Calibri" panose="020F0502020204030204"/>
                <a:ea typeface="Calibri" panose="020F0502020204030204"/>
                <a:cs typeface="Calibri" panose="020F0502020204030204"/>
              </a:rPr>
              <a:t>concessionaire at</a:t>
            </a:r>
            <a:r>
              <a:rPr kumimoji="0" lang="en-US" sz="14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rPr>
              <a:t> DEN.</a:t>
            </a:r>
            <a:br>
              <a:rPr kumimoji="0" lang="en-US" sz="1400" b="0" i="0" u="none" strike="noStrike" kern="1200" cap="none" spc="0" normalizeH="0" baseline="0" noProof="0">
                <a:ln>
                  <a:noFill/>
                </a:ln>
                <a:solidFill>
                  <a:prstClr val="black"/>
                </a:solidFill>
                <a:effectLst/>
                <a:uLnTx/>
                <a:uFillTx/>
                <a:latin typeface="Calibri"/>
                <a:ea typeface="Calibri"/>
                <a:cs typeface="Segoe UI"/>
              </a:rPr>
            </a:b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endParaRPr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lang="en-US" sz="1400" b="1">
                <a:solidFill>
                  <a:prstClr val="black"/>
                </a:solidFill>
                <a:ea typeface="Calibri"/>
                <a:cs typeface="Calibri"/>
              </a:rPr>
              <a:t>KEY INFORMATION </a:t>
            </a:r>
            <a:br>
              <a:rPr lang="en-US" sz="1400" b="1">
                <a:solidFill>
                  <a:prstClr val="black"/>
                </a:solidFill>
                <a:ea typeface="Calibri"/>
                <a:cs typeface="Calibri"/>
              </a:rPr>
            </a:b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Small Business Program Goal: </a:t>
            </a:r>
            <a:r>
              <a:rPr lang="en-US" sz="1400">
                <a:solidFill>
                  <a:prstClr val="black"/>
                </a:solidFill>
                <a:cs typeface="Calibri"/>
              </a:rPr>
              <a:t> ACDBE TBD / MWBE TBD </a:t>
            </a:r>
            <a:endParaRPr lang="en-US" sz="1400">
              <a:solidFill>
                <a:prstClr val="black"/>
              </a:solidFill>
              <a:ea typeface="Calibri"/>
              <a:cs typeface="Calibri"/>
            </a:endParaRPr>
          </a:p>
          <a:p>
            <a:pPr lvl="0">
              <a:buClr>
                <a:srgbClr val="E35B2A"/>
              </a:buClr>
              <a:defRPr/>
            </a:pPr>
            <a:r>
              <a:rPr lang="en-US" sz="1400" b="1">
                <a:solidFill>
                  <a:prstClr val="black"/>
                </a:solidFill>
              </a:rPr>
              <a:t>Key Scope/Industry: </a:t>
            </a:r>
            <a:r>
              <a:rPr lang="en-US" sz="1400">
                <a:solidFill>
                  <a:prstClr val="black"/>
                </a:solidFill>
                <a:ea typeface="Calibri"/>
                <a:cs typeface="Calibri"/>
              </a:rPr>
              <a:t> Food and Beverage</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a:solidFill>
                  <a:prstClr val="black"/>
                </a:solidFill>
                <a:cs typeface="Calibri"/>
                <a:hlinkClick r:id="rId3"/>
              </a:rPr>
              <a:t>angela.finn@flydenver.com</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
                <a:srgbClr val="E35B2A"/>
              </a:buClr>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pic>
        <p:nvPicPr>
          <p:cNvPr id="4" name="Picture 3">
            <a:extLst>
              <a:ext uri="{FF2B5EF4-FFF2-40B4-BE49-F238E27FC236}">
                <a16:creationId xmlns:a16="http://schemas.microsoft.com/office/drawing/2014/main" id="{A7C04E50-83DA-3D36-444D-201AA0F7505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7" name="TextBox 6">
            <a:extLst>
              <a:ext uri="{FF2B5EF4-FFF2-40B4-BE49-F238E27FC236}">
                <a16:creationId xmlns:a16="http://schemas.microsoft.com/office/drawing/2014/main" id="{94CED4EB-E611-ACBF-5A87-834E851561CA}"/>
              </a:ext>
              <a:ext uri="{C183D7F6-B498-43B3-948B-1728B52AA6E4}">
                <adec:decorative xmlns:adec="http://schemas.microsoft.com/office/drawing/2017/decorative" val="1"/>
              </a:ext>
            </a:extLst>
          </p:cNvPr>
          <p:cNvSpPr txBox="1"/>
          <p:nvPr/>
        </p:nvSpPr>
        <p:spPr>
          <a:xfrm>
            <a:off x="770439" y="4107800"/>
            <a:ext cx="4074830" cy="253916"/>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rPr>
              <a:t>*Dates are tentative and subject to change</a:t>
            </a:r>
            <a:endParaRPr kumimoji="0" lang="en-US" sz="1050" b="0" i="0"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endParaRPr>
          </a:p>
        </p:txBody>
      </p:sp>
      <p:pic>
        <p:nvPicPr>
          <p:cNvPr id="5" name="Picture 4" descr="Schematic transit alignment diagram showing Key Plan Concourse B and AGT route organization. Linear plan labels west-to-east positions directional markers, station blocks, and circular endpoint symbol.">
            <a:extLst>
              <a:ext uri="{FF2B5EF4-FFF2-40B4-BE49-F238E27FC236}">
                <a16:creationId xmlns:a16="http://schemas.microsoft.com/office/drawing/2014/main" id="{BC368090-02E3-2EEB-8875-A2FC1EE458D4}"/>
              </a:ext>
            </a:extLst>
          </p:cNvPr>
          <p:cNvPicPr>
            <a:picLocks noChangeAspect="1"/>
          </p:cNvPicPr>
          <p:nvPr/>
        </p:nvPicPr>
        <p:blipFill>
          <a:blip r:embed="rId5"/>
          <a:srcRect l="1196"/>
          <a:stretch>
            <a:fillRect/>
          </a:stretch>
        </p:blipFill>
        <p:spPr>
          <a:xfrm>
            <a:off x="1805940" y="4731579"/>
            <a:ext cx="5937860" cy="1767568"/>
          </a:xfrm>
          <a:prstGeom prst="rect">
            <a:avLst/>
          </a:prstGeom>
        </p:spPr>
      </p:pic>
    </p:spTree>
    <p:extLst>
      <p:ext uri="{BB962C8B-B14F-4D97-AF65-F5344CB8AC3E}">
        <p14:creationId xmlns:p14="http://schemas.microsoft.com/office/powerpoint/2010/main" val="1648746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34307C-30BB-C0B0-F711-182123B225FD}"/>
              </a:ext>
              <a:ext uri="{C183D7F6-B498-43B3-948B-1728B52AA6E4}">
                <adec:decorative xmlns:adec="http://schemas.microsoft.com/office/drawing/2017/decorative" val="1"/>
              </a:ext>
            </a:extLst>
          </p:cNvPr>
          <p:cNvSpPr>
            <a:spLocks noGrp="1"/>
          </p:cNvSpPr>
          <p:nvPr>
            <p:ph type="title" idx="4294967295"/>
          </p:nvPr>
        </p:nvSpPr>
        <p:spPr>
          <a:xfrm>
            <a:off x="770439" y="320657"/>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440099"/>
                </a:solidFill>
                <a:effectLst/>
                <a:uLnTx/>
                <a:uFillTx/>
                <a:latin typeface="+mn-lt"/>
                <a:ea typeface="Calibri"/>
                <a:cs typeface="Calibri"/>
              </a:rPr>
              <a:t>B Sub E405 Quick Service Restaurant Cont.</a:t>
            </a:r>
            <a:endParaRPr kumimoji="0" lang="en-US" sz="2800" b="0" i="0" u="none" strike="noStrike" kern="1200" cap="none" spc="0" normalizeH="0" baseline="0" noProof="0" dirty="0">
              <a:ln>
                <a:noFill/>
              </a:ln>
              <a:solidFill>
                <a:srgbClr val="440099"/>
              </a:solidFill>
              <a:effectLst/>
              <a:uLnTx/>
              <a:uFillTx/>
              <a:latin typeface="+mn-lt"/>
              <a:ea typeface="+mn-ea"/>
              <a:cs typeface="+mn-cs"/>
            </a:endParaRPr>
          </a:p>
        </p:txBody>
      </p:sp>
      <p:sp>
        <p:nvSpPr>
          <p:cNvPr id="3" name="Text Placeholder 2">
            <a:extLst>
              <a:ext uri="{FF2B5EF4-FFF2-40B4-BE49-F238E27FC236}">
                <a16:creationId xmlns:a16="http://schemas.microsoft.com/office/drawing/2014/main" id="{DA406025-C976-8717-8E74-41AF9A05BBEA}"/>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5" name="Rectangle 4">
            <a:extLst>
              <a:ext uri="{FF2B5EF4-FFF2-40B4-BE49-F238E27FC236}">
                <a16:creationId xmlns:a16="http://schemas.microsoft.com/office/drawing/2014/main" id="{669E1327-FD0D-151A-57B9-D600E2936695}"/>
              </a:ext>
              <a:ext uri="{C183D7F6-B498-43B3-948B-1728B52AA6E4}">
                <adec:decorative xmlns:adec="http://schemas.microsoft.com/office/drawing/2017/decorative" val="1"/>
              </a:ext>
            </a:extLst>
          </p:cNvPr>
          <p:cNvSpPr/>
          <p:nvPr/>
        </p:nvSpPr>
        <p:spPr>
          <a:xfrm>
            <a:off x="910872" y="2605615"/>
            <a:ext cx="9019713" cy="11274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rchitectural floor plan showing a building area organized by structural grid lines red crosshatched rectangle labeled “B_Sub_E405 QSI 849 SF” spans grids E66–E67, with nearby dimensions, walls, doors, fixtures, and furniture outlines.">
            <a:extLst>
              <a:ext uri="{FF2B5EF4-FFF2-40B4-BE49-F238E27FC236}">
                <a16:creationId xmlns:a16="http://schemas.microsoft.com/office/drawing/2014/main" id="{CCE7C011-4CD5-F5F7-BCEC-CD1FF680BEF9}"/>
              </a:ext>
            </a:extLst>
          </p:cNvPr>
          <p:cNvPicPr>
            <a:picLocks noChangeAspect="1"/>
          </p:cNvPicPr>
          <p:nvPr/>
        </p:nvPicPr>
        <p:blipFill>
          <a:blip r:embed="rId2"/>
          <a:stretch>
            <a:fillRect/>
          </a:stretch>
        </p:blipFill>
        <p:spPr>
          <a:xfrm>
            <a:off x="2410005" y="1198703"/>
            <a:ext cx="6712295" cy="5378726"/>
          </a:xfrm>
          <a:prstGeom prst="rect">
            <a:avLst/>
          </a:prstGeom>
        </p:spPr>
      </p:pic>
    </p:spTree>
    <p:extLst>
      <p:ext uri="{BB962C8B-B14F-4D97-AF65-F5344CB8AC3E}">
        <p14:creationId xmlns:p14="http://schemas.microsoft.com/office/powerpoint/2010/main" val="3589490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AF6153-B07E-9C7E-17C5-A3DD462DD997}"/>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2400" b="0" i="0" u="none" strike="noStrike" kern="1200" cap="none" spc="0" normalizeH="0" baseline="0" noProof="0">
                <a:ln>
                  <a:noFill/>
                </a:ln>
                <a:solidFill>
                  <a:srgbClr val="440099"/>
                </a:solidFill>
                <a:effectLst/>
                <a:uLnTx/>
                <a:uFillTx/>
                <a:latin typeface="+mn-lt"/>
                <a:ea typeface="+mn-ea"/>
                <a:cs typeface="+mn-cs"/>
              </a:rPr>
              <a:t>A Center NE1 QSR Burger </a:t>
            </a:r>
          </a:p>
        </p:txBody>
      </p:sp>
      <p:sp>
        <p:nvSpPr>
          <p:cNvPr id="9" name="TextBox 8">
            <a:extLst>
              <a:ext uri="{FF2B5EF4-FFF2-40B4-BE49-F238E27FC236}">
                <a16:creationId xmlns:a16="http://schemas.microsoft.com/office/drawing/2014/main" id="{2040DA07-F835-69EE-24D3-331BFBDAAA82}"/>
              </a:ext>
              <a:ext uri="{C183D7F6-B498-43B3-948B-1728B52AA6E4}">
                <adec:decorative xmlns:adec="http://schemas.microsoft.com/office/drawing/2017/decorative" val="0"/>
              </a:ext>
            </a:extLst>
          </p:cNvPr>
          <p:cNvSpPr txBox="1"/>
          <p:nvPr/>
        </p:nvSpPr>
        <p:spPr>
          <a:xfrm>
            <a:off x="770439" y="1263134"/>
            <a:ext cx="9483904" cy="2677656"/>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rPr>
              <a:t>Denver International Airport (DEN) will be conducting a Request for Proposals (RFP) competitive selection process for a concessionaire to design, build, and manage a  food &amp; beverage location in  Concourse A. This location will be a QSR Burger concept. The location will be approximately 1,856 square feet and the term will be 12 years.</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400" b="0" i="0" u="none" strike="noStrike" kern="1200" cap="none" spc="0" normalizeH="0" baseline="0" noProof="0">
                <a:ln>
                  <a:noFill/>
                </a:ln>
                <a:solidFill>
                  <a:prstClr val="black"/>
                </a:solidFill>
                <a:effectLst/>
                <a:uLnTx/>
                <a:uFillTx/>
                <a:latin typeface="Calibri"/>
                <a:ea typeface="Calibri"/>
                <a:cs typeface="Segoe UI"/>
              </a:rPr>
            </a:b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a:p>
            <a:pPr lvl="0">
              <a:defRPr/>
            </a:pPr>
            <a:r>
              <a:rPr lang="en-US" sz="1400" b="1">
                <a:solidFill>
                  <a:prstClr val="black"/>
                </a:solidFill>
                <a:ea typeface="Calibri"/>
                <a:cs typeface="Calibri"/>
              </a:rPr>
              <a:t>KEY INFORMATION </a:t>
            </a:r>
            <a:br>
              <a:rPr lang="en-US" sz="1400" b="1">
                <a:solidFill>
                  <a:prstClr val="black"/>
                </a:solidFill>
                <a:ea typeface="Calibri"/>
                <a:cs typeface="Calibri"/>
              </a:rPr>
            </a:b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Small Business Program Goal: </a:t>
            </a:r>
            <a:r>
              <a:rPr lang="en-US" sz="1400">
                <a:solidFill>
                  <a:prstClr val="black"/>
                </a:solidFill>
                <a:cs typeface="Calibri"/>
              </a:rPr>
              <a:t> ACDBE TBD / MWBE TBD</a:t>
            </a:r>
          </a:p>
          <a:p>
            <a:pPr lvl="0">
              <a:buClr>
                <a:srgbClr val="E35B2A"/>
              </a:buClr>
              <a:defRPr/>
            </a:pPr>
            <a:r>
              <a:rPr lang="en-US" sz="1400" b="1">
                <a:solidFill>
                  <a:prstClr val="black"/>
                </a:solidFill>
              </a:rPr>
              <a:t>Key Scope/Industry: </a:t>
            </a:r>
            <a:r>
              <a:rPr lang="en-US" sz="1400">
                <a:solidFill>
                  <a:prstClr val="black"/>
                </a:solidFill>
                <a:ea typeface="Calibri"/>
                <a:cs typeface="Calibri"/>
              </a:rPr>
              <a:t> Food and Beverage</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a:solidFill>
                  <a:prstClr val="black"/>
                </a:solidFill>
                <a:cs typeface="Calibri"/>
                <a:hlinkClick r:id="rId3"/>
              </a:rPr>
              <a:t>angela.finn@flydenver.com</a:t>
            </a:r>
            <a:endParaRPr lang="en-US" sz="1400">
              <a:solidFill>
                <a:prstClr val="black"/>
              </a:solidFill>
              <a:ea typeface="Calibri"/>
              <a:cs typeface="Calibri"/>
            </a:endParaRPr>
          </a:p>
          <a:p>
            <a:pPr marL="0" marR="0" lvl="0" indent="0" algn="l" defTabSz="914400" rtl="0" eaLnBrk="1" fontAlgn="auto" latinLnBrk="0" hangingPunct="1">
              <a:lnSpc>
                <a:spcPct val="100000"/>
              </a:lnSpc>
              <a:spcBef>
                <a:spcPts val="0"/>
              </a:spcBef>
              <a:spcAft>
                <a:spcPts val="0"/>
              </a:spcAft>
              <a:buClr>
                <a:srgbClr val="E35B2A"/>
              </a:buClr>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
                <a:srgbClr val="E35B2A"/>
              </a:buClr>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pic>
        <p:nvPicPr>
          <p:cNvPr id="4" name="Picture 3">
            <a:extLst>
              <a:ext uri="{FF2B5EF4-FFF2-40B4-BE49-F238E27FC236}">
                <a16:creationId xmlns:a16="http://schemas.microsoft.com/office/drawing/2014/main" id="{A7C04E50-83DA-3D36-444D-201AA0F7505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5" name="TextBox 4">
            <a:extLst>
              <a:ext uri="{FF2B5EF4-FFF2-40B4-BE49-F238E27FC236}">
                <a16:creationId xmlns:a16="http://schemas.microsoft.com/office/drawing/2014/main" id="{69DDA264-2BF7-A65C-82B5-9C5CBAB66658}"/>
              </a:ext>
            </a:extLst>
          </p:cNvPr>
          <p:cNvSpPr txBox="1"/>
          <p:nvPr/>
        </p:nvSpPr>
        <p:spPr>
          <a:xfrm>
            <a:off x="770439" y="3429000"/>
            <a:ext cx="6721779" cy="415498"/>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rPr>
              <a:t>*Dates are tentative and subject to change</a:t>
            </a:r>
            <a:endParaRPr kumimoji="0" lang="en-US" sz="1050" b="0" i="0"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srgbClr val="B74D13"/>
              </a:solidFill>
              <a:effectLst/>
              <a:uLnTx/>
              <a:uFillTx/>
              <a:latin typeface="Calibri" panose="020F0502020204030204"/>
              <a:ea typeface="+mn-ea"/>
              <a:cs typeface="Calibri"/>
            </a:endParaRPr>
          </a:p>
        </p:txBody>
      </p:sp>
      <p:pic>
        <p:nvPicPr>
          <p:cNvPr id="6" name="Picture 5" descr="Schematic key-plan diagram for Concourse A, showing numbered west and east positions arranged along a horizontal layout around a central AGT structure. ">
            <a:extLst>
              <a:ext uri="{FF2B5EF4-FFF2-40B4-BE49-F238E27FC236}">
                <a16:creationId xmlns:a16="http://schemas.microsoft.com/office/drawing/2014/main" id="{D5509BEF-6A44-9923-C5F6-06327E09037E}"/>
              </a:ext>
            </a:extLst>
          </p:cNvPr>
          <p:cNvPicPr>
            <a:picLocks noChangeAspect="1"/>
          </p:cNvPicPr>
          <p:nvPr/>
        </p:nvPicPr>
        <p:blipFill>
          <a:blip r:embed="rId5"/>
          <a:stretch>
            <a:fillRect/>
          </a:stretch>
        </p:blipFill>
        <p:spPr>
          <a:xfrm>
            <a:off x="2090789" y="4335021"/>
            <a:ext cx="5401429" cy="1543265"/>
          </a:xfrm>
          <a:prstGeom prst="rect">
            <a:avLst/>
          </a:prstGeom>
        </p:spPr>
      </p:pic>
    </p:spTree>
    <p:extLst>
      <p:ext uri="{BB962C8B-B14F-4D97-AF65-F5344CB8AC3E}">
        <p14:creationId xmlns:p14="http://schemas.microsoft.com/office/powerpoint/2010/main" val="3490488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descr="diagram of A Center Core Northeast Quadrant QSR Food and Beverage  ">
            <a:extLst>
              <a:ext uri="{FF2B5EF4-FFF2-40B4-BE49-F238E27FC236}">
                <a16:creationId xmlns:a16="http://schemas.microsoft.com/office/drawing/2014/main" id="{3680D793-DB6B-4C51-1F9B-28092A2C3204}"/>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440099"/>
                </a:solidFill>
                <a:effectLst/>
                <a:uLnTx/>
                <a:uFillTx/>
                <a:latin typeface="+mn-lt"/>
                <a:ea typeface="Calibri"/>
                <a:cs typeface="Calibri"/>
              </a:rPr>
              <a:t>A Center NE1 QSR Burger Cont. </a:t>
            </a:r>
            <a:endParaRPr kumimoji="0" lang="en-US" sz="2800" b="0" i="0" u="none" strike="noStrike" kern="1200" cap="none" spc="0" normalizeH="0" baseline="0" noProof="0" dirty="0">
              <a:ln>
                <a:noFill/>
              </a:ln>
              <a:solidFill>
                <a:srgbClr val="440099"/>
              </a:solidFill>
              <a:effectLst/>
              <a:uLnTx/>
              <a:uFillTx/>
              <a:latin typeface="+mn-lt"/>
              <a:ea typeface="+mn-ea"/>
              <a:cs typeface="+mn-cs"/>
            </a:endParaRPr>
          </a:p>
        </p:txBody>
      </p:sp>
      <p:pic>
        <p:nvPicPr>
          <p:cNvPr id="7" name="Picture 6" descr="Architectural floor-plan diagram showing a proposed A Center NE1 QSR Burger tenant area measuring 1,856.4 square feet. Red crosshatching marks tenant footprint, while black walls, fixtures, dimensions, column markers, and grid labels E2–E5 and N1–N6 define surrounding layout and alignment.">
            <a:extLst>
              <a:ext uri="{FF2B5EF4-FFF2-40B4-BE49-F238E27FC236}">
                <a16:creationId xmlns:a16="http://schemas.microsoft.com/office/drawing/2014/main" id="{E97D30AA-2D7A-1A13-CFCC-9DAAF32E0FB9}"/>
              </a:ext>
            </a:extLst>
          </p:cNvPr>
          <p:cNvPicPr>
            <a:picLocks noChangeAspect="1"/>
          </p:cNvPicPr>
          <p:nvPr/>
        </p:nvPicPr>
        <p:blipFill>
          <a:blip r:embed="rId2"/>
          <a:srcRect b="1524"/>
          <a:stretch>
            <a:fillRect/>
          </a:stretch>
        </p:blipFill>
        <p:spPr>
          <a:xfrm>
            <a:off x="2454791" y="1282005"/>
            <a:ext cx="5046598" cy="5079492"/>
          </a:xfrm>
          <a:prstGeom prst="rect">
            <a:avLst/>
          </a:prstGeom>
        </p:spPr>
      </p:pic>
      <p:sp>
        <p:nvSpPr>
          <p:cNvPr id="3" name="Text Placeholder 2" descr="A floor plan A Center Core Northeast Quadrant space that is 1,416.6 square feet.">
            <a:extLst>
              <a:ext uri="{FF2B5EF4-FFF2-40B4-BE49-F238E27FC236}">
                <a16:creationId xmlns:a16="http://schemas.microsoft.com/office/drawing/2014/main" id="{49D2CE74-A510-592B-D445-A662E7C2045D}"/>
              </a:ext>
              <a:ext uri="{C183D7F6-B498-43B3-948B-1728B52AA6E4}">
                <adec:decorative xmlns:adec="http://schemas.microsoft.com/office/drawing/2017/decorative" val="0"/>
              </a:ext>
            </a:extLst>
          </p:cNvPr>
          <p:cNvSpPr>
            <a:spLocks noGrp="1"/>
          </p:cNvSpPr>
          <p:nvPr>
            <p:ph type="body" sz="quarter" idx="12"/>
          </p:nvPr>
        </p:nvSpPr>
        <p:spPr/>
        <p:txBody>
          <a:bodyPr/>
          <a:lstStyle/>
          <a:p>
            <a:endParaRPr lang="en-US"/>
          </a:p>
        </p:txBody>
      </p:sp>
      <p:sp>
        <p:nvSpPr>
          <p:cNvPr id="4" name="Rectangle 3">
            <a:extLst>
              <a:ext uri="{FF2B5EF4-FFF2-40B4-BE49-F238E27FC236}">
                <a16:creationId xmlns:a16="http://schemas.microsoft.com/office/drawing/2014/main" id="{B2E04315-F0F4-D7C3-A166-A0EC7F581C62}"/>
              </a:ext>
              <a:ext uri="{C183D7F6-B498-43B3-948B-1728B52AA6E4}">
                <adec:decorative xmlns:adec="http://schemas.microsoft.com/office/drawing/2017/decorative" val="1"/>
              </a:ext>
            </a:extLst>
          </p:cNvPr>
          <p:cNvSpPr/>
          <p:nvPr/>
        </p:nvSpPr>
        <p:spPr>
          <a:xfrm>
            <a:off x="949911" y="2565647"/>
            <a:ext cx="8993079" cy="1295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7166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AF6153-B07E-9C7E-17C5-A3DD462DD997}"/>
              </a:ext>
              <a:ext uri="{C183D7F6-B498-43B3-948B-1728B52AA6E4}">
                <adec:decorative xmlns:adec="http://schemas.microsoft.com/office/drawing/2017/decorative" val="1"/>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a:solidFill>
                  <a:srgbClr val="440099"/>
                </a:solidFill>
                <a:latin typeface="+mn-lt"/>
                <a:ea typeface="+mn-ea"/>
                <a:cs typeface="+mn-cs"/>
              </a:rPr>
              <a:t>B Center NE1 QSR Burger </a:t>
            </a:r>
            <a:endParaRPr kumimoji="0" lang="en-US" sz="3200" b="0" i="0" u="none" strike="noStrike" kern="1200" cap="none" spc="0" normalizeH="0" baseline="0" noProof="0">
              <a:ln>
                <a:noFill/>
              </a:ln>
              <a:solidFill>
                <a:srgbClr val="440099"/>
              </a:solidFill>
              <a:effectLst/>
              <a:uLnTx/>
              <a:uFillTx/>
              <a:latin typeface="+mn-lt"/>
              <a:ea typeface="+mn-ea"/>
              <a:cs typeface="+mn-cs"/>
            </a:endParaRPr>
          </a:p>
        </p:txBody>
      </p:sp>
      <p:sp>
        <p:nvSpPr>
          <p:cNvPr id="9" name="TextBox 8">
            <a:extLst>
              <a:ext uri="{FF2B5EF4-FFF2-40B4-BE49-F238E27FC236}">
                <a16:creationId xmlns:a16="http://schemas.microsoft.com/office/drawing/2014/main" id="{2040DA07-F835-69EE-24D3-331BFBDAAA82}"/>
              </a:ext>
              <a:ext uri="{C183D7F6-B498-43B3-948B-1728B52AA6E4}">
                <adec:decorative xmlns:adec="http://schemas.microsoft.com/office/drawing/2017/decorative" val="1"/>
              </a:ext>
            </a:extLst>
          </p:cNvPr>
          <p:cNvSpPr txBox="1"/>
          <p:nvPr/>
        </p:nvSpPr>
        <p:spPr>
          <a:xfrm>
            <a:off x="770439" y="1263134"/>
            <a:ext cx="9483904" cy="2031325"/>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Calibri"/>
                <a:cs typeface="Calibri"/>
              </a:rPr>
              <a:t>Denver International Airport (DEN) will be conducting a Request for Proposals (RFP) competitive selection process for a concessionaire to design, build, and manage a  food &amp; beverage location in  Concourse B. This location will be a QSR Burger concept. The location will be approximately 2,593 square feet and the term will be 12 years.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a:ln>
                <a:noFill/>
              </a:ln>
              <a:solidFill>
                <a:prstClr val="black"/>
              </a:solidFill>
              <a:effectLst/>
              <a:uLnTx/>
              <a:uFillTx/>
              <a:latin typeface="Calibri"/>
              <a:ea typeface="Calibri"/>
              <a:cs typeface="Calibri"/>
            </a:endParaRPr>
          </a:p>
          <a:p>
            <a:pPr lvl="0">
              <a:defRPr/>
            </a:pPr>
            <a:r>
              <a:rPr lang="en-US" sz="1400" b="1">
                <a:solidFill>
                  <a:prstClr val="black"/>
                </a:solidFill>
                <a:ea typeface="Calibri"/>
                <a:cs typeface="Calibri"/>
              </a:rPr>
              <a:t>KEY INFORMATION </a:t>
            </a:r>
            <a:br>
              <a:rPr lang="en-US" sz="1400" b="1">
                <a:solidFill>
                  <a:prstClr val="black"/>
                </a:solidFill>
                <a:ea typeface="Calibri"/>
                <a:cs typeface="Calibri"/>
              </a:rPr>
            </a:b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Small Business Program Goal: </a:t>
            </a:r>
            <a:r>
              <a:rPr lang="en-US" sz="1400">
                <a:solidFill>
                  <a:prstClr val="black"/>
                </a:solidFill>
                <a:cs typeface="Calibri"/>
              </a:rPr>
              <a:t> ACDBE TBD / MWBE TBD</a:t>
            </a:r>
          </a:p>
          <a:p>
            <a:pPr lvl="0">
              <a:buClr>
                <a:srgbClr val="E35B2A"/>
              </a:buClr>
              <a:defRPr/>
            </a:pPr>
            <a:r>
              <a:rPr lang="en-US" sz="1400" b="1">
                <a:solidFill>
                  <a:prstClr val="black"/>
                </a:solidFill>
              </a:rPr>
              <a:t>Key Scope/Industry: </a:t>
            </a:r>
            <a:r>
              <a:rPr lang="en-US" sz="1400">
                <a:solidFill>
                  <a:prstClr val="black"/>
                </a:solidFill>
                <a:ea typeface="Calibri"/>
                <a:cs typeface="Calibri"/>
              </a:rPr>
              <a:t> Food and Beverage</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a:solidFill>
                  <a:prstClr val="black"/>
                </a:solidFill>
                <a:cs typeface="Calibri"/>
                <a:hlinkClick r:id="rId3"/>
              </a:rPr>
              <a:t>angela.finn@flydenver.com</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pic>
        <p:nvPicPr>
          <p:cNvPr id="4" name="Picture 3">
            <a:extLst>
              <a:ext uri="{FF2B5EF4-FFF2-40B4-BE49-F238E27FC236}">
                <a16:creationId xmlns:a16="http://schemas.microsoft.com/office/drawing/2014/main" id="{A7C04E50-83DA-3D36-444D-201AA0F7505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5" name="TextBox 4">
            <a:extLst>
              <a:ext uri="{FF2B5EF4-FFF2-40B4-BE49-F238E27FC236}">
                <a16:creationId xmlns:a16="http://schemas.microsoft.com/office/drawing/2014/main" id="{8E4DD47E-B35A-4E08-9FF7-A9311A43098F}"/>
              </a:ext>
              <a:ext uri="{C183D7F6-B498-43B3-948B-1728B52AA6E4}">
                <adec:decorative xmlns:adec="http://schemas.microsoft.com/office/drawing/2017/decorative" val="1"/>
              </a:ext>
            </a:extLst>
          </p:cNvPr>
          <p:cNvSpPr txBox="1"/>
          <p:nvPr/>
        </p:nvSpPr>
        <p:spPr>
          <a:xfrm>
            <a:off x="770439" y="3302154"/>
            <a:ext cx="3881499" cy="415498"/>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rPr>
              <a:t>*Dates are tentative and subject to change</a:t>
            </a:r>
            <a:endParaRPr kumimoji="0" lang="en-US" sz="1050" b="0" i="0"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srgbClr val="B74D13"/>
              </a:solidFill>
              <a:effectLst/>
              <a:uLnTx/>
              <a:uFillTx/>
              <a:latin typeface="Calibri" panose="020F0502020204030204"/>
              <a:ea typeface="+mn-ea"/>
              <a:cs typeface="Calibri"/>
            </a:endParaRPr>
          </a:p>
        </p:txBody>
      </p:sp>
      <p:pic>
        <p:nvPicPr>
          <p:cNvPr id="7" name="Picture 6" descr="Schematic route diagram for Concourse B, showing AGT alignment from 10W through 12E with labeled zones, junctions, and structural markers. Gray station blocks, black AGT marker, west–east directional labels, north arrow, and callouts including CCB-02, 5C/AGT, 1SC–3SC, and 2C–4C organize route context.&#10;">
            <a:extLst>
              <a:ext uri="{FF2B5EF4-FFF2-40B4-BE49-F238E27FC236}">
                <a16:creationId xmlns:a16="http://schemas.microsoft.com/office/drawing/2014/main" id="{DEDEA5D6-54E9-DA05-0B3D-D845D845033F}"/>
              </a:ext>
            </a:extLst>
          </p:cNvPr>
          <p:cNvPicPr>
            <a:picLocks noChangeAspect="1"/>
          </p:cNvPicPr>
          <p:nvPr/>
        </p:nvPicPr>
        <p:blipFill>
          <a:blip r:embed="rId5"/>
          <a:srcRect l="396"/>
          <a:stretch>
            <a:fillRect/>
          </a:stretch>
        </p:blipFill>
        <p:spPr>
          <a:xfrm>
            <a:off x="2249214" y="4214019"/>
            <a:ext cx="7081930" cy="2068399"/>
          </a:xfrm>
          <a:prstGeom prst="rect">
            <a:avLst/>
          </a:prstGeom>
        </p:spPr>
      </p:pic>
    </p:spTree>
    <p:extLst>
      <p:ext uri="{BB962C8B-B14F-4D97-AF65-F5344CB8AC3E}">
        <p14:creationId xmlns:p14="http://schemas.microsoft.com/office/powerpoint/2010/main" val="2487797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AF6153-B07E-9C7E-17C5-A3DD462DD997}"/>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dirty="0">
                <a:ln>
                  <a:noFill/>
                </a:ln>
                <a:solidFill>
                  <a:srgbClr val="440099"/>
                </a:solidFill>
                <a:effectLst/>
                <a:uLnTx/>
                <a:uFillTx/>
                <a:latin typeface="+mn-lt"/>
                <a:ea typeface="+mn-ea"/>
                <a:cs typeface="+mn-cs"/>
              </a:rPr>
              <a:t>B Center NE1 QSR Burger Cont.</a:t>
            </a:r>
          </a:p>
        </p:txBody>
      </p:sp>
      <p:pic>
        <p:nvPicPr>
          <p:cNvPr id="4" name="Picture 3">
            <a:extLst>
              <a:ext uri="{FF2B5EF4-FFF2-40B4-BE49-F238E27FC236}">
                <a16:creationId xmlns:a16="http://schemas.microsoft.com/office/drawing/2014/main" id="{A7C04E50-83DA-3D36-444D-201AA0F7505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8" name="Picture 7" descr="Architectural floor plan showing a red crosshatched QSR Burger area labeled “B_Center_NE1 QSR Burger 2593.5 SF.” Structural grid lines E1–E4 and N6–N8, dimensions, wall outlines, stairs or elevator elements, and circulation markers define layout and footprint.">
            <a:extLst>
              <a:ext uri="{FF2B5EF4-FFF2-40B4-BE49-F238E27FC236}">
                <a16:creationId xmlns:a16="http://schemas.microsoft.com/office/drawing/2014/main" id="{3AB4E250-CAA7-AE21-DEAD-069D4DA40372}"/>
              </a:ext>
            </a:extLst>
          </p:cNvPr>
          <p:cNvPicPr>
            <a:picLocks noChangeAspect="1"/>
          </p:cNvPicPr>
          <p:nvPr/>
        </p:nvPicPr>
        <p:blipFill>
          <a:blip r:embed="rId4"/>
          <a:stretch>
            <a:fillRect/>
          </a:stretch>
        </p:blipFill>
        <p:spPr>
          <a:xfrm>
            <a:off x="2762613" y="1170805"/>
            <a:ext cx="5715798" cy="5515745"/>
          </a:xfrm>
          <a:prstGeom prst="rect">
            <a:avLst/>
          </a:prstGeom>
        </p:spPr>
      </p:pic>
    </p:spTree>
    <p:extLst>
      <p:ext uri="{BB962C8B-B14F-4D97-AF65-F5344CB8AC3E}">
        <p14:creationId xmlns:p14="http://schemas.microsoft.com/office/powerpoint/2010/main" val="823359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AF6153-B07E-9C7E-17C5-A3DD462DD997}"/>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a:ln>
                  <a:noFill/>
                </a:ln>
                <a:solidFill>
                  <a:srgbClr val="440099"/>
                </a:solidFill>
                <a:effectLst/>
                <a:uLnTx/>
                <a:uFillTx/>
                <a:latin typeface="+mn-lt"/>
                <a:ea typeface="+mn-ea"/>
                <a:cs typeface="+mn-cs"/>
              </a:rPr>
              <a:t>C Center SW2 QSR Burger</a:t>
            </a:r>
            <a:endParaRPr lang="en-US">
              <a:ea typeface="+mn-ea"/>
              <a:cs typeface="+mn-cs"/>
            </a:endParaRPr>
          </a:p>
        </p:txBody>
      </p:sp>
      <p:sp>
        <p:nvSpPr>
          <p:cNvPr id="9" name="TextBox 8">
            <a:extLst>
              <a:ext uri="{FF2B5EF4-FFF2-40B4-BE49-F238E27FC236}">
                <a16:creationId xmlns:a16="http://schemas.microsoft.com/office/drawing/2014/main" id="{2040DA07-F835-69EE-24D3-331BFBDAAA82}"/>
              </a:ext>
              <a:ext uri="{C183D7F6-B498-43B3-948B-1728B52AA6E4}">
                <adec:decorative xmlns:adec="http://schemas.microsoft.com/office/drawing/2017/decorative" val="0"/>
              </a:ext>
            </a:extLst>
          </p:cNvPr>
          <p:cNvSpPr txBox="1"/>
          <p:nvPr/>
        </p:nvSpPr>
        <p:spPr>
          <a:xfrm>
            <a:off x="770439" y="1263134"/>
            <a:ext cx="9483904" cy="203132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Calibri"/>
                <a:cs typeface="Calibri"/>
              </a:rPr>
              <a:t>Denver International Airport (DEN) will be conducting a Request for Proposals (RFP) competitive selection process for a concessionaire to design, build, and manage a  food &amp; beverage location in  Concourse C. This location will be a QSR Burger concept. The location will be approximately 1,045 square feet and the term will be 12 years.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a:ln>
                <a:noFill/>
              </a:ln>
              <a:solidFill>
                <a:prstClr val="black"/>
              </a:solidFill>
              <a:effectLst/>
              <a:uLnTx/>
              <a:uFillTx/>
              <a:latin typeface="Calibri"/>
              <a:ea typeface="Calibri"/>
              <a:cs typeface="Calibri"/>
            </a:endParaRPr>
          </a:p>
          <a:p>
            <a:pPr lvl="0">
              <a:defRPr/>
            </a:pPr>
            <a:r>
              <a:rPr lang="en-US" sz="1400" b="1">
                <a:solidFill>
                  <a:prstClr val="black"/>
                </a:solidFill>
                <a:ea typeface="Calibri"/>
                <a:cs typeface="Calibri"/>
              </a:rPr>
              <a:t>KEY INFORMATION </a:t>
            </a:r>
            <a:br>
              <a:rPr lang="en-US" sz="1400" b="1">
                <a:solidFill>
                  <a:prstClr val="black"/>
                </a:solidFill>
                <a:ea typeface="Calibri"/>
                <a:cs typeface="Calibri"/>
              </a:rPr>
            </a:b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Small Business Program Goal: </a:t>
            </a:r>
            <a:r>
              <a:rPr lang="en-US" sz="1400">
                <a:solidFill>
                  <a:prstClr val="black"/>
                </a:solidFill>
                <a:cs typeface="Calibri"/>
              </a:rPr>
              <a:t> ACDBE TBD / MWBE TBD</a:t>
            </a:r>
          </a:p>
          <a:p>
            <a:pPr lvl="0">
              <a:buClr>
                <a:srgbClr val="E35B2A"/>
              </a:buClr>
              <a:defRPr/>
            </a:pPr>
            <a:r>
              <a:rPr lang="en-US" sz="1400" b="1">
                <a:solidFill>
                  <a:prstClr val="black"/>
                </a:solidFill>
              </a:rPr>
              <a:t>Key Scope/Industry: </a:t>
            </a:r>
            <a:r>
              <a:rPr lang="en-US" sz="1400">
                <a:solidFill>
                  <a:prstClr val="black"/>
                </a:solidFill>
                <a:ea typeface="Calibri"/>
                <a:cs typeface="Calibri"/>
              </a:rPr>
              <a:t> Food and Beverage</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a:solidFill>
                  <a:prstClr val="black"/>
                </a:solidFill>
                <a:cs typeface="Calibri"/>
                <a:hlinkClick r:id="rId3"/>
              </a:rPr>
              <a:t>angela.finn@flydenver.com</a:t>
            </a:r>
            <a:endParaRPr lang="en-US" sz="1400">
              <a:solidFill>
                <a:prstClr val="black"/>
              </a:solidFill>
              <a:ea typeface="Calibri"/>
              <a:cs typeface="Calibri"/>
            </a:endParaRPr>
          </a:p>
        </p:txBody>
      </p:sp>
      <p:pic>
        <p:nvPicPr>
          <p:cNvPr id="4" name="Picture 3">
            <a:extLst>
              <a:ext uri="{FF2B5EF4-FFF2-40B4-BE49-F238E27FC236}">
                <a16:creationId xmlns:a16="http://schemas.microsoft.com/office/drawing/2014/main" id="{A7C04E50-83DA-3D36-444D-201AA0F7505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6" name="TextBox 5">
            <a:extLst>
              <a:ext uri="{FF2B5EF4-FFF2-40B4-BE49-F238E27FC236}">
                <a16:creationId xmlns:a16="http://schemas.microsoft.com/office/drawing/2014/main" id="{0D904FF1-3BE2-1799-BA48-6E0B7CB14C3C}"/>
              </a:ext>
            </a:extLst>
          </p:cNvPr>
          <p:cNvSpPr txBox="1"/>
          <p:nvPr/>
        </p:nvSpPr>
        <p:spPr>
          <a:xfrm>
            <a:off x="856591" y="3297256"/>
            <a:ext cx="4167353"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rPr>
              <a:t>*Dates are tentative and subject to change</a:t>
            </a:r>
            <a:endParaRPr kumimoji="0" lang="en-US" sz="1050" b="0" i="0"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endParaRPr>
          </a:p>
        </p:txBody>
      </p:sp>
      <p:pic>
        <p:nvPicPr>
          <p:cNvPr id="5" name="Picture 4" descr="Schematic key-plan diagram for Concourse C, showing AGT alignment and adjacent concourse sections. Horizontal layout labels west zones 4W–1W, central AGT markers 1C–5C, and east zones 1E–10E, with compass and sheet reference CCC-02.&#10;">
            <a:extLst>
              <a:ext uri="{FF2B5EF4-FFF2-40B4-BE49-F238E27FC236}">
                <a16:creationId xmlns:a16="http://schemas.microsoft.com/office/drawing/2014/main" id="{B1F39CA5-C5D5-2E3E-D237-EF0D2F7C0B18}"/>
              </a:ext>
            </a:extLst>
          </p:cNvPr>
          <p:cNvPicPr>
            <a:picLocks noChangeAspect="1"/>
          </p:cNvPicPr>
          <p:nvPr/>
        </p:nvPicPr>
        <p:blipFill>
          <a:blip r:embed="rId5"/>
          <a:stretch>
            <a:fillRect/>
          </a:stretch>
        </p:blipFill>
        <p:spPr>
          <a:xfrm>
            <a:off x="1477476" y="4254902"/>
            <a:ext cx="7893551" cy="2244245"/>
          </a:xfrm>
          <a:prstGeom prst="rect">
            <a:avLst/>
          </a:prstGeom>
        </p:spPr>
      </p:pic>
    </p:spTree>
    <p:extLst>
      <p:ext uri="{BB962C8B-B14F-4D97-AF65-F5344CB8AC3E}">
        <p14:creationId xmlns:p14="http://schemas.microsoft.com/office/powerpoint/2010/main" val="2081315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descr="B Center Core Southeast Quadrant Specialty Retail (Space Exhibit)">
            <a:extLst>
              <a:ext uri="{FF2B5EF4-FFF2-40B4-BE49-F238E27FC236}">
                <a16:creationId xmlns:a16="http://schemas.microsoft.com/office/drawing/2014/main" id="{DAAF6153-B07E-9C7E-17C5-A3DD462DD997}"/>
              </a:ext>
              <a:ext uri="{C183D7F6-B498-43B3-948B-1728B52AA6E4}">
                <adec:decorative xmlns:adec="http://schemas.microsoft.com/office/drawing/2017/decorative" val="0"/>
              </a:ext>
            </a:extLst>
          </p:cNvPr>
          <p:cNvSpPr>
            <a:spLocks noGrp="1"/>
          </p:cNvSpPr>
          <p:nvPr>
            <p:ph type="title" idx="4294967295"/>
          </p:nvPr>
        </p:nvSpPr>
        <p:spPr>
          <a:xfrm>
            <a:off x="843455" y="416362"/>
            <a:ext cx="8844455" cy="7077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dirty="0">
                <a:ln>
                  <a:noFill/>
                </a:ln>
                <a:solidFill>
                  <a:srgbClr val="440099"/>
                </a:solidFill>
                <a:effectLst/>
                <a:uLnTx/>
                <a:uFillTx/>
                <a:latin typeface="+mn-lt"/>
                <a:ea typeface="+mn-ea"/>
                <a:cs typeface="+mn-cs"/>
              </a:rPr>
              <a:t>C Center SW2 QSR Burger Cont. </a:t>
            </a:r>
            <a:endParaRPr lang="en-US" dirty="0">
              <a:ea typeface="+mn-ea"/>
              <a:cs typeface="+mn-cs"/>
            </a:endParaRPr>
          </a:p>
        </p:txBody>
      </p:sp>
      <p:pic>
        <p:nvPicPr>
          <p:cNvPr id="4" name="Picture 3">
            <a:extLst>
              <a:ext uri="{FF2B5EF4-FFF2-40B4-BE49-F238E27FC236}">
                <a16:creationId xmlns:a16="http://schemas.microsoft.com/office/drawing/2014/main" id="{A7C04E50-83DA-3D36-444D-201AA0F7505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8" name="Picture 7" descr="Architectural floor plan showing a restaurant or QSR Burger layout within a building, with structural grid lines and surrounding rooms. Red crosshatched area marks a 1,045.7-square-foot C-Center W52 QSR Burger zone, alongside labels W3–W5, S3–S6, NS, dimensions, walls, fixtures, and circulation elements.">
            <a:extLst>
              <a:ext uri="{FF2B5EF4-FFF2-40B4-BE49-F238E27FC236}">
                <a16:creationId xmlns:a16="http://schemas.microsoft.com/office/drawing/2014/main" id="{87A0F42F-5C6F-7309-A995-1E6824D553A1}"/>
              </a:ext>
            </a:extLst>
          </p:cNvPr>
          <p:cNvPicPr>
            <a:picLocks noChangeAspect="1"/>
          </p:cNvPicPr>
          <p:nvPr/>
        </p:nvPicPr>
        <p:blipFill>
          <a:blip r:embed="rId4"/>
          <a:stretch>
            <a:fillRect/>
          </a:stretch>
        </p:blipFill>
        <p:spPr>
          <a:xfrm>
            <a:off x="2734056" y="1337958"/>
            <a:ext cx="5298863" cy="5103680"/>
          </a:xfrm>
          <a:prstGeom prst="rect">
            <a:avLst/>
          </a:prstGeom>
        </p:spPr>
      </p:pic>
    </p:spTree>
    <p:extLst>
      <p:ext uri="{BB962C8B-B14F-4D97-AF65-F5344CB8AC3E}">
        <p14:creationId xmlns:p14="http://schemas.microsoft.com/office/powerpoint/2010/main" val="1186592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31EB8-A50C-3B8F-2CC9-5455FC604E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BB7D43C-DFA6-0231-7DF4-9D4D3585D742}"/>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a:ln>
                  <a:noFill/>
                </a:ln>
                <a:solidFill>
                  <a:srgbClr val="440099"/>
                </a:solidFill>
                <a:effectLst/>
                <a:uLnTx/>
                <a:uFillTx/>
                <a:latin typeface="+mn-lt"/>
                <a:ea typeface="+mn-ea"/>
                <a:cs typeface="+mn-cs"/>
              </a:rPr>
              <a:t>C Center </a:t>
            </a:r>
            <a:r>
              <a:rPr lang="en-US" sz="3200">
                <a:solidFill>
                  <a:srgbClr val="440099"/>
                </a:solidFill>
                <a:latin typeface="+mn-lt"/>
                <a:ea typeface="+mn-ea"/>
                <a:cs typeface="+mn-cs"/>
              </a:rPr>
              <a:t>SW3</a:t>
            </a:r>
            <a:r>
              <a:rPr kumimoji="0" lang="en-US" sz="3200" b="0" i="0" u="none" strike="noStrike" kern="1200" cap="none" spc="0" normalizeH="0" baseline="0" noProof="0">
                <a:ln>
                  <a:noFill/>
                </a:ln>
                <a:solidFill>
                  <a:srgbClr val="440099"/>
                </a:solidFill>
                <a:effectLst/>
                <a:uLnTx/>
                <a:uFillTx/>
                <a:latin typeface="+mn-lt"/>
                <a:ea typeface="+mn-ea"/>
                <a:cs typeface="+mn-cs"/>
              </a:rPr>
              <a:t> QSR Asian </a:t>
            </a:r>
            <a:endParaRPr lang="en-US">
              <a:ea typeface="+mn-ea"/>
              <a:cs typeface="+mn-cs"/>
            </a:endParaRPr>
          </a:p>
        </p:txBody>
      </p:sp>
      <p:sp>
        <p:nvSpPr>
          <p:cNvPr id="9" name="TextBox 8">
            <a:extLst>
              <a:ext uri="{FF2B5EF4-FFF2-40B4-BE49-F238E27FC236}">
                <a16:creationId xmlns:a16="http://schemas.microsoft.com/office/drawing/2014/main" id="{93923CE4-EEB0-5271-A37D-1AB391CE6ED0}"/>
              </a:ext>
              <a:ext uri="{C183D7F6-B498-43B3-948B-1728B52AA6E4}">
                <adec:decorative xmlns:adec="http://schemas.microsoft.com/office/drawing/2017/decorative" val="0"/>
              </a:ext>
            </a:extLst>
          </p:cNvPr>
          <p:cNvSpPr txBox="1"/>
          <p:nvPr/>
        </p:nvSpPr>
        <p:spPr>
          <a:xfrm>
            <a:off x="770439" y="1263134"/>
            <a:ext cx="9483904" cy="2462213"/>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Calibri"/>
                <a:cs typeface="Calibri"/>
              </a:rPr>
              <a:t>Denver International Airport (DEN) will be conducting a Request for Proposals (RFP) competitive selection process for a concessionaire to design, build, and manage a  food &amp; beverage location in  Concourse </a:t>
            </a:r>
            <a:r>
              <a:rPr lang="en-US" sz="1400">
                <a:solidFill>
                  <a:prstClr val="black"/>
                </a:solidFill>
                <a:latin typeface="Calibri"/>
                <a:ea typeface="Calibri"/>
                <a:cs typeface="Calibri"/>
              </a:rPr>
              <a:t>C</a:t>
            </a:r>
            <a:r>
              <a:rPr kumimoji="0" lang="en-US" sz="1400" b="0" i="0" u="none" strike="noStrike" kern="1200" cap="none" spc="0" normalizeH="0" baseline="0" noProof="0">
                <a:ln>
                  <a:noFill/>
                </a:ln>
                <a:solidFill>
                  <a:prstClr val="black"/>
                </a:solidFill>
                <a:effectLst/>
                <a:uLnTx/>
                <a:uFillTx/>
                <a:latin typeface="Calibri"/>
                <a:ea typeface="Calibri"/>
                <a:cs typeface="Calibri"/>
              </a:rPr>
              <a:t>. This location will be a QSR Asian concept. The location will be approximately 980 square feet and the term will be 12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rPr>
              <a:t>KEY INFORMATION</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Anticipated Advertisement Date: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December 16, 2026</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buClr>
                <a:srgbClr val="E35B2A"/>
              </a:buClr>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Small Business Program Goal: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 ACDBE </a:t>
            </a:r>
            <a:r>
              <a:rPr lang="en-US" sz="1400">
                <a:solidFill>
                  <a:prstClr val="black"/>
                </a:solidFill>
                <a:latin typeface="Calibri" panose="020F0502020204030204"/>
                <a:cs typeface="Calibri"/>
              </a:rPr>
              <a:t>TBD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 </a:t>
            </a:r>
            <a:r>
              <a:rPr lang="en-US" sz="1400">
                <a:solidFill>
                  <a:prstClr val="black"/>
                </a:solidFill>
                <a:latin typeface="Calibri" panose="020F0502020204030204"/>
                <a:cs typeface="Calibri"/>
              </a:rPr>
              <a:t>MWBE TBD</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
                <a:srgbClr val="E35B2A"/>
              </a:buClr>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Estimated Project Value: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TBD</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
                <a:srgbClr val="E35B2A"/>
              </a:buClr>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Key Scope/Industry: </a:t>
            </a:r>
            <a:r>
              <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rPr>
              <a:t> Food and Beverage</a:t>
            </a:r>
          </a:p>
          <a:p>
            <a:pPr marL="0" marR="0" lvl="0" indent="0" algn="l" defTabSz="914400" rtl="0" eaLnBrk="1" fontAlgn="auto" latinLnBrk="0" hangingPunct="1">
              <a:lnSpc>
                <a:spcPct val="100000"/>
              </a:lnSpc>
              <a:spcBef>
                <a:spcPts val="0"/>
              </a:spcBef>
              <a:spcAft>
                <a:spcPts val="0"/>
              </a:spcAft>
              <a:buClr>
                <a:srgbClr val="E35B2A"/>
              </a:buClr>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Project Manager: </a:t>
            </a:r>
            <a:r>
              <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rPr>
              <a:t>Angela Finn</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hlinkClick r:id="rId3"/>
              </a:rPr>
              <a:t>angela.finn@flydenver.com</a:t>
            </a: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4" name="Picture 3">
            <a:extLst>
              <a:ext uri="{FF2B5EF4-FFF2-40B4-BE49-F238E27FC236}">
                <a16:creationId xmlns:a16="http://schemas.microsoft.com/office/drawing/2014/main" id="{DCF3E6E6-6BB3-8F77-2F0E-40027D8DE2C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6" name="TextBox 5">
            <a:extLst>
              <a:ext uri="{FF2B5EF4-FFF2-40B4-BE49-F238E27FC236}">
                <a16:creationId xmlns:a16="http://schemas.microsoft.com/office/drawing/2014/main" id="{5B0FF50F-2BF7-6238-E063-0BC3B75256A6}"/>
              </a:ext>
            </a:extLst>
          </p:cNvPr>
          <p:cNvSpPr txBox="1"/>
          <p:nvPr/>
        </p:nvSpPr>
        <p:spPr>
          <a:xfrm>
            <a:off x="770439" y="3762134"/>
            <a:ext cx="4514194"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rPr>
              <a:t>*Dates are tentative and subject to change</a:t>
            </a:r>
            <a:endParaRPr kumimoji="0" lang="en-US" sz="1050" b="0" i="0"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endParaRPr>
          </a:p>
        </p:txBody>
      </p:sp>
      <p:pic>
        <p:nvPicPr>
          <p:cNvPr id="7" name="Picture 6" descr="Schematic plan diagram for Key Plan Concourse C, showing an AGT alignment with numbered platform or track sections. Horizontal gray-outlined segments labeled 1C–10E connect around a central AGT junction, with compass marker N and reference code CCC-02.">
            <a:extLst>
              <a:ext uri="{FF2B5EF4-FFF2-40B4-BE49-F238E27FC236}">
                <a16:creationId xmlns:a16="http://schemas.microsoft.com/office/drawing/2014/main" id="{B57FA82A-8CD2-1141-3410-54BAE27AB162}"/>
              </a:ext>
            </a:extLst>
          </p:cNvPr>
          <p:cNvPicPr>
            <a:picLocks noChangeAspect="1"/>
          </p:cNvPicPr>
          <p:nvPr/>
        </p:nvPicPr>
        <p:blipFill>
          <a:blip r:embed="rId5"/>
          <a:stretch>
            <a:fillRect/>
          </a:stretch>
        </p:blipFill>
        <p:spPr>
          <a:xfrm>
            <a:off x="1477476" y="4254902"/>
            <a:ext cx="7893551" cy="2244245"/>
          </a:xfrm>
          <a:prstGeom prst="rect">
            <a:avLst/>
          </a:prstGeom>
        </p:spPr>
      </p:pic>
    </p:spTree>
    <p:extLst>
      <p:ext uri="{BB962C8B-B14F-4D97-AF65-F5344CB8AC3E}">
        <p14:creationId xmlns:p14="http://schemas.microsoft.com/office/powerpoint/2010/main" val="2501749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C4968-9C32-34E5-AD7F-D73E8D4BD12E}"/>
            </a:ext>
          </a:extLst>
        </p:cNvPr>
        <p:cNvGrpSpPr/>
        <p:nvPr/>
      </p:nvGrpSpPr>
      <p:grpSpPr>
        <a:xfrm>
          <a:off x="0" y="0"/>
          <a:ext cx="0" cy="0"/>
          <a:chOff x="0" y="0"/>
          <a:chExt cx="0" cy="0"/>
        </a:xfrm>
      </p:grpSpPr>
      <p:sp>
        <p:nvSpPr>
          <p:cNvPr id="2" name="Text Placeholder 1" descr="B Center Core Southeast Quadrant Specialty Retail (Space Exhibit)">
            <a:extLst>
              <a:ext uri="{FF2B5EF4-FFF2-40B4-BE49-F238E27FC236}">
                <a16:creationId xmlns:a16="http://schemas.microsoft.com/office/drawing/2014/main" id="{7685A08B-F9A9-C8C7-EE5E-AF3CE006A344}"/>
              </a:ext>
              <a:ext uri="{C183D7F6-B498-43B3-948B-1728B52AA6E4}">
                <adec:decorative xmlns:adec="http://schemas.microsoft.com/office/drawing/2017/decorative" val="0"/>
              </a:ext>
            </a:extLst>
          </p:cNvPr>
          <p:cNvSpPr>
            <a:spLocks noGrp="1"/>
          </p:cNvSpPr>
          <p:nvPr>
            <p:ph type="title" idx="4294967295"/>
          </p:nvPr>
        </p:nvSpPr>
        <p:spPr>
          <a:xfrm>
            <a:off x="843455" y="416362"/>
            <a:ext cx="8844455" cy="7077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dirty="0">
                <a:ln>
                  <a:noFill/>
                </a:ln>
                <a:solidFill>
                  <a:srgbClr val="440099"/>
                </a:solidFill>
                <a:effectLst/>
                <a:uLnTx/>
                <a:uFillTx/>
                <a:latin typeface="+mn-lt"/>
                <a:ea typeface="+mn-ea"/>
                <a:cs typeface="+mn-cs"/>
              </a:rPr>
              <a:t>C Center </a:t>
            </a:r>
            <a:r>
              <a:rPr lang="en-US" sz="3200" dirty="0">
                <a:solidFill>
                  <a:srgbClr val="440099"/>
                </a:solidFill>
                <a:latin typeface="+mn-lt"/>
                <a:ea typeface="+mn-ea"/>
                <a:cs typeface="+mn-cs"/>
              </a:rPr>
              <a:t>SW3</a:t>
            </a:r>
            <a:r>
              <a:rPr kumimoji="0" lang="en-US" sz="3200" b="0" i="0" u="none" strike="noStrike" kern="1200" cap="none" spc="0" normalizeH="0" baseline="0" noProof="0" dirty="0">
                <a:ln>
                  <a:noFill/>
                </a:ln>
                <a:solidFill>
                  <a:srgbClr val="440099"/>
                </a:solidFill>
                <a:effectLst/>
                <a:uLnTx/>
                <a:uFillTx/>
                <a:latin typeface="+mn-lt"/>
                <a:ea typeface="+mn-ea"/>
                <a:cs typeface="+mn-cs"/>
              </a:rPr>
              <a:t> QSR Asian Cont.</a:t>
            </a:r>
            <a:endParaRPr lang="en-US" dirty="0">
              <a:ea typeface="+mn-ea"/>
              <a:cs typeface="+mn-cs"/>
            </a:endParaRPr>
          </a:p>
        </p:txBody>
      </p:sp>
      <p:pic>
        <p:nvPicPr>
          <p:cNvPr id="4" name="Picture 3">
            <a:extLst>
              <a:ext uri="{FF2B5EF4-FFF2-40B4-BE49-F238E27FC236}">
                <a16:creationId xmlns:a16="http://schemas.microsoft.com/office/drawing/2014/main" id="{3C2AFBB9-5BAE-C463-44C8-C012346CE9C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8" name="Picture 7" descr="Architectural floor-plan diagram showing a proposed Corner SW3 QSR pizza area within a building layout. Red crosshatched zone marks approximately 980.2 square feet, surrounded by structural grid labels W3–W5, NS, S3, S5, and S6, with equipment and circulation details.">
            <a:extLst>
              <a:ext uri="{FF2B5EF4-FFF2-40B4-BE49-F238E27FC236}">
                <a16:creationId xmlns:a16="http://schemas.microsoft.com/office/drawing/2014/main" id="{CB70A66C-06B8-6BAC-90AB-C4B6E6A3C7EF}"/>
              </a:ext>
            </a:extLst>
          </p:cNvPr>
          <p:cNvPicPr>
            <a:picLocks noChangeAspect="1"/>
          </p:cNvPicPr>
          <p:nvPr/>
        </p:nvPicPr>
        <p:blipFill>
          <a:blip r:embed="rId4"/>
          <a:srcRect l="1443"/>
          <a:stretch>
            <a:fillRect/>
          </a:stretch>
        </p:blipFill>
        <p:spPr>
          <a:xfrm>
            <a:off x="2926080" y="1124077"/>
            <a:ext cx="5384012" cy="5641302"/>
          </a:xfrm>
          <a:prstGeom prst="rect">
            <a:avLst/>
          </a:prstGeom>
        </p:spPr>
      </p:pic>
    </p:spTree>
    <p:extLst>
      <p:ext uri="{BB962C8B-B14F-4D97-AF65-F5344CB8AC3E}">
        <p14:creationId xmlns:p14="http://schemas.microsoft.com/office/powerpoint/2010/main" val="8053824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47773-318E-6031-B3D1-88A22C7A49E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34BB9C6-605F-A28A-F1BF-47E00D40248C}"/>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a:ln>
                  <a:noFill/>
                </a:ln>
                <a:solidFill>
                  <a:srgbClr val="440099"/>
                </a:solidFill>
                <a:effectLst/>
                <a:uLnTx/>
                <a:uFillTx/>
                <a:latin typeface="+mn-lt"/>
                <a:ea typeface="+mn-ea"/>
                <a:cs typeface="+mn-cs"/>
              </a:rPr>
              <a:t>B Sub W209 Specialty </a:t>
            </a:r>
            <a:r>
              <a:rPr lang="en-US" sz="3200">
                <a:solidFill>
                  <a:srgbClr val="440099"/>
                </a:solidFill>
                <a:latin typeface="+mn-lt"/>
                <a:ea typeface="+mn-ea"/>
                <a:cs typeface="+mn-cs"/>
              </a:rPr>
              <a:t>Coffee Kiosk SBEC</a:t>
            </a:r>
          </a:p>
        </p:txBody>
      </p:sp>
      <p:sp>
        <p:nvSpPr>
          <p:cNvPr id="9" name="TextBox 8">
            <a:extLst>
              <a:ext uri="{FF2B5EF4-FFF2-40B4-BE49-F238E27FC236}">
                <a16:creationId xmlns:a16="http://schemas.microsoft.com/office/drawing/2014/main" id="{7CDB7072-62AE-B8C3-4E24-1BCFCF5B28F1}"/>
              </a:ext>
              <a:ext uri="{C183D7F6-B498-43B3-948B-1728B52AA6E4}">
                <adec:decorative xmlns:adec="http://schemas.microsoft.com/office/drawing/2017/decorative" val="0"/>
              </a:ext>
            </a:extLst>
          </p:cNvPr>
          <p:cNvSpPr txBox="1"/>
          <p:nvPr/>
        </p:nvSpPr>
        <p:spPr>
          <a:xfrm>
            <a:off x="546909" y="1207874"/>
            <a:ext cx="9940116" cy="2893100"/>
          </a:xfrm>
          <a:prstGeom prst="rect">
            <a:avLst/>
          </a:prstGeom>
          <a:noFill/>
        </p:spPr>
        <p:txBody>
          <a:bodyPr wrap="square" lIns="91440" tIns="45720" rIns="91440" bIns="45720" anchor="t">
            <a:spAutoFit/>
          </a:bodyPr>
          <a:lstStyle/>
          <a:p>
            <a:pPr>
              <a:defRPr/>
            </a:pPr>
            <a:r>
              <a:rPr kumimoji="0" lang="en-US" sz="1400" b="0" i="0" u="none" strike="noStrike" kern="1200" cap="none" spc="0" normalizeH="0" baseline="0" noProof="0">
                <a:ln>
                  <a:noFill/>
                </a:ln>
                <a:solidFill>
                  <a:prstClr val="black"/>
                </a:solidFill>
                <a:effectLst/>
                <a:uLnTx/>
                <a:uFillTx/>
                <a:latin typeface="Calibri"/>
                <a:ea typeface="Calibri"/>
                <a:cs typeface="Calibri"/>
              </a:rPr>
              <a:t>Denver International Airport (DEN) will be conducting a Request for Proposal (RFP) competitive selection process for a concessionaire to design, build and manage a specialty retail location in the Center Core Southeast Quadrant of Concourse B. The location will be approximately Denver International Airport (DEN) will be conducting a Request for Proposals (RFP) competitive selection process for a concessionaire to design, build, and manage a</a:t>
            </a:r>
            <a:r>
              <a:rPr lang="en-US" sz="1400">
                <a:solidFill>
                  <a:prstClr val="black"/>
                </a:solidFill>
                <a:latin typeface="Calibri"/>
                <a:ea typeface="Calibri"/>
                <a:cs typeface="Calibri"/>
              </a:rPr>
              <a:t> </a:t>
            </a:r>
            <a:r>
              <a:rPr kumimoji="0" lang="en-US" sz="1400" b="0" i="0" u="none" strike="noStrike" kern="1200" cap="none" spc="0" normalizeH="0" baseline="0" noProof="0">
                <a:ln>
                  <a:noFill/>
                </a:ln>
                <a:solidFill>
                  <a:prstClr val="black"/>
                </a:solidFill>
                <a:effectLst/>
                <a:uLnTx/>
                <a:uFillTx/>
                <a:latin typeface="Calibri"/>
                <a:ea typeface="Calibri"/>
                <a:cs typeface="Calibri"/>
              </a:rPr>
              <a:t> food &amp; beverage location in</a:t>
            </a:r>
            <a:r>
              <a:rPr lang="en-US" sz="1400">
                <a:solidFill>
                  <a:prstClr val="black"/>
                </a:solidFill>
                <a:latin typeface="Calibri"/>
                <a:ea typeface="Calibri"/>
                <a:cs typeface="Calibri"/>
              </a:rPr>
              <a:t> </a:t>
            </a:r>
            <a:r>
              <a:rPr kumimoji="0" lang="en-US" sz="1400" b="0" i="0" u="none" strike="noStrike" kern="1200" cap="none" spc="0" normalizeH="0" baseline="0" noProof="0">
                <a:ln>
                  <a:noFill/>
                </a:ln>
                <a:solidFill>
                  <a:prstClr val="black"/>
                </a:solidFill>
                <a:effectLst/>
                <a:uLnTx/>
                <a:uFillTx/>
                <a:latin typeface="Calibri"/>
                <a:ea typeface="Calibri"/>
                <a:cs typeface="Calibri"/>
              </a:rPr>
              <a:t> Concourse A. This location will be a SBEC Coffee Kiosk concept. This location is intended for the development of a SBEC owned and certified Specialty Coffee Concept. The location will be approximately 1,027 square feet and the term will be 12 years.</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lvl="0">
              <a:defRPr/>
            </a:pPr>
            <a:r>
              <a:rPr lang="en-US" sz="1400" b="1">
                <a:solidFill>
                  <a:prstClr val="black"/>
                </a:solidFill>
                <a:ea typeface="Calibri"/>
                <a:cs typeface="Calibri"/>
              </a:rPr>
              <a:t>KEY INFORMATION</a:t>
            </a:r>
            <a:endParaRPr lang="en-US" sz="1400">
              <a:solidFill>
                <a:prstClr val="black"/>
              </a:solidFill>
              <a:ea typeface="Calibri"/>
              <a:cs typeface="Calibri"/>
            </a:endParaRPr>
          </a:p>
          <a:p>
            <a:pPr lvl="0">
              <a:defRPr/>
            </a:pP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a:buClr>
                <a:srgbClr val="E35B2A"/>
              </a:buClr>
              <a:defRPr/>
            </a:pPr>
            <a:r>
              <a:rPr lang="en-US" sz="1400" b="1">
                <a:solidFill>
                  <a:prstClr val="black"/>
                </a:solidFill>
                <a:cs typeface="Calibri"/>
              </a:rPr>
              <a:t>Small Business Program Goal: </a:t>
            </a:r>
            <a:r>
              <a:rPr lang="en-US" sz="1400" dirty="0">
                <a:solidFill>
                  <a:prstClr val="black"/>
                </a:solidFill>
                <a:cs typeface="Calibri"/>
              </a:rPr>
              <a:t> </a:t>
            </a:r>
            <a:r>
              <a:rPr lang="en-US" sz="1400">
                <a:solidFill>
                  <a:prstClr val="black"/>
                </a:solidFill>
                <a:latin typeface="Aptos"/>
                <a:cs typeface="Calibri"/>
              </a:rPr>
              <a:t>SBEC Defined Pool Opportunities / MWBE TBD</a:t>
            </a:r>
            <a:endParaRPr lang="en-US" sz="1400" dirty="0">
              <a:solidFill>
                <a:prstClr val="black"/>
              </a:solidFill>
              <a:ea typeface="Calibri"/>
              <a:cs typeface="Calibri"/>
            </a:endParaRPr>
          </a:p>
          <a:p>
            <a:pPr lvl="0">
              <a:buClr>
                <a:srgbClr val="E35B2A"/>
              </a:buClr>
              <a:defRPr/>
            </a:pPr>
            <a:r>
              <a:rPr lang="en-US" sz="1400" b="1">
                <a:solidFill>
                  <a:prstClr val="black"/>
                </a:solidFill>
                <a:cs typeface="Calibri"/>
              </a:rPr>
              <a:t>Estimated Project Value: </a:t>
            </a:r>
            <a:r>
              <a:rPr lang="en-US" sz="1400">
                <a:solidFill>
                  <a:prstClr val="black"/>
                </a:solidFill>
                <a:cs typeface="Calibri"/>
              </a:rPr>
              <a:t>TBD</a:t>
            </a:r>
            <a:endParaRPr lang="en-US" sz="1400">
              <a:solidFill>
                <a:prstClr val="black"/>
              </a:solidFill>
              <a:ea typeface="Calibri"/>
              <a:cs typeface="Calibri"/>
            </a:endParaRPr>
          </a:p>
          <a:p>
            <a:pPr lvl="0">
              <a:buClr>
                <a:srgbClr val="E35B2A"/>
              </a:buClr>
              <a:defRPr/>
            </a:pPr>
            <a:r>
              <a:rPr lang="en-US" sz="1400" b="1">
                <a:solidFill>
                  <a:prstClr val="black"/>
                </a:solidFill>
              </a:rPr>
              <a:t>Key Scope/Industry: </a:t>
            </a:r>
            <a:r>
              <a:rPr lang="en-US" sz="1400">
                <a:solidFill>
                  <a:prstClr val="black"/>
                </a:solidFill>
                <a:ea typeface="Calibri"/>
                <a:cs typeface="Calibri"/>
              </a:rPr>
              <a:t> Food and Beverage</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dirty="0">
                <a:solidFill>
                  <a:prstClr val="black"/>
                </a:solidFill>
                <a:cs typeface="Calibri"/>
                <a:hlinkClick r:id="rId3">
                  <a:extLst>
                    <a:ext uri="{A12FA001-AC4F-418D-AE19-62706E023703}">
                      <ahyp:hlinkClr xmlns:ahyp="http://schemas.microsoft.com/office/drawing/2018/hyperlinkcolor" val="tx"/>
                    </a:ext>
                  </a:extLst>
                </a:hlinkClick>
              </a:rPr>
              <a:t>angela.finn@flydenver.com</a:t>
            </a:r>
            <a:endParaRPr lang="en-US" sz="1400" dirty="0">
              <a:solidFill>
                <a:prstClr val="black"/>
              </a:solidFill>
              <a:cs typeface="Calibri"/>
            </a:endParaRPr>
          </a:p>
        </p:txBody>
      </p:sp>
      <p:pic>
        <p:nvPicPr>
          <p:cNvPr id="4" name="Picture 3">
            <a:extLst>
              <a:ext uri="{FF2B5EF4-FFF2-40B4-BE49-F238E27FC236}">
                <a16:creationId xmlns:a16="http://schemas.microsoft.com/office/drawing/2014/main" id="{767337C0-2DC7-9079-3142-6D3AF7FBC09B}"/>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6" name="TextBox 5">
            <a:extLst>
              <a:ext uri="{FF2B5EF4-FFF2-40B4-BE49-F238E27FC236}">
                <a16:creationId xmlns:a16="http://schemas.microsoft.com/office/drawing/2014/main" id="{8A0FE07A-3C0F-A44D-069D-13FEEA7C405B}"/>
              </a:ext>
            </a:extLst>
          </p:cNvPr>
          <p:cNvSpPr txBox="1"/>
          <p:nvPr/>
        </p:nvSpPr>
        <p:spPr>
          <a:xfrm>
            <a:off x="546909" y="4100974"/>
            <a:ext cx="4563561"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rPr>
              <a:t>*Dates are tentative and subject to change</a:t>
            </a:r>
            <a:endParaRPr kumimoji="0" lang="en-US" sz="1050" b="0" i="0"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endParaRPr>
          </a:p>
        </p:txBody>
      </p:sp>
      <p:pic>
        <p:nvPicPr>
          <p:cNvPr id="7" name="Picture 6" descr="Schematic key-plan diagram for Concourse B maps labeled zones from west 10W–2W through central AGT/5C-AGT junction to east 1E–12E, with north/south branches and 1SC–3SC spur. Outlined rectangular and polygonal blocks, directional labels, circular compass symbol, and black marker at 6W organize layout.">
            <a:extLst>
              <a:ext uri="{FF2B5EF4-FFF2-40B4-BE49-F238E27FC236}">
                <a16:creationId xmlns:a16="http://schemas.microsoft.com/office/drawing/2014/main" id="{40EFFE86-605F-A37A-B642-633020775B93}"/>
              </a:ext>
            </a:extLst>
          </p:cNvPr>
          <p:cNvPicPr>
            <a:picLocks noChangeAspect="1"/>
          </p:cNvPicPr>
          <p:nvPr/>
        </p:nvPicPr>
        <p:blipFill>
          <a:blip r:embed="rId5"/>
          <a:stretch>
            <a:fillRect/>
          </a:stretch>
        </p:blipFill>
        <p:spPr>
          <a:xfrm>
            <a:off x="2463288" y="4930345"/>
            <a:ext cx="5721323" cy="1656800"/>
          </a:xfrm>
          <a:prstGeom prst="rect">
            <a:avLst/>
          </a:prstGeom>
        </p:spPr>
      </p:pic>
    </p:spTree>
    <p:extLst>
      <p:ext uri="{BB962C8B-B14F-4D97-AF65-F5344CB8AC3E}">
        <p14:creationId xmlns:p14="http://schemas.microsoft.com/office/powerpoint/2010/main" val="41589583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44649-E8FA-AB28-EC68-14CB0E6C5AAA}"/>
            </a:ext>
          </a:extLst>
        </p:cNvPr>
        <p:cNvGrpSpPr/>
        <p:nvPr/>
      </p:nvGrpSpPr>
      <p:grpSpPr>
        <a:xfrm>
          <a:off x="0" y="0"/>
          <a:ext cx="0" cy="0"/>
          <a:chOff x="0" y="0"/>
          <a:chExt cx="0" cy="0"/>
        </a:xfrm>
      </p:grpSpPr>
      <p:sp>
        <p:nvSpPr>
          <p:cNvPr id="2" name="Text Placeholder 1" descr="B Center Core Southeast Quadrant Specialty Retail (Space Exhibit)">
            <a:extLst>
              <a:ext uri="{FF2B5EF4-FFF2-40B4-BE49-F238E27FC236}">
                <a16:creationId xmlns:a16="http://schemas.microsoft.com/office/drawing/2014/main" id="{09712AF9-1371-89B8-0A48-5DCADA56F085}"/>
              </a:ext>
              <a:ext uri="{C183D7F6-B498-43B3-948B-1728B52AA6E4}">
                <adec:decorative xmlns:adec="http://schemas.microsoft.com/office/drawing/2017/decorative" val="0"/>
              </a:ext>
            </a:extLst>
          </p:cNvPr>
          <p:cNvSpPr>
            <a:spLocks noGrp="1"/>
          </p:cNvSpPr>
          <p:nvPr>
            <p:ph type="title" idx="4294967295"/>
          </p:nvPr>
        </p:nvSpPr>
        <p:spPr>
          <a:xfrm>
            <a:off x="843455" y="416362"/>
            <a:ext cx="8844455" cy="7077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dirty="0">
                <a:ln>
                  <a:noFill/>
                </a:ln>
                <a:solidFill>
                  <a:srgbClr val="440099"/>
                </a:solidFill>
                <a:effectLst/>
                <a:uLnTx/>
                <a:uFillTx/>
                <a:latin typeface="+mn-lt"/>
                <a:ea typeface="+mn-ea"/>
                <a:cs typeface="+mn-cs"/>
              </a:rPr>
              <a:t>B Sub W209 Specialty </a:t>
            </a:r>
            <a:r>
              <a:rPr lang="en-US" sz="3200" dirty="0">
                <a:solidFill>
                  <a:srgbClr val="440099"/>
                </a:solidFill>
                <a:latin typeface="+mn-lt"/>
                <a:ea typeface="+mn-ea"/>
                <a:cs typeface="+mn-cs"/>
              </a:rPr>
              <a:t>Coffee Kiosk SBEC Cont. </a:t>
            </a:r>
          </a:p>
        </p:txBody>
      </p:sp>
      <p:pic>
        <p:nvPicPr>
          <p:cNvPr id="4" name="Picture 3">
            <a:extLst>
              <a:ext uri="{FF2B5EF4-FFF2-40B4-BE49-F238E27FC236}">
                <a16:creationId xmlns:a16="http://schemas.microsoft.com/office/drawing/2014/main" id="{A4C7AF2F-B030-76B8-07EB-6349D0A8561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7" name="Picture 6" descr="Architectural floor-plan diagram showing a building layout organized by structural grids W38–W35 and N3–S5. Green crosshatched area marks “Specialty Coffee,” labeled 1,027 SF, with surrounding rooms, walls, doors, fixtures, dimensions, and a note indicating area includes queueing line.">
            <a:extLst>
              <a:ext uri="{FF2B5EF4-FFF2-40B4-BE49-F238E27FC236}">
                <a16:creationId xmlns:a16="http://schemas.microsoft.com/office/drawing/2014/main" id="{D55C0681-921C-1CAC-A8A3-59F764815ED3}"/>
              </a:ext>
            </a:extLst>
          </p:cNvPr>
          <p:cNvPicPr>
            <a:picLocks noChangeAspect="1"/>
          </p:cNvPicPr>
          <p:nvPr/>
        </p:nvPicPr>
        <p:blipFill>
          <a:blip r:embed="rId4"/>
          <a:srcRect l="946" t="2373" r="-1"/>
          <a:stretch>
            <a:fillRect/>
          </a:stretch>
        </p:blipFill>
        <p:spPr>
          <a:xfrm>
            <a:off x="2762397" y="1131289"/>
            <a:ext cx="5006569" cy="5310349"/>
          </a:xfrm>
          <a:prstGeom prst="rect">
            <a:avLst/>
          </a:prstGeom>
        </p:spPr>
      </p:pic>
    </p:spTree>
    <p:extLst>
      <p:ext uri="{BB962C8B-B14F-4D97-AF65-F5344CB8AC3E}">
        <p14:creationId xmlns:p14="http://schemas.microsoft.com/office/powerpoint/2010/main" val="18148201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287DC-1867-FBC9-F1C5-71CF9F87D03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64C55CB-1C1F-9F90-469F-2662D4755EB7}"/>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a:ln>
                  <a:noFill/>
                </a:ln>
                <a:solidFill>
                  <a:srgbClr val="440099"/>
                </a:solidFill>
                <a:effectLst/>
                <a:uLnTx/>
                <a:uFillTx/>
                <a:latin typeface="+mn-lt"/>
                <a:ea typeface="+mn-ea"/>
                <a:cs typeface="+mn-cs"/>
              </a:rPr>
              <a:t>B Sub </a:t>
            </a:r>
            <a:r>
              <a:rPr lang="en-US" sz="3200">
                <a:solidFill>
                  <a:srgbClr val="440099"/>
                </a:solidFill>
                <a:latin typeface="+mn-lt"/>
                <a:ea typeface="+mn-ea"/>
                <a:cs typeface="+mn-cs"/>
              </a:rPr>
              <a:t>W305SBEC Snack</a:t>
            </a:r>
            <a:r>
              <a:rPr lang="pt-BR" sz="3200">
                <a:solidFill>
                  <a:srgbClr val="440099"/>
                </a:solidFill>
                <a:latin typeface="+mn-lt"/>
                <a:ea typeface="+mn-ea"/>
                <a:cs typeface="+mn-cs"/>
              </a:rPr>
              <a:t> SBEC</a:t>
            </a:r>
            <a:endParaRPr lang="en-US" sz="3200">
              <a:solidFill>
                <a:srgbClr val="440099"/>
              </a:solidFill>
              <a:latin typeface="+mn-lt"/>
              <a:ea typeface="+mn-ea"/>
              <a:cs typeface="+mn-cs"/>
            </a:endParaRPr>
          </a:p>
        </p:txBody>
      </p:sp>
      <p:sp>
        <p:nvSpPr>
          <p:cNvPr id="9" name="TextBox 8">
            <a:extLst>
              <a:ext uri="{FF2B5EF4-FFF2-40B4-BE49-F238E27FC236}">
                <a16:creationId xmlns:a16="http://schemas.microsoft.com/office/drawing/2014/main" id="{451C4CDA-F8C2-6C2D-D6D0-4DEA42E0D44E}"/>
              </a:ext>
              <a:ext uri="{C183D7F6-B498-43B3-948B-1728B52AA6E4}">
                <adec:decorative xmlns:adec="http://schemas.microsoft.com/office/drawing/2017/decorative" val="0"/>
              </a:ext>
            </a:extLst>
          </p:cNvPr>
          <p:cNvSpPr txBox="1"/>
          <p:nvPr/>
        </p:nvSpPr>
        <p:spPr>
          <a:xfrm>
            <a:off x="770439" y="1263134"/>
            <a:ext cx="9483904" cy="2677656"/>
          </a:xfrm>
          <a:prstGeom prst="rect">
            <a:avLst/>
          </a:prstGeom>
          <a:noFill/>
        </p:spPr>
        <p:txBody>
          <a:bodyPr wrap="square" lIns="91440" tIns="45720" rIns="91440" bIns="45720" anchor="t">
            <a:spAutoFit/>
          </a:bodyPr>
          <a:lstStyle/>
          <a:p>
            <a:pPr>
              <a:defRPr/>
            </a:pPr>
            <a:r>
              <a:rPr kumimoji="0" lang="en-US" sz="1400" b="0" i="0" u="none" strike="noStrike" kern="1200" cap="none" spc="0" normalizeH="0" baseline="0" noProof="0" dirty="0">
                <a:ln>
                  <a:noFill/>
                </a:ln>
                <a:solidFill>
                  <a:prstClr val="black"/>
                </a:solidFill>
                <a:effectLst/>
                <a:uLnTx/>
                <a:uFillTx/>
                <a:latin typeface="Calibri"/>
                <a:ea typeface="Calibri"/>
                <a:cs typeface="Calibri"/>
              </a:rPr>
              <a:t>Denver International Airport (DEN) will be conducting a Request for Proposals (RFP) competitive selection process for a concessionaire to design, build, and manage a</a:t>
            </a:r>
            <a:r>
              <a:rPr lang="en-US" sz="1400" dirty="0">
                <a:solidFill>
                  <a:prstClr val="black"/>
                </a:solidFill>
                <a:latin typeface="Calibri"/>
                <a:ea typeface="Calibri"/>
                <a:cs typeface="Calibri"/>
              </a:rPr>
              <a:t> </a:t>
            </a:r>
            <a:r>
              <a:rPr kumimoji="0" lang="en-US" sz="1400" b="0" i="0" u="none" strike="noStrike" kern="1200" cap="none" spc="0" normalizeH="0" baseline="0" noProof="0" dirty="0">
                <a:ln>
                  <a:noFill/>
                </a:ln>
                <a:solidFill>
                  <a:prstClr val="black"/>
                </a:solidFill>
                <a:effectLst/>
                <a:uLnTx/>
                <a:uFillTx/>
                <a:latin typeface="Calibri"/>
                <a:ea typeface="Calibri"/>
                <a:cs typeface="Calibri"/>
              </a:rPr>
              <a:t> food &amp; beverage location in</a:t>
            </a:r>
            <a:r>
              <a:rPr lang="en-US" sz="1400" dirty="0">
                <a:solidFill>
                  <a:prstClr val="black"/>
                </a:solidFill>
                <a:latin typeface="Calibri"/>
                <a:ea typeface="Calibri"/>
                <a:cs typeface="Calibri"/>
              </a:rPr>
              <a:t> </a:t>
            </a:r>
            <a:r>
              <a:rPr kumimoji="0" lang="en-US" sz="1400" b="0" i="0" u="none" strike="noStrike" kern="1200" cap="none" spc="0" normalizeH="0" baseline="0" noProof="0" dirty="0">
                <a:ln>
                  <a:noFill/>
                </a:ln>
                <a:solidFill>
                  <a:prstClr val="black"/>
                </a:solidFill>
                <a:effectLst/>
                <a:uLnTx/>
                <a:uFillTx/>
                <a:latin typeface="Calibri"/>
                <a:ea typeface="Calibri"/>
                <a:cs typeface="Calibri"/>
              </a:rPr>
              <a:t> Concourse B. This location will be a SBEC Snack concept. This location is intended for the development of a SBEC owned and certified Snack Concept. The location will be approximately 933 square feet and the term will be 12 years.</a:t>
            </a:r>
            <a:endParaRPr lang="en-US" dirty="0">
              <a:solidFill>
                <a:prstClr val="black"/>
              </a:solidFill>
            </a:endParaRPr>
          </a:p>
          <a:p>
            <a:pPr marL="0" marR="0" lvl="0" indent="0" algn="l" defTabSz="914400">
              <a:lnSpc>
                <a:spcPct val="100000"/>
              </a:lnSpc>
              <a:spcBef>
                <a:spcPts val="0"/>
              </a:spcBef>
              <a:spcAft>
                <a:spcPts val="0"/>
              </a:spcAft>
              <a:buClrTx/>
              <a:buSzTx/>
              <a:buFontTx/>
              <a:buNone/>
              <a:tabLst/>
              <a:defRPr/>
            </a:pPr>
            <a:endParaRPr lang="en-US" sz="1400" b="0" i="0" u="none" strike="noStrike" kern="1200" cap="none" spc="0" normalizeH="0" baseline="0" noProof="0" dirty="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lvl="0">
              <a:defRPr/>
            </a:pPr>
            <a:r>
              <a:rPr lang="en-US" sz="1400" b="1">
                <a:solidFill>
                  <a:prstClr val="black"/>
                </a:solidFill>
                <a:ea typeface="Calibri"/>
                <a:cs typeface="Calibri"/>
              </a:rPr>
              <a:t>KEY INFORMATION</a:t>
            </a:r>
            <a:endParaRPr lang="en-US" sz="1400">
              <a:solidFill>
                <a:prstClr val="black"/>
              </a:solidFill>
              <a:ea typeface="Calibri"/>
              <a:cs typeface="Calibri"/>
            </a:endParaRPr>
          </a:p>
          <a:p>
            <a:pPr lvl="0">
              <a:defRPr/>
            </a:pP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a:buClr>
                <a:srgbClr val="E35B2A"/>
              </a:buClr>
              <a:defRPr/>
            </a:pPr>
            <a:r>
              <a:rPr lang="en-US" sz="1400" b="1">
                <a:solidFill>
                  <a:prstClr val="black"/>
                </a:solidFill>
                <a:cs typeface="Calibri"/>
              </a:rPr>
              <a:t>Small Business Program Goal: </a:t>
            </a:r>
            <a:r>
              <a:rPr lang="en-US" sz="1400" dirty="0">
                <a:solidFill>
                  <a:prstClr val="black"/>
                </a:solidFill>
                <a:cs typeface="Calibri"/>
              </a:rPr>
              <a:t> </a:t>
            </a:r>
            <a:r>
              <a:rPr lang="en-US" sz="1400">
                <a:solidFill>
                  <a:prstClr val="black"/>
                </a:solidFill>
                <a:latin typeface="Aptos"/>
                <a:cs typeface="Calibri"/>
              </a:rPr>
              <a:t>SBEC Defined Pool Opportunities / MWBE TBD</a:t>
            </a:r>
            <a:endParaRPr lang="en-US" sz="1400" b="1">
              <a:solidFill>
                <a:prstClr val="black"/>
              </a:solidFill>
              <a:latin typeface="Aptos"/>
              <a:ea typeface="Calibri"/>
              <a:cs typeface="Calibri"/>
            </a:endParaRPr>
          </a:p>
          <a:p>
            <a:pPr lvl="0">
              <a:buClr>
                <a:srgbClr val="E35B2A"/>
              </a:buClr>
              <a:defRPr/>
            </a:pPr>
            <a:r>
              <a:rPr lang="en-US" sz="1400" b="1">
                <a:solidFill>
                  <a:prstClr val="black"/>
                </a:solidFill>
                <a:cs typeface="Calibri"/>
              </a:rPr>
              <a:t>Estimated Project Value: </a:t>
            </a:r>
            <a:r>
              <a:rPr lang="en-US" sz="1400">
                <a:solidFill>
                  <a:prstClr val="black"/>
                </a:solidFill>
                <a:cs typeface="Calibri"/>
              </a:rPr>
              <a:t>TBD</a:t>
            </a:r>
            <a:endParaRPr lang="en-US" sz="1400">
              <a:solidFill>
                <a:prstClr val="black"/>
              </a:solidFill>
              <a:ea typeface="Calibri"/>
              <a:cs typeface="Calibri"/>
            </a:endParaRPr>
          </a:p>
          <a:p>
            <a:pPr lvl="0">
              <a:buClr>
                <a:srgbClr val="E35B2A"/>
              </a:buClr>
              <a:defRPr/>
            </a:pPr>
            <a:r>
              <a:rPr lang="en-US" sz="1400" b="1">
                <a:solidFill>
                  <a:prstClr val="black"/>
                </a:solidFill>
              </a:rPr>
              <a:t>Key Scope/Industry: </a:t>
            </a:r>
            <a:r>
              <a:rPr lang="en-US" sz="1400">
                <a:solidFill>
                  <a:prstClr val="black"/>
                </a:solidFill>
                <a:ea typeface="Calibri"/>
                <a:cs typeface="Calibri"/>
              </a:rPr>
              <a:t> Food and Beverage</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dirty="0">
                <a:solidFill>
                  <a:prstClr val="black"/>
                </a:solidFill>
                <a:cs typeface="Calibri"/>
                <a:hlinkClick r:id="rId3">
                  <a:extLst>
                    <a:ext uri="{A12FA001-AC4F-418D-AE19-62706E023703}">
                      <ahyp:hlinkClr xmlns:ahyp="http://schemas.microsoft.com/office/drawing/2018/hyperlinkcolor" val="tx"/>
                    </a:ext>
                  </a:extLst>
                </a:hlinkClick>
              </a:rPr>
              <a:t>angela.finn@flydenver.com</a:t>
            </a:r>
            <a:endParaRPr lang="en-US" sz="1400" dirty="0">
              <a:solidFill>
                <a:prstClr val="black"/>
              </a:solidFill>
              <a:cs typeface="Calibri"/>
            </a:endParaRPr>
          </a:p>
        </p:txBody>
      </p:sp>
      <p:pic>
        <p:nvPicPr>
          <p:cNvPr id="4" name="Picture 3">
            <a:extLst>
              <a:ext uri="{FF2B5EF4-FFF2-40B4-BE49-F238E27FC236}">
                <a16:creationId xmlns:a16="http://schemas.microsoft.com/office/drawing/2014/main" id="{74A86355-5F35-3388-6247-E8F8447A5D8E}"/>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6" name="TextBox 5">
            <a:extLst>
              <a:ext uri="{FF2B5EF4-FFF2-40B4-BE49-F238E27FC236}">
                <a16:creationId xmlns:a16="http://schemas.microsoft.com/office/drawing/2014/main" id="{762C8774-FF00-81BA-C9B5-31B340B8386A}"/>
              </a:ext>
            </a:extLst>
          </p:cNvPr>
          <p:cNvSpPr txBox="1"/>
          <p:nvPr/>
        </p:nvSpPr>
        <p:spPr>
          <a:xfrm>
            <a:off x="770438" y="3940790"/>
            <a:ext cx="4933675"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rPr>
              <a:t>*Dates are tentative and subject to change</a:t>
            </a:r>
            <a:endParaRPr kumimoji="0" lang="en-US" sz="1050" b="0" i="0"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endParaRPr>
          </a:p>
        </p:txBody>
      </p:sp>
      <p:pic>
        <p:nvPicPr>
          <p:cNvPr id="7" name="Picture 6" descr="Schematic track-layout diagram labeled “KEY PLAN CONCOURSE B,” showing AGT/CCB-02 alignment with numbered sections from 10W–1W left of center and 1E–12E right. Central AGT junction, rectangular track blocks, branching segments labeled 5C/AGT and 1SC–3SC, plus circular orientation marker identify routing and infrastructure zones.">
            <a:extLst>
              <a:ext uri="{FF2B5EF4-FFF2-40B4-BE49-F238E27FC236}">
                <a16:creationId xmlns:a16="http://schemas.microsoft.com/office/drawing/2014/main" id="{C7B64E88-CC80-E81E-655D-0A02D8729E37}"/>
              </a:ext>
            </a:extLst>
          </p:cNvPr>
          <p:cNvPicPr>
            <a:picLocks noChangeAspect="1"/>
          </p:cNvPicPr>
          <p:nvPr/>
        </p:nvPicPr>
        <p:blipFill>
          <a:blip r:embed="rId5"/>
          <a:stretch>
            <a:fillRect/>
          </a:stretch>
        </p:blipFill>
        <p:spPr>
          <a:xfrm>
            <a:off x="1685831" y="4637983"/>
            <a:ext cx="5992225" cy="1644435"/>
          </a:xfrm>
          <a:prstGeom prst="rect">
            <a:avLst/>
          </a:prstGeom>
        </p:spPr>
      </p:pic>
    </p:spTree>
    <p:extLst>
      <p:ext uri="{BB962C8B-B14F-4D97-AF65-F5344CB8AC3E}">
        <p14:creationId xmlns:p14="http://schemas.microsoft.com/office/powerpoint/2010/main" val="869080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C628F-455A-98D9-4EB3-223FC0E35463}"/>
            </a:ext>
          </a:extLst>
        </p:cNvPr>
        <p:cNvGrpSpPr/>
        <p:nvPr/>
      </p:nvGrpSpPr>
      <p:grpSpPr>
        <a:xfrm>
          <a:off x="0" y="0"/>
          <a:ext cx="0" cy="0"/>
          <a:chOff x="0" y="0"/>
          <a:chExt cx="0" cy="0"/>
        </a:xfrm>
      </p:grpSpPr>
      <p:sp>
        <p:nvSpPr>
          <p:cNvPr id="2" name="Text Placeholder 1" descr="B Center Core Southeast Quadrant Specialty Retail (Space Exhibit)">
            <a:extLst>
              <a:ext uri="{FF2B5EF4-FFF2-40B4-BE49-F238E27FC236}">
                <a16:creationId xmlns:a16="http://schemas.microsoft.com/office/drawing/2014/main" id="{C6D977EB-2B99-6ADB-3441-FF47323E76FA}"/>
              </a:ext>
              <a:ext uri="{C183D7F6-B498-43B3-948B-1728B52AA6E4}">
                <adec:decorative xmlns:adec="http://schemas.microsoft.com/office/drawing/2017/decorative" val="0"/>
              </a:ext>
            </a:extLst>
          </p:cNvPr>
          <p:cNvSpPr>
            <a:spLocks noGrp="1"/>
          </p:cNvSpPr>
          <p:nvPr>
            <p:ph type="title" idx="4294967295"/>
          </p:nvPr>
        </p:nvSpPr>
        <p:spPr>
          <a:xfrm>
            <a:off x="843455" y="416362"/>
            <a:ext cx="8844455" cy="7077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a:ln>
                  <a:noFill/>
                </a:ln>
                <a:solidFill>
                  <a:srgbClr val="440099"/>
                </a:solidFill>
                <a:effectLst/>
                <a:uLnTx/>
                <a:uFillTx/>
                <a:latin typeface="+mn-lt"/>
                <a:ea typeface="+mn-ea"/>
                <a:cs typeface="+mn-cs"/>
              </a:rPr>
              <a:t>B Sub W305SBEC </a:t>
            </a:r>
            <a:r>
              <a:rPr lang="en-US" sz="3200">
                <a:solidFill>
                  <a:srgbClr val="440099"/>
                </a:solidFill>
                <a:latin typeface="+mn-lt"/>
                <a:ea typeface="+mn-ea"/>
                <a:cs typeface="+mn-cs"/>
              </a:rPr>
              <a:t>Snack </a:t>
            </a:r>
            <a:r>
              <a:rPr lang="pt-BR" sz="3200">
                <a:solidFill>
                  <a:srgbClr val="440099"/>
                </a:solidFill>
                <a:latin typeface="+mn-lt"/>
                <a:ea typeface="+mn-ea"/>
                <a:cs typeface="+mn-cs"/>
              </a:rPr>
              <a:t>100% SBEC</a:t>
            </a:r>
            <a:endParaRPr lang="en-US" sz="3200">
              <a:solidFill>
                <a:srgbClr val="440099"/>
              </a:solidFill>
              <a:latin typeface="+mn-lt"/>
              <a:ea typeface="+mn-ea"/>
              <a:cs typeface="+mn-cs"/>
            </a:endParaRPr>
          </a:p>
        </p:txBody>
      </p:sp>
      <p:pic>
        <p:nvPicPr>
          <p:cNvPr id="4" name="Picture 3">
            <a:extLst>
              <a:ext uri="{FF2B5EF4-FFF2-40B4-BE49-F238E27FC236}">
                <a16:creationId xmlns:a16="http://schemas.microsoft.com/office/drawing/2014/main" id="{89BDF838-A249-6AC7-0A9E-4D76120135CD}"/>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7" name="Picture 6" descr="Structural floor-plan diagram showing a labeled building grid and restaurant development area. Grid bubbles mark W46–W41 and N3–NS/S2–S5, while red crosshatching highlights “F&amp;B IN DEVELOPMENT @ B20, 933.3 SF” amid black wall and column lines.">
            <a:extLst>
              <a:ext uri="{FF2B5EF4-FFF2-40B4-BE49-F238E27FC236}">
                <a16:creationId xmlns:a16="http://schemas.microsoft.com/office/drawing/2014/main" id="{8A6813EA-193D-A8D2-A18F-BB3330786D57}"/>
              </a:ext>
            </a:extLst>
          </p:cNvPr>
          <p:cNvPicPr>
            <a:picLocks noChangeAspect="1"/>
          </p:cNvPicPr>
          <p:nvPr/>
        </p:nvPicPr>
        <p:blipFill>
          <a:blip r:embed="rId4"/>
          <a:stretch>
            <a:fillRect/>
          </a:stretch>
        </p:blipFill>
        <p:spPr>
          <a:xfrm>
            <a:off x="2503046" y="1353280"/>
            <a:ext cx="5525271" cy="4525006"/>
          </a:xfrm>
          <a:prstGeom prst="rect">
            <a:avLst/>
          </a:prstGeom>
        </p:spPr>
      </p:pic>
    </p:spTree>
    <p:extLst>
      <p:ext uri="{BB962C8B-B14F-4D97-AF65-F5344CB8AC3E}">
        <p14:creationId xmlns:p14="http://schemas.microsoft.com/office/powerpoint/2010/main" val="1085866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F248C-255C-2F72-5762-56F989FC16C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5D73079-CE54-B189-ED75-FD04ABF71870}"/>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pt-BR" sz="3200" b="0" i="0" u="none" strike="noStrike" kern="1200" cap="none" spc="0" normalizeH="0" baseline="0" noProof="0">
                <a:ln>
                  <a:noFill/>
                </a:ln>
                <a:solidFill>
                  <a:srgbClr val="440099"/>
                </a:solidFill>
                <a:effectLst/>
                <a:uLnTx/>
                <a:uFillTx/>
                <a:latin typeface="+mn-lt"/>
                <a:ea typeface="+mn-ea"/>
                <a:cs typeface="+mn-cs"/>
              </a:rPr>
              <a:t>A Sub E109k </a:t>
            </a:r>
            <a:r>
              <a:rPr lang="pt-BR" sz="3200">
                <a:solidFill>
                  <a:srgbClr val="440099"/>
                </a:solidFill>
                <a:latin typeface="+mn-lt"/>
                <a:ea typeface="+mn-ea"/>
                <a:cs typeface="+mn-cs"/>
              </a:rPr>
              <a:t>Snack Kiosk 100% SBEC</a:t>
            </a:r>
            <a:endParaRPr lang="en-US" sz="3200">
              <a:solidFill>
                <a:srgbClr val="440099"/>
              </a:solidFill>
              <a:latin typeface="+mn-lt"/>
              <a:ea typeface="+mn-ea"/>
              <a:cs typeface="+mn-cs"/>
            </a:endParaRPr>
          </a:p>
        </p:txBody>
      </p:sp>
      <p:sp>
        <p:nvSpPr>
          <p:cNvPr id="9" name="TextBox 8">
            <a:extLst>
              <a:ext uri="{FF2B5EF4-FFF2-40B4-BE49-F238E27FC236}">
                <a16:creationId xmlns:a16="http://schemas.microsoft.com/office/drawing/2014/main" id="{38AE7254-D711-900A-67A3-657C17DC36EF}"/>
              </a:ext>
              <a:ext uri="{C183D7F6-B498-43B3-948B-1728B52AA6E4}">
                <adec:decorative xmlns:adec="http://schemas.microsoft.com/office/drawing/2017/decorative" val="0"/>
              </a:ext>
            </a:extLst>
          </p:cNvPr>
          <p:cNvSpPr txBox="1"/>
          <p:nvPr/>
        </p:nvSpPr>
        <p:spPr>
          <a:xfrm>
            <a:off x="770439" y="1263134"/>
            <a:ext cx="9483904" cy="2462213"/>
          </a:xfrm>
          <a:prstGeom prst="rect">
            <a:avLst/>
          </a:prstGeom>
          <a:noFill/>
        </p:spPr>
        <p:txBody>
          <a:bodyPr wrap="square" lIns="91440" tIns="45720" rIns="91440" bIns="45720" anchor="t">
            <a:spAutoFit/>
          </a:bodyPr>
          <a:lstStyle/>
          <a:p>
            <a:pPr>
              <a:defRPr/>
            </a:pPr>
            <a:r>
              <a:rPr kumimoji="0" lang="en-US" sz="1400" b="0" i="0" u="none" strike="noStrike" kern="1200" cap="none" spc="0" normalizeH="0" baseline="0" noProof="0" dirty="0">
                <a:ln>
                  <a:noFill/>
                </a:ln>
                <a:solidFill>
                  <a:prstClr val="black"/>
                </a:solidFill>
                <a:effectLst/>
                <a:uLnTx/>
                <a:uFillTx/>
                <a:latin typeface="Calibri"/>
                <a:ea typeface="Calibri"/>
                <a:cs typeface="Calibri"/>
              </a:rPr>
              <a:t>Denver International Airport (DEN) will be conducting a Request for Proposals (RFP) competitive selection process for a concessionaire to design, build, and manage a</a:t>
            </a:r>
            <a:r>
              <a:rPr lang="en-US" sz="1400" dirty="0">
                <a:solidFill>
                  <a:prstClr val="black"/>
                </a:solidFill>
                <a:latin typeface="Calibri"/>
                <a:ea typeface="Calibri"/>
                <a:cs typeface="Calibri"/>
              </a:rPr>
              <a:t> </a:t>
            </a:r>
            <a:r>
              <a:rPr kumimoji="0" lang="en-US" sz="1400" b="0" i="0" u="none" strike="noStrike" kern="1200" cap="none" spc="0" normalizeH="0" baseline="0" noProof="0" dirty="0">
                <a:ln>
                  <a:noFill/>
                </a:ln>
                <a:solidFill>
                  <a:prstClr val="black"/>
                </a:solidFill>
                <a:effectLst/>
                <a:uLnTx/>
                <a:uFillTx/>
                <a:latin typeface="Calibri"/>
                <a:ea typeface="Calibri"/>
                <a:cs typeface="Calibri"/>
              </a:rPr>
              <a:t> food &amp; beverage location in</a:t>
            </a:r>
            <a:r>
              <a:rPr lang="en-US" sz="1400" dirty="0">
                <a:solidFill>
                  <a:prstClr val="black"/>
                </a:solidFill>
                <a:latin typeface="Calibri"/>
                <a:ea typeface="Calibri"/>
                <a:cs typeface="Calibri"/>
              </a:rPr>
              <a:t> </a:t>
            </a:r>
            <a:r>
              <a:rPr kumimoji="0" lang="en-US" sz="1400" b="0" i="0" u="none" strike="noStrike" kern="1200" cap="none" spc="0" normalizeH="0" baseline="0" noProof="0" dirty="0">
                <a:ln>
                  <a:noFill/>
                </a:ln>
                <a:solidFill>
                  <a:prstClr val="black"/>
                </a:solidFill>
                <a:effectLst/>
                <a:uLnTx/>
                <a:uFillTx/>
                <a:latin typeface="Calibri"/>
                <a:ea typeface="Calibri"/>
                <a:cs typeface="Calibri"/>
              </a:rPr>
              <a:t> Concourse </a:t>
            </a:r>
            <a:r>
              <a:rPr lang="en-US" sz="1400" dirty="0">
                <a:solidFill>
                  <a:prstClr val="black"/>
                </a:solidFill>
                <a:latin typeface="Calibri"/>
                <a:ea typeface="Calibri"/>
                <a:cs typeface="Calibri"/>
              </a:rPr>
              <a:t>A</a:t>
            </a:r>
            <a:r>
              <a:rPr kumimoji="0" lang="en-US" sz="1400" b="0" i="0" u="none" strike="noStrike" kern="1200" cap="none" spc="0" normalizeH="0" baseline="0" noProof="0" dirty="0">
                <a:ln>
                  <a:noFill/>
                </a:ln>
                <a:solidFill>
                  <a:prstClr val="black"/>
                </a:solidFill>
                <a:effectLst/>
                <a:uLnTx/>
                <a:uFillTx/>
                <a:latin typeface="Calibri"/>
                <a:ea typeface="Calibri"/>
                <a:cs typeface="Calibri"/>
              </a:rPr>
              <a:t>. This location will be a SBEC Snack Kiosk concept. This location is intended for the development of a SBEC owned and certified Snack Concept. The location will be approximately 612 square feet and the term will be 12 years.</a:t>
            </a:r>
            <a:endParaRPr lang="en-US"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lvl="0">
              <a:defRPr/>
            </a:pPr>
            <a:r>
              <a:rPr lang="en-US" sz="1400" b="1">
                <a:solidFill>
                  <a:prstClr val="black"/>
                </a:solidFill>
                <a:ea typeface="Calibri"/>
                <a:cs typeface="Calibri"/>
              </a:rPr>
              <a:t>KEY INFORMATION</a:t>
            </a:r>
            <a:endParaRPr lang="en-US" sz="1400">
              <a:solidFill>
                <a:prstClr val="black"/>
              </a:solidFill>
              <a:ea typeface="Calibri"/>
              <a:cs typeface="Calibri"/>
            </a:endParaRPr>
          </a:p>
          <a:p>
            <a:pPr lvl="0">
              <a:defRPr/>
            </a:pP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a:buClr>
                <a:srgbClr val="E35B2A"/>
              </a:buClr>
              <a:defRPr/>
            </a:pPr>
            <a:r>
              <a:rPr lang="en-US" sz="1400" b="1">
                <a:solidFill>
                  <a:prstClr val="black"/>
                </a:solidFill>
                <a:cs typeface="Calibri"/>
              </a:rPr>
              <a:t>Small Business Program Goal: </a:t>
            </a:r>
            <a:r>
              <a:rPr lang="en-US" sz="1400" b="1" dirty="0">
                <a:solidFill>
                  <a:prstClr val="black"/>
                </a:solidFill>
                <a:latin typeface="Calibri"/>
                <a:ea typeface="Calibri"/>
                <a:cs typeface="Calibri"/>
              </a:rPr>
              <a:t> </a:t>
            </a:r>
            <a:r>
              <a:rPr lang="en-US" sz="1400">
                <a:solidFill>
                  <a:prstClr val="black"/>
                </a:solidFill>
                <a:latin typeface="Aptos"/>
                <a:cs typeface="Calibri"/>
              </a:rPr>
              <a:t>SBEC Defined Pool Opportunities / MWBE TBD</a:t>
            </a:r>
          </a:p>
          <a:p>
            <a:pPr lvl="0">
              <a:buClr>
                <a:srgbClr val="E35B2A"/>
              </a:buClr>
              <a:defRPr/>
            </a:pPr>
            <a:r>
              <a:rPr lang="en-US" sz="1400" b="1">
                <a:solidFill>
                  <a:prstClr val="black"/>
                </a:solidFill>
                <a:cs typeface="Calibri"/>
              </a:rPr>
              <a:t>Estimated Project Value: </a:t>
            </a:r>
            <a:r>
              <a:rPr lang="en-US" sz="1400">
                <a:solidFill>
                  <a:prstClr val="black"/>
                </a:solidFill>
                <a:cs typeface="Calibri"/>
              </a:rPr>
              <a:t>TBD</a:t>
            </a:r>
            <a:endParaRPr lang="en-US" sz="1400">
              <a:solidFill>
                <a:prstClr val="black"/>
              </a:solidFill>
              <a:ea typeface="Calibri"/>
              <a:cs typeface="Calibri"/>
            </a:endParaRPr>
          </a:p>
          <a:p>
            <a:pPr lvl="0">
              <a:buClr>
                <a:srgbClr val="E35B2A"/>
              </a:buClr>
              <a:defRPr/>
            </a:pPr>
            <a:r>
              <a:rPr lang="en-US" sz="1400" b="1">
                <a:solidFill>
                  <a:prstClr val="black"/>
                </a:solidFill>
              </a:rPr>
              <a:t>Key Scope/Industry: </a:t>
            </a:r>
            <a:r>
              <a:rPr lang="en-US" sz="1400">
                <a:solidFill>
                  <a:prstClr val="black"/>
                </a:solidFill>
                <a:ea typeface="Calibri"/>
                <a:cs typeface="Calibri"/>
              </a:rPr>
              <a:t> Food and Beverage</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dirty="0">
                <a:solidFill>
                  <a:prstClr val="black"/>
                </a:solidFill>
                <a:cs typeface="Calibri"/>
                <a:hlinkClick r:id="rId3">
                  <a:extLst>
                    <a:ext uri="{A12FA001-AC4F-418D-AE19-62706E023703}">
                      <ahyp:hlinkClr xmlns:ahyp="http://schemas.microsoft.com/office/drawing/2018/hyperlinkcolor" val="tx"/>
                    </a:ext>
                  </a:extLst>
                </a:hlinkClick>
              </a:rPr>
              <a:t>angela.finn@flydenver.com</a:t>
            </a:r>
            <a:endParaRPr lang="en-US" sz="1400" dirty="0">
              <a:solidFill>
                <a:prstClr val="black"/>
              </a:solidFill>
              <a:cs typeface="Calibri"/>
            </a:endParaRPr>
          </a:p>
        </p:txBody>
      </p:sp>
      <p:pic>
        <p:nvPicPr>
          <p:cNvPr id="4" name="Picture 3">
            <a:extLst>
              <a:ext uri="{FF2B5EF4-FFF2-40B4-BE49-F238E27FC236}">
                <a16:creationId xmlns:a16="http://schemas.microsoft.com/office/drawing/2014/main" id="{51CCB0E1-BB7B-BA70-B845-0A0D2CC74E4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6" name="TextBox 5">
            <a:extLst>
              <a:ext uri="{FF2B5EF4-FFF2-40B4-BE49-F238E27FC236}">
                <a16:creationId xmlns:a16="http://schemas.microsoft.com/office/drawing/2014/main" id="{87D0391D-09E4-08FC-7817-3459BE96E532}"/>
              </a:ext>
            </a:extLst>
          </p:cNvPr>
          <p:cNvSpPr txBox="1"/>
          <p:nvPr/>
        </p:nvSpPr>
        <p:spPr>
          <a:xfrm>
            <a:off x="770439" y="3681978"/>
            <a:ext cx="4390141"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rPr>
              <a:t>*Dates are tentative and subject to change</a:t>
            </a:r>
            <a:endParaRPr kumimoji="0" lang="en-US" sz="1050" b="0" i="0"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endParaRPr>
          </a:p>
        </p:txBody>
      </p:sp>
      <p:pic>
        <p:nvPicPr>
          <p:cNvPr id="7" name="Picture 6" descr="Schematic key-plan diagram for Concourse A, organizing numbered zones around a central AGT area. Rectangular modules and connecting lines show west sections 10W–1W, central sections 1C–5C/AGT, east sections 1E–7E, plus north arrow and sheet label CCA-02.">
            <a:extLst>
              <a:ext uri="{FF2B5EF4-FFF2-40B4-BE49-F238E27FC236}">
                <a16:creationId xmlns:a16="http://schemas.microsoft.com/office/drawing/2014/main" id="{134D271D-3A98-B5D6-3A2D-0685DE3A3505}"/>
              </a:ext>
            </a:extLst>
          </p:cNvPr>
          <p:cNvPicPr>
            <a:picLocks noChangeAspect="1"/>
          </p:cNvPicPr>
          <p:nvPr/>
        </p:nvPicPr>
        <p:blipFill>
          <a:blip r:embed="rId5"/>
          <a:stretch>
            <a:fillRect/>
          </a:stretch>
        </p:blipFill>
        <p:spPr>
          <a:xfrm>
            <a:off x="1543987" y="4336355"/>
            <a:ext cx="6843267" cy="2024375"/>
          </a:xfrm>
          <a:prstGeom prst="rect">
            <a:avLst/>
          </a:prstGeom>
        </p:spPr>
      </p:pic>
    </p:spTree>
    <p:extLst>
      <p:ext uri="{BB962C8B-B14F-4D97-AF65-F5344CB8AC3E}">
        <p14:creationId xmlns:p14="http://schemas.microsoft.com/office/powerpoint/2010/main" val="3053495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4BE75-9969-286E-7354-1F1D1D412348}"/>
            </a:ext>
          </a:extLst>
        </p:cNvPr>
        <p:cNvGrpSpPr/>
        <p:nvPr/>
      </p:nvGrpSpPr>
      <p:grpSpPr>
        <a:xfrm>
          <a:off x="0" y="0"/>
          <a:ext cx="0" cy="0"/>
          <a:chOff x="0" y="0"/>
          <a:chExt cx="0" cy="0"/>
        </a:xfrm>
      </p:grpSpPr>
      <p:sp>
        <p:nvSpPr>
          <p:cNvPr id="2" name="Text Placeholder 1" descr="B Center Core Southeast Quadrant Specialty Retail (Space Exhibit)">
            <a:extLst>
              <a:ext uri="{FF2B5EF4-FFF2-40B4-BE49-F238E27FC236}">
                <a16:creationId xmlns:a16="http://schemas.microsoft.com/office/drawing/2014/main" id="{18B824E2-BB62-BF45-3437-700826BEB3CD}"/>
              </a:ext>
              <a:ext uri="{C183D7F6-B498-43B3-948B-1728B52AA6E4}">
                <adec:decorative xmlns:adec="http://schemas.microsoft.com/office/drawing/2017/decorative" val="0"/>
              </a:ext>
            </a:extLst>
          </p:cNvPr>
          <p:cNvSpPr>
            <a:spLocks noGrp="1"/>
          </p:cNvSpPr>
          <p:nvPr>
            <p:ph type="title" idx="4294967295"/>
          </p:nvPr>
        </p:nvSpPr>
        <p:spPr>
          <a:xfrm>
            <a:off x="843455" y="416362"/>
            <a:ext cx="8844455" cy="7077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pt-BR" sz="3200" b="0" i="0" u="none" strike="noStrike" kern="1200" cap="none" spc="0" normalizeH="0" baseline="0" noProof="0" dirty="0">
                <a:ln>
                  <a:noFill/>
                </a:ln>
                <a:solidFill>
                  <a:srgbClr val="440099"/>
                </a:solidFill>
                <a:effectLst/>
                <a:uLnTx/>
                <a:uFillTx/>
                <a:latin typeface="+mn-lt"/>
                <a:ea typeface="+mn-ea"/>
                <a:cs typeface="+mn-cs"/>
              </a:rPr>
              <a:t>A Sub E109k Snack </a:t>
            </a:r>
            <a:r>
              <a:rPr kumimoji="0" lang="pt-BR" sz="3200" b="0" i="0" u="none" strike="noStrike" kern="1200" cap="none" spc="0" normalizeH="0" baseline="0" noProof="0" dirty="0" err="1">
                <a:ln>
                  <a:noFill/>
                </a:ln>
                <a:solidFill>
                  <a:srgbClr val="440099"/>
                </a:solidFill>
                <a:effectLst/>
                <a:uLnTx/>
                <a:uFillTx/>
                <a:latin typeface="+mn-lt"/>
                <a:ea typeface="+mn-ea"/>
                <a:cs typeface="+mn-cs"/>
              </a:rPr>
              <a:t>Kiosk</a:t>
            </a:r>
            <a:r>
              <a:rPr kumimoji="0" lang="pt-BR" sz="3200" b="0" i="0" u="none" strike="noStrike" kern="1200" cap="none" spc="0" normalizeH="0" baseline="0" noProof="0" dirty="0">
                <a:ln>
                  <a:noFill/>
                </a:ln>
                <a:solidFill>
                  <a:srgbClr val="440099"/>
                </a:solidFill>
                <a:effectLst/>
                <a:uLnTx/>
                <a:uFillTx/>
                <a:latin typeface="+mn-lt"/>
                <a:ea typeface="+mn-ea"/>
                <a:cs typeface="+mn-cs"/>
              </a:rPr>
              <a:t> </a:t>
            </a:r>
            <a:r>
              <a:rPr lang="pt-BR" sz="3200" dirty="0">
                <a:solidFill>
                  <a:srgbClr val="440099"/>
                </a:solidFill>
                <a:latin typeface="+mn-lt"/>
                <a:ea typeface="+mn-ea"/>
                <a:cs typeface="+mn-cs"/>
              </a:rPr>
              <a:t>SBEC</a:t>
            </a:r>
            <a:endParaRPr lang="en-US" sz="3200" dirty="0">
              <a:solidFill>
                <a:srgbClr val="440099"/>
              </a:solidFill>
              <a:latin typeface="+mn-lt"/>
              <a:ea typeface="+mn-ea"/>
              <a:cs typeface="+mn-cs"/>
            </a:endParaRPr>
          </a:p>
        </p:txBody>
      </p:sp>
      <p:pic>
        <p:nvPicPr>
          <p:cNvPr id="4" name="Picture 3">
            <a:extLst>
              <a:ext uri="{FF2B5EF4-FFF2-40B4-BE49-F238E27FC236}">
                <a16:creationId xmlns:a16="http://schemas.microsoft.com/office/drawing/2014/main" id="{D4BFE39E-F449-07AC-21D7-845B79DD0C5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7" name="Picture 6" descr="Architectural floor-plan diagram shows a proposed 612-square-foot concessions kiosk between grid lines E26 and E27, adjacent to stairs or escalators. Red crosshatching marks kiosk footprint, labeled “POTENTIAL CONCESSIONS KIOSK 612 SF” and dimensioned 34'-0&quot;; gray structural lines, grid bubbles E25–E28, and level markers N2, NS, S1, and S2 define surrounding layout.">
            <a:extLst>
              <a:ext uri="{FF2B5EF4-FFF2-40B4-BE49-F238E27FC236}">
                <a16:creationId xmlns:a16="http://schemas.microsoft.com/office/drawing/2014/main" id="{6823A8D7-A394-8D60-1B1B-53B19196F569}"/>
              </a:ext>
            </a:extLst>
          </p:cNvPr>
          <p:cNvPicPr>
            <a:picLocks noChangeAspect="1"/>
          </p:cNvPicPr>
          <p:nvPr/>
        </p:nvPicPr>
        <p:blipFill>
          <a:blip r:embed="rId4"/>
          <a:stretch>
            <a:fillRect/>
          </a:stretch>
        </p:blipFill>
        <p:spPr>
          <a:xfrm>
            <a:off x="2675729" y="1233463"/>
            <a:ext cx="5944430" cy="5048955"/>
          </a:xfrm>
          <a:prstGeom prst="rect">
            <a:avLst/>
          </a:prstGeom>
        </p:spPr>
      </p:pic>
    </p:spTree>
    <p:extLst>
      <p:ext uri="{BB962C8B-B14F-4D97-AF65-F5344CB8AC3E}">
        <p14:creationId xmlns:p14="http://schemas.microsoft.com/office/powerpoint/2010/main" val="2229827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4F144-68CC-6226-3CEC-255ABC1CD49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8676B9-D3DA-2013-DB26-10C51F1A9C6E}"/>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a:ln>
                  <a:noFill/>
                </a:ln>
                <a:solidFill>
                  <a:srgbClr val="440099"/>
                </a:solidFill>
                <a:effectLst/>
                <a:uLnTx/>
                <a:uFillTx/>
                <a:latin typeface="+mn-lt"/>
                <a:ea typeface="+mn-ea"/>
                <a:cs typeface="+mn-cs"/>
              </a:rPr>
              <a:t>B Center SW2 Specialty Retail </a:t>
            </a:r>
            <a:endParaRPr lang="en-US">
              <a:ea typeface="+mn-ea"/>
              <a:cs typeface="+mn-cs"/>
            </a:endParaRPr>
          </a:p>
        </p:txBody>
      </p:sp>
      <p:sp>
        <p:nvSpPr>
          <p:cNvPr id="9" name="TextBox 8">
            <a:extLst>
              <a:ext uri="{FF2B5EF4-FFF2-40B4-BE49-F238E27FC236}">
                <a16:creationId xmlns:a16="http://schemas.microsoft.com/office/drawing/2014/main" id="{11A21A1F-42BE-23E9-D793-2585689AC351}"/>
              </a:ext>
              <a:ext uri="{C183D7F6-B498-43B3-948B-1728B52AA6E4}">
                <adec:decorative xmlns:adec="http://schemas.microsoft.com/office/drawing/2017/decorative" val="0"/>
              </a:ext>
            </a:extLst>
          </p:cNvPr>
          <p:cNvSpPr txBox="1"/>
          <p:nvPr/>
        </p:nvSpPr>
        <p:spPr>
          <a:xfrm>
            <a:off x="434106" y="1255493"/>
            <a:ext cx="10034197" cy="224676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a:ea typeface="Calibri"/>
                <a:cs typeface="Calibri"/>
              </a:rPr>
              <a:t>Denver International Airport (DEN) will be conducting a Request for Proposals (RFP) competitive selection process for a concessionaire to design, build, and manage a  retail location in  Concourse B. This location will be a Specialty Retail concept. The location will be approximately 1,030 square feet and the term will be 9 years.</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lang="en-US" sz="1400" b="1">
                <a:solidFill>
                  <a:prstClr val="black"/>
                </a:solidFill>
                <a:ea typeface="Calibri"/>
                <a:cs typeface="Calibri"/>
              </a:rPr>
              <a:t>KEY INFORMATION</a:t>
            </a:r>
            <a:endParaRPr lang="en-US" sz="1400">
              <a:solidFill>
                <a:prstClr val="black"/>
              </a:solidFill>
              <a:ea typeface="Calibri"/>
              <a:cs typeface="Calibri"/>
            </a:endParaRPr>
          </a:p>
          <a:p>
            <a:pPr lvl="0">
              <a:defRPr/>
            </a:pP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Small Business Program Goal: </a:t>
            </a:r>
            <a:r>
              <a:rPr lang="en-US" sz="1400">
                <a:solidFill>
                  <a:prstClr val="black"/>
                </a:solidFill>
                <a:cs typeface="Calibri"/>
              </a:rPr>
              <a:t> 0% ACDBE / No MWBE Program Applies</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Estimated Project Value: </a:t>
            </a:r>
            <a:r>
              <a:rPr lang="en-US" sz="1400">
                <a:solidFill>
                  <a:prstClr val="black"/>
                </a:solidFill>
                <a:cs typeface="Calibri"/>
              </a:rPr>
              <a:t>TBD</a:t>
            </a:r>
            <a:endParaRPr lang="en-US" sz="1400">
              <a:solidFill>
                <a:prstClr val="black"/>
              </a:solidFill>
              <a:ea typeface="Calibri"/>
              <a:cs typeface="Calibri"/>
            </a:endParaRPr>
          </a:p>
          <a:p>
            <a:pPr lvl="0">
              <a:buClr>
                <a:srgbClr val="E35B2A"/>
              </a:buClr>
              <a:defRPr/>
            </a:pPr>
            <a:r>
              <a:rPr lang="en-US" sz="1400" b="1">
                <a:solidFill>
                  <a:prstClr val="black"/>
                </a:solidFill>
              </a:rPr>
              <a:t>Key Scope/Industry: </a:t>
            </a:r>
            <a:r>
              <a:rPr lang="en-US" sz="1400">
                <a:solidFill>
                  <a:prstClr val="black"/>
                </a:solidFill>
                <a:ea typeface="Calibri"/>
                <a:cs typeface="Calibri"/>
              </a:rPr>
              <a:t> Retail</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a:solidFill>
                  <a:prstClr val="black"/>
                </a:solidFill>
                <a:cs typeface="Calibri"/>
                <a:hlinkClick r:id="rId3"/>
              </a:rPr>
              <a:t>angela.finn@flydenver.com</a:t>
            </a:r>
            <a:endParaRPr lang="en-US" sz="1400">
              <a:solidFill>
                <a:prstClr val="black"/>
              </a:solidFill>
              <a:cs typeface="Calibri"/>
            </a:endParaRPr>
          </a:p>
        </p:txBody>
      </p:sp>
      <p:pic>
        <p:nvPicPr>
          <p:cNvPr id="4" name="Picture 3">
            <a:extLst>
              <a:ext uri="{FF2B5EF4-FFF2-40B4-BE49-F238E27FC236}">
                <a16:creationId xmlns:a16="http://schemas.microsoft.com/office/drawing/2014/main" id="{EAF30CCF-3831-06C9-95FF-A17F36E11603}"/>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6" name="TextBox 5">
            <a:extLst>
              <a:ext uri="{FF2B5EF4-FFF2-40B4-BE49-F238E27FC236}">
                <a16:creationId xmlns:a16="http://schemas.microsoft.com/office/drawing/2014/main" id="{A35829CB-9405-BAAE-9225-D03DE79C1DBF}"/>
              </a:ext>
            </a:extLst>
          </p:cNvPr>
          <p:cNvSpPr txBox="1"/>
          <p:nvPr/>
        </p:nvSpPr>
        <p:spPr>
          <a:xfrm>
            <a:off x="434106" y="3502262"/>
            <a:ext cx="4453202"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50" i="1">
                <a:solidFill>
                  <a:srgbClr val="B74D13"/>
                </a:solidFill>
                <a:latin typeface="Calibri" panose="020F0502020204030204"/>
                <a:ea typeface="Calibri" panose="020F0502020204030204"/>
                <a:cs typeface="Calibri" panose="020F0502020204030204"/>
              </a:rPr>
              <a:t>*Dates are tentative and subject to change</a:t>
            </a:r>
          </a:p>
        </p:txBody>
      </p:sp>
      <p:pic>
        <p:nvPicPr>
          <p:cNvPr id="7" name="Picture 6" descr="Schematic key plan diagram for Concourse B, showing AGT alignment, CCB-02 control point, track sections labeled 10W through 12E, and junctions marked 5C/AGT and 1SC–3SC. Gray blocks and branching lines identify structural connections, while compass symbol indicates orientation.">
            <a:extLst>
              <a:ext uri="{FF2B5EF4-FFF2-40B4-BE49-F238E27FC236}">
                <a16:creationId xmlns:a16="http://schemas.microsoft.com/office/drawing/2014/main" id="{9993D249-C5D0-54BC-CF13-1B10B1D01351}"/>
              </a:ext>
            </a:extLst>
          </p:cNvPr>
          <p:cNvPicPr>
            <a:picLocks noChangeAspect="1"/>
          </p:cNvPicPr>
          <p:nvPr/>
        </p:nvPicPr>
        <p:blipFill>
          <a:blip r:embed="rId5"/>
          <a:srcRect l="1159"/>
          <a:stretch>
            <a:fillRect/>
          </a:stretch>
        </p:blipFill>
        <p:spPr>
          <a:xfrm>
            <a:off x="1481513" y="4466915"/>
            <a:ext cx="8295382" cy="2219635"/>
          </a:xfrm>
          <a:prstGeom prst="rect">
            <a:avLst/>
          </a:prstGeom>
        </p:spPr>
      </p:pic>
    </p:spTree>
    <p:extLst>
      <p:ext uri="{BB962C8B-B14F-4D97-AF65-F5344CB8AC3E}">
        <p14:creationId xmlns:p14="http://schemas.microsoft.com/office/powerpoint/2010/main" val="4218586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B2E7E-08CD-7A58-36C2-FADEF192F77D}"/>
            </a:ext>
          </a:extLst>
        </p:cNvPr>
        <p:cNvGrpSpPr/>
        <p:nvPr/>
      </p:nvGrpSpPr>
      <p:grpSpPr>
        <a:xfrm>
          <a:off x="0" y="0"/>
          <a:ext cx="0" cy="0"/>
          <a:chOff x="0" y="0"/>
          <a:chExt cx="0" cy="0"/>
        </a:xfrm>
      </p:grpSpPr>
      <p:sp>
        <p:nvSpPr>
          <p:cNvPr id="2" name="Text Placeholder 1" descr="B Center Core Southeast Quadrant Specialty Retail (Space Exhibit)">
            <a:extLst>
              <a:ext uri="{FF2B5EF4-FFF2-40B4-BE49-F238E27FC236}">
                <a16:creationId xmlns:a16="http://schemas.microsoft.com/office/drawing/2014/main" id="{9EE26E22-FD6C-60B5-8686-5B82501947EF}"/>
              </a:ext>
              <a:ext uri="{C183D7F6-B498-43B3-948B-1728B52AA6E4}">
                <adec:decorative xmlns:adec="http://schemas.microsoft.com/office/drawing/2017/decorative" val="0"/>
              </a:ext>
            </a:extLst>
          </p:cNvPr>
          <p:cNvSpPr>
            <a:spLocks noGrp="1"/>
          </p:cNvSpPr>
          <p:nvPr>
            <p:ph type="title" idx="4294967295"/>
          </p:nvPr>
        </p:nvSpPr>
        <p:spPr>
          <a:xfrm>
            <a:off x="843455" y="416362"/>
            <a:ext cx="8844455" cy="7077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dirty="0">
                <a:ln>
                  <a:noFill/>
                </a:ln>
                <a:solidFill>
                  <a:srgbClr val="440099"/>
                </a:solidFill>
                <a:effectLst/>
                <a:uLnTx/>
                <a:uFillTx/>
                <a:latin typeface="+mn-lt"/>
                <a:ea typeface="+mn-ea"/>
                <a:cs typeface="+mn-cs"/>
              </a:rPr>
              <a:t>B Center SW2 Specialty Retail Cont. </a:t>
            </a:r>
            <a:endParaRPr lang="en-US" dirty="0">
              <a:ea typeface="+mn-ea"/>
              <a:cs typeface="+mn-cs"/>
            </a:endParaRPr>
          </a:p>
        </p:txBody>
      </p:sp>
      <p:pic>
        <p:nvPicPr>
          <p:cNvPr id="4" name="Picture 3">
            <a:extLst>
              <a:ext uri="{FF2B5EF4-FFF2-40B4-BE49-F238E27FC236}">
                <a16:creationId xmlns:a16="http://schemas.microsoft.com/office/drawing/2014/main" id="{A122FA0E-CF78-BDD8-A917-6777C1EFA50D}"/>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9" name="Picture 8" descr="Architectural construction plan showing a red-hatched B-center SW2 specialty-metal area totaling 1,030.2 square feet. Grid lines W1–W4 and S4.0–S5.9, dimension callouts, circular markers, structural outlines, and equipment symbols define location and scope.">
            <a:extLst>
              <a:ext uri="{FF2B5EF4-FFF2-40B4-BE49-F238E27FC236}">
                <a16:creationId xmlns:a16="http://schemas.microsoft.com/office/drawing/2014/main" id="{4BCD17A2-3F1A-2086-BAFE-E09408E512C0}"/>
              </a:ext>
            </a:extLst>
          </p:cNvPr>
          <p:cNvPicPr>
            <a:picLocks noChangeAspect="1"/>
          </p:cNvPicPr>
          <p:nvPr/>
        </p:nvPicPr>
        <p:blipFill>
          <a:blip r:embed="rId4"/>
          <a:stretch>
            <a:fillRect/>
          </a:stretch>
        </p:blipFill>
        <p:spPr>
          <a:xfrm>
            <a:off x="2661828" y="913594"/>
            <a:ext cx="5858693" cy="5772956"/>
          </a:xfrm>
          <a:prstGeom prst="rect">
            <a:avLst/>
          </a:prstGeom>
        </p:spPr>
      </p:pic>
    </p:spTree>
    <p:extLst>
      <p:ext uri="{BB962C8B-B14F-4D97-AF65-F5344CB8AC3E}">
        <p14:creationId xmlns:p14="http://schemas.microsoft.com/office/powerpoint/2010/main" val="38293345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D91BE-EA81-0374-ADCD-46DA2CCD620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618B9A0-70A0-AF58-E9BB-1FAF6898CB9C}"/>
              </a:ext>
              <a:ext uri="{C183D7F6-B498-43B3-948B-1728B52AA6E4}">
                <adec:decorative xmlns:adec="http://schemas.microsoft.com/office/drawing/2017/decorative" val="0"/>
              </a:ext>
            </a:extLst>
          </p:cNvPr>
          <p:cNvSpPr>
            <a:spLocks noGrp="1"/>
          </p:cNvSpPr>
          <p:nvPr>
            <p:ph type="title" idx="4294967295"/>
          </p:nvPr>
        </p:nvSpPr>
        <p:spPr>
          <a:xfrm>
            <a:off x="770439" y="358853"/>
            <a:ext cx="9307626"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3200" b="0" i="0" u="none" strike="noStrike" kern="1200" cap="none" spc="0" normalizeH="0" baseline="0" noProof="0">
                <a:ln>
                  <a:noFill/>
                </a:ln>
                <a:solidFill>
                  <a:srgbClr val="440099"/>
                </a:solidFill>
                <a:effectLst/>
                <a:uLnTx/>
                <a:uFillTx/>
                <a:latin typeface="+mn-lt"/>
                <a:ea typeface="+mn-ea"/>
                <a:cs typeface="+mn-cs"/>
              </a:rPr>
              <a:t>A Sub W102 &amp; B Sub E403 Travel Convenience Package </a:t>
            </a:r>
            <a:endParaRPr lang="en-US">
              <a:ea typeface="+mn-ea"/>
              <a:cs typeface="+mn-cs"/>
            </a:endParaRPr>
          </a:p>
        </p:txBody>
      </p:sp>
      <p:sp>
        <p:nvSpPr>
          <p:cNvPr id="9" name="TextBox 8">
            <a:extLst>
              <a:ext uri="{FF2B5EF4-FFF2-40B4-BE49-F238E27FC236}">
                <a16:creationId xmlns:a16="http://schemas.microsoft.com/office/drawing/2014/main" id="{E2CCBDF0-35C0-3D96-2948-315B38167088}"/>
              </a:ext>
              <a:ext uri="{C183D7F6-B498-43B3-948B-1728B52AA6E4}">
                <adec:decorative xmlns:adec="http://schemas.microsoft.com/office/drawing/2017/decorative" val="0"/>
              </a:ext>
            </a:extLst>
          </p:cNvPr>
          <p:cNvSpPr txBox="1"/>
          <p:nvPr/>
        </p:nvSpPr>
        <p:spPr>
          <a:xfrm>
            <a:off x="381001" y="1300710"/>
            <a:ext cx="10106024" cy="2677656"/>
          </a:xfrm>
          <a:prstGeom prst="rect">
            <a:avLst/>
          </a:prstGeom>
          <a:noFill/>
        </p:spPr>
        <p:txBody>
          <a:bodyPr wrap="square" lIns="91440" tIns="45720" rIns="91440" bIns="45720" anchor="t">
            <a:spAutoFit/>
          </a:bodyPr>
          <a:lstStyle/>
          <a:p>
            <a:pPr>
              <a:defRPr/>
            </a:pPr>
            <a:r>
              <a:rPr kumimoji="0" lang="en-US" sz="1400" b="0" i="0" u="none" strike="noStrike" kern="1200" cap="none" spc="0" normalizeH="0" baseline="0" noProof="0">
                <a:ln>
                  <a:noFill/>
                </a:ln>
                <a:solidFill>
                  <a:prstClr val="black"/>
                </a:solidFill>
                <a:effectLst/>
                <a:uLnTx/>
                <a:uFillTx/>
                <a:latin typeface="Calibri"/>
                <a:ea typeface="Calibri"/>
                <a:cs typeface="Calibri"/>
              </a:rPr>
              <a:t>Denver International Airport (DEN) will be conducting a Request for Proposals (RFP) competitive selection process for a concessionaire to design, build, and manage Denver International Airport (DEN) will be conducting a Request for Proposals (RFP) competitive selection process for a concessionaire to design, build, and manage two retail Travel Convenience locations: an approximately </a:t>
            </a:r>
            <a:r>
              <a:rPr lang="en-US" sz="1400">
                <a:solidFill>
                  <a:prstClr val="black"/>
                </a:solidFill>
                <a:latin typeface="Calibri"/>
                <a:ea typeface="Calibri"/>
                <a:cs typeface="Calibri"/>
              </a:rPr>
              <a:t>1,728 </a:t>
            </a:r>
            <a:r>
              <a:rPr kumimoji="0" lang="en-US" sz="1400" b="0" i="0" u="none" strike="noStrike" kern="1200" cap="none" spc="0" normalizeH="0" baseline="0" noProof="0">
                <a:ln>
                  <a:noFill/>
                </a:ln>
                <a:solidFill>
                  <a:prstClr val="black"/>
                </a:solidFill>
                <a:effectLst/>
                <a:uLnTx/>
                <a:uFillTx/>
                <a:latin typeface="Calibri"/>
                <a:ea typeface="Calibri"/>
                <a:cs typeface="Calibri"/>
              </a:rPr>
              <a:t>square-foot location in Concourse A West Sub Core 1 and an approximately</a:t>
            </a:r>
            <a:r>
              <a:rPr lang="en-US" sz="1400">
                <a:solidFill>
                  <a:prstClr val="black"/>
                </a:solidFill>
                <a:latin typeface="Calibri"/>
                <a:ea typeface="Calibri"/>
                <a:cs typeface="Calibri"/>
              </a:rPr>
              <a:t> 254</a:t>
            </a:r>
            <a:r>
              <a:rPr kumimoji="0" lang="en-US" sz="1400" b="0" i="0" u="none" strike="noStrike" kern="1200" cap="none" spc="0" normalizeH="0" baseline="0" noProof="0">
                <a:ln>
                  <a:noFill/>
                </a:ln>
                <a:solidFill>
                  <a:prstClr val="black"/>
                </a:solidFill>
                <a:effectLst/>
                <a:uLnTx/>
                <a:uFillTx/>
                <a:latin typeface="Calibri"/>
                <a:ea typeface="Calibri"/>
                <a:cs typeface="Calibri"/>
              </a:rPr>
              <a:t> square-foot location in the Concourse B East Regional Jet Facility. The locations comprise approximately </a:t>
            </a:r>
            <a:r>
              <a:rPr lang="en-US" sz="1400">
                <a:solidFill>
                  <a:prstClr val="black"/>
                </a:solidFill>
                <a:latin typeface="Calibri"/>
                <a:ea typeface="Calibri"/>
                <a:cs typeface="Calibri"/>
              </a:rPr>
              <a:t>1,982 </a:t>
            </a:r>
            <a:r>
              <a:rPr kumimoji="0" lang="en-US" sz="1400" b="0" i="0" u="none" strike="noStrike" kern="1200" cap="none" spc="0" normalizeH="0" baseline="0" noProof="0">
                <a:ln>
                  <a:noFill/>
                </a:ln>
                <a:solidFill>
                  <a:prstClr val="black"/>
                </a:solidFill>
                <a:effectLst/>
                <a:uLnTx/>
                <a:uFillTx/>
                <a:latin typeface="Calibri"/>
                <a:ea typeface="Calibri"/>
                <a:cs typeface="Calibri"/>
              </a:rPr>
              <a:t>square feet in total, and the contract term will be 9 years.</a:t>
            </a:r>
            <a:r>
              <a:rPr lang="en-US" sz="1400">
                <a:solidFill>
                  <a:prstClr val="black"/>
                </a:solidFill>
                <a:latin typeface="Calibri"/>
                <a:ea typeface="Calibri"/>
                <a:cs typeface="Calibri"/>
              </a:rPr>
              <a:t> </a:t>
            </a:r>
            <a:r>
              <a:rPr kumimoji="0" lang="en-US" sz="1400" i="0" u="none" strike="noStrike" kern="1200" cap="none" spc="0" normalizeH="0" baseline="0" noProof="0">
                <a:ln>
                  <a:noFill/>
                </a:ln>
                <a:solidFill>
                  <a:prstClr val="black"/>
                </a:solidFill>
                <a:effectLst/>
                <a:uLnTx/>
                <a:uFillTx/>
                <a:latin typeface="Calibri"/>
                <a:ea typeface="Calibri"/>
                <a:cs typeface="Calibri"/>
              </a:rPr>
              <a:t>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						</a:t>
            </a:r>
            <a:endParaRPr lang="en-US" sz="1400" b="1"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lang="en-US" sz="1400" b="1">
                <a:solidFill>
                  <a:prstClr val="black"/>
                </a:solidFill>
                <a:ea typeface="Calibri"/>
                <a:cs typeface="Calibri"/>
              </a:rPr>
              <a:t>KEY INFORMATION</a:t>
            </a:r>
            <a:endParaRPr lang="en-US" sz="1400">
              <a:solidFill>
                <a:prstClr val="black"/>
              </a:solidFill>
              <a:ea typeface="Calibri"/>
              <a:cs typeface="Calibri"/>
            </a:endParaRPr>
          </a:p>
          <a:p>
            <a:pPr lvl="0">
              <a:defRPr/>
            </a:pPr>
            <a:r>
              <a:rPr lang="en-US" sz="1400" b="1">
                <a:solidFill>
                  <a:prstClr val="black"/>
                </a:solidFill>
              </a:rPr>
              <a:t>Anticipated Advertisement Date: </a:t>
            </a:r>
            <a:r>
              <a:rPr lang="en-US" sz="1400">
                <a:solidFill>
                  <a:prstClr val="black"/>
                </a:solidFill>
                <a:cs typeface="Calibri"/>
              </a:rPr>
              <a:t>December 16, 2026</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Small Business Program Goal: </a:t>
            </a:r>
            <a:r>
              <a:rPr lang="en-US" sz="1400">
                <a:solidFill>
                  <a:prstClr val="black"/>
                </a:solidFill>
                <a:cs typeface="Calibri"/>
              </a:rPr>
              <a:t>  ACDBE TBD / MWBE TBD</a:t>
            </a:r>
            <a:endParaRPr lang="en-US" sz="1400">
              <a:solidFill>
                <a:prstClr val="black"/>
              </a:solidFill>
              <a:ea typeface="Calibri"/>
              <a:cs typeface="Calibri"/>
            </a:endParaRPr>
          </a:p>
          <a:p>
            <a:pPr lvl="0">
              <a:buClr>
                <a:srgbClr val="E35B2A"/>
              </a:buClr>
              <a:defRPr/>
            </a:pPr>
            <a:r>
              <a:rPr lang="en-US" sz="1400" b="1">
                <a:solidFill>
                  <a:prstClr val="black"/>
                </a:solidFill>
                <a:cs typeface="Calibri"/>
              </a:rPr>
              <a:t>Estimated Project Value: </a:t>
            </a:r>
            <a:r>
              <a:rPr lang="en-US" sz="1400">
                <a:solidFill>
                  <a:prstClr val="black"/>
                </a:solidFill>
                <a:cs typeface="Calibri"/>
              </a:rPr>
              <a:t>TBD</a:t>
            </a:r>
            <a:endParaRPr lang="en-US" sz="1400">
              <a:solidFill>
                <a:prstClr val="black"/>
              </a:solidFill>
              <a:ea typeface="Calibri"/>
              <a:cs typeface="Calibri"/>
            </a:endParaRPr>
          </a:p>
          <a:p>
            <a:pPr lvl="0">
              <a:buClr>
                <a:srgbClr val="E35B2A"/>
              </a:buClr>
              <a:defRPr/>
            </a:pPr>
            <a:r>
              <a:rPr lang="en-US" sz="1400" b="1">
                <a:solidFill>
                  <a:prstClr val="black"/>
                </a:solidFill>
              </a:rPr>
              <a:t>Key Scope/Industry: </a:t>
            </a:r>
            <a:r>
              <a:rPr lang="en-US" sz="1400">
                <a:solidFill>
                  <a:prstClr val="black"/>
                </a:solidFill>
                <a:ea typeface="Calibri"/>
                <a:cs typeface="Calibri"/>
              </a:rPr>
              <a:t> Retail</a:t>
            </a:r>
          </a:p>
          <a:p>
            <a:pPr lvl="0">
              <a:buClr>
                <a:srgbClr val="E35B2A"/>
              </a:buClr>
              <a:defRPr/>
            </a:pPr>
            <a:r>
              <a:rPr lang="en-US" sz="1400" b="1">
                <a:solidFill>
                  <a:prstClr val="black"/>
                </a:solidFill>
              </a:rPr>
              <a:t>Project Manager: </a:t>
            </a:r>
            <a:r>
              <a:rPr lang="en-US" sz="1400">
                <a:solidFill>
                  <a:prstClr val="black"/>
                </a:solidFill>
                <a:ea typeface="Calibri"/>
                <a:cs typeface="Calibri"/>
              </a:rPr>
              <a:t>Angela Finn</a:t>
            </a:r>
            <a:r>
              <a:rPr lang="en-US" sz="1400">
                <a:solidFill>
                  <a:prstClr val="black"/>
                </a:solidFill>
                <a:cs typeface="Calibri"/>
              </a:rPr>
              <a:t>| </a:t>
            </a:r>
            <a:r>
              <a:rPr lang="en-US" sz="1400">
                <a:solidFill>
                  <a:prstClr val="black"/>
                </a:solidFill>
                <a:cs typeface="Calibri"/>
                <a:hlinkClick r:id="rId3">
                  <a:extLst>
                    <a:ext uri="{A12FA001-AC4F-418D-AE19-62706E023703}">
                      <ahyp:hlinkClr xmlns:ahyp="http://schemas.microsoft.com/office/drawing/2018/hyperlinkcolor" val="tx"/>
                    </a:ext>
                  </a:extLst>
                </a:hlinkClick>
              </a:rPr>
              <a:t>angela.finn@flydenver.com</a:t>
            </a:r>
            <a:endParaRPr lang="en-US" sz="1400">
              <a:solidFill>
                <a:prstClr val="black"/>
              </a:solidFill>
              <a:cs typeface="Calibri"/>
            </a:endParaRPr>
          </a:p>
        </p:txBody>
      </p:sp>
      <p:pic>
        <p:nvPicPr>
          <p:cNvPr id="4" name="Picture 3">
            <a:extLst>
              <a:ext uri="{FF2B5EF4-FFF2-40B4-BE49-F238E27FC236}">
                <a16:creationId xmlns:a16="http://schemas.microsoft.com/office/drawing/2014/main" id="{07AB6D59-C6E2-A2F5-0780-DED44E372702}"/>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sp>
        <p:nvSpPr>
          <p:cNvPr id="6" name="TextBox 5">
            <a:extLst>
              <a:ext uri="{FF2B5EF4-FFF2-40B4-BE49-F238E27FC236}">
                <a16:creationId xmlns:a16="http://schemas.microsoft.com/office/drawing/2014/main" id="{763EF985-AEE2-4B6F-74AC-4AB6314C5B84}"/>
              </a:ext>
            </a:extLst>
          </p:cNvPr>
          <p:cNvSpPr txBox="1"/>
          <p:nvPr/>
        </p:nvSpPr>
        <p:spPr>
          <a:xfrm>
            <a:off x="395246" y="3975209"/>
            <a:ext cx="4905148"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rPr>
              <a:t>*Dates are tentative and subject to change</a:t>
            </a:r>
            <a:endParaRPr kumimoji="0" lang="en-US" sz="1050" b="0" i="0" u="none" strike="noStrike" kern="1200" cap="none" spc="0" normalizeH="0" baseline="0" noProof="0">
              <a:ln>
                <a:noFill/>
              </a:ln>
              <a:solidFill>
                <a:srgbClr val="B74D13"/>
              </a:solidFill>
              <a:effectLst/>
              <a:uLnTx/>
              <a:uFillTx/>
              <a:latin typeface="Calibri" panose="020F0502020204030204"/>
              <a:ea typeface="Calibri" panose="020F0502020204030204"/>
              <a:cs typeface="Calibri" panose="020F0502020204030204"/>
            </a:endParaRPr>
          </a:p>
        </p:txBody>
      </p:sp>
      <p:pic>
        <p:nvPicPr>
          <p:cNvPr id="7" name="Picture 6" descr="Schematic key plan for Concourse A, showing numbered west/east track or gate positions around central AGT and 5C/AGT connections. White outlined blocks, black 3W marker, labels 10W–1W and 1E–7E, CCA-02 identifier, and north compass provide orientation and location reference.">
            <a:extLst>
              <a:ext uri="{FF2B5EF4-FFF2-40B4-BE49-F238E27FC236}">
                <a16:creationId xmlns:a16="http://schemas.microsoft.com/office/drawing/2014/main" id="{A74D0553-65FB-529D-E8B1-A9FBCE441164}"/>
              </a:ext>
            </a:extLst>
          </p:cNvPr>
          <p:cNvPicPr>
            <a:picLocks noChangeAspect="1"/>
          </p:cNvPicPr>
          <p:nvPr/>
        </p:nvPicPr>
        <p:blipFill>
          <a:blip r:embed="rId5"/>
          <a:stretch>
            <a:fillRect/>
          </a:stretch>
        </p:blipFill>
        <p:spPr>
          <a:xfrm>
            <a:off x="60900" y="5150321"/>
            <a:ext cx="5947002" cy="1535736"/>
          </a:xfrm>
          <a:prstGeom prst="rect">
            <a:avLst/>
          </a:prstGeom>
        </p:spPr>
      </p:pic>
      <p:pic>
        <p:nvPicPr>
          <p:cNvPr id="3" name="Picture 2" descr="Linear key-plan diagram for Concourse B, showing numbered locations from 10W through 12E along a horizontal alignment. Black square markers, central AGT/5C connection, CCB-02 label, and right-side 1SC–3SC branching identify major circulation and station elements.">
            <a:extLst>
              <a:ext uri="{FF2B5EF4-FFF2-40B4-BE49-F238E27FC236}">
                <a16:creationId xmlns:a16="http://schemas.microsoft.com/office/drawing/2014/main" id="{9DB1F6FE-21FF-D0B4-AFA1-F513624EB52F}"/>
              </a:ext>
            </a:extLst>
          </p:cNvPr>
          <p:cNvPicPr>
            <a:picLocks noChangeAspect="1"/>
          </p:cNvPicPr>
          <p:nvPr/>
        </p:nvPicPr>
        <p:blipFill>
          <a:blip r:embed="rId6"/>
          <a:stretch>
            <a:fillRect/>
          </a:stretch>
        </p:blipFill>
        <p:spPr>
          <a:xfrm>
            <a:off x="6172984" y="5149503"/>
            <a:ext cx="5942034" cy="1538091"/>
          </a:xfrm>
          <a:prstGeom prst="rect">
            <a:avLst/>
          </a:prstGeom>
        </p:spPr>
      </p:pic>
    </p:spTree>
    <p:extLst>
      <p:ext uri="{BB962C8B-B14F-4D97-AF65-F5344CB8AC3E}">
        <p14:creationId xmlns:p14="http://schemas.microsoft.com/office/powerpoint/2010/main" val="40427292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8F30B-F214-05B9-C4D0-630C66B22DB7}"/>
            </a:ext>
          </a:extLst>
        </p:cNvPr>
        <p:cNvGrpSpPr/>
        <p:nvPr/>
      </p:nvGrpSpPr>
      <p:grpSpPr>
        <a:xfrm>
          <a:off x="0" y="0"/>
          <a:ext cx="0" cy="0"/>
          <a:chOff x="0" y="0"/>
          <a:chExt cx="0" cy="0"/>
        </a:xfrm>
      </p:grpSpPr>
      <p:sp>
        <p:nvSpPr>
          <p:cNvPr id="2" name="Text Placeholder 1" descr="B Center Core Southeast Quadrant Specialty Retail (Space Exhibit)">
            <a:extLst>
              <a:ext uri="{FF2B5EF4-FFF2-40B4-BE49-F238E27FC236}">
                <a16:creationId xmlns:a16="http://schemas.microsoft.com/office/drawing/2014/main" id="{7924D5CC-3FFF-DE7D-DC2C-CA682DE03332}"/>
              </a:ext>
              <a:ext uri="{C183D7F6-B498-43B3-948B-1728B52AA6E4}">
                <adec:decorative xmlns:adec="http://schemas.microsoft.com/office/drawing/2017/decorative" val="0"/>
              </a:ext>
            </a:extLst>
          </p:cNvPr>
          <p:cNvSpPr>
            <a:spLocks noGrp="1"/>
          </p:cNvSpPr>
          <p:nvPr>
            <p:ph type="title" idx="4294967295"/>
          </p:nvPr>
        </p:nvSpPr>
        <p:spPr>
          <a:xfrm>
            <a:off x="843455" y="416362"/>
            <a:ext cx="9338770" cy="7077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a:solidFill>
                  <a:srgbClr val="440099"/>
                </a:solidFill>
                <a:latin typeface="+mn-lt"/>
                <a:ea typeface="+mn-ea"/>
                <a:cs typeface="+mn-cs"/>
              </a:rPr>
              <a:t>A Sub W102 Location Travel Convenience Package </a:t>
            </a:r>
          </a:p>
        </p:txBody>
      </p:sp>
      <p:pic>
        <p:nvPicPr>
          <p:cNvPr id="4" name="Picture 3">
            <a:extLst>
              <a:ext uri="{FF2B5EF4-FFF2-40B4-BE49-F238E27FC236}">
                <a16:creationId xmlns:a16="http://schemas.microsoft.com/office/drawing/2014/main" id="{21DB5F8C-8263-B098-D620-78AD19CAA90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6" name="Picture 5" descr="Architectural floor-plan diagram showing a travel-convenience bridge connecting two building sections. Red crosshatched central area labeled “A Sub W102 Travel Convenience 1728.2 SF,” with grid lines W18–W22, vertical markers N1–N5, and surrounding structural details.">
            <a:extLst>
              <a:ext uri="{FF2B5EF4-FFF2-40B4-BE49-F238E27FC236}">
                <a16:creationId xmlns:a16="http://schemas.microsoft.com/office/drawing/2014/main" id="{8E63EFC6-B33F-3233-E2CF-804F12F0E554}"/>
              </a:ext>
            </a:extLst>
          </p:cNvPr>
          <p:cNvPicPr>
            <a:picLocks noChangeAspect="1"/>
          </p:cNvPicPr>
          <p:nvPr/>
        </p:nvPicPr>
        <p:blipFill>
          <a:blip r:embed="rId4"/>
          <a:stretch>
            <a:fillRect/>
          </a:stretch>
        </p:blipFill>
        <p:spPr>
          <a:xfrm>
            <a:off x="2670048" y="1169797"/>
            <a:ext cx="5911894" cy="5381030"/>
          </a:xfrm>
          <a:prstGeom prst="rect">
            <a:avLst/>
          </a:prstGeom>
        </p:spPr>
      </p:pic>
    </p:spTree>
    <p:extLst>
      <p:ext uri="{BB962C8B-B14F-4D97-AF65-F5344CB8AC3E}">
        <p14:creationId xmlns:p14="http://schemas.microsoft.com/office/powerpoint/2010/main" val="34820278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AA0D3-A8DF-855C-6358-65F62A390AE9}"/>
            </a:ext>
          </a:extLst>
        </p:cNvPr>
        <p:cNvGrpSpPr/>
        <p:nvPr/>
      </p:nvGrpSpPr>
      <p:grpSpPr>
        <a:xfrm>
          <a:off x="0" y="0"/>
          <a:ext cx="0" cy="0"/>
          <a:chOff x="0" y="0"/>
          <a:chExt cx="0" cy="0"/>
        </a:xfrm>
      </p:grpSpPr>
      <p:sp>
        <p:nvSpPr>
          <p:cNvPr id="2" name="Text Placeholder 1" descr="B Center Core Southeast Quadrant Specialty Retail (Space Exhibit)">
            <a:extLst>
              <a:ext uri="{FF2B5EF4-FFF2-40B4-BE49-F238E27FC236}">
                <a16:creationId xmlns:a16="http://schemas.microsoft.com/office/drawing/2014/main" id="{604AD361-FC7A-40B8-846A-74CA3804215F}"/>
              </a:ext>
              <a:ext uri="{C183D7F6-B498-43B3-948B-1728B52AA6E4}">
                <adec:decorative xmlns:adec="http://schemas.microsoft.com/office/drawing/2017/decorative" val="0"/>
              </a:ext>
            </a:extLst>
          </p:cNvPr>
          <p:cNvSpPr>
            <a:spLocks noGrp="1"/>
          </p:cNvSpPr>
          <p:nvPr>
            <p:ph type="title" idx="4294967295"/>
          </p:nvPr>
        </p:nvSpPr>
        <p:spPr>
          <a:xfrm>
            <a:off x="843455" y="416362"/>
            <a:ext cx="8844455" cy="7077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a:solidFill>
                  <a:srgbClr val="440099"/>
                </a:solidFill>
                <a:latin typeface="+mn-lt"/>
                <a:ea typeface="+mn-ea"/>
                <a:cs typeface="+mn-cs"/>
              </a:rPr>
              <a:t>B Sub E403 Location Travel Convenience Package </a:t>
            </a:r>
          </a:p>
        </p:txBody>
      </p:sp>
      <p:pic>
        <p:nvPicPr>
          <p:cNvPr id="4" name="Picture 3">
            <a:extLst>
              <a:ext uri="{FF2B5EF4-FFF2-40B4-BE49-F238E27FC236}">
                <a16:creationId xmlns:a16="http://schemas.microsoft.com/office/drawing/2014/main" id="{3C1A468B-F7B7-659E-E5F1-E1BB7C3C202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8890" y="5878286"/>
            <a:ext cx="808264" cy="808264"/>
          </a:xfrm>
          <a:prstGeom prst="rect">
            <a:avLst/>
          </a:prstGeom>
        </p:spPr>
      </p:pic>
      <p:pic>
        <p:nvPicPr>
          <p:cNvPr id="6" name="Picture 5" descr="Architectural floor-plan diagram showing a building area organized by grid lines E54–E58 and S10–S14. Red crosshatched zone near E56/S13 marks “SB_Sub_E403 TRAVEL CONVENIENCE,” labeled 254.3 SF, with surrounding walls, fixtures, and structural elements.&#10;">
            <a:extLst>
              <a:ext uri="{FF2B5EF4-FFF2-40B4-BE49-F238E27FC236}">
                <a16:creationId xmlns:a16="http://schemas.microsoft.com/office/drawing/2014/main" id="{8FA7BAAF-73D1-FB5C-3D84-36D4DCADB7BC}"/>
              </a:ext>
            </a:extLst>
          </p:cNvPr>
          <p:cNvPicPr>
            <a:picLocks noChangeAspect="1"/>
          </p:cNvPicPr>
          <p:nvPr/>
        </p:nvPicPr>
        <p:blipFill>
          <a:blip r:embed="rId4"/>
          <a:stretch>
            <a:fillRect/>
          </a:stretch>
        </p:blipFill>
        <p:spPr>
          <a:xfrm>
            <a:off x="2539158" y="1124077"/>
            <a:ext cx="5687219" cy="5468113"/>
          </a:xfrm>
          <a:prstGeom prst="rect">
            <a:avLst/>
          </a:prstGeom>
        </p:spPr>
      </p:pic>
    </p:spTree>
    <p:extLst>
      <p:ext uri="{BB962C8B-B14F-4D97-AF65-F5344CB8AC3E}">
        <p14:creationId xmlns:p14="http://schemas.microsoft.com/office/powerpoint/2010/main" val="31960329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C6946-D795-44D2-2B88-91EC82155A21}"/>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8E1BD8BE-1D9F-1FDC-EFD2-9CD74973FBB1}"/>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sv-SE" sz="3600">
                <a:solidFill>
                  <a:schemeClr val="bg1"/>
                </a:solidFill>
                <a:latin typeface="+mn-lt"/>
                <a:ea typeface="Calibri"/>
                <a:cs typeface="Calibri"/>
              </a:rPr>
              <a:t>DS Island Fill</a:t>
            </a:r>
            <a:br>
              <a:rPr lang="sv-SE" sz="3600">
                <a:solidFill>
                  <a:schemeClr val="bg1"/>
                </a:solidFill>
                <a:latin typeface="+mn-lt"/>
                <a:ea typeface="Calibri"/>
                <a:cs typeface="Calibri"/>
              </a:rPr>
            </a:br>
            <a:r>
              <a:rPr lang="sv-SE" sz="3600">
                <a:solidFill>
                  <a:schemeClr val="bg1"/>
                </a:solidFill>
                <a:latin typeface="+mn-lt"/>
                <a:ea typeface="Calibri"/>
                <a:cs typeface="Calibri"/>
              </a:rPr>
              <a:t>Breakout Room #2 </a:t>
            </a:r>
            <a:endParaRPr kumimoji="0" lang="en-US" sz="3600" b="0" i="0" u="none" strike="noStrike" kern="1200" cap="none" spc="0" normalizeH="0" baseline="0" noProof="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33941752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E97B7-3B53-6606-F305-5FA798EEABBB}"/>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70BC080E-0DC1-F75B-21AD-07147BBB83C8}"/>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sv-SE" sz="3200">
                <a:solidFill>
                  <a:srgbClr val="440099"/>
                </a:solidFill>
                <a:latin typeface="+mn-lt"/>
                <a:ea typeface="+mn-ea"/>
                <a:cs typeface="+mn-cs"/>
              </a:rPr>
              <a:t>DS Island Fill</a:t>
            </a:r>
            <a:endParaRPr lang="en-US" sz="3200"/>
          </a:p>
        </p:txBody>
      </p:sp>
      <p:sp>
        <p:nvSpPr>
          <p:cNvPr id="3" name="TextBox 2">
            <a:extLst>
              <a:ext uri="{FF2B5EF4-FFF2-40B4-BE49-F238E27FC236}">
                <a16:creationId xmlns:a16="http://schemas.microsoft.com/office/drawing/2014/main" id="{D9BE6463-D70E-2478-2341-98311786756D}"/>
              </a:ext>
              <a:ext uri="{C183D7F6-B498-43B3-948B-1728B52AA6E4}">
                <adec:decorative xmlns:adec="http://schemas.microsoft.com/office/drawing/2017/decorative" val="1"/>
              </a:ext>
            </a:extLst>
          </p:cNvPr>
          <p:cNvSpPr txBox="1"/>
          <p:nvPr/>
        </p:nvSpPr>
        <p:spPr>
          <a:xfrm>
            <a:off x="664302" y="1085940"/>
            <a:ext cx="9406798" cy="5632311"/>
          </a:xfrm>
          <a:prstGeom prst="rect">
            <a:avLst/>
          </a:prstGeom>
          <a:noFill/>
        </p:spPr>
        <p:txBody>
          <a:bodyPr wrap="square" lIns="91440" tIns="45720" rIns="91440" bIns="45720" anchor="t">
            <a:spAutoFit/>
          </a:bodyPr>
          <a:lstStyle/>
          <a:p>
            <a:pPr lvl="0">
              <a:defRPr/>
            </a:pPr>
            <a:r>
              <a:rPr lang="en-US" sz="1600">
                <a:solidFill>
                  <a:prstClr val="black"/>
                </a:solidFill>
                <a:ea typeface="Calibri" panose="020F0502020204030204"/>
                <a:cs typeface="Calibri"/>
              </a:rPr>
              <a:t>The DS Island Fill project will construct </a:t>
            </a:r>
            <a:r>
              <a:rPr lang="en-US" sz="1600" err="1">
                <a:solidFill>
                  <a:prstClr val="black"/>
                </a:solidFill>
                <a:ea typeface="Calibri" panose="020F0502020204030204"/>
                <a:cs typeface="Calibri"/>
              </a:rPr>
              <a:t>Taxilane</a:t>
            </a:r>
            <a:r>
              <a:rPr lang="en-US" sz="1600">
                <a:solidFill>
                  <a:prstClr val="black"/>
                </a:solidFill>
                <a:ea typeface="Calibri" panose="020F0502020204030204"/>
                <a:cs typeface="Calibri"/>
              </a:rPr>
              <a:t> DS within the infill area south of the AGTS Maintenance building and between </a:t>
            </a:r>
            <a:r>
              <a:rPr lang="en-US" sz="1600" err="1">
                <a:solidFill>
                  <a:prstClr val="black"/>
                </a:solidFill>
                <a:ea typeface="Calibri" panose="020F0502020204030204"/>
                <a:cs typeface="Calibri"/>
              </a:rPr>
              <a:t>taxilanes</a:t>
            </a:r>
            <a:r>
              <a:rPr lang="en-US" sz="1600">
                <a:solidFill>
                  <a:prstClr val="black"/>
                </a:solidFill>
                <a:ea typeface="Calibri" panose="020F0502020204030204"/>
                <a:cs typeface="Calibri"/>
              </a:rPr>
              <a:t> DS West and DS East. Work include installation of airfield PCCP panels within the island fill area and installation of conduits and centerline lights in the DS Island Fill, DS East, and CN </a:t>
            </a:r>
            <a:r>
              <a:rPr lang="en-US" sz="1600" err="1">
                <a:solidFill>
                  <a:prstClr val="black"/>
                </a:solidFill>
                <a:ea typeface="Calibri" panose="020F0502020204030204"/>
                <a:cs typeface="Calibri"/>
              </a:rPr>
              <a:t>taxilanes</a:t>
            </a:r>
            <a:r>
              <a:rPr lang="en-US" sz="1600">
                <a:solidFill>
                  <a:prstClr val="black"/>
                </a:solidFill>
                <a:ea typeface="Calibri" panose="020F0502020204030204"/>
                <a:cs typeface="Calibri"/>
              </a:rPr>
              <a:t>. Remove and replace PCCP panels in the DS East and CN </a:t>
            </a:r>
            <a:r>
              <a:rPr lang="en-US" sz="1600" err="1">
                <a:solidFill>
                  <a:prstClr val="black"/>
                </a:solidFill>
                <a:ea typeface="Calibri" panose="020F0502020204030204"/>
                <a:cs typeface="Calibri"/>
              </a:rPr>
              <a:t>taxilanes</a:t>
            </a:r>
            <a:r>
              <a:rPr lang="en-US" sz="1600">
                <a:solidFill>
                  <a:prstClr val="black"/>
                </a:solidFill>
                <a:ea typeface="Calibri" panose="020F0502020204030204"/>
                <a:cs typeface="Calibri"/>
              </a:rPr>
              <a:t> where applicable for centerline conduit and light installation. Planned construction in May 2027.</a:t>
            </a:r>
          </a:p>
          <a:p>
            <a:pPr lvl="0">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prstClr val="black"/>
              </a:solidFill>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prstClr val="black"/>
              </a:solidFill>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prstClr val="black"/>
              </a:solidFill>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prstClr val="black"/>
              </a:solidFill>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prstClr val="black"/>
              </a:solidFill>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prstClr val="black"/>
              </a:solidFill>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INFORMATION </a:t>
            </a:r>
            <a:endPar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Anticipated Advertisement Date: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Q4 2026</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Estimated Project Value: </a:t>
            </a:r>
            <a:r>
              <a:rPr lang="en-US" sz="1400">
                <a:solidFill>
                  <a:prstClr val="black"/>
                </a:solidFill>
                <a:cs typeface="Calibri"/>
              </a:rPr>
              <a:t>$10M to $49.99M</a:t>
            </a: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Small Business Program Goal: </a:t>
            </a:r>
            <a:r>
              <a:rPr lang="en-US" sz="1400">
                <a:solidFill>
                  <a:prstClr val="black"/>
                </a:solidFill>
                <a:latin typeface="Calibri" panose="020F0502020204030204"/>
                <a:cs typeface="Calibri"/>
              </a:rPr>
              <a:t>TBD</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Scope/Industry: </a:t>
            </a:r>
            <a:r>
              <a:rPr lang="en-US" sz="1400">
                <a:solidFill>
                  <a:prstClr val="black"/>
                </a:solidFill>
                <a:cs typeface="Calibri"/>
              </a:rPr>
              <a:t>Airport heavy civil and airfield electrician.</a:t>
            </a: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Project Manager: </a:t>
            </a:r>
            <a:r>
              <a:rPr lang="en-US" sz="1400">
                <a:solidFill>
                  <a:prstClr val="black"/>
                </a:solidFill>
                <a:cs typeface="Calibri"/>
              </a:rPr>
              <a:t>John Yu</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 </a:t>
            </a:r>
            <a:r>
              <a:rPr lang="en-US" sz="1400">
                <a:solidFill>
                  <a:prstClr val="black"/>
                </a:solidFill>
                <a:cs typeface="Calibri"/>
                <a:hlinkClick r:id="rId2">
                  <a:extLst>
                    <a:ext uri="{A12FA001-AC4F-418D-AE19-62706E023703}">
                      <ahyp:hlinkClr xmlns:ahyp="http://schemas.microsoft.com/office/drawing/2018/hyperlinkcolor" val="tx"/>
                    </a:ext>
                  </a:extLst>
                </a:hlinkClick>
              </a:rPr>
              <a:t>john.yu@flydenver.com</a:t>
            </a:r>
            <a:r>
              <a:rPr lang="en-US" sz="1400">
                <a:solidFill>
                  <a:prstClr val="black"/>
                </a:solidFill>
                <a:cs typeface="Calibri"/>
              </a:rPr>
              <a:t> </a:t>
            </a:r>
            <a:endParaRPr kumimoji="0" lang="en-US" sz="1400" b="0" i="0" u="none" strike="noStrike" kern="1200" cap="none" spc="0" normalizeH="0" baseline="0" noProof="0">
              <a:ln>
                <a:noFill/>
              </a:ln>
              <a:solidFill>
                <a:prstClr val="black"/>
              </a:solidFill>
              <a:effectLst/>
              <a:uLnTx/>
              <a:uFillTx/>
              <a:latin typeface="Aptos Narrow"/>
              <a:ea typeface="+mn-ea"/>
              <a:cs typeface="Arial"/>
            </a:endParaRPr>
          </a:p>
        </p:txBody>
      </p:sp>
      <p:pic>
        <p:nvPicPr>
          <p:cNvPr id="4" name="Picture 3" descr="Site-plan diagram showing an airport taxiway layout around Concourse C, with Taxiway CN, CS, BN, FO, and Purple Taxi Lane labeled. Blue boundary lines outline project area, while red and brown route markings highlight taxiway alignment near terminal roads and aircraft stands.&#10;">
            <a:extLst>
              <a:ext uri="{FF2B5EF4-FFF2-40B4-BE49-F238E27FC236}">
                <a16:creationId xmlns:a16="http://schemas.microsoft.com/office/drawing/2014/main" id="{E1BE4563-9DEA-E929-CC91-6732D80E51E1}"/>
              </a:ext>
            </a:extLst>
          </p:cNvPr>
          <p:cNvPicPr>
            <a:picLocks noChangeAspect="1"/>
          </p:cNvPicPr>
          <p:nvPr/>
        </p:nvPicPr>
        <p:blipFill>
          <a:blip r:embed="rId3"/>
          <a:srcRect l="7453" t="13912" r="15529" b="7174"/>
          <a:stretch>
            <a:fillRect/>
          </a:stretch>
        </p:blipFill>
        <p:spPr>
          <a:xfrm>
            <a:off x="2324100" y="2451788"/>
            <a:ext cx="6965950" cy="3060357"/>
          </a:xfrm>
          <a:prstGeom prst="rect">
            <a:avLst/>
          </a:prstGeom>
          <a:ln w="12700">
            <a:solidFill>
              <a:schemeClr val="accent1"/>
            </a:solidFill>
          </a:ln>
        </p:spPr>
      </p:pic>
    </p:spTree>
    <p:extLst>
      <p:ext uri="{BB962C8B-B14F-4D97-AF65-F5344CB8AC3E}">
        <p14:creationId xmlns:p14="http://schemas.microsoft.com/office/powerpoint/2010/main" val="691973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5B1AD-56A6-4459-0841-443F63D834F8}"/>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AE0DF143-3537-F3AC-DBA4-AC3BD81869F0}"/>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latin typeface="+mn-lt"/>
                <a:ea typeface="Calibri"/>
                <a:cs typeface="Calibri"/>
              </a:rPr>
              <a:t>Deice Support Facility</a:t>
            </a:r>
            <a:br>
              <a:rPr lang="en-US" sz="3600">
                <a:solidFill>
                  <a:schemeClr val="bg1"/>
                </a:solidFill>
                <a:latin typeface="+mn-lt"/>
                <a:ea typeface="Calibri"/>
                <a:cs typeface="Calibri"/>
              </a:rPr>
            </a:br>
            <a:r>
              <a:rPr lang="sv-SE" sz="3600">
                <a:solidFill>
                  <a:schemeClr val="bg1"/>
                </a:solidFill>
                <a:ea typeface="Calibri"/>
                <a:cs typeface="Calibri"/>
              </a:rPr>
              <a:t>Breakout Room #3</a:t>
            </a:r>
            <a:endParaRPr kumimoji="0" lang="en-US" sz="3600" b="0" i="0" u="none" strike="noStrike" kern="1200" cap="none" spc="0" normalizeH="0" baseline="0" noProof="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9439743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67613-6EFA-360B-AB7E-724790C7E686}"/>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0C5BA3CF-A951-EE69-1F89-56E88CFB39A8}"/>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a:solidFill>
                  <a:srgbClr val="440099"/>
                </a:solidFill>
                <a:latin typeface="+mn-lt"/>
                <a:ea typeface="+mn-ea"/>
                <a:cs typeface="+mn-cs"/>
              </a:rPr>
              <a:t>Deice Support Facility</a:t>
            </a:r>
            <a:endParaRPr lang="en-US" sz="3200"/>
          </a:p>
        </p:txBody>
      </p:sp>
      <p:sp>
        <p:nvSpPr>
          <p:cNvPr id="3" name="TextBox 2">
            <a:extLst>
              <a:ext uri="{FF2B5EF4-FFF2-40B4-BE49-F238E27FC236}">
                <a16:creationId xmlns:a16="http://schemas.microsoft.com/office/drawing/2014/main" id="{D4FAEFB1-122C-94CC-4F02-ACD4ED2353A8}"/>
              </a:ext>
              <a:ext uri="{C183D7F6-B498-43B3-948B-1728B52AA6E4}">
                <adec:decorative xmlns:adec="http://schemas.microsoft.com/office/drawing/2017/decorative" val="1"/>
              </a:ext>
            </a:extLst>
          </p:cNvPr>
          <p:cNvSpPr txBox="1"/>
          <p:nvPr/>
        </p:nvSpPr>
        <p:spPr>
          <a:xfrm>
            <a:off x="870135" y="4810947"/>
            <a:ext cx="9804371" cy="2043518"/>
          </a:xfrm>
          <a:prstGeom prst="rect">
            <a:avLst/>
          </a:prstGeom>
          <a:noFill/>
        </p:spPr>
        <p:txBody>
          <a:bodyPr wrap="square" lIns="91440" tIns="45720" rIns="91440" bIns="45720" anchor="t">
            <a:spAutoFit/>
          </a:bodyPr>
          <a:lstStyle/>
          <a:p>
            <a:pPr lvl="0">
              <a:defRPr/>
            </a:pPr>
            <a:r>
              <a:rPr lang="en-US" sz="1600">
                <a:solidFill>
                  <a:prstClr val="black"/>
                </a:solidFill>
                <a:ea typeface="Calibri" panose="020F0502020204030204"/>
                <a:cs typeface="Calibri"/>
              </a:rPr>
              <a:t>The North Deice Support Facility consists of infrastructure and building components to support the operation of Deice Pads DS East, DS West, and D-Pad (approximately twenty-seven (27) narrowbody positions). The new facility will include twenty-seven (27) ADF (Aircraft Deicing Fluid) fill stations, ADF Type I and IV storage tanks, two (2) supply truck off-load skids for Type I and Type IV ADF, ADF Type I and Type IV supply systems, seventy-two (72) deicing truck parking &amp; heating positions, passenger vehicle parking and access, a water distribution building, two (2) power distribution centers (PDCs), and additional associated utility and site infrastructure. The North Deice Support Facility includes siting and utility stubs for four (4) triple-wide deicing operations trailers; which will be procured and installed by others.</a:t>
            </a:r>
          </a:p>
        </p:txBody>
      </p:sp>
      <p:pic>
        <p:nvPicPr>
          <p:cNvPr id="2" name="Picture 1" descr="3D site-plan rendering of a large renewable-energy facility, showing rows of solar panels, electrical equipment, storage tanks, utility structures, and transmission poles across a paved compound. Surrounding farmland, water channels, distant wind turbines, and a central access layout provide context for facility scale and infrastructure organization.&#10;">
            <a:extLst>
              <a:ext uri="{FF2B5EF4-FFF2-40B4-BE49-F238E27FC236}">
                <a16:creationId xmlns:a16="http://schemas.microsoft.com/office/drawing/2014/main" id="{960AF61D-1E91-F34E-77D5-4DC70EFAB50F}"/>
              </a:ext>
            </a:extLst>
          </p:cNvPr>
          <p:cNvPicPr>
            <a:picLocks noChangeAspect="1"/>
          </p:cNvPicPr>
          <p:nvPr/>
        </p:nvPicPr>
        <p:blipFill>
          <a:blip r:embed="rId2"/>
          <a:srcRect l="-102" t="14674" r="19752" b="9420"/>
          <a:stretch>
            <a:fillRect/>
          </a:stretch>
        </p:blipFill>
        <p:spPr>
          <a:xfrm>
            <a:off x="2099920" y="919975"/>
            <a:ext cx="7345331" cy="3893647"/>
          </a:xfrm>
          <a:prstGeom prst="rect">
            <a:avLst/>
          </a:prstGeom>
          <a:ln w="28575">
            <a:solidFill>
              <a:schemeClr val="tx1"/>
            </a:solidFill>
          </a:ln>
        </p:spPr>
      </p:pic>
    </p:spTree>
    <p:extLst>
      <p:ext uri="{BB962C8B-B14F-4D97-AF65-F5344CB8AC3E}">
        <p14:creationId xmlns:p14="http://schemas.microsoft.com/office/powerpoint/2010/main" val="41414309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6DD3E-AAA2-9B7C-1A59-3EC1F58915C3}"/>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B9FA9192-A938-53AC-FAF7-538EA0270539}"/>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dirty="0">
                <a:solidFill>
                  <a:srgbClr val="440099"/>
                </a:solidFill>
                <a:latin typeface="+mn-lt"/>
                <a:ea typeface="+mn-ea"/>
                <a:cs typeface="+mn-cs"/>
              </a:rPr>
              <a:t>Deice Support Facility Cont.</a:t>
            </a:r>
            <a:endParaRPr lang="en-US" sz="3200" dirty="0"/>
          </a:p>
        </p:txBody>
      </p:sp>
      <p:sp>
        <p:nvSpPr>
          <p:cNvPr id="3" name="TextBox 2">
            <a:extLst>
              <a:ext uri="{FF2B5EF4-FFF2-40B4-BE49-F238E27FC236}">
                <a16:creationId xmlns:a16="http://schemas.microsoft.com/office/drawing/2014/main" id="{3F5C57A8-47F9-F9DF-7C43-4DAE1AC7FE0F}"/>
              </a:ext>
              <a:ext uri="{C183D7F6-B498-43B3-948B-1728B52AA6E4}">
                <adec:decorative xmlns:adec="http://schemas.microsoft.com/office/drawing/2017/decorative" val="1"/>
              </a:ext>
            </a:extLst>
          </p:cNvPr>
          <p:cNvSpPr txBox="1"/>
          <p:nvPr/>
        </p:nvSpPr>
        <p:spPr>
          <a:xfrm>
            <a:off x="414793" y="4745898"/>
            <a:ext cx="8085223" cy="181588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INFORMATION </a:t>
            </a:r>
            <a:endPar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Anticipated Advertisement Date: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Q1 2027</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Estimated Project Value: </a:t>
            </a:r>
            <a:r>
              <a:rPr lang="en-US" sz="1400">
                <a:solidFill>
                  <a:prstClr val="black"/>
                </a:solidFill>
                <a:cs typeface="Calibri"/>
              </a:rPr>
              <a:t>$50M to $99.99M</a:t>
            </a:r>
            <a:endParaRPr lang="en-US" sz="1400">
              <a:solidFill>
                <a:prstClr val="black"/>
              </a:solidFill>
              <a:ea typeface="Calibri"/>
              <a:cs typeface="Calibri"/>
            </a:endParaRPr>
          </a:p>
          <a:p>
            <a:pPr>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Small Business Program Goal: </a:t>
            </a:r>
            <a:r>
              <a:rPr lang="en-US" sz="1400">
                <a:solidFill>
                  <a:prstClr val="black"/>
                </a:solidFill>
                <a:latin typeface="Calibri" panose="020F0502020204030204"/>
                <a:cs typeface="Calibri"/>
              </a:rPr>
              <a:t> TBD</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 </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Scope/Industry: </a:t>
            </a:r>
            <a:r>
              <a:rPr lang="en-US" sz="1400">
                <a:solidFill>
                  <a:prstClr val="black"/>
                </a:solidFill>
                <a:cs typeface="Calibri"/>
              </a:rPr>
              <a:t>Earthwork, Concrete Paving, Storm Drainage collection, Deicing &amp; Industrial Wastewater collection, Denver Water transmission mains (16" to 20"), Industrial Plumbing &amp; Mechanical, Electrical, CCTV System, Pavement Marking</a:t>
            </a:r>
            <a:endParaRPr lang="en-US" sz="1400">
              <a:solidFill>
                <a:prstClr val="black"/>
              </a:solidFill>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Project Manager: </a:t>
            </a:r>
            <a:r>
              <a:rPr lang="en-US" sz="1400">
                <a:solidFill>
                  <a:prstClr val="black"/>
                </a:solidFill>
                <a:cs typeface="Calibri"/>
              </a:rPr>
              <a:t>Cole Miller| </a:t>
            </a:r>
            <a:r>
              <a:rPr lang="en-US" sz="1400">
                <a:solidFill>
                  <a:prstClr val="black"/>
                </a:solidFill>
                <a:cs typeface="Calibri"/>
                <a:hlinkClick r:id="rId2">
                  <a:extLst>
                    <a:ext uri="{A12FA001-AC4F-418D-AE19-62706E023703}">
                      <ahyp:hlinkClr xmlns:ahyp="http://schemas.microsoft.com/office/drawing/2018/hyperlinkcolor" val="tx"/>
                    </a:ext>
                  </a:extLst>
                </a:hlinkClick>
              </a:rPr>
              <a:t>cole.miller@flydenver.com</a:t>
            </a:r>
            <a:r>
              <a:rPr lang="en-US" sz="1400">
                <a:solidFill>
                  <a:prstClr val="black"/>
                </a:solidFill>
                <a:cs typeface="Calibri"/>
              </a:rPr>
              <a:t> </a:t>
            </a:r>
            <a:endParaRPr kumimoji="0" lang="en-US" sz="1400" b="0" i="0" u="none" strike="noStrike" kern="1200" cap="none" spc="0" normalizeH="0" baseline="0" noProof="0">
              <a:ln>
                <a:noFill/>
              </a:ln>
              <a:solidFill>
                <a:prstClr val="black"/>
              </a:solidFill>
              <a:effectLst/>
              <a:uLnTx/>
              <a:uFillTx/>
              <a:latin typeface="Aptos Narrow"/>
              <a:ea typeface="+mn-ea"/>
              <a:cs typeface="Arial"/>
            </a:endParaRPr>
          </a:p>
        </p:txBody>
      </p:sp>
      <p:pic>
        <p:nvPicPr>
          <p:cNvPr id="2" name="Picture 1" descr="Annotated aerial site plan shows a large parking-lot layout for documenting facilities, circulation, and site improvements. Dense parking rows fill central and lower areas, a building and marked stalls occupy upper left, perimeter roads frame site, and callout labels identify utilities, landscaping, drainage, and access points.&#10;">
            <a:extLst>
              <a:ext uri="{FF2B5EF4-FFF2-40B4-BE49-F238E27FC236}">
                <a16:creationId xmlns:a16="http://schemas.microsoft.com/office/drawing/2014/main" id="{2B80D0D1-E07B-B136-A15C-68067117FFA2}"/>
              </a:ext>
            </a:extLst>
          </p:cNvPr>
          <p:cNvPicPr>
            <a:picLocks noChangeAspect="1"/>
          </p:cNvPicPr>
          <p:nvPr/>
        </p:nvPicPr>
        <p:blipFill>
          <a:blip r:embed="rId3"/>
          <a:stretch>
            <a:fillRect/>
          </a:stretch>
        </p:blipFill>
        <p:spPr>
          <a:xfrm>
            <a:off x="4631142" y="919837"/>
            <a:ext cx="6721667" cy="4646501"/>
          </a:xfrm>
          <a:prstGeom prst="rect">
            <a:avLst/>
          </a:prstGeom>
          <a:ln w="28575">
            <a:solidFill>
              <a:schemeClr val="tx1"/>
            </a:solidFill>
          </a:ln>
        </p:spPr>
      </p:pic>
    </p:spTree>
    <p:extLst>
      <p:ext uri="{BB962C8B-B14F-4D97-AF65-F5344CB8AC3E}">
        <p14:creationId xmlns:p14="http://schemas.microsoft.com/office/powerpoint/2010/main" val="28955101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9749C-C2E4-9D0C-9881-8E0D11CED3BB}"/>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39BD97AC-420D-BA25-D944-3835E204F3A1}"/>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latin typeface="+mn-lt"/>
                <a:ea typeface="Calibri"/>
                <a:cs typeface="Calibri"/>
              </a:rPr>
              <a:t>GARDI A37 &amp; A39</a:t>
            </a:r>
            <a:br>
              <a:rPr lang="en-US" sz="3600">
                <a:solidFill>
                  <a:schemeClr val="bg1"/>
                </a:solidFill>
                <a:latin typeface="+mn-lt"/>
                <a:ea typeface="Calibri"/>
                <a:cs typeface="Calibri"/>
              </a:rPr>
            </a:br>
            <a:r>
              <a:rPr lang="sv-SE" sz="3600">
                <a:solidFill>
                  <a:schemeClr val="bg1"/>
                </a:solidFill>
                <a:ea typeface="Calibri"/>
                <a:cs typeface="Calibri"/>
              </a:rPr>
              <a:t>Breakout Room #4</a:t>
            </a:r>
            <a:r>
              <a:rPr lang="en-US" sz="3600">
                <a:solidFill>
                  <a:schemeClr val="bg1"/>
                </a:solidFill>
                <a:latin typeface="+mn-lt"/>
                <a:ea typeface="Calibri"/>
                <a:cs typeface="Calibri"/>
              </a:rPr>
              <a:t> </a:t>
            </a:r>
            <a:endParaRPr kumimoji="0" lang="en-US" sz="3600" b="0" i="0" u="none" strike="noStrike" kern="1200" cap="none" spc="0" normalizeH="0" baseline="0" noProof="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37471602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AEFC3-9DBA-034C-9BBF-5D9BD614194A}"/>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17520D84-C1AF-8497-091B-01EC8F129B7B}"/>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a:solidFill>
                  <a:srgbClr val="440099"/>
                </a:solidFill>
                <a:latin typeface="+mn-lt"/>
                <a:ea typeface="+mn-ea"/>
                <a:cs typeface="+mn-cs"/>
              </a:rPr>
              <a:t>GARDI A37 &amp; A39 </a:t>
            </a:r>
            <a:endParaRPr lang="en-US" sz="3200"/>
          </a:p>
        </p:txBody>
      </p:sp>
      <p:sp>
        <p:nvSpPr>
          <p:cNvPr id="3" name="TextBox 2">
            <a:extLst>
              <a:ext uri="{FF2B5EF4-FFF2-40B4-BE49-F238E27FC236}">
                <a16:creationId xmlns:a16="http://schemas.microsoft.com/office/drawing/2014/main" id="{766699AB-B5A9-D022-D676-C0B377533B50}"/>
              </a:ext>
              <a:ext uri="{C183D7F6-B498-43B3-948B-1728B52AA6E4}">
                <adec:decorative xmlns:adec="http://schemas.microsoft.com/office/drawing/2017/decorative" val="1"/>
              </a:ext>
            </a:extLst>
          </p:cNvPr>
          <p:cNvSpPr txBox="1"/>
          <p:nvPr/>
        </p:nvSpPr>
        <p:spPr>
          <a:xfrm>
            <a:off x="721452" y="1577093"/>
            <a:ext cx="9070247" cy="2339102"/>
          </a:xfrm>
          <a:prstGeom prst="rect">
            <a:avLst/>
          </a:prstGeom>
          <a:noFill/>
        </p:spPr>
        <p:txBody>
          <a:bodyPr wrap="square" lIns="91440" tIns="45720" rIns="91440" bIns="45720" anchor="t">
            <a:spAutoFit/>
          </a:bodyPr>
          <a:lstStyle/>
          <a:p>
            <a:pPr lvl="0">
              <a:defRPr/>
            </a:pPr>
            <a:r>
              <a:rPr lang="en-US" sz="1600">
                <a:solidFill>
                  <a:prstClr val="black"/>
                </a:solidFill>
                <a:ea typeface="Calibri" panose="020F0502020204030204"/>
                <a:cs typeface="Calibri"/>
              </a:rPr>
              <a:t>This project will rehabilitate apron pavement at Concourse A Gates A37/A39 from Q4 2027 to Q1 2028. Scope includes full-depth pavement reconstruction, drainage restoration, and utility upgrades as needed, with scheduling coordinated to minimize operational impacts.</a:t>
            </a:r>
          </a:p>
          <a:p>
            <a:pPr lvl="0">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INFORMATION </a:t>
            </a:r>
            <a:endPar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Anticipated Advertisement Date: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Q4 2026</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Estimated Project Value: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$10M to $49.99M</a:t>
            </a:r>
          </a:p>
          <a:p>
            <a:pPr>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Small Business Program Goal: </a:t>
            </a:r>
            <a:r>
              <a:rPr lang="en-US" sz="1400">
                <a:solidFill>
                  <a:prstClr val="black"/>
                </a:solidFill>
                <a:latin typeface="Calibri" panose="020F0502020204030204"/>
                <a:cs typeface="Calibri"/>
              </a:rPr>
              <a:t> TBD</a:t>
            </a:r>
            <a:endParaRPr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Scope/Industry: </a:t>
            </a:r>
            <a:r>
              <a:rPr lang="en-US" sz="1400">
                <a:solidFill>
                  <a:prstClr val="black"/>
                </a:solidFill>
                <a:cs typeface="Calibri"/>
              </a:rPr>
              <a:t>Heavy civil construction. Utilities i.e. plumbing, electrical, jet fuel.</a:t>
            </a:r>
            <a:endParaRPr lang="en-US" sz="1400">
              <a:solidFill>
                <a:prstClr val="black"/>
              </a:solidFill>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Project Manager: </a:t>
            </a:r>
            <a:r>
              <a:rPr lang="en-US" sz="1400">
                <a:solidFill>
                  <a:prstClr val="black"/>
                </a:solidFill>
                <a:cs typeface="Calibri"/>
              </a:rPr>
              <a:t>Jay Filkins| </a:t>
            </a:r>
            <a:r>
              <a:rPr lang="en-US" sz="1400">
                <a:solidFill>
                  <a:prstClr val="black"/>
                </a:solidFill>
                <a:cs typeface="Calibri"/>
                <a:hlinkClick r:id="rId2">
                  <a:extLst>
                    <a:ext uri="{A12FA001-AC4F-418D-AE19-62706E023703}">
                      <ahyp:hlinkClr xmlns:ahyp="http://schemas.microsoft.com/office/drawing/2018/hyperlinkcolor" val="tx"/>
                    </a:ext>
                  </a:extLst>
                </a:hlinkClick>
              </a:rPr>
              <a:t>Jay.Filkins@flydenver.com</a:t>
            </a:r>
            <a:r>
              <a:rPr lang="en-US" sz="1400">
                <a:solidFill>
                  <a:prstClr val="black"/>
                </a:solidFill>
                <a:cs typeface="Calibri"/>
              </a:rPr>
              <a:t> </a:t>
            </a:r>
            <a:endParaRPr kumimoji="0" lang="en-US" sz="1400" b="0" i="0" u="none" strike="noStrike" kern="1200" cap="none" spc="0" normalizeH="0" baseline="0" noProof="0">
              <a:ln>
                <a:noFill/>
              </a:ln>
              <a:solidFill>
                <a:prstClr val="black"/>
              </a:solidFill>
              <a:effectLst/>
              <a:uLnTx/>
              <a:uFillTx/>
              <a:latin typeface="Aptos Narrow"/>
              <a:ea typeface="+mn-ea"/>
              <a:cs typeface="Arial"/>
            </a:endParaRPr>
          </a:p>
        </p:txBody>
      </p:sp>
    </p:spTree>
    <p:extLst>
      <p:ext uri="{BB962C8B-B14F-4D97-AF65-F5344CB8AC3E}">
        <p14:creationId xmlns:p14="http://schemas.microsoft.com/office/powerpoint/2010/main" val="29247408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2AEA6-792D-33D7-0829-458285435503}"/>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C8759A73-7D48-9987-5B92-05CD2EAD3219}"/>
              </a:ext>
              <a:ext uri="{C183D7F6-B498-43B3-948B-1728B52AA6E4}">
                <adec:decorative xmlns:adec="http://schemas.microsoft.com/office/drawing/2017/decorative" val="0"/>
              </a:ext>
            </a:extLst>
          </p:cNvPr>
          <p:cNvSpPr>
            <a:spLocks noGrp="1"/>
          </p:cNvSpPr>
          <p:nvPr>
            <p:ph type="title" idx="4294967295"/>
          </p:nvPr>
        </p:nvSpPr>
        <p:spPr>
          <a:xfrm>
            <a:off x="2437090" y="959402"/>
            <a:ext cx="9754910" cy="193924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latin typeface="+mn-lt"/>
                <a:ea typeface="Calibri"/>
                <a:cs typeface="Calibri"/>
              </a:rPr>
              <a:t>Runway 8-26 and Taxiway Z Pavement Rehabilitation</a:t>
            </a:r>
            <a:br>
              <a:rPr lang="en-US" sz="3600">
                <a:latin typeface="+mn-lt"/>
                <a:ea typeface="+mn-ea"/>
                <a:cs typeface="+mn-cs"/>
              </a:rPr>
            </a:br>
            <a:r>
              <a:rPr kumimoji="0" lang="en-US" sz="3600" b="0" i="0" u="none" strike="noStrike" kern="1200" cap="none" spc="0" normalizeH="0" baseline="0" noProof="0">
                <a:ln>
                  <a:noFill/>
                </a:ln>
                <a:solidFill>
                  <a:schemeClr val="bg1"/>
                </a:solidFill>
                <a:effectLst/>
                <a:uLnTx/>
                <a:uFillTx/>
                <a:latin typeface="+mn-lt"/>
                <a:ea typeface="+mn-ea"/>
                <a:cs typeface="+mn-cs"/>
              </a:rPr>
              <a:t> </a:t>
            </a:r>
            <a:r>
              <a:rPr lang="sv-SE" sz="3600">
                <a:solidFill>
                  <a:schemeClr val="bg1"/>
                </a:solidFill>
                <a:ea typeface="Calibri"/>
                <a:cs typeface="Calibri"/>
              </a:rPr>
              <a:t>Breakout Room #5</a:t>
            </a:r>
            <a:endParaRPr kumimoji="0" lang="en-US" sz="3600" b="0" i="0" u="none" strike="noStrike" kern="1200" cap="none" spc="0" normalizeH="0" baseline="0" noProof="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22194779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7194C-48AA-AF22-A049-24F1864523C4}"/>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9EB78F7E-CBFE-609A-EDE9-2D5D80A264D1}"/>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a:solidFill>
                  <a:srgbClr val="440099"/>
                </a:solidFill>
                <a:latin typeface="+mn-lt"/>
                <a:ea typeface="+mn-ea"/>
                <a:cs typeface="+mn-cs"/>
              </a:rPr>
              <a:t>Runway 8-26 and Taxiway Z Pavement Rehabilitation</a:t>
            </a:r>
            <a:endParaRPr lang="en-US" sz="3200"/>
          </a:p>
        </p:txBody>
      </p:sp>
      <p:sp>
        <p:nvSpPr>
          <p:cNvPr id="3" name="TextBox 2">
            <a:extLst>
              <a:ext uri="{FF2B5EF4-FFF2-40B4-BE49-F238E27FC236}">
                <a16:creationId xmlns:a16="http://schemas.microsoft.com/office/drawing/2014/main" id="{E9C1E9FB-B0B7-A99C-F088-A6850F71EFCE}"/>
              </a:ext>
              <a:ext uri="{C183D7F6-B498-43B3-948B-1728B52AA6E4}">
                <adec:decorative xmlns:adec="http://schemas.microsoft.com/office/drawing/2017/decorative" val="1"/>
              </a:ext>
            </a:extLst>
          </p:cNvPr>
          <p:cNvSpPr txBox="1"/>
          <p:nvPr/>
        </p:nvSpPr>
        <p:spPr>
          <a:xfrm>
            <a:off x="721452" y="1577093"/>
            <a:ext cx="9070247" cy="2800767"/>
          </a:xfrm>
          <a:prstGeom prst="rect">
            <a:avLst/>
          </a:prstGeom>
          <a:noFill/>
        </p:spPr>
        <p:txBody>
          <a:bodyPr wrap="square" lIns="91440" tIns="45720" rIns="91440" bIns="45720" anchor="t">
            <a:spAutoFit/>
          </a:bodyPr>
          <a:lstStyle/>
          <a:p>
            <a:pPr lvl="0">
              <a:defRPr/>
            </a:pPr>
            <a:r>
              <a:rPr lang="en-US" sz="1600">
                <a:solidFill>
                  <a:prstClr val="black"/>
                </a:solidFill>
                <a:ea typeface="Calibri" panose="020F0502020204030204"/>
                <a:cs typeface="Calibri"/>
              </a:rPr>
              <a:t>This project will provide pavement and electrical rehabilitation to the Runway 8-26 and Taxiway Z complex. The work will include targeted concrete pavement panel replacement, joint resealing, pavement repairs, and pavement markings. The project also includes airfield lighting and electrical system upgrades, and navigational aid relocation. </a:t>
            </a:r>
          </a:p>
          <a:p>
            <a:pPr lvl="0">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INFORMATION </a:t>
            </a:r>
            <a:endPar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Anticipated Advertisement Date: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Q4 2026</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Estimated Project Value: </a:t>
            </a:r>
            <a:r>
              <a:rPr lang="en-US" sz="1400">
                <a:solidFill>
                  <a:prstClr val="black"/>
                </a:solidFill>
                <a:cs typeface="Calibri"/>
              </a:rPr>
              <a:t>$10M to $49.99M</a:t>
            </a: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Small Business Program Goal: </a:t>
            </a:r>
            <a:r>
              <a:rPr lang="en-US" sz="1400">
                <a:solidFill>
                  <a:prstClr val="black"/>
                </a:solidFill>
                <a:cs typeface="Calibri"/>
              </a:rPr>
              <a:t>TBD</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Scope/Industry: </a:t>
            </a:r>
            <a:r>
              <a:rPr lang="en-US" sz="1400">
                <a:solidFill>
                  <a:prstClr val="black"/>
                </a:solidFill>
                <a:cs typeface="Calibri"/>
              </a:rPr>
              <a:t>The main trades include: survey, traffic control, pavement demo, concrete paving, joint seal, concrete repair, erosion control, pavement marking, airfield electrical, and concrete grooving</a:t>
            </a:r>
            <a:endParaRPr lang="en-US" sz="1400">
              <a:solidFill>
                <a:prstClr val="black"/>
              </a:solidFill>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Project Manager: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Brent Nichols| </a:t>
            </a:r>
            <a:r>
              <a:rPr lang="en-US" sz="1400">
                <a:solidFill>
                  <a:prstClr val="black"/>
                </a:solidFill>
                <a:cs typeface="Calibri"/>
                <a:hlinkClick r:id="rId2">
                  <a:extLst>
                    <a:ext uri="{A12FA001-AC4F-418D-AE19-62706E023703}">
                      <ahyp:hlinkClr xmlns:ahyp="http://schemas.microsoft.com/office/drawing/2018/hyperlinkcolor" val="tx"/>
                    </a:ext>
                  </a:extLst>
                </a:hlinkClick>
              </a:rPr>
              <a:t>brent.nichols@flydenver.com</a:t>
            </a:r>
            <a:r>
              <a:rPr lang="en-US" sz="1400">
                <a:solidFill>
                  <a:prstClr val="black"/>
                </a:solidFill>
                <a:cs typeface="Calibri"/>
              </a:rPr>
              <a:t> </a:t>
            </a:r>
            <a:endParaRPr kumimoji="0" lang="en-US" sz="1400" b="0" i="0" u="none" strike="noStrike" kern="1200" cap="none" spc="0" normalizeH="0" baseline="0" noProof="0">
              <a:ln>
                <a:noFill/>
              </a:ln>
              <a:solidFill>
                <a:prstClr val="black"/>
              </a:solidFill>
              <a:effectLst/>
              <a:uLnTx/>
              <a:uFillTx/>
              <a:latin typeface="Aptos Narrow"/>
              <a:ea typeface="+mn-ea"/>
              <a:cs typeface="Arial"/>
            </a:endParaRPr>
          </a:p>
        </p:txBody>
      </p:sp>
    </p:spTree>
    <p:extLst>
      <p:ext uri="{BB962C8B-B14F-4D97-AF65-F5344CB8AC3E}">
        <p14:creationId xmlns:p14="http://schemas.microsoft.com/office/powerpoint/2010/main" val="38682155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C8396-F705-84EC-D3A2-3F3219D6507E}"/>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A2004BF6-521A-D2AA-2F8D-E88DE8E20035}"/>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2800" dirty="0">
                <a:solidFill>
                  <a:srgbClr val="440099"/>
                </a:solidFill>
                <a:latin typeface="+mn-lt"/>
                <a:ea typeface="+mn-ea"/>
                <a:cs typeface="+mn-cs"/>
              </a:rPr>
              <a:t>Runway 8-26 and Taxiway Z Pavement Rehabilitation Cont.</a:t>
            </a:r>
            <a:endParaRPr lang="en-US" sz="2800" dirty="0"/>
          </a:p>
        </p:txBody>
      </p:sp>
      <p:pic>
        <p:nvPicPr>
          <p:cNvPr id="4" name="Picture 3" descr="Aerial airport layout diagram highlighting yellow pavement, including Runway 8-26, Taxiway R, Taxiways W and Z, and UAL RON Apron. Labels and connected routes show runway access, taxiway alignment, and apron positioning across surrounding agricultural terrain.">
            <a:extLst>
              <a:ext uri="{FF2B5EF4-FFF2-40B4-BE49-F238E27FC236}">
                <a16:creationId xmlns:a16="http://schemas.microsoft.com/office/drawing/2014/main" id="{AD5DE8BE-C62E-D3A1-2AC1-574F0411F3B4}"/>
              </a:ext>
            </a:extLst>
          </p:cNvPr>
          <p:cNvPicPr>
            <a:picLocks noChangeAspect="1"/>
          </p:cNvPicPr>
          <p:nvPr/>
        </p:nvPicPr>
        <p:blipFill>
          <a:blip r:embed="rId2"/>
          <a:stretch>
            <a:fillRect/>
          </a:stretch>
        </p:blipFill>
        <p:spPr>
          <a:xfrm>
            <a:off x="920601" y="1721329"/>
            <a:ext cx="9286875" cy="4076700"/>
          </a:xfrm>
          <a:prstGeom prst="rect">
            <a:avLst/>
          </a:prstGeom>
        </p:spPr>
      </p:pic>
    </p:spTree>
    <p:extLst>
      <p:ext uri="{BB962C8B-B14F-4D97-AF65-F5344CB8AC3E}">
        <p14:creationId xmlns:p14="http://schemas.microsoft.com/office/powerpoint/2010/main" val="306917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A8338-0390-6958-ECFC-822F0C641B8D}"/>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B5C24A1E-53A1-31BE-F120-F3AE99384F9F}"/>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latin typeface="+mn-lt"/>
                <a:ea typeface="Calibri"/>
                <a:cs typeface="Calibri"/>
              </a:rPr>
              <a:t>Concourse C West Expansion Project – Design</a:t>
            </a:r>
            <a:br>
              <a:rPr lang="en-US" sz="3600">
                <a:solidFill>
                  <a:schemeClr val="bg1"/>
                </a:solidFill>
                <a:latin typeface="+mn-lt"/>
                <a:ea typeface="Calibri"/>
                <a:cs typeface="Calibri"/>
              </a:rPr>
            </a:br>
            <a:r>
              <a:rPr lang="sv-SE" sz="3600">
                <a:solidFill>
                  <a:schemeClr val="bg1"/>
                </a:solidFill>
                <a:ea typeface="Calibri"/>
                <a:cs typeface="Calibri"/>
              </a:rPr>
              <a:t>Breakout Room #6</a:t>
            </a:r>
            <a:br>
              <a:rPr lang="en-US" sz="3600">
                <a:latin typeface="+mn-lt"/>
                <a:ea typeface="+mn-ea"/>
                <a:cs typeface="+mn-cs"/>
              </a:rPr>
            </a:br>
            <a:r>
              <a:rPr kumimoji="0" lang="en-US" sz="3600" b="0" i="0" u="none" strike="noStrike" kern="1200" cap="none" spc="0" normalizeH="0" baseline="0" noProof="0">
                <a:ln>
                  <a:noFill/>
                </a:ln>
                <a:solidFill>
                  <a:schemeClr val="bg1"/>
                </a:solidFill>
                <a:effectLst/>
                <a:uLnTx/>
                <a:uFillTx/>
                <a:latin typeface="+mn-lt"/>
                <a:ea typeface="+mn-ea"/>
                <a:cs typeface="+mn-cs"/>
              </a:rPr>
              <a:t> </a:t>
            </a:r>
          </a:p>
        </p:txBody>
      </p:sp>
    </p:spTree>
    <p:extLst>
      <p:ext uri="{BB962C8B-B14F-4D97-AF65-F5344CB8AC3E}">
        <p14:creationId xmlns:p14="http://schemas.microsoft.com/office/powerpoint/2010/main" val="18033891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DE441-055A-F67A-E5B6-E82392EC4B8F}"/>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EEF8C513-A6C8-3FD2-EE98-9D35B5E6168C}"/>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a:solidFill>
                  <a:srgbClr val="440099"/>
                </a:solidFill>
                <a:latin typeface="+mn-lt"/>
                <a:ea typeface="+mn-ea"/>
                <a:cs typeface="+mn-cs"/>
              </a:rPr>
              <a:t>DEN Concourse C West Expansion - Design</a:t>
            </a:r>
            <a:endParaRPr lang="en-US" sz="3200"/>
          </a:p>
        </p:txBody>
      </p:sp>
      <p:sp>
        <p:nvSpPr>
          <p:cNvPr id="3" name="TextBox 2">
            <a:extLst>
              <a:ext uri="{FF2B5EF4-FFF2-40B4-BE49-F238E27FC236}">
                <a16:creationId xmlns:a16="http://schemas.microsoft.com/office/drawing/2014/main" id="{E8104366-7594-74A9-3C21-6795F04F3C69}"/>
              </a:ext>
              <a:ext uri="{C183D7F6-B498-43B3-948B-1728B52AA6E4}">
                <adec:decorative xmlns:adec="http://schemas.microsoft.com/office/drawing/2017/decorative" val="1"/>
              </a:ext>
            </a:extLst>
          </p:cNvPr>
          <p:cNvSpPr txBox="1"/>
          <p:nvPr/>
        </p:nvSpPr>
        <p:spPr>
          <a:xfrm>
            <a:off x="721452" y="1577093"/>
            <a:ext cx="9070247" cy="2769989"/>
          </a:xfrm>
          <a:prstGeom prst="rect">
            <a:avLst/>
          </a:prstGeom>
          <a:noFill/>
        </p:spPr>
        <p:txBody>
          <a:bodyPr wrap="square" lIns="91440" tIns="45720" rIns="91440" bIns="45720" anchor="t">
            <a:spAutoFit/>
          </a:bodyPr>
          <a:lstStyle/>
          <a:p>
            <a:pPr lvl="0">
              <a:defRPr/>
            </a:pPr>
            <a:r>
              <a:rPr lang="en-US" sz="1600">
                <a:solidFill>
                  <a:prstClr val="black"/>
                </a:solidFill>
                <a:ea typeface="Calibri" panose="020F0502020204030204"/>
                <a:cs typeface="Calibri"/>
              </a:rPr>
              <a:t>The proposed DEN Concourse C West Expansion Program supports DEN’s long term growth strategy positioning. Planning efforts have been developed in consideration of DEN Vision 100 &amp; Operation 2045. The project consists of 11 narrowbody gates with over 400,000 square feet of new concourse.</a:t>
            </a:r>
            <a:endParaRPr kumimoji="0" lang="en-US" sz="1600" i="0" u="none" strike="noStrike" kern="1200" cap="none" spc="0" normalizeH="0" baseline="0" noProof="0">
              <a:ln>
                <a:noFill/>
              </a:ln>
              <a:solidFill>
                <a:prstClr val="black"/>
              </a:solidFill>
              <a:effectLst/>
              <a:uLnTx/>
              <a:uFillTx/>
              <a:latin typeface="Calibri" panose="020F0502020204030204"/>
              <a:ea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INFORMATION </a:t>
            </a:r>
            <a:endPar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Anticipated Advertisement Date: </a:t>
            </a:r>
            <a:r>
              <a:rPr kumimoji="0" lang="en-US" sz="1400" i="0" u="none" strike="noStrike" kern="1200" cap="none" spc="0" normalizeH="0" baseline="0" noProof="0">
                <a:ln>
                  <a:noFill/>
                </a:ln>
                <a:solidFill>
                  <a:prstClr val="black"/>
                </a:solidFill>
                <a:effectLst/>
                <a:uLnTx/>
                <a:uFillTx/>
                <a:latin typeface="Calibri" panose="020F0502020204030204"/>
                <a:ea typeface="+mn-ea"/>
                <a:cs typeface="Calibri"/>
              </a:rPr>
              <a:t>November 2026</a:t>
            </a:r>
            <a:endParaRPr kumimoji="0" lang="en-US" sz="140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Estimated Project Value: </a:t>
            </a:r>
            <a:r>
              <a:rPr lang="en-US" sz="1400">
                <a:solidFill>
                  <a:prstClr val="black"/>
                </a:solidFill>
                <a:cs typeface="Calibri"/>
              </a:rPr>
              <a:t>$100M+</a:t>
            </a:r>
            <a:endParaRPr kumimoji="0" lang="en-US" sz="1400" i="0" u="none" strike="noStrike" kern="1200" cap="none" spc="0" normalizeH="0" baseline="0" noProof="0">
              <a:ln>
                <a:noFill/>
              </a:ln>
              <a:solidFill>
                <a:prstClr val="black"/>
              </a:solidFill>
              <a:effectLst/>
              <a:uLnTx/>
              <a:uFillTx/>
              <a:latin typeface="Calibri" panose="020F0502020204030204"/>
              <a:ea typeface="+mn-ea"/>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Small Business Program Goal: </a:t>
            </a:r>
            <a:r>
              <a:rPr lang="en-US" sz="1400"/>
              <a:t>SBE Defined Pool With 11% Additional SBE Participation Goal</a:t>
            </a:r>
            <a:r>
              <a:rPr lang="en-US" sz="1400">
                <a:latin typeface="Calibri" panose="020F0502020204030204"/>
                <a:cs typeface="Calibri"/>
              </a:rPr>
              <a:t>. Additional SBE information will be provided in the breakout room</a:t>
            </a:r>
            <a:endParaRPr kumimoji="0" lang="en-US" sz="1400" i="0" u="none" strike="noStrike" kern="1200" cap="none" spc="0" normalizeH="0" baseline="0" noProof="0">
              <a:ln>
                <a:noFill/>
              </a:ln>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Scope/Industry:</a:t>
            </a:r>
            <a:r>
              <a:rPr lang="en-US" sz="1400" b="1">
                <a:solidFill>
                  <a:prstClr val="black"/>
                </a:solidFill>
                <a:cs typeface="Calibri"/>
              </a:rPr>
              <a:t> </a:t>
            </a:r>
            <a:r>
              <a:rPr lang="en-US" sz="1400">
                <a:solidFill>
                  <a:prstClr val="black"/>
                </a:solidFill>
                <a:cs typeface="Calibri"/>
              </a:rPr>
              <a:t>Architecture, Structural, MEP, Life Safety, Conveyance, Technology, Civil, Planning, Security, Passenger Loading Bridge, Environmental</a:t>
            </a:r>
            <a:endParaRPr kumimoji="0" lang="en-US" sz="1400" i="0" u="none" strike="noStrike" kern="1200" cap="none" spc="0" normalizeH="0" baseline="0" noProof="0">
              <a:ln>
                <a:noFill/>
              </a:ln>
              <a:solidFill>
                <a:prstClr val="black"/>
              </a:solidFill>
              <a:effectLst/>
              <a:uLnTx/>
              <a:uFillTx/>
              <a:latin typeface="Calibri" panose="020F0502020204030204"/>
              <a:ea typeface="+mn-ea"/>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Project Manager:</a:t>
            </a:r>
            <a:r>
              <a:rPr lang="en-US" sz="1400" b="1">
                <a:solidFill>
                  <a:prstClr val="black"/>
                </a:solidFill>
                <a:cs typeface="Calibri"/>
              </a:rPr>
              <a:t> </a:t>
            </a:r>
            <a:r>
              <a:rPr lang="en-US" sz="1400">
                <a:solidFill>
                  <a:prstClr val="black"/>
                </a:solidFill>
                <a:cs typeface="Calibri"/>
              </a:rPr>
              <a:t>Hunter Wardlaw | </a:t>
            </a:r>
            <a:r>
              <a:rPr lang="en-US" sz="1400">
                <a:solidFill>
                  <a:prstClr val="black"/>
                </a:solidFill>
                <a:cs typeface="Calibri"/>
                <a:hlinkClick r:id="rId2"/>
              </a:rPr>
              <a:t>hunter.wardlaw@flydenver.com</a:t>
            </a:r>
            <a:r>
              <a:rPr lang="en-US" sz="1400">
                <a:solidFill>
                  <a:prstClr val="black"/>
                </a:solidFill>
                <a:cs typeface="Calibri"/>
              </a:rPr>
              <a:t> </a:t>
            </a:r>
            <a:endParaRPr kumimoji="0" lang="en-US" sz="1400" i="0" u="none" strike="noStrike" kern="1200" cap="none" spc="0" normalizeH="0" baseline="0" noProof="0">
              <a:ln>
                <a:noFill/>
              </a:ln>
              <a:solidFill>
                <a:prstClr val="black"/>
              </a:solidFill>
              <a:effectLst/>
              <a:uLnTx/>
              <a:uFillTx/>
              <a:latin typeface="Aptos Narrow"/>
              <a:ea typeface="+mn-ea"/>
              <a:cs typeface="Arial"/>
            </a:endParaRPr>
          </a:p>
        </p:txBody>
      </p:sp>
    </p:spTree>
    <p:extLst>
      <p:ext uri="{BB962C8B-B14F-4D97-AF65-F5344CB8AC3E}">
        <p14:creationId xmlns:p14="http://schemas.microsoft.com/office/powerpoint/2010/main" val="29785563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4D4C0-746B-9136-E86C-CEA34B27B046}"/>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D06CD543-9B09-4CCC-6C2C-B6101A9929BC}"/>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fr-FR" sz="3600">
                <a:solidFill>
                  <a:schemeClr val="bg1"/>
                </a:solidFill>
              </a:rPr>
              <a:t>BCON </a:t>
            </a:r>
            <a:r>
              <a:rPr lang="fr-FR" sz="3600" err="1">
                <a:solidFill>
                  <a:schemeClr val="bg1"/>
                </a:solidFill>
              </a:rPr>
              <a:t>Xcel</a:t>
            </a:r>
            <a:r>
              <a:rPr lang="fr-FR" sz="3600">
                <a:solidFill>
                  <a:schemeClr val="bg1"/>
                </a:solidFill>
              </a:rPr>
              <a:t> Transformer Relocation Project</a:t>
            </a:r>
            <a:br>
              <a:rPr lang="fr-FR" sz="3600">
                <a:solidFill>
                  <a:schemeClr val="bg1"/>
                </a:solidFill>
              </a:rPr>
            </a:br>
            <a:r>
              <a:rPr lang="sv-SE" sz="3600">
                <a:solidFill>
                  <a:schemeClr val="bg1"/>
                </a:solidFill>
                <a:ea typeface="Calibri"/>
                <a:cs typeface="Calibri"/>
              </a:rPr>
              <a:t>Breakout Room #7</a:t>
            </a:r>
            <a:br>
              <a:rPr lang="en-US" sz="3600">
                <a:latin typeface="+mn-lt"/>
                <a:ea typeface="+mn-ea"/>
                <a:cs typeface="+mn-cs"/>
              </a:rPr>
            </a:br>
            <a:r>
              <a:rPr kumimoji="0" lang="en-US" sz="3600" b="0" i="0" u="none" strike="noStrike" kern="1200" cap="none" spc="0" normalizeH="0" baseline="0" noProof="0">
                <a:ln>
                  <a:noFill/>
                </a:ln>
                <a:solidFill>
                  <a:schemeClr val="bg1"/>
                </a:solidFill>
                <a:effectLst/>
                <a:uLnTx/>
                <a:uFillTx/>
                <a:latin typeface="+mn-lt"/>
                <a:ea typeface="+mn-ea"/>
                <a:cs typeface="+mn-cs"/>
              </a:rPr>
              <a:t> </a:t>
            </a:r>
          </a:p>
        </p:txBody>
      </p:sp>
    </p:spTree>
    <p:extLst>
      <p:ext uri="{BB962C8B-B14F-4D97-AF65-F5344CB8AC3E}">
        <p14:creationId xmlns:p14="http://schemas.microsoft.com/office/powerpoint/2010/main" val="28466244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9AAD5-9125-1BD2-D72D-3F6681D1B400}"/>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0AFFC90E-2454-35C3-16DA-573175D8DFBF}"/>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fr-FR" sz="3200">
                <a:solidFill>
                  <a:srgbClr val="440099"/>
                </a:solidFill>
                <a:latin typeface="+mn-lt"/>
                <a:ea typeface="+mn-ea"/>
                <a:cs typeface="+mn-cs"/>
              </a:rPr>
              <a:t>BCON </a:t>
            </a:r>
            <a:r>
              <a:rPr lang="fr-FR" sz="3200" err="1">
                <a:solidFill>
                  <a:srgbClr val="440099"/>
                </a:solidFill>
                <a:latin typeface="+mn-lt"/>
                <a:ea typeface="+mn-ea"/>
                <a:cs typeface="+mn-cs"/>
              </a:rPr>
              <a:t>Xcel</a:t>
            </a:r>
            <a:r>
              <a:rPr lang="fr-FR" sz="3200">
                <a:solidFill>
                  <a:srgbClr val="440099"/>
                </a:solidFill>
                <a:latin typeface="+mn-lt"/>
                <a:ea typeface="+mn-ea"/>
                <a:cs typeface="+mn-cs"/>
              </a:rPr>
              <a:t> Transformer Relocation Project</a:t>
            </a:r>
            <a:endParaRPr lang="en-US" sz="3200"/>
          </a:p>
        </p:txBody>
      </p:sp>
      <p:sp>
        <p:nvSpPr>
          <p:cNvPr id="3" name="TextBox 2">
            <a:extLst>
              <a:ext uri="{FF2B5EF4-FFF2-40B4-BE49-F238E27FC236}">
                <a16:creationId xmlns:a16="http://schemas.microsoft.com/office/drawing/2014/main" id="{4585BE84-0AA7-04FC-D8A4-F2763CCFA010}"/>
              </a:ext>
              <a:ext uri="{C183D7F6-B498-43B3-948B-1728B52AA6E4}">
                <adec:decorative xmlns:adec="http://schemas.microsoft.com/office/drawing/2017/decorative" val="1"/>
              </a:ext>
            </a:extLst>
          </p:cNvPr>
          <p:cNvSpPr txBox="1"/>
          <p:nvPr/>
        </p:nvSpPr>
        <p:spPr>
          <a:xfrm>
            <a:off x="721452" y="1189007"/>
            <a:ext cx="9070247" cy="2708434"/>
          </a:xfrm>
          <a:prstGeom prst="rect">
            <a:avLst/>
          </a:prstGeom>
          <a:noFill/>
        </p:spPr>
        <p:txBody>
          <a:bodyPr wrap="square" lIns="91440" tIns="45720" rIns="91440" bIns="45720" anchor="t">
            <a:spAutoFit/>
          </a:bodyPr>
          <a:lstStyle/>
          <a:p>
            <a:pPr>
              <a:defRPr/>
            </a:pPr>
            <a:r>
              <a:rPr lang="en-US" sz="1400">
                <a:solidFill>
                  <a:prstClr val="black"/>
                </a:solidFill>
                <a:ea typeface="Calibri" panose="020F0502020204030204"/>
                <a:cs typeface="Calibri"/>
              </a:rPr>
              <a:t>This project will relocate 19 existing utility transformers from the basement level to the apron on B Concourse in Mods 8W,6W,4W,1C and 3C. The primary reason for this project is to vacate the existing utility transformer vaults due to their deteriorating condition. This project will include the installation of new supporting infrastructure including an extensive network of concrete encased duct banks, utility transformer and secondary connection cabinet foundations and structural steel. </a:t>
            </a:r>
            <a:endParaRPr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INFORMATION </a:t>
            </a:r>
            <a:endPar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Anticipated Advertisement Date: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 Q4 2026     </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Estimated Project Value: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$10M to $49.99M</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Small Business Program Goal: </a:t>
            </a:r>
            <a:r>
              <a:rPr lang="en-US" sz="1400">
                <a:solidFill>
                  <a:prstClr val="black"/>
                </a:solidFill>
                <a:latin typeface="Calibri" panose="020F0502020204030204"/>
                <a:cs typeface="Calibri"/>
              </a:rPr>
              <a:t>No program</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Scope/Industry:</a:t>
            </a:r>
            <a:r>
              <a:rPr kumimoji="0" lang="en-US" sz="1400" i="0" u="none" strike="noStrike" kern="1200" cap="none" spc="0" normalizeH="0" baseline="0" noProof="0">
                <a:ln>
                  <a:noFill/>
                </a:ln>
                <a:solidFill>
                  <a:prstClr val="black"/>
                </a:solidFill>
                <a:effectLst/>
                <a:uLnTx/>
                <a:uFillTx/>
                <a:latin typeface="Calibri" panose="020F0502020204030204"/>
                <a:ea typeface="+mn-ea"/>
                <a:cs typeface="Calibri"/>
              </a:rPr>
              <a:t> </a:t>
            </a:r>
            <a:r>
              <a:rPr lang="en-US" sz="1400">
                <a:solidFill>
                  <a:prstClr val="black"/>
                </a:solidFill>
                <a:cs typeface="Calibri"/>
              </a:rPr>
              <a:t>General Construction</a:t>
            </a:r>
            <a:r>
              <a:rPr lang="en-US" sz="1400" b="1">
                <a:solidFill>
                  <a:prstClr val="black"/>
                </a:solidFill>
                <a:cs typeface="Calibri"/>
              </a:rPr>
              <a:t> , </a:t>
            </a:r>
            <a:r>
              <a:rPr lang="en-US" sz="1400">
                <a:solidFill>
                  <a:prstClr val="black"/>
                </a:solidFill>
                <a:cs typeface="Calibri"/>
              </a:rPr>
              <a:t>Electrical, Mechanical, Fire protection, Demolition, Structural steel, Civil. </a:t>
            </a:r>
            <a:endParaRPr lang="en-US" sz="1400">
              <a:solidFill>
                <a:prstClr val="black"/>
              </a:solidFill>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Project Manager: </a:t>
            </a:r>
            <a:r>
              <a:rPr lang="en-US" sz="1400">
                <a:solidFill>
                  <a:prstClr val="black"/>
                </a:solidFill>
                <a:cs typeface="Calibri"/>
              </a:rPr>
              <a:t>Mark Haselhorst</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 </a:t>
            </a:r>
            <a:r>
              <a:rPr lang="en-US" sz="1400">
                <a:solidFill>
                  <a:srgbClr val="0563C1"/>
                </a:solidFill>
                <a:cs typeface="Calibri"/>
                <a:hlinkClick r:id="rId2"/>
              </a:rPr>
              <a:t>Mark.Haselhorst@flydenver.com</a:t>
            </a:r>
            <a:r>
              <a:rPr lang="en-US" sz="1400">
                <a:solidFill>
                  <a:srgbClr val="0563C1"/>
                </a:solidFill>
                <a:cs typeface="Calibri"/>
              </a:rPr>
              <a:t> </a:t>
            </a:r>
            <a:endParaRPr kumimoji="0" lang="en-US" sz="1400" b="0" i="0" u="none" strike="noStrike" kern="1200" cap="none" spc="0" normalizeH="0" baseline="0" noProof="0">
              <a:ln>
                <a:noFill/>
              </a:ln>
              <a:solidFill>
                <a:prstClr val="black"/>
              </a:solidFill>
              <a:effectLst/>
              <a:uLnTx/>
              <a:uFillTx/>
              <a:latin typeface="Aptos Narrow"/>
              <a:ea typeface="+mn-ea"/>
              <a:cs typeface="Arial"/>
            </a:endParaRPr>
          </a:p>
        </p:txBody>
      </p:sp>
      <p:pic>
        <p:nvPicPr>
          <p:cNvPr id="2" name="Picture 1" descr="Architectural floor-plan diagram showing a long horizontal layout with five bright-green highlighted zones. Grayscale walls, fixtures, dimensions, labels, and black callout markers provide structural context and indicate highlighted areas for review or coordination.">
            <a:extLst>
              <a:ext uri="{FF2B5EF4-FFF2-40B4-BE49-F238E27FC236}">
                <a16:creationId xmlns:a16="http://schemas.microsoft.com/office/drawing/2014/main" id="{FE0AF8BB-F537-D945-884B-5C84ADB1F8AD}"/>
              </a:ext>
            </a:extLst>
          </p:cNvPr>
          <p:cNvPicPr>
            <a:picLocks noChangeAspect="1"/>
          </p:cNvPicPr>
          <p:nvPr/>
        </p:nvPicPr>
        <p:blipFill>
          <a:blip r:embed="rId3"/>
          <a:stretch>
            <a:fillRect/>
          </a:stretch>
        </p:blipFill>
        <p:spPr>
          <a:xfrm>
            <a:off x="624756" y="3894842"/>
            <a:ext cx="8482439" cy="2771519"/>
          </a:xfrm>
          <a:prstGeom prst="rect">
            <a:avLst/>
          </a:prstGeom>
        </p:spPr>
      </p:pic>
    </p:spTree>
    <p:extLst>
      <p:ext uri="{BB962C8B-B14F-4D97-AF65-F5344CB8AC3E}">
        <p14:creationId xmlns:p14="http://schemas.microsoft.com/office/powerpoint/2010/main" val="24007048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A8325-BC0C-D6C7-420F-8C6C37D9E355}"/>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8BC2A21B-A78D-F775-FB19-8763629D4B2D}"/>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rPr>
              <a:t>BHS Upgrades – Design Build</a:t>
            </a:r>
            <a:br>
              <a:rPr lang="en-US" sz="3600">
                <a:solidFill>
                  <a:schemeClr val="bg1"/>
                </a:solidFill>
              </a:rPr>
            </a:br>
            <a:r>
              <a:rPr lang="sv-SE" sz="3600">
                <a:solidFill>
                  <a:schemeClr val="bg1"/>
                </a:solidFill>
                <a:ea typeface="Calibri"/>
                <a:cs typeface="Calibri"/>
              </a:rPr>
              <a:t>Breakout Room #8</a:t>
            </a:r>
            <a:br>
              <a:rPr lang="en-US" sz="3600">
                <a:ea typeface="+mn-ea"/>
                <a:cs typeface="+mn-cs"/>
              </a:rPr>
            </a:br>
            <a:r>
              <a:rPr kumimoji="0" lang="en-US" sz="3600" b="0" i="0" u="none" strike="noStrike" kern="1200" cap="none" spc="0" normalizeH="0" baseline="0" noProof="0">
                <a:ln>
                  <a:noFill/>
                </a:ln>
                <a:solidFill>
                  <a:schemeClr val="bg1"/>
                </a:solidFill>
                <a:effectLst/>
                <a:uLnTx/>
                <a:uFillTx/>
                <a:ea typeface="+mn-ea"/>
                <a:cs typeface="+mn-cs"/>
              </a:rPr>
              <a:t> </a:t>
            </a:r>
            <a:endParaRPr lang="en-US" sz="3600" b="0" i="0" u="none" strike="noStrike" kern="1200" cap="none" spc="0" normalizeH="0" baseline="0" noProof="0">
              <a:ln>
                <a:noFill/>
              </a:ln>
              <a:solidFill>
                <a:schemeClr val="bg1"/>
              </a:solidFill>
              <a:effectLst/>
              <a:uLnTx/>
              <a:uFillTx/>
              <a:ea typeface="Calibri Light"/>
              <a:cs typeface="Calibri Light"/>
            </a:endParaRPr>
          </a:p>
        </p:txBody>
      </p:sp>
    </p:spTree>
    <p:extLst>
      <p:ext uri="{BB962C8B-B14F-4D97-AF65-F5344CB8AC3E}">
        <p14:creationId xmlns:p14="http://schemas.microsoft.com/office/powerpoint/2010/main" val="34434202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FE9F7-85E8-CB63-ADA6-43F1195D1E13}"/>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4CCDDA55-7296-FF24-6971-0F8FD20CBA92}"/>
              </a:ext>
            </a:extLst>
          </p:cNvPr>
          <p:cNvSpPr>
            <a:spLocks noGrp="1"/>
          </p:cNvSpPr>
          <p:nvPr>
            <p:ph type="title" idx="4294967295"/>
          </p:nvPr>
        </p:nvSpPr>
        <p:spPr>
          <a:xfrm>
            <a:off x="408068" y="375547"/>
            <a:ext cx="9070247"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a:solidFill>
                  <a:srgbClr val="440099"/>
                </a:solidFill>
                <a:latin typeface="Aptos"/>
              </a:rPr>
              <a:t>BHS Upgrades – Design Build</a:t>
            </a:r>
            <a:endParaRPr lang="en-US"/>
          </a:p>
        </p:txBody>
      </p:sp>
      <p:sp>
        <p:nvSpPr>
          <p:cNvPr id="3" name="TextBox 2">
            <a:extLst>
              <a:ext uri="{FF2B5EF4-FFF2-40B4-BE49-F238E27FC236}">
                <a16:creationId xmlns:a16="http://schemas.microsoft.com/office/drawing/2014/main" id="{594C17F0-7262-6220-CBF8-5AD2F6BFDA83}"/>
              </a:ext>
              <a:ext uri="{C183D7F6-B498-43B3-948B-1728B52AA6E4}">
                <adec:decorative xmlns:adec="http://schemas.microsoft.com/office/drawing/2017/decorative" val="0"/>
              </a:ext>
            </a:extLst>
          </p:cNvPr>
          <p:cNvSpPr txBox="1"/>
          <p:nvPr/>
        </p:nvSpPr>
        <p:spPr>
          <a:xfrm>
            <a:off x="203205" y="869204"/>
            <a:ext cx="9947993" cy="4555093"/>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a:endParaRPr>
          </a:p>
          <a:p>
            <a:pPr>
              <a:defRPr/>
            </a:pPr>
            <a:r>
              <a:rPr lang="en-US" sz="1400" b="1">
                <a:solidFill>
                  <a:srgbClr val="7030A0"/>
                </a:solidFill>
                <a:latin typeface="Calibri" panose="020F0502020204030204"/>
                <a:ea typeface="Calibri" panose="020F0502020204030204"/>
                <a:cs typeface="Calibri" panose="020F0502020204030204"/>
              </a:rPr>
              <a:t>Program</a:t>
            </a:r>
            <a:r>
              <a:rPr lang="en-US" sz="1400" b="1">
                <a:solidFill>
                  <a:srgbClr val="7030A0"/>
                </a:solidFill>
                <a:ea typeface="+mn-lt"/>
                <a:cs typeface="+mn-lt"/>
              </a:rPr>
              <a:t> Overview</a:t>
            </a:r>
            <a:endParaRPr lang="en-US"/>
          </a:p>
          <a:p>
            <a:pPr>
              <a:defRPr/>
            </a:pPr>
            <a:r>
              <a:rPr lang="en-US" sz="1400">
                <a:solidFill>
                  <a:prstClr val="black"/>
                </a:solidFill>
                <a:ea typeface="+mn-lt"/>
                <a:cs typeface="+mn-lt"/>
              </a:rPr>
              <a:t>  This program delivers comprehensive development, construction, and modernization to upgrade Denver International Airport’s +20-</a:t>
            </a:r>
            <a:endParaRPr lang="en-US">
              <a:solidFill>
                <a:prstClr val="black"/>
              </a:solidFill>
              <a:ea typeface="+mn-lt"/>
              <a:cs typeface="+mn-lt"/>
            </a:endParaRPr>
          </a:p>
          <a:p>
            <a:pPr>
              <a:defRPr/>
            </a:pPr>
            <a:r>
              <a:rPr lang="en-US" sz="1400">
                <a:solidFill>
                  <a:prstClr val="black"/>
                </a:solidFill>
                <a:ea typeface="+mn-lt"/>
                <a:cs typeface="+mn-lt"/>
              </a:rPr>
              <a:t>  year-old BHS infrastructure. The initiative utilizes a highly collaborative, phased approach to mitigate operational risks,</a:t>
            </a:r>
            <a:endParaRPr lang="en-US">
              <a:solidFill>
                <a:prstClr val="black"/>
              </a:solidFill>
              <a:ea typeface="+mn-lt"/>
              <a:cs typeface="+mn-lt"/>
            </a:endParaRPr>
          </a:p>
          <a:p>
            <a:pPr>
              <a:defRPr/>
            </a:pPr>
            <a:r>
              <a:rPr lang="en-US" sz="1400">
                <a:solidFill>
                  <a:prstClr val="black"/>
                </a:solidFill>
                <a:ea typeface="+mn-lt"/>
                <a:cs typeface="+mn-lt"/>
              </a:rPr>
              <a:t>  Optimize project costs, and maintain uninterrupted airport continuity.</a:t>
            </a:r>
            <a:endParaRPr lang="en-US">
              <a:solidFill>
                <a:prstClr val="black"/>
              </a:solidFill>
              <a:ea typeface="Calibri"/>
              <a:cs typeface="Calibri"/>
            </a:endParaRPr>
          </a:p>
          <a:p>
            <a:pPr>
              <a:defRPr/>
            </a:pPr>
            <a:endParaRPr lang="en-US" sz="800">
              <a:solidFill>
                <a:prstClr val="black"/>
              </a:solidFill>
              <a:ea typeface="+mn-lt"/>
              <a:cs typeface="+mn-lt"/>
            </a:endParaRPr>
          </a:p>
          <a:p>
            <a:pPr>
              <a:defRPr/>
            </a:pPr>
            <a:r>
              <a:rPr lang="en-US" sz="1400" b="1">
                <a:solidFill>
                  <a:srgbClr val="7030A0"/>
                </a:solidFill>
                <a:ea typeface="+mn-lt"/>
                <a:cs typeface="+mn-lt"/>
              </a:rPr>
              <a:t>Project Scopes</a:t>
            </a:r>
            <a:endParaRPr lang="en-US"/>
          </a:p>
          <a:p>
            <a:pPr>
              <a:defRPr/>
            </a:pPr>
            <a:r>
              <a:rPr lang="en-US" sz="1400" b="1">
                <a:solidFill>
                  <a:prstClr val="black"/>
                </a:solidFill>
                <a:ea typeface="+mn-lt"/>
                <a:cs typeface="+mn-lt"/>
              </a:rPr>
              <a:t>  Current Scopes (1 – 4)</a:t>
            </a:r>
            <a:endParaRPr lang="en-US">
              <a:solidFill>
                <a:prstClr val="black"/>
              </a:solidFill>
            </a:endParaRPr>
          </a:p>
          <a:p>
            <a:pPr>
              <a:defRPr/>
            </a:pPr>
            <a:r>
              <a:rPr lang="en-US" sz="1400">
                <a:solidFill>
                  <a:prstClr val="black"/>
                </a:solidFill>
                <a:ea typeface="+mn-lt"/>
                <a:cs typeface="+mn-lt"/>
              </a:rPr>
              <a:t>  Scope 1: MODs 2 &amp; 3 TSA Recapitalization </a:t>
            </a:r>
            <a:endParaRPr lang="en-US">
              <a:solidFill>
                <a:prstClr val="black"/>
              </a:solidFill>
            </a:endParaRPr>
          </a:p>
          <a:p>
            <a:pPr>
              <a:defRPr/>
            </a:pPr>
            <a:r>
              <a:rPr lang="en-US" sz="1400">
                <a:solidFill>
                  <a:prstClr val="black"/>
                </a:solidFill>
                <a:ea typeface="+mn-lt"/>
                <a:cs typeface="+mn-lt"/>
              </a:rPr>
              <a:t>  Scope 2: MODs 2 &amp; 3 BHS Modernization Construction</a:t>
            </a:r>
            <a:endParaRPr lang="en-US">
              <a:solidFill>
                <a:prstClr val="black"/>
              </a:solidFill>
            </a:endParaRPr>
          </a:p>
          <a:p>
            <a:pPr>
              <a:defRPr/>
            </a:pPr>
            <a:r>
              <a:rPr lang="en-US" sz="1400">
                <a:solidFill>
                  <a:prstClr val="black"/>
                </a:solidFill>
                <a:ea typeface="+mn-lt"/>
                <a:cs typeface="+mn-lt"/>
              </a:rPr>
              <a:t>  Scope 3: MODs 2 &amp; 3 Curbside Conveyor Construction</a:t>
            </a:r>
            <a:endParaRPr lang="en-US">
              <a:solidFill>
                <a:prstClr val="black"/>
              </a:solidFill>
            </a:endParaRPr>
          </a:p>
          <a:p>
            <a:pPr>
              <a:defRPr/>
            </a:pPr>
            <a:r>
              <a:rPr lang="en-US" sz="1400">
                <a:solidFill>
                  <a:prstClr val="black"/>
                </a:solidFill>
                <a:ea typeface="+mn-lt"/>
                <a:cs typeface="+mn-lt"/>
              </a:rPr>
              <a:t>  Scope 4: MODs 2 &amp; 3 Oversize Lifts Construction</a:t>
            </a:r>
            <a:endParaRPr lang="en-US">
              <a:solidFill>
                <a:prstClr val="black"/>
              </a:solidFill>
              <a:ea typeface="Calibri"/>
              <a:cs typeface="Calibri"/>
            </a:endParaRPr>
          </a:p>
          <a:p>
            <a:pPr>
              <a:defRPr/>
            </a:pPr>
            <a:endParaRPr lang="en-US" sz="800" b="1">
              <a:solidFill>
                <a:prstClr val="black"/>
              </a:solidFill>
              <a:ea typeface="Calibri"/>
              <a:cs typeface="Calibri"/>
            </a:endParaRPr>
          </a:p>
          <a:p>
            <a:pPr>
              <a:defRPr/>
            </a:pPr>
            <a:r>
              <a:rPr lang="en-US" sz="1400" b="1">
                <a:solidFill>
                  <a:prstClr val="black"/>
                </a:solidFill>
                <a:latin typeface="Calibri" panose="020F0502020204030204"/>
                <a:ea typeface="Calibri" panose="020F0502020204030204"/>
                <a:cs typeface="Calibri"/>
              </a:rPr>
              <a:t>  Additional Scopes</a:t>
            </a:r>
            <a:endParaRPr lang="en-US">
              <a:solidFill>
                <a:prstClr val="black"/>
              </a:solidFill>
            </a:endParaRPr>
          </a:p>
          <a:p>
            <a:pPr>
              <a:defRPr/>
            </a:pPr>
            <a:r>
              <a:rPr lang="en-US" sz="1400">
                <a:solidFill>
                  <a:prstClr val="black"/>
                </a:solidFill>
                <a:latin typeface="Calibri" panose="020F0502020204030204"/>
                <a:ea typeface="Calibri" panose="020F0502020204030204"/>
                <a:cs typeface="Calibri"/>
              </a:rPr>
              <a:t>  Other Work: Potential for additional Baggage Handling System projects</a:t>
            </a:r>
            <a:endParaRPr lang="en-US">
              <a:solidFill>
                <a:prstClr val="black"/>
              </a:solidFill>
            </a:endParaRPr>
          </a:p>
          <a:p>
            <a:pPr>
              <a:defRPr/>
            </a:pPr>
            <a:endParaRPr lang="en-US" sz="800">
              <a:solidFill>
                <a:prstClr val="black"/>
              </a:solidFill>
              <a:latin typeface="Calibri" panose="020F0502020204030204"/>
              <a:ea typeface="Calibri" panose="020F0502020204030204"/>
              <a:cs typeface="Calibri"/>
            </a:endParaRPr>
          </a:p>
          <a:p>
            <a:pPr>
              <a:defRPr/>
            </a:pPr>
            <a:r>
              <a:rPr lang="en-US" sz="1400" b="1">
                <a:solidFill>
                  <a:srgbClr val="7030A0"/>
                </a:solidFill>
                <a:latin typeface="Calibri" panose="020F0502020204030204"/>
                <a:ea typeface="Calibri" panose="020F0502020204030204"/>
                <a:cs typeface="Calibri"/>
              </a:rPr>
              <a:t>Estimated Key Scopes Breakdown</a:t>
            </a:r>
            <a:endParaRPr lang="en-US"/>
          </a:p>
          <a:p>
            <a:pPr>
              <a:defRPr/>
            </a:pPr>
            <a:r>
              <a:rPr lang="en-US" sz="1400">
                <a:solidFill>
                  <a:prstClr val="black"/>
                </a:solidFill>
                <a:latin typeface="Calibri" panose="020F0502020204030204"/>
                <a:ea typeface="Calibri" panose="020F0502020204030204"/>
                <a:cs typeface="Calibri"/>
              </a:rPr>
              <a:t>  BHS Electrical: 30%             BHS Mechanical: 30%              BHS Controls: 13%                </a:t>
            </a:r>
            <a:endParaRPr lang="en-US">
              <a:solidFill>
                <a:prstClr val="black"/>
              </a:solidFill>
            </a:endParaRPr>
          </a:p>
          <a:p>
            <a:pPr>
              <a:defRPr/>
            </a:pPr>
            <a:r>
              <a:rPr lang="en-US" sz="1400">
                <a:solidFill>
                  <a:prstClr val="black"/>
                </a:solidFill>
                <a:latin typeface="Calibri" panose="020F0502020204030204"/>
                <a:ea typeface="Calibri" panose="020F0502020204030204"/>
                <a:cs typeface="Calibri"/>
              </a:rPr>
              <a:t>  Facility Structural: 1.2%     Facility Architectural: 0.6%     Facility Electrical &amp; Mechanical/HVAC: 10.24%</a:t>
            </a:r>
            <a:endParaRPr lang="en-US">
              <a:solidFill>
                <a:prstClr val="black"/>
              </a:solidFill>
            </a:endParaRPr>
          </a:p>
          <a:p>
            <a:pPr>
              <a:defRPr/>
            </a:pPr>
            <a:endParaRPr lang="en-US" sz="1400">
              <a:solidFill>
                <a:prstClr val="black"/>
              </a:solidFill>
              <a:ea typeface="Calibri"/>
              <a:cs typeface="Calibri"/>
            </a:endParaRPr>
          </a:p>
          <a:p>
            <a:pPr marL="0" marR="0" lvl="0" indent="0" algn="l" defTabSz="914400">
              <a:lnSpc>
                <a:spcPct val="100000"/>
              </a:lnSpc>
              <a:spcBef>
                <a:spcPts val="0"/>
              </a:spcBef>
              <a:spcAft>
                <a:spcPts val="0"/>
              </a:spcAft>
              <a:buClrTx/>
              <a:buSzTx/>
              <a:buFontTx/>
              <a:buNone/>
              <a:tabLst/>
              <a:defRPr/>
            </a:pPr>
            <a:endParaRPr lang="en-US" sz="1400" b="1" i="0" u="none" strike="noStrike" kern="1200" cap="none" spc="0" normalizeH="0" baseline="0" noProof="0">
              <a:ln>
                <a:noFill/>
              </a:ln>
              <a:solidFill>
                <a:prstClr val="black"/>
              </a:solidFill>
              <a:effectLst/>
              <a:uLnTx/>
              <a:uFillTx/>
              <a:latin typeface="Calibri" panose="020F0502020204030204"/>
              <a:ea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prstClr val="black"/>
              </a:solidFill>
              <a:latin typeface="Calibri" panose="020F0502020204030204"/>
              <a:ea typeface="Calibri"/>
              <a:cs typeface="Calibri"/>
            </a:endParaRPr>
          </a:p>
        </p:txBody>
      </p:sp>
      <p:sp>
        <p:nvSpPr>
          <p:cNvPr id="6" name="TextBox 5">
            <a:extLst>
              <a:ext uri="{FF2B5EF4-FFF2-40B4-BE49-F238E27FC236}">
                <a16:creationId xmlns:a16="http://schemas.microsoft.com/office/drawing/2014/main" id="{7F6B0187-9319-FE50-E15A-D3FCA09D2588}"/>
              </a:ext>
            </a:extLst>
          </p:cNvPr>
          <p:cNvSpPr txBox="1"/>
          <p:nvPr/>
        </p:nvSpPr>
        <p:spPr>
          <a:xfrm>
            <a:off x="4417671" y="2310114"/>
            <a:ext cx="4793849"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US" sz="1400" b="1" kern="1200">
                <a:solidFill>
                  <a:srgbClr val="000000"/>
                </a:solidFill>
                <a:latin typeface="Calibri"/>
                <a:ea typeface="Calibri"/>
                <a:cs typeface="Calibri"/>
              </a:rPr>
              <a:t>Future Scopes (1 – 3)</a:t>
            </a:r>
          </a:p>
          <a:p>
            <a:pPr marL="0" indent="-1033272" algn="l" rtl="0"/>
            <a:r>
              <a:rPr lang="en-US" sz="1400" kern="1200">
                <a:solidFill>
                  <a:srgbClr val="000000"/>
                </a:solidFill>
                <a:latin typeface="Calibri"/>
                <a:ea typeface="Calibri"/>
                <a:cs typeface="Calibri"/>
              </a:rPr>
              <a:t>Future Scope 1: Baggage Claim &amp; Feed Conveyors Replacement</a:t>
            </a:r>
          </a:p>
          <a:p>
            <a:pPr marL="0" algn="l" rtl="0"/>
            <a:r>
              <a:rPr lang="en-US" sz="1400" kern="1200">
                <a:solidFill>
                  <a:srgbClr val="000000"/>
                </a:solidFill>
                <a:latin typeface="Calibri"/>
                <a:ea typeface="Calibri"/>
                <a:cs typeface="Calibri"/>
              </a:rPr>
              <a:t>Future Scope 2: 2W-3W Crossover</a:t>
            </a:r>
          </a:p>
          <a:p>
            <a:pPr marL="0" algn="l" rtl="0"/>
            <a:r>
              <a:rPr lang="en-US" sz="1400" kern="1200">
                <a:solidFill>
                  <a:srgbClr val="000000"/>
                </a:solidFill>
                <a:latin typeface="Calibri"/>
                <a:ea typeface="Calibri"/>
                <a:cs typeface="Calibri"/>
              </a:rPr>
              <a:t>Future Scope 3: Odd Size Tie-ins to Curbside</a:t>
            </a:r>
          </a:p>
          <a:p>
            <a:pPr algn="ctr"/>
            <a:endParaRPr lang="en-US"/>
          </a:p>
        </p:txBody>
      </p:sp>
      <p:pic>
        <p:nvPicPr>
          <p:cNvPr id="4" name="Picture 3" descr="Photograph showing a large blue industrial conveyor or processing machine inside a factory. Yellow mechanical components, safety labels, control hardware, and surrounding production equipment highlight automated material handling and manufacturing operations.">
            <a:extLst>
              <a:ext uri="{FF2B5EF4-FFF2-40B4-BE49-F238E27FC236}">
                <a16:creationId xmlns:a16="http://schemas.microsoft.com/office/drawing/2014/main" id="{C62C20C9-7F12-EA45-82F4-3FDA44481728}"/>
              </a:ext>
            </a:extLst>
          </p:cNvPr>
          <p:cNvPicPr>
            <a:picLocks noChangeAspect="1"/>
          </p:cNvPicPr>
          <p:nvPr/>
        </p:nvPicPr>
        <p:blipFill>
          <a:blip r:embed="rId2"/>
          <a:stretch>
            <a:fillRect/>
          </a:stretch>
        </p:blipFill>
        <p:spPr>
          <a:xfrm>
            <a:off x="408068" y="5009787"/>
            <a:ext cx="3707638" cy="1844475"/>
          </a:xfrm>
          <a:prstGeom prst="rect">
            <a:avLst/>
          </a:prstGeom>
        </p:spPr>
      </p:pic>
      <p:sp>
        <p:nvSpPr>
          <p:cNvPr id="2" name="TextBox 1">
            <a:extLst>
              <a:ext uri="{FF2B5EF4-FFF2-40B4-BE49-F238E27FC236}">
                <a16:creationId xmlns:a16="http://schemas.microsoft.com/office/drawing/2014/main" id="{18265565-C100-D0B1-D0FD-8BA0AFE68A5E}"/>
              </a:ext>
            </a:extLst>
          </p:cNvPr>
          <p:cNvSpPr txBox="1"/>
          <p:nvPr/>
        </p:nvSpPr>
        <p:spPr>
          <a:xfrm>
            <a:off x="4417579" y="5008944"/>
            <a:ext cx="5979794"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baseline="0">
                <a:solidFill>
                  <a:srgbClr val="7030A0"/>
                </a:solidFill>
                <a:latin typeface="Calibri"/>
                <a:ea typeface="Calibri"/>
                <a:cs typeface="Calibri"/>
              </a:rPr>
              <a:t>KEY INFORMATION </a:t>
            </a:r>
            <a:r>
              <a:rPr lang="en-US" sz="1400">
                <a:solidFill>
                  <a:srgbClr val="7030A0"/>
                </a:solidFill>
                <a:latin typeface="Calibri"/>
                <a:ea typeface="Calibri"/>
                <a:cs typeface="Calibri"/>
              </a:rPr>
              <a:t> </a:t>
            </a:r>
            <a:endParaRPr lang="en-US" sz="1400">
              <a:ea typeface="Calibri"/>
              <a:cs typeface="Calibri"/>
            </a:endParaRPr>
          </a:p>
          <a:p>
            <a:r>
              <a:rPr lang="en-US" sz="1400" b="1">
                <a:solidFill>
                  <a:srgbClr val="000000"/>
                </a:solidFill>
                <a:latin typeface="Calibri"/>
                <a:ea typeface="Calibri"/>
                <a:cs typeface="Calibri"/>
              </a:rPr>
              <a:t>   </a:t>
            </a:r>
            <a:r>
              <a:rPr lang="en-US" sz="1400" b="1" i="0" u="none" strike="noStrike" baseline="0">
                <a:solidFill>
                  <a:srgbClr val="000000"/>
                </a:solidFill>
                <a:latin typeface="Calibri"/>
                <a:ea typeface="Calibri"/>
                <a:cs typeface="Calibri"/>
              </a:rPr>
              <a:t>Anticipated Advertisement Date: </a:t>
            </a:r>
            <a:r>
              <a:rPr lang="en-US" sz="1400">
                <a:solidFill>
                  <a:srgbClr val="000000"/>
                </a:solidFill>
                <a:latin typeface="Calibri"/>
                <a:ea typeface="Calibri"/>
                <a:cs typeface="Calibri"/>
              </a:rPr>
              <a:t>Q4 2026/Q1 2027</a:t>
            </a:r>
            <a:endParaRPr lang="en-US" sz="1400">
              <a:ea typeface="Calibri"/>
              <a:cs typeface="Calibri"/>
            </a:endParaRPr>
          </a:p>
          <a:p>
            <a:r>
              <a:rPr lang="en-US" sz="1400" b="1">
                <a:solidFill>
                  <a:srgbClr val="000000"/>
                </a:solidFill>
                <a:latin typeface="Calibri"/>
                <a:ea typeface="Calibri"/>
                <a:cs typeface="Calibri"/>
              </a:rPr>
              <a:t>   </a:t>
            </a:r>
            <a:r>
              <a:rPr lang="en-US" sz="1400" b="1" i="0" u="none" strike="noStrike" baseline="0">
                <a:solidFill>
                  <a:srgbClr val="000000"/>
                </a:solidFill>
                <a:latin typeface="Calibri"/>
                <a:ea typeface="Calibri"/>
                <a:cs typeface="Calibri"/>
              </a:rPr>
              <a:t>Estimated Project Value: </a:t>
            </a:r>
            <a:r>
              <a:rPr lang="en-US" sz="1400">
                <a:solidFill>
                  <a:srgbClr val="000000"/>
                </a:solidFill>
                <a:latin typeface="Calibri"/>
                <a:ea typeface="Calibri"/>
                <a:cs typeface="Calibri"/>
              </a:rPr>
              <a:t>$500M </a:t>
            </a:r>
            <a:r>
              <a:rPr lang="en-US" sz="1400" i="0" u="none" strike="noStrike" baseline="0">
                <a:solidFill>
                  <a:srgbClr val="000000"/>
                </a:solidFill>
                <a:latin typeface="Calibri"/>
                <a:ea typeface="Calibri"/>
                <a:cs typeface="Calibri"/>
              </a:rPr>
              <a:t>- </a:t>
            </a:r>
            <a:r>
              <a:rPr lang="en-US" sz="1400">
                <a:solidFill>
                  <a:srgbClr val="000000"/>
                </a:solidFill>
                <a:latin typeface="Calibri"/>
                <a:ea typeface="Calibri"/>
                <a:cs typeface="Calibri"/>
              </a:rPr>
              <a:t>$750M </a:t>
            </a:r>
            <a:endParaRPr lang="en-US" sz="1400">
              <a:ea typeface="Calibri"/>
              <a:cs typeface="Calibri"/>
            </a:endParaRPr>
          </a:p>
          <a:p>
            <a:r>
              <a:rPr lang="en-US" sz="1400" b="1">
                <a:solidFill>
                  <a:srgbClr val="000000"/>
                </a:solidFill>
                <a:latin typeface="Calibri"/>
                <a:ea typeface="Calibri"/>
                <a:cs typeface="Calibri"/>
              </a:rPr>
              <a:t>   </a:t>
            </a:r>
            <a:r>
              <a:rPr lang="en-US" sz="1400" b="1" i="0" u="none" strike="noStrike" baseline="0">
                <a:solidFill>
                  <a:srgbClr val="000000"/>
                </a:solidFill>
                <a:latin typeface="Calibri"/>
                <a:ea typeface="Calibri"/>
                <a:cs typeface="Calibri"/>
              </a:rPr>
              <a:t>Program Goal: </a:t>
            </a:r>
            <a:r>
              <a:rPr lang="en-US" sz="1400" i="0" u="none" strike="noStrike" baseline="0">
                <a:solidFill>
                  <a:srgbClr val="000000"/>
                </a:solidFill>
                <a:latin typeface="Calibri"/>
                <a:ea typeface="Calibri"/>
                <a:cs typeface="Calibri"/>
              </a:rPr>
              <a:t>TBD</a:t>
            </a:r>
            <a:r>
              <a:rPr lang="en-US" sz="1400">
                <a:solidFill>
                  <a:srgbClr val="000000"/>
                </a:solidFill>
                <a:latin typeface="Calibri"/>
                <a:ea typeface="Calibri"/>
                <a:cs typeface="Calibri"/>
              </a:rPr>
              <a:t> </a:t>
            </a:r>
            <a:endParaRPr lang="en-US" sz="1400">
              <a:ea typeface="Calibri"/>
              <a:cs typeface="Calibri"/>
            </a:endParaRPr>
          </a:p>
          <a:p>
            <a:r>
              <a:rPr lang="en-US" sz="1400" b="1">
                <a:solidFill>
                  <a:srgbClr val="000000"/>
                </a:solidFill>
                <a:latin typeface="Calibri"/>
                <a:ea typeface="Calibri"/>
                <a:cs typeface="Calibri"/>
              </a:rPr>
              <a:t>   </a:t>
            </a:r>
            <a:r>
              <a:rPr lang="en-US" sz="1400" b="1" i="0" u="none" strike="noStrike" baseline="0">
                <a:solidFill>
                  <a:srgbClr val="000000"/>
                </a:solidFill>
                <a:latin typeface="Calibri"/>
                <a:ea typeface="Calibri"/>
                <a:cs typeface="Calibri"/>
              </a:rPr>
              <a:t>Key Scope/Industry: </a:t>
            </a:r>
            <a:r>
              <a:rPr lang="en-US" sz="1400">
                <a:solidFill>
                  <a:srgbClr val="000000"/>
                </a:solidFill>
                <a:latin typeface="Calibri"/>
                <a:ea typeface="Calibri"/>
                <a:cs typeface="Calibri"/>
              </a:rPr>
              <a:t> Electrical, Mechanical, Structural, Architectural</a:t>
            </a:r>
            <a:endParaRPr lang="en-US" sz="1400">
              <a:ea typeface="Calibri"/>
              <a:cs typeface="Calibri"/>
            </a:endParaRPr>
          </a:p>
          <a:p>
            <a:r>
              <a:rPr lang="en-US" sz="1400" b="1">
                <a:solidFill>
                  <a:srgbClr val="000000"/>
                </a:solidFill>
                <a:latin typeface="Calibri"/>
                <a:ea typeface="Calibri"/>
                <a:cs typeface="Calibri"/>
              </a:rPr>
              <a:t>   Principle </a:t>
            </a:r>
            <a:r>
              <a:rPr lang="en-US" sz="1400" b="1" i="0" u="none" strike="noStrike" baseline="0">
                <a:solidFill>
                  <a:srgbClr val="000000"/>
                </a:solidFill>
                <a:latin typeface="Calibri"/>
                <a:ea typeface="Calibri"/>
                <a:cs typeface="Calibri"/>
              </a:rPr>
              <a:t>Project Manager: Somer Shindler </a:t>
            </a:r>
            <a:r>
              <a:rPr lang="en-US" sz="1400" b="0" i="0" u="none" strike="noStrike" baseline="0">
                <a:solidFill>
                  <a:srgbClr val="000000"/>
                </a:solidFill>
                <a:latin typeface="Calibri"/>
                <a:ea typeface="Calibri"/>
                <a:cs typeface="Calibri"/>
              </a:rPr>
              <a:t>| </a:t>
            </a:r>
            <a:r>
              <a:rPr lang="en-US" sz="1400" b="0" i="0" strike="noStrike" baseline="0">
                <a:solidFill>
                  <a:srgbClr val="0563C1"/>
                </a:solidFill>
                <a:latin typeface="Calibri"/>
                <a:ea typeface="Calibri"/>
                <a:cs typeface="Calibri"/>
                <a:hlinkClick r:id="rId3"/>
              </a:rPr>
              <a:t>Somer.Shindler@flydenver.com</a:t>
            </a:r>
            <a:endParaRPr lang="en-US" sz="1400">
              <a:ea typeface="Calibri"/>
              <a:cs typeface="Calibri"/>
            </a:endParaRPr>
          </a:p>
          <a:p>
            <a:r>
              <a:rPr lang="en-US" sz="1400" b="1">
                <a:solidFill>
                  <a:srgbClr val="000000"/>
                </a:solidFill>
                <a:latin typeface="Calibri"/>
                <a:ea typeface="Calibri"/>
                <a:cs typeface="Calibri"/>
              </a:rPr>
              <a:t>   Senior Project Manager: Gene Bouche </a:t>
            </a:r>
            <a:r>
              <a:rPr lang="en-US" sz="1400">
                <a:solidFill>
                  <a:srgbClr val="000000"/>
                </a:solidFill>
                <a:latin typeface="Calibri"/>
                <a:ea typeface="Calibri"/>
                <a:cs typeface="Calibri"/>
              </a:rPr>
              <a:t>| </a:t>
            </a:r>
            <a:r>
              <a:rPr lang="en-US" sz="1400">
                <a:solidFill>
                  <a:srgbClr val="0563C1"/>
                </a:solidFill>
                <a:latin typeface="Calibri"/>
                <a:ea typeface="Calibri"/>
                <a:cs typeface="Calibri"/>
                <a:hlinkClick r:id="rId4"/>
              </a:rPr>
              <a:t>Gene.Bouche@flydenver.com</a:t>
            </a:r>
            <a:endParaRPr lang="en-US" sz="1400">
              <a:ea typeface="Calibri"/>
              <a:cs typeface="Calibri"/>
            </a:endParaRPr>
          </a:p>
        </p:txBody>
      </p:sp>
    </p:spTree>
    <p:extLst>
      <p:ext uri="{BB962C8B-B14F-4D97-AF65-F5344CB8AC3E}">
        <p14:creationId xmlns:p14="http://schemas.microsoft.com/office/powerpoint/2010/main" val="33802564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12950-FB14-9534-40B1-68BD7DBCEE14}"/>
            </a:ext>
          </a:extLst>
        </p:cNvPr>
        <p:cNvGrpSpPr/>
        <p:nvPr/>
      </p:nvGrpSpPr>
      <p:grpSpPr>
        <a:xfrm>
          <a:off x="0" y="0"/>
          <a:ext cx="0" cy="0"/>
          <a:chOff x="0" y="0"/>
          <a:chExt cx="0" cy="0"/>
        </a:xfrm>
      </p:grpSpPr>
      <p:sp>
        <p:nvSpPr>
          <p:cNvPr id="12" name="Text Placeholder 11" descr="On-Call Infrastructure Construction 2025&#10;Breakout Room # ">
            <a:extLst>
              <a:ext uri="{FF2B5EF4-FFF2-40B4-BE49-F238E27FC236}">
                <a16:creationId xmlns:a16="http://schemas.microsoft.com/office/drawing/2014/main" id="{D1CF544A-19E1-0B0F-EB51-E1D19CB3E861}"/>
              </a:ext>
              <a:ext uri="{C183D7F6-B498-43B3-948B-1728B52AA6E4}">
                <adec:decorative xmlns:adec="http://schemas.microsoft.com/office/drawing/2017/decorative" val="0"/>
              </a:ext>
            </a:extLst>
          </p:cNvPr>
          <p:cNvSpPr>
            <a:spLocks noGrp="1"/>
          </p:cNvSpPr>
          <p:nvPr>
            <p:ph type="title" idx="4294967295"/>
          </p:nvPr>
        </p:nvSpPr>
        <p:spPr>
          <a:xfrm>
            <a:off x="2437090" y="959402"/>
            <a:ext cx="8694737" cy="11890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latin typeface="+mn-lt"/>
                <a:ea typeface="Calibri"/>
                <a:cs typeface="Calibri"/>
              </a:rPr>
              <a:t>Design Professional Services SBE</a:t>
            </a:r>
            <a:br>
              <a:rPr lang="en-US" sz="3600">
                <a:solidFill>
                  <a:schemeClr val="bg1"/>
                </a:solidFill>
                <a:latin typeface="+mn-lt"/>
                <a:ea typeface="Calibri"/>
                <a:cs typeface="Calibri"/>
              </a:rPr>
            </a:br>
            <a:r>
              <a:rPr lang="sv-SE" sz="3600">
                <a:solidFill>
                  <a:schemeClr val="bg1"/>
                </a:solidFill>
                <a:ea typeface="Calibri"/>
                <a:cs typeface="Calibri"/>
              </a:rPr>
              <a:t>Breakout Room #9</a:t>
            </a:r>
            <a:br>
              <a:rPr lang="en-US" sz="3600">
                <a:latin typeface="+mn-lt"/>
                <a:ea typeface="+mn-ea"/>
                <a:cs typeface="+mn-cs"/>
              </a:rPr>
            </a:br>
            <a:r>
              <a:rPr kumimoji="0" lang="en-US" sz="3600" b="0" i="0" u="none" strike="noStrike" kern="1200" cap="none" spc="0" normalizeH="0" baseline="0" noProof="0">
                <a:ln>
                  <a:noFill/>
                </a:ln>
                <a:solidFill>
                  <a:schemeClr val="bg1"/>
                </a:solidFill>
                <a:effectLst/>
                <a:uLnTx/>
                <a:uFillTx/>
                <a:latin typeface="+mn-lt"/>
                <a:ea typeface="+mn-ea"/>
                <a:cs typeface="+mn-cs"/>
              </a:rPr>
              <a:t> </a:t>
            </a:r>
          </a:p>
        </p:txBody>
      </p:sp>
    </p:spTree>
    <p:extLst>
      <p:ext uri="{BB962C8B-B14F-4D97-AF65-F5344CB8AC3E}">
        <p14:creationId xmlns:p14="http://schemas.microsoft.com/office/powerpoint/2010/main" val="27430864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1A006-E79F-46C3-7DD5-F690B7B27811}"/>
            </a:ext>
          </a:extLst>
        </p:cNvPr>
        <p:cNvGrpSpPr/>
        <p:nvPr/>
      </p:nvGrpSpPr>
      <p:grpSpPr>
        <a:xfrm>
          <a:off x="0" y="0"/>
          <a:ext cx="0" cy="0"/>
          <a:chOff x="0" y="0"/>
          <a:chExt cx="0" cy="0"/>
        </a:xfrm>
      </p:grpSpPr>
      <p:sp>
        <p:nvSpPr>
          <p:cNvPr id="16" name="Text Placeholder 15" descr="On-Call Infrastructure Construction 2025&#10;&#10;The on-call construction contract(s) is anticipated to address necessary maintenance and construction of airfield and landside heavy civil infrastructure projects at Denver International Airport (DEN), on a Task Order basis. &#10;&#10;Each Task Order related to the contract shall contain a specific scope of work that will dictate the services to be provided at that time. &#10;&#10;Generally, construction services will adhere to Federal Aviation Administration (FAA) criteria and/or CDOT Standard Specifications, as applicable. &#10;&#10;KEY INFORMATION &#10;Anticipated Advertisement Date:  March 2025     &#10;Estimated Project Value: $10M to $49.99M &#10;Small Business Program Goal: TBD&#10;Key Scope/Industry: demolition, earthwork and landscape, concrete and asphalt paving, special structures, manholes and retaining walls, bridges, fencing, drainage, erosion control, utilities, lighting and signage, pavement marking, spall and joint repair,  traffic control&#10;Project Manager: Irene St.Martin| Irene.St.Martin@flydenver.com &#10;">
            <a:extLst>
              <a:ext uri="{FF2B5EF4-FFF2-40B4-BE49-F238E27FC236}">
                <a16:creationId xmlns:a16="http://schemas.microsoft.com/office/drawing/2014/main" id="{7F028635-19B1-D5B5-C437-5AFB0B49C994}"/>
              </a:ext>
            </a:extLst>
          </p:cNvPr>
          <p:cNvSpPr>
            <a:spLocks noGrp="1"/>
          </p:cNvSpPr>
          <p:nvPr>
            <p:ph type="title" idx="4294967295"/>
          </p:nvPr>
        </p:nvSpPr>
        <p:spPr>
          <a:xfrm>
            <a:off x="721452" y="341520"/>
            <a:ext cx="11065264"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a:solidFill>
                  <a:srgbClr val="440099"/>
                </a:solidFill>
                <a:latin typeface="+mn-lt"/>
                <a:ea typeface="+mn-ea"/>
                <a:cs typeface="+mn-cs"/>
              </a:rPr>
              <a:t>Design Professional Services SBE</a:t>
            </a:r>
            <a:endParaRPr lang="en-US" sz="3200"/>
          </a:p>
        </p:txBody>
      </p:sp>
      <p:sp>
        <p:nvSpPr>
          <p:cNvPr id="3" name="TextBox 2">
            <a:extLst>
              <a:ext uri="{FF2B5EF4-FFF2-40B4-BE49-F238E27FC236}">
                <a16:creationId xmlns:a16="http://schemas.microsoft.com/office/drawing/2014/main" id="{DACD517F-4BA2-C6F6-2603-CB3C6EFB0730}"/>
              </a:ext>
              <a:ext uri="{C183D7F6-B498-43B3-948B-1728B52AA6E4}">
                <adec:decorative xmlns:adec="http://schemas.microsoft.com/office/drawing/2017/decorative" val="1"/>
              </a:ext>
            </a:extLst>
          </p:cNvPr>
          <p:cNvSpPr txBox="1"/>
          <p:nvPr/>
        </p:nvSpPr>
        <p:spPr>
          <a:xfrm>
            <a:off x="721452" y="1577093"/>
            <a:ext cx="9418116" cy="4616648"/>
          </a:xfrm>
          <a:prstGeom prst="rect">
            <a:avLst/>
          </a:prstGeom>
          <a:noFill/>
        </p:spPr>
        <p:txBody>
          <a:bodyPr wrap="square" lIns="91440" tIns="45720" rIns="91440" bIns="45720" anchor="t">
            <a:spAutoFit/>
          </a:bodyPr>
          <a:lstStyle/>
          <a:p>
            <a:pPr>
              <a:defRPr/>
            </a:pPr>
            <a:r>
              <a:rPr lang="en-US" sz="1400">
                <a:solidFill>
                  <a:prstClr val="black"/>
                </a:solidFill>
                <a:ea typeface="Calibri" panose="020F0502020204030204"/>
                <a:cs typeface="Calibri"/>
              </a:rPr>
              <a:t>DEN is seeking qualified SBE Defined Pool consultant team(s) to provide professional and technical Design services for facilities projects at the airport. The consultant team shall be led by a qualified architectural or architectural/engineering firm with demonstrated experience leading a multi-disciplined project team including architects, engineers, and applicable consultants and contractors. The project consists of architectural, engineering, and other professional services on an </a:t>
            </a:r>
            <a:r>
              <a:rPr lang="en-US" sz="1400" b="1">
                <a:solidFill>
                  <a:prstClr val="black"/>
                </a:solidFill>
                <a:ea typeface="Calibri" panose="020F0502020204030204"/>
                <a:cs typeface="Calibri"/>
              </a:rPr>
              <a:t>on-call, as-needed</a:t>
            </a:r>
            <a:r>
              <a:rPr lang="en-US" sz="1400">
                <a:solidFill>
                  <a:prstClr val="black"/>
                </a:solidFill>
                <a:ea typeface="Calibri"/>
                <a:cs typeface="Calibri"/>
              </a:rPr>
              <a:t> task basis at Denver International Airport (DEN). </a:t>
            </a:r>
          </a:p>
          <a:p>
            <a:pPr lvl="0">
              <a:defRPr/>
            </a:pPr>
            <a:r>
              <a:rPr lang="en-US" sz="1400">
                <a:solidFill>
                  <a:prstClr val="black"/>
                </a:solidFill>
                <a:ea typeface="Calibri"/>
                <a:cs typeface="Calibri"/>
              </a:rPr>
              <a:t>The scope of work varies on an individual basis and may include, but not limited to, facility planning and programming, masterplan studies, strategic planning and implementation, infrastructure analysis, feasibility studies, conceptual and detailed design, contract documents development, construction administration, design standards development and staff augmentation.</a:t>
            </a:r>
          </a:p>
          <a:p>
            <a:pPr>
              <a:defRPr/>
            </a:pPr>
            <a:r>
              <a:rPr lang="en-US" sz="1400">
                <a:solidFill>
                  <a:prstClr val="black"/>
                </a:solidFill>
                <a:ea typeface="Calibri"/>
                <a:cs typeface="Calibri"/>
              </a:rPr>
              <a:t>Services will be delivered through</a:t>
            </a:r>
            <a:r>
              <a:rPr lang="en-US" sz="1400" b="1">
                <a:solidFill>
                  <a:prstClr val="black"/>
                </a:solidFill>
                <a:ea typeface="Calibri" panose="020F0502020204030204"/>
                <a:cs typeface="Calibri"/>
              </a:rPr>
              <a:t> task-based assignments</a:t>
            </a:r>
            <a:r>
              <a:rPr lang="en-US" sz="1400">
                <a:solidFill>
                  <a:prstClr val="black"/>
                </a:solidFill>
                <a:ea typeface="Calibri" panose="020F0502020204030204"/>
                <a:cs typeface="Calibri"/>
              </a:rPr>
              <a:t> under these on-call contracts. The Contractor shall perform services only pursuant to a written Task Order authorized in accordance with the Agreement. Each Task Order will identify, as applicable, the specific services, deliverables, schedule, milestones, compensation or not-to-exceed amount, key personnel, and other project-specific requirements. Contractor shall provide personnel possessing the qualifications and professional licenses required to perform each Task Order. </a:t>
            </a:r>
          </a:p>
          <a:p>
            <a:pPr>
              <a:defRPr/>
            </a:pPr>
            <a:endParaRPr lang="en-US" sz="1400" b="1">
              <a:solidFill>
                <a:prstClr val="black"/>
              </a:solidFill>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INFORMATION </a:t>
            </a:r>
            <a:endParaRPr kumimoji="0" lang="en-US" sz="14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Anticipated Advertisement Date: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Q4 2026</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Estimated Project Value: </a:t>
            </a:r>
            <a:r>
              <a:rPr lang="en-US" sz="1400">
                <a:solidFill>
                  <a:prstClr val="black"/>
                </a:solidFill>
                <a:cs typeface="Calibri"/>
              </a:rPr>
              <a:t>$2M to $4.99M</a:t>
            </a: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Small Business Program Goal: </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Yes</a:t>
            </a:r>
            <a:endParaRPr kumimoji="0" lang="en-US" sz="14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Key Scope/Industry: </a:t>
            </a:r>
            <a:r>
              <a:rPr lang="en-US" sz="1400">
                <a:solidFill>
                  <a:prstClr val="black"/>
                </a:solidFill>
                <a:cs typeface="Calibri"/>
              </a:rPr>
              <a:t>Facilities' Architects and Engineers, Civil, Landscape and specialty consultants who provide services for Facilities Design.</a:t>
            </a:r>
          </a:p>
          <a:p>
            <a:pPr lvl="0">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Calibri"/>
              </a:rPr>
              <a:t>Project Manager: </a:t>
            </a:r>
            <a:r>
              <a:rPr lang="en-US" sz="1400">
                <a:solidFill>
                  <a:prstClr val="black"/>
                </a:solidFill>
                <a:cs typeface="Calibri"/>
              </a:rPr>
              <a:t>Rohini Saksena</a:t>
            </a:r>
            <a:r>
              <a:rPr kumimoji="0" lang="en-US" sz="1400" b="0" i="0" u="none" strike="noStrike" kern="1200" cap="none" spc="0" normalizeH="0" baseline="0" noProof="0">
                <a:ln>
                  <a:noFill/>
                </a:ln>
                <a:solidFill>
                  <a:prstClr val="black"/>
                </a:solidFill>
                <a:effectLst/>
                <a:uLnTx/>
                <a:uFillTx/>
                <a:latin typeface="Calibri" panose="020F0502020204030204"/>
                <a:ea typeface="+mn-ea"/>
                <a:cs typeface="Calibri"/>
              </a:rPr>
              <a:t>| </a:t>
            </a:r>
            <a:r>
              <a:rPr lang="en-US" sz="1400">
                <a:solidFill>
                  <a:prstClr val="black"/>
                </a:solidFill>
                <a:cs typeface="Calibri"/>
                <a:hlinkClick r:id="rId2">
                  <a:extLst>
                    <a:ext uri="{A12FA001-AC4F-418D-AE19-62706E023703}">
                      <ahyp:hlinkClr xmlns:ahyp="http://schemas.microsoft.com/office/drawing/2018/hyperlinkcolor" val="tx"/>
                    </a:ext>
                  </a:extLst>
                </a:hlinkClick>
              </a:rPr>
              <a:t>rohini.saksena@flydenver.com</a:t>
            </a:r>
            <a:r>
              <a:rPr lang="en-US" sz="1400">
                <a:solidFill>
                  <a:prstClr val="black"/>
                </a:solidFill>
                <a:cs typeface="Calibri"/>
              </a:rPr>
              <a:t> </a:t>
            </a:r>
            <a:endParaRPr kumimoji="0" lang="en-US" sz="1400" b="0" i="0" u="none" strike="noStrike" kern="1200" cap="none" spc="0" normalizeH="0" baseline="0" noProof="0">
              <a:ln>
                <a:noFill/>
              </a:ln>
              <a:solidFill>
                <a:prstClr val="black"/>
              </a:solidFill>
              <a:effectLst/>
              <a:uLnTx/>
              <a:uFillTx/>
              <a:latin typeface="Aptos Narrow"/>
              <a:ea typeface="+mn-ea"/>
              <a:cs typeface="Arial"/>
            </a:endParaRPr>
          </a:p>
        </p:txBody>
      </p:sp>
    </p:spTree>
    <p:extLst>
      <p:ext uri="{BB962C8B-B14F-4D97-AF65-F5344CB8AC3E}">
        <p14:creationId xmlns:p14="http://schemas.microsoft.com/office/powerpoint/2010/main" val="18286423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CF2EA-5663-2DFE-EEC5-C7A7AE5DEE1D}"/>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EAF9C898-9C0B-ABC3-698B-A7E93F680933}"/>
              </a:ext>
            </a:extLst>
          </p:cNvPr>
          <p:cNvSpPr>
            <a:spLocks noGrp="1"/>
          </p:cNvSpPr>
          <p:nvPr>
            <p:ph type="title" idx="4294967295"/>
          </p:nvPr>
        </p:nvSpPr>
        <p:spPr>
          <a:xfrm>
            <a:off x="2359839" y="1040045"/>
            <a:ext cx="869473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latin typeface="Calibri Light"/>
                <a:ea typeface="Calibri Light"/>
                <a:cs typeface="Calibri Light"/>
              </a:rPr>
              <a:t>Multiple Maintenance Opportunities</a:t>
            </a:r>
            <a:br>
              <a:rPr lang="en-US" sz="3600">
                <a:solidFill>
                  <a:schemeClr val="bg1"/>
                </a:solidFill>
                <a:latin typeface="Calibri Light"/>
                <a:ea typeface="Calibri Light"/>
                <a:cs typeface="Calibri Light"/>
              </a:rPr>
            </a:br>
            <a:r>
              <a:rPr lang="sv-SE" sz="3600">
                <a:solidFill>
                  <a:schemeClr val="bg1"/>
                </a:solidFill>
                <a:ea typeface="Calibri"/>
                <a:cs typeface="Calibri"/>
              </a:rPr>
              <a:t>Breakout Room #10</a:t>
            </a:r>
            <a:br>
              <a:rPr lang="en-US" sz="3600">
                <a:solidFill>
                  <a:schemeClr val="bg1"/>
                </a:solidFill>
                <a:latin typeface="Calibri Light"/>
                <a:ea typeface="Calibri Light"/>
                <a:cs typeface="Calibri Light"/>
              </a:rPr>
            </a:br>
            <a:r>
              <a:rPr lang="en-US" sz="3600">
                <a:solidFill>
                  <a:schemeClr val="bg1"/>
                </a:solidFill>
              </a:rPr>
              <a:t> </a:t>
            </a:r>
            <a:br>
              <a:rPr lang="en-US" sz="3600" b="0" i="0" u="none" strike="noStrike" kern="1200" cap="none" spc="0" normalizeH="0" baseline="0" noProof="0">
                <a:ln>
                  <a:noFill/>
                </a:ln>
                <a:effectLst/>
                <a:uLnTx/>
                <a:uFillTx/>
                <a:latin typeface="Calibri Light"/>
                <a:ea typeface="Calibri Light"/>
                <a:cs typeface="Calibri Light"/>
              </a:rPr>
            </a:br>
            <a:r>
              <a:rPr lang="en-US" sz="3600">
                <a:solidFill>
                  <a:schemeClr val="bg1"/>
                </a:solidFill>
                <a:latin typeface="Calibri Light"/>
                <a:ea typeface="Calibri Light"/>
                <a:cs typeface="Calibri Light"/>
              </a:rPr>
              <a:t> </a:t>
            </a:r>
            <a:endParaRPr lang="en-US" sz="3600" b="0" i="0" u="none" strike="noStrike" kern="1200" cap="none" spc="0" normalizeH="0" baseline="0" noProof="0">
              <a:ln>
                <a:noFill/>
              </a:ln>
              <a:solidFill>
                <a:schemeClr val="bg1"/>
              </a:solidFill>
              <a:effectLst/>
              <a:uLnTx/>
              <a:uFillTx/>
              <a:latin typeface="Calibri Light"/>
              <a:ea typeface="Calibri"/>
              <a:cs typeface="Calibri"/>
            </a:endParaRPr>
          </a:p>
        </p:txBody>
      </p:sp>
    </p:spTree>
    <p:extLst>
      <p:ext uri="{BB962C8B-B14F-4D97-AF65-F5344CB8AC3E}">
        <p14:creationId xmlns:p14="http://schemas.microsoft.com/office/powerpoint/2010/main" val="42744760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AD2DA-34FB-AE14-0DF4-E55C1FBCC998}"/>
            </a:ext>
          </a:extLst>
        </p:cNvPr>
        <p:cNvGrpSpPr/>
        <p:nvPr/>
      </p:nvGrpSpPr>
      <p:grpSpPr>
        <a:xfrm>
          <a:off x="0" y="0"/>
          <a:ext cx="0" cy="0"/>
          <a:chOff x="0" y="0"/>
          <a:chExt cx="0" cy="0"/>
        </a:xfrm>
      </p:grpSpPr>
      <p:sp>
        <p:nvSpPr>
          <p:cNvPr id="16" name="Text Placeholder 15" descr="Sanitary, Stormwater, &amp; Deice Water System Underground Utility Repair Service">
            <a:extLst>
              <a:ext uri="{FF2B5EF4-FFF2-40B4-BE49-F238E27FC236}">
                <a16:creationId xmlns:a16="http://schemas.microsoft.com/office/drawing/2014/main" id="{4723CD75-6834-7217-2A52-88F05B7ADA05}"/>
              </a:ext>
            </a:extLst>
          </p:cNvPr>
          <p:cNvSpPr>
            <a:spLocks noGrp="1"/>
          </p:cNvSpPr>
          <p:nvPr>
            <p:ph type="title" idx="4294967295"/>
          </p:nvPr>
        </p:nvSpPr>
        <p:spPr>
          <a:xfrm>
            <a:off x="759328" y="475247"/>
            <a:ext cx="9286875"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rgbClr val="440099"/>
                </a:solidFill>
                <a:latin typeface="Calibri"/>
                <a:ea typeface="Calibri"/>
                <a:cs typeface="Calibri"/>
              </a:rPr>
              <a:t>Building Services</a:t>
            </a:r>
            <a:r>
              <a:rPr lang="en-US" sz="3600">
                <a:solidFill>
                  <a:srgbClr val="440099"/>
                </a:solidFill>
              </a:rPr>
              <a:t> </a:t>
            </a:r>
            <a:endParaRPr lang="en-US">
              <a:ea typeface="Calibri Light"/>
              <a:cs typeface="Calibri Light"/>
            </a:endParaRPr>
          </a:p>
        </p:txBody>
      </p:sp>
      <p:sp>
        <p:nvSpPr>
          <p:cNvPr id="3" name="TextBox 2" descr="DEN Operations &amp; Maintenance is seeking a qualified contractor to provide comprehensive maintenance, repair, and replacement services for onsite sanitary sewer, stormwater, and deice water piping systems. This includes areas such as retention ponds, glycol rehab treatment plants, and underground drainage infrastructure.&#10;&#10;Scope Highlights:&#10;Safety &amp; Permitting: Compliance with all safety protocols, traffic control, hazard identification, and scheduling to minimize impact to airport operations.&#10;Excavation &amp; Restoration: Utility locating, pipe repair/replacement, surface restoration, testing &amp; commissioning.&#10;Point Repairs: Abandon laterals, address root intrusion, offset joints, infiltration, cracks, and holes.&#10;​&#10;KEY INFORMATION ​&#10;Anticipated Advertisement Date:  Q3 2025 &#10;Estimated Project Value:  $5M to $9.99M&#10;Small Business Program Goal: TBD&#10;Key Scope/Industry:​  GPR (Ground-penetrating radar), Traffic Control, Power Equipment Operators, Welding, Plumbing, Pipe Assessment Management, Landscaping, Trenching &amp; Excavation, Permitting&#10;Project Manager​: Jacqueline Wilson | jacqueline.wilson@flydenver.com &#10;">
            <a:extLst>
              <a:ext uri="{FF2B5EF4-FFF2-40B4-BE49-F238E27FC236}">
                <a16:creationId xmlns:a16="http://schemas.microsoft.com/office/drawing/2014/main" id="{889792AA-E916-4977-A674-2873C762B0CC}"/>
              </a:ext>
              <a:ext uri="{C183D7F6-B498-43B3-948B-1728B52AA6E4}">
                <adec:decorative xmlns:adec="http://schemas.microsoft.com/office/drawing/2017/decorative" val="0"/>
              </a:ext>
            </a:extLst>
          </p:cNvPr>
          <p:cNvSpPr txBox="1"/>
          <p:nvPr/>
        </p:nvSpPr>
        <p:spPr>
          <a:xfrm>
            <a:off x="759328" y="1225689"/>
            <a:ext cx="10280245" cy="5016758"/>
          </a:xfrm>
          <a:prstGeom prst="rect">
            <a:avLst/>
          </a:prstGeom>
          <a:noFill/>
        </p:spPr>
        <p:txBody>
          <a:bodyPr wrap="square" lIns="91440" tIns="45720" rIns="91440" bIns="45720" anchor="t">
            <a:spAutoFit/>
          </a:bodyPr>
          <a:lstStyle/>
          <a:p>
            <a:r>
              <a:rPr lang="en-US" sz="1600">
                <a:solidFill>
                  <a:prstClr val="black"/>
                </a:solidFill>
                <a:ea typeface="+mn-lt"/>
                <a:cs typeface="+mn-lt"/>
              </a:rPr>
              <a:t>This contract will be for task-order-based building services related to various maintenance repairs and projects within Denver International Airport (DEN). The contractor will be required to provide building repairs and projects for specific task-based, as needed work requested by DEN.</a:t>
            </a:r>
          </a:p>
          <a:p>
            <a:endParaRPr lang="en-US" sz="1600">
              <a:solidFill>
                <a:prstClr val="black"/>
              </a:solidFill>
              <a:ea typeface="+mn-lt"/>
              <a:cs typeface="+mn-lt"/>
            </a:endParaRPr>
          </a:p>
          <a:p>
            <a:pPr marL="285750" indent="-285750">
              <a:buFont typeface="Arial"/>
              <a:buChar char="•"/>
            </a:pPr>
            <a:r>
              <a:rPr lang="en-US" sz="1600">
                <a:solidFill>
                  <a:prstClr val="black"/>
                </a:solidFill>
                <a:ea typeface="+mn-lt"/>
                <a:cs typeface="+mn-lt"/>
              </a:rPr>
              <a:t>Specific tasks include, but are not limited to, furnishment and installation of the following: </a:t>
            </a:r>
            <a:endParaRPr lang="en-US" sz="1600">
              <a:solidFill>
                <a:prstClr val="black"/>
              </a:solidFill>
            </a:endParaRPr>
          </a:p>
          <a:p>
            <a:pPr marL="285750" indent="-285750">
              <a:buFont typeface="Arial"/>
              <a:buChar char="•"/>
            </a:pPr>
            <a:r>
              <a:rPr lang="en-US" sz="1600">
                <a:solidFill>
                  <a:prstClr val="black"/>
                </a:solidFill>
                <a:ea typeface="+mn-lt"/>
                <a:cs typeface="+mn-lt"/>
              </a:rPr>
              <a:t>Exterior doors -solid, glazed, overhead and roll-up</a:t>
            </a:r>
            <a:endParaRPr lang="en-US" sz="1600">
              <a:solidFill>
                <a:prstClr val="black"/>
              </a:solidFill>
            </a:endParaRPr>
          </a:p>
          <a:p>
            <a:pPr marL="285750" indent="-285750">
              <a:buFont typeface="Arial"/>
              <a:buChar char="•"/>
            </a:pPr>
            <a:r>
              <a:rPr lang="en-US" sz="1600">
                <a:solidFill>
                  <a:prstClr val="black"/>
                </a:solidFill>
                <a:ea typeface="+mn-lt"/>
                <a:cs typeface="+mn-lt"/>
              </a:rPr>
              <a:t>Roof systems repairs</a:t>
            </a:r>
            <a:endParaRPr lang="en-US" sz="1600">
              <a:solidFill>
                <a:prstClr val="black"/>
              </a:solidFill>
            </a:endParaRPr>
          </a:p>
          <a:p>
            <a:pPr marL="285750" indent="-285750">
              <a:buFont typeface="Arial"/>
              <a:buChar char="•"/>
            </a:pPr>
            <a:r>
              <a:rPr lang="en-US" sz="1600">
                <a:solidFill>
                  <a:prstClr val="black"/>
                </a:solidFill>
                <a:ea typeface="+mn-lt"/>
                <a:cs typeface="+mn-lt"/>
              </a:rPr>
              <a:t>Interior construction -fixed partitions, doors, and counters</a:t>
            </a:r>
            <a:endParaRPr lang="en-US" sz="1600">
              <a:solidFill>
                <a:prstClr val="black"/>
              </a:solidFill>
            </a:endParaRPr>
          </a:p>
          <a:p>
            <a:pPr marL="285750" indent="-285750">
              <a:buFont typeface="Arial"/>
              <a:buChar char="•"/>
            </a:pPr>
            <a:r>
              <a:rPr lang="en-US" sz="1600">
                <a:solidFill>
                  <a:prstClr val="black"/>
                </a:solidFill>
                <a:ea typeface="+mn-lt"/>
                <a:cs typeface="+mn-lt"/>
              </a:rPr>
              <a:t>Conveying</a:t>
            </a:r>
            <a:endParaRPr lang="en-US" sz="1600">
              <a:solidFill>
                <a:prstClr val="black"/>
              </a:solidFill>
            </a:endParaRPr>
          </a:p>
          <a:p>
            <a:pPr marL="285750" indent="-285750">
              <a:buFont typeface="Arial"/>
              <a:buChar char="•"/>
            </a:pPr>
            <a:r>
              <a:rPr lang="en-US" sz="1600">
                <a:solidFill>
                  <a:prstClr val="black"/>
                </a:solidFill>
                <a:ea typeface="+mn-lt"/>
                <a:cs typeface="+mn-lt"/>
              </a:rPr>
              <a:t>Interior finishes-wallboard and flooring finishes, carpeting, hardeners and sealers, ceiling tiles and panels</a:t>
            </a:r>
            <a:endParaRPr lang="en-US" sz="1600">
              <a:solidFill>
                <a:prstClr val="black"/>
              </a:solidFill>
            </a:endParaRPr>
          </a:p>
          <a:p>
            <a:pPr lvl="0"/>
            <a:endParaRPr lang="en-US" sz="16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KEY INFORMATION ​</a:t>
            </a:r>
            <a:endParaRPr kumimoji="0" lang="en-US" sz="16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Anticipated Advertisement Date: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Q3 2026</a:t>
            </a:r>
            <a:endParaRPr kumimoji="0" lang="en-US" sz="16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Estimated Project Value: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a:t>
            </a:r>
            <a:r>
              <a:rPr lang="en-US" sz="1600">
                <a:solidFill>
                  <a:prstClr val="black"/>
                </a:solidFill>
                <a:latin typeface="Calibri" panose="020F0502020204030204"/>
              </a:rPr>
              <a:t>500K to $1.99M</a:t>
            </a:r>
            <a:endParaRPr lang="en-US" sz="1600" b="0" i="0" u="none" strike="noStrike" kern="1200" cap="none" spc="0" normalizeH="0" baseline="0" noProof="0">
              <a:ln>
                <a:noFill/>
              </a:ln>
              <a:solidFill>
                <a:prstClr val="black"/>
              </a:solidFill>
              <a:effectLst/>
              <a:uLnTx/>
              <a:uFillTx/>
              <a:latin typeface="Calibri" panose="020F0502020204030204"/>
              <a:ea typeface="Calibri"/>
              <a:cs typeface="Calibri"/>
            </a:endParaRPr>
          </a:p>
          <a:p>
            <a:pPr>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Small Business Program Goal: </a:t>
            </a:r>
            <a:r>
              <a:rPr lang="en-US" sz="1600">
                <a:solidFill>
                  <a:prstClr val="black"/>
                </a:solidFill>
                <a:latin typeface="Calibri" panose="020F0502020204030204"/>
              </a:rPr>
              <a:t>No Goal</a:t>
            </a:r>
            <a:endParaRPr lang="en-US" sz="160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Key Scope/Industry: </a:t>
            </a:r>
            <a:r>
              <a:rPr lang="en-US" sz="1600">
                <a:solidFill>
                  <a:prstClr val="black"/>
                </a:solidFill>
              </a:rPr>
              <a:t>Exterior doors (solid, glazed, overhead and roll-up), Roof systems repairs, Interior construction (fixed partitions, doors, and counters), Conveying, Interior finishes (wallboard and flooring finishes, carpeting, hardeners and sealers, ceiling tiles and panels)</a:t>
            </a:r>
            <a:endParaRPr kumimoji="0" lang="en-US" sz="1600" i="0" u="none" strike="noStrike" kern="1200" cap="none" spc="0" normalizeH="0" baseline="0" noProof="0">
              <a:ln>
                <a:noFill/>
              </a:ln>
              <a:solidFill>
                <a:prstClr val="black"/>
              </a:solidFill>
              <a:effectLst/>
              <a:uLnTx/>
              <a:uFillTx/>
              <a:latin typeface="Calibri" panose="020F0502020204030204"/>
              <a:ea typeface="+mn-ea"/>
              <a:cs typeface="+mn-cs"/>
            </a:endParaRPr>
          </a:p>
          <a:p>
            <a:pPr>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Project Manager</a:t>
            </a:r>
            <a:r>
              <a:rPr lang="en-US" sz="1600" b="1">
                <a:solidFill>
                  <a:prstClr val="black"/>
                </a:solidFill>
                <a:latin typeface="Calibri" panose="020F0502020204030204"/>
              </a:rPr>
              <a:t> </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rPr>
              <a:t>Maribeth Sarnecki | </a:t>
            </a:r>
            <a:r>
              <a:rPr kumimoji="0" lang="en-US" sz="16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hlinkClick r:id="rId3">
                  <a:extLst>
                    <a:ext uri="{A12FA001-AC4F-418D-AE19-62706E023703}">
                      <ahyp:hlinkClr xmlns:ahyp="http://schemas.microsoft.com/office/drawing/2018/hyperlinkcolor" val="tx"/>
                    </a:ext>
                  </a:extLst>
                </a:hlinkClick>
              </a:rPr>
              <a:t>Maribeth.Sarnecki@flydenver.com</a:t>
            </a:r>
            <a:r>
              <a:rPr kumimoji="0" lang="en-US" sz="16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rPr>
              <a:t> </a:t>
            </a:r>
            <a:endParaRPr lang="en-US" sz="1600">
              <a:solidFill>
                <a:prstClr val="black"/>
              </a:solidFill>
              <a:latin typeface="Calibri" panose="020F0502020204030204"/>
              <a:ea typeface="Calibri" panose="020F0502020204030204"/>
              <a:cs typeface="Calibri" panose="020F0502020204030204"/>
            </a:endParaRPr>
          </a:p>
          <a:p>
            <a:pPr>
              <a:defRPr/>
            </a:pPr>
            <a:r>
              <a:rPr lang="en-US" sz="1600" b="1">
                <a:solidFill>
                  <a:prstClr val="black"/>
                </a:solidFill>
                <a:latin typeface="Calibri" panose="020F0502020204030204"/>
                <a:ea typeface="Calibri" panose="020F0502020204030204"/>
                <a:cs typeface="Calibri" panose="020F0502020204030204"/>
              </a:rPr>
              <a:t>Contract Administrator: </a:t>
            </a:r>
            <a:r>
              <a:rPr lang="en-US" sz="1600">
                <a:solidFill>
                  <a:prstClr val="black"/>
                </a:solidFill>
                <a:ea typeface="Calibri" panose="020F0502020204030204"/>
                <a:cs typeface="Calibri" panose="020F0502020204030204"/>
              </a:rPr>
              <a:t>Trevan Watts| </a:t>
            </a:r>
            <a:r>
              <a:rPr lang="en-US" sz="1600">
                <a:hlinkClick r:id="rId4"/>
              </a:rPr>
              <a:t>Trevan.Watts@flydenver.com</a:t>
            </a:r>
            <a:r>
              <a:rPr lang="en-US" sz="1600"/>
              <a:t> Sara </a:t>
            </a:r>
            <a:r>
              <a:rPr lang="en-US" sz="1600" err="1"/>
              <a:t>Namerow</a:t>
            </a:r>
            <a:r>
              <a:rPr lang="en-US" sz="1600"/>
              <a:t> | </a:t>
            </a:r>
            <a:r>
              <a:rPr lang="en-US" sz="1600">
                <a:hlinkClick r:id="rId5"/>
              </a:rPr>
              <a:t>Sara.Namerow@flydenver.com</a:t>
            </a:r>
            <a:r>
              <a:rPr lang="en-US" sz="1600"/>
              <a:t> </a:t>
            </a:r>
            <a:endParaRPr lang="en-US" sz="1600">
              <a:solidFill>
                <a:prstClr val="black"/>
              </a:solidFill>
            </a:endParaRPr>
          </a:p>
        </p:txBody>
      </p:sp>
    </p:spTree>
    <p:extLst>
      <p:ext uri="{BB962C8B-B14F-4D97-AF65-F5344CB8AC3E}">
        <p14:creationId xmlns:p14="http://schemas.microsoft.com/office/powerpoint/2010/main" val="9200692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741DF-CC89-5D5B-9FB4-A961233DC73D}"/>
            </a:ext>
          </a:extLst>
        </p:cNvPr>
        <p:cNvGrpSpPr/>
        <p:nvPr/>
      </p:nvGrpSpPr>
      <p:grpSpPr>
        <a:xfrm>
          <a:off x="0" y="0"/>
          <a:ext cx="0" cy="0"/>
          <a:chOff x="0" y="0"/>
          <a:chExt cx="0" cy="0"/>
        </a:xfrm>
      </p:grpSpPr>
      <p:sp>
        <p:nvSpPr>
          <p:cNvPr id="16" name="Text Placeholder 15" descr="Sanitary, Stormwater, &amp; Deice Water System Underground Utility Repair Service">
            <a:extLst>
              <a:ext uri="{FF2B5EF4-FFF2-40B4-BE49-F238E27FC236}">
                <a16:creationId xmlns:a16="http://schemas.microsoft.com/office/drawing/2014/main" id="{5262DECA-C215-BCED-F82D-40EE6488CFF1}"/>
              </a:ext>
            </a:extLst>
          </p:cNvPr>
          <p:cNvSpPr>
            <a:spLocks noGrp="1"/>
          </p:cNvSpPr>
          <p:nvPr>
            <p:ph type="title" idx="4294967295"/>
          </p:nvPr>
        </p:nvSpPr>
        <p:spPr>
          <a:xfrm>
            <a:off x="758228" y="523721"/>
            <a:ext cx="9286875"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rgbClr val="440099"/>
                </a:solidFill>
                <a:latin typeface="+mn-lt"/>
                <a:ea typeface="+mn-ea"/>
                <a:cs typeface="+mn-cs"/>
              </a:rPr>
              <a:t>Plumbing Services </a:t>
            </a:r>
            <a:endParaRPr lang="en-US" sz="5400">
              <a:ea typeface="Calibri Light"/>
              <a:cs typeface="Calibri Light"/>
            </a:endParaRPr>
          </a:p>
        </p:txBody>
      </p:sp>
      <p:sp>
        <p:nvSpPr>
          <p:cNvPr id="3" name="TextBox 2" descr="DEN Operations &amp; Maintenance is seeking a qualified contractor to provide comprehensive maintenance, repair, and replacement services for onsite sanitary sewer, stormwater, and deice water piping systems. This includes areas such as retention ponds, glycol rehab treatment plants, and underground drainage infrastructure.&#10;&#10;Scope Highlights:&#10;Safety &amp; Permitting: Compliance with all safety protocols, traffic control, hazard identification, and scheduling to minimize impact to airport operations.&#10;Excavation &amp; Restoration: Utility locating, pipe repair/replacement, surface restoration, testing &amp; commissioning.&#10;Point Repairs: Abandon laterals, address root intrusion, offset joints, infiltration, cracks, and holes.&#10;​&#10;KEY INFORMATION ​&#10;Anticipated Advertisement Date:  Q3 2025 &#10;Estimated Project Value:  $5M to $9.99M&#10;Small Business Program Goal: TBD&#10;Key Scope/Industry:​  GPR (Ground-penetrating radar), Traffic Control, Power Equipment Operators, Welding, Plumbing, Pipe Assessment Management, Landscaping, Trenching &amp; Excavation, Permitting&#10;Project Manager​: Jacqueline Wilson | jacqueline.wilson@flydenver.com &#10;">
            <a:extLst>
              <a:ext uri="{FF2B5EF4-FFF2-40B4-BE49-F238E27FC236}">
                <a16:creationId xmlns:a16="http://schemas.microsoft.com/office/drawing/2014/main" id="{28E9224F-901A-FCE6-04FC-4F1326AD1923}"/>
              </a:ext>
              <a:ext uri="{C183D7F6-B498-43B3-948B-1728B52AA6E4}">
                <adec:decorative xmlns:adec="http://schemas.microsoft.com/office/drawing/2017/decorative" val="0"/>
              </a:ext>
            </a:extLst>
          </p:cNvPr>
          <p:cNvSpPr txBox="1"/>
          <p:nvPr/>
        </p:nvSpPr>
        <p:spPr>
          <a:xfrm>
            <a:off x="758228" y="1250728"/>
            <a:ext cx="9920948" cy="4524315"/>
          </a:xfrm>
          <a:prstGeom prst="rect">
            <a:avLst/>
          </a:prstGeom>
          <a:noFill/>
        </p:spPr>
        <p:txBody>
          <a:bodyPr wrap="square" lIns="91440" tIns="45720" rIns="91440" bIns="45720" anchor="t">
            <a:spAutoFit/>
          </a:bodyPr>
          <a:lstStyle/>
          <a:p>
            <a:pPr lvl="0"/>
            <a:r>
              <a:rPr lang="en-US" sz="1600">
                <a:solidFill>
                  <a:prstClr val="black"/>
                </a:solidFill>
                <a:ea typeface="Calibri" panose="020F0502020204030204"/>
                <a:cs typeface="Calibri" panose="020F0502020204030204"/>
              </a:rPr>
              <a:t>The Scope of Work for this Contract will be for task-order-based plumbing services related to various maintenance repairs and projects within Denver International Airport (DEN). The contractor will be required to provide plumbing repairs and projects for specific task-based, as needed work requested by DEN.     </a:t>
            </a:r>
          </a:p>
          <a:p>
            <a:pPr lvl="0"/>
            <a:endParaRPr lang="en-US" sz="1600">
              <a:solidFill>
                <a:prstClr val="black"/>
              </a:solidFill>
              <a:ea typeface="Calibri" panose="020F0502020204030204"/>
              <a:cs typeface="Calibri" panose="020F0502020204030204"/>
            </a:endParaRPr>
          </a:p>
          <a:p>
            <a:pPr lvl="0"/>
            <a:r>
              <a:rPr lang="en-US" sz="1600">
                <a:solidFill>
                  <a:prstClr val="black"/>
                </a:solidFill>
                <a:ea typeface="Calibri" panose="020F0502020204030204"/>
                <a:cs typeface="Calibri" panose="020F0502020204030204"/>
              </a:rPr>
              <a:t>Specific tasks include, but are not limited to furnishment and installation of the following:  </a:t>
            </a:r>
          </a:p>
          <a:p>
            <a:pPr marL="285750" lvl="0" indent="-285750">
              <a:buClr>
                <a:srgbClr val="E35B2A"/>
              </a:buClr>
              <a:buFont typeface="Arial" panose="020B0604020202020204" pitchFamily="34" charset="0"/>
              <a:buChar char="•"/>
            </a:pPr>
            <a:r>
              <a:rPr lang="en-US" sz="1600">
                <a:solidFill>
                  <a:prstClr val="black"/>
                </a:solidFill>
                <a:ea typeface="Calibri" panose="020F0502020204030204"/>
                <a:cs typeface="Calibri" panose="020F0502020204030204"/>
              </a:rPr>
              <a:t>Drainage Systems </a:t>
            </a:r>
          </a:p>
          <a:p>
            <a:pPr marL="285750" lvl="0" indent="-285750">
              <a:buClr>
                <a:srgbClr val="E35B2A"/>
              </a:buClr>
              <a:buFont typeface="Arial" panose="020B0604020202020204" pitchFamily="34" charset="0"/>
              <a:buChar char="•"/>
            </a:pPr>
            <a:r>
              <a:rPr lang="en-US" sz="1600">
                <a:solidFill>
                  <a:prstClr val="black"/>
                </a:solidFill>
                <a:ea typeface="Calibri" panose="020F0502020204030204"/>
                <a:cs typeface="Calibri" panose="020F0502020204030204"/>
              </a:rPr>
              <a:t>Domestic Potable and Non-Potable Water </a:t>
            </a:r>
          </a:p>
          <a:p>
            <a:pPr marL="285750" lvl="0" indent="-285750">
              <a:buClr>
                <a:srgbClr val="E35B2A"/>
              </a:buClr>
              <a:buFont typeface="Arial" panose="020B0604020202020204" pitchFamily="34" charset="0"/>
              <a:buChar char="•"/>
            </a:pPr>
            <a:r>
              <a:rPr lang="en-US" sz="1600">
                <a:solidFill>
                  <a:prstClr val="black"/>
                </a:solidFill>
                <a:ea typeface="Calibri" panose="020F0502020204030204"/>
                <a:cs typeface="Calibri" panose="020F0502020204030204"/>
              </a:rPr>
              <a:t>Fixtures and Equipment   </a:t>
            </a:r>
          </a:p>
          <a:p>
            <a:pPr marL="285750" lvl="0" indent="-285750">
              <a:buClr>
                <a:srgbClr val="E35B2A"/>
              </a:buClr>
              <a:buFont typeface="Arial" panose="020B0604020202020204" pitchFamily="34" charset="0"/>
              <a:buChar char="•"/>
            </a:pPr>
            <a:r>
              <a:rPr lang="en-US" sz="1600">
                <a:solidFill>
                  <a:prstClr val="black"/>
                </a:solidFill>
                <a:ea typeface="Calibri" panose="020F0502020204030204"/>
                <a:cs typeface="Calibri" panose="020F0502020204030204"/>
              </a:rPr>
              <a:t>Jetting and Scope (CCTV)</a:t>
            </a:r>
            <a:endParaRPr kumimoji="0" lang="en-US" sz="16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KEY INFORMATION ​</a:t>
            </a:r>
            <a:endParaRPr kumimoji="0" lang="en-US" sz="16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Anticipated Advertisement Date: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Q3 2026</a:t>
            </a:r>
            <a:endParaRPr kumimoji="0" lang="en-US" sz="1600" b="0" i="0" u="none" strike="noStrike" kern="1200" cap="none" spc="0" normalizeH="0" baseline="0" noProof="0">
              <a:ln>
                <a:noFill/>
              </a:ln>
              <a:solidFill>
                <a:prstClr val="black"/>
              </a:solidFill>
              <a:effectLst/>
              <a:uLnTx/>
              <a:uFillTx/>
              <a:latin typeface="Calibri" panose="020F0502020204030204"/>
              <a:ea typeface="Calibri"/>
              <a:cs typeface="Calibri"/>
            </a:endParaRPr>
          </a:p>
          <a:p>
            <a:pPr lvl="0">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Estimated Project Value: </a:t>
            </a:r>
            <a:r>
              <a:rPr lang="en-US" sz="1600">
                <a:solidFill>
                  <a:prstClr val="black"/>
                </a:solidFill>
              </a:rPr>
              <a:t>$500K to $1.99M</a:t>
            </a:r>
            <a:endParaRPr lang="en-US" sz="1600">
              <a:solidFill>
                <a:prstClr val="black"/>
              </a:solidFill>
              <a:ea typeface="Calibri"/>
              <a:cs typeface="Calibri"/>
            </a:endParaRPr>
          </a:p>
          <a:p>
            <a:pPr lvl="0">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Small Business Program Goal: </a:t>
            </a:r>
            <a:r>
              <a:rPr lang="en-US" sz="1600">
                <a:solidFill>
                  <a:prstClr val="black"/>
                </a:solidFill>
                <a:latin typeface="Calibri" panose="020F0502020204030204"/>
              </a:rPr>
              <a:t>TBD</a:t>
            </a:r>
            <a:endParaRPr lang="en-US" sz="1600" i="0" u="none" strike="noStrike" kern="1200" cap="none" spc="0" normalizeH="0" baseline="0" noProof="0">
              <a:ln>
                <a:noFill/>
              </a:ln>
              <a:solidFill>
                <a:prstClr val="black"/>
              </a:solidFill>
              <a:effectLst/>
              <a:uLnTx/>
              <a:uFillTx/>
              <a:latin typeface="Calibri" panose="020F0502020204030204"/>
              <a:ea typeface="Calibri"/>
              <a:cs typeface="Calibri"/>
            </a:endParaRPr>
          </a:p>
          <a:p>
            <a:pPr>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Key Scope/Industry:​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1600">
                <a:solidFill>
                  <a:prstClr val="black"/>
                </a:solidFill>
                <a:ea typeface="Calibri" panose="020F0502020204030204"/>
                <a:cs typeface="Calibri" panose="020F0502020204030204"/>
              </a:rPr>
              <a:t>Plumbing, Drainage Systems ,Domestic Potable and Non-Potable Water, Fixtures and Equipment, Jetting and Scope (CCTV)</a:t>
            </a:r>
          </a:p>
          <a:p>
            <a:pPr>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Project Manager</a:t>
            </a:r>
            <a:r>
              <a:rPr lang="en-US" sz="1600" b="1">
                <a:solidFill>
                  <a:prstClr val="black"/>
                </a:solidFill>
                <a:latin typeface="Calibri" panose="020F0502020204030204"/>
              </a:rPr>
              <a:t> </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rPr>
              <a:t>Maribeth Sarnecki | </a:t>
            </a:r>
            <a:r>
              <a:rPr kumimoji="0" lang="en-US" sz="16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hlinkClick r:id="rId3">
                  <a:extLst>
                    <a:ext uri="{A12FA001-AC4F-418D-AE19-62706E023703}">
                      <ahyp:hlinkClr xmlns:ahyp="http://schemas.microsoft.com/office/drawing/2018/hyperlinkcolor" val="tx"/>
                    </a:ext>
                  </a:extLst>
                </a:hlinkClick>
              </a:rPr>
              <a:t>Maribeth.Sarnecki@flydenver.com</a:t>
            </a:r>
            <a:r>
              <a:rPr kumimoji="0" lang="en-US" sz="16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rPr>
              <a:t> </a:t>
            </a:r>
            <a:endParaRPr lang="en-US" sz="1600">
              <a:solidFill>
                <a:prstClr val="black"/>
              </a:solidFill>
              <a:latin typeface="Calibri" panose="020F0502020204030204"/>
              <a:ea typeface="Calibri" panose="020F0502020204030204"/>
              <a:cs typeface="Calibri" panose="020F0502020204030204"/>
            </a:endParaRPr>
          </a:p>
          <a:p>
            <a:pPr>
              <a:defRPr/>
            </a:pPr>
            <a:r>
              <a:rPr lang="en-US" sz="1600" b="1">
                <a:solidFill>
                  <a:prstClr val="black"/>
                </a:solidFill>
                <a:latin typeface="Calibri" panose="020F0502020204030204"/>
                <a:ea typeface="Calibri" panose="020F0502020204030204"/>
                <a:cs typeface="Calibri" panose="020F0502020204030204"/>
              </a:rPr>
              <a:t>Contract Administrator: </a:t>
            </a:r>
            <a:r>
              <a:rPr lang="en-US" sz="1600">
                <a:solidFill>
                  <a:prstClr val="black"/>
                </a:solidFill>
                <a:ea typeface="Calibri" panose="020F0502020204030204"/>
                <a:cs typeface="Calibri" panose="020F0502020204030204"/>
              </a:rPr>
              <a:t>Trevan Watts| </a:t>
            </a:r>
            <a:r>
              <a:rPr lang="en-US" sz="1600">
                <a:hlinkClick r:id="rId4"/>
              </a:rPr>
              <a:t>Trevan.Watts@flydenver.com</a:t>
            </a:r>
            <a:r>
              <a:rPr lang="en-US" sz="1600"/>
              <a:t> Sara </a:t>
            </a:r>
            <a:r>
              <a:rPr lang="en-US" sz="1600" err="1"/>
              <a:t>Namerow</a:t>
            </a:r>
            <a:r>
              <a:rPr lang="en-US" sz="1600"/>
              <a:t> | </a:t>
            </a:r>
            <a:r>
              <a:rPr lang="en-US" sz="1600">
                <a:hlinkClick r:id="rId5"/>
              </a:rPr>
              <a:t>Sara.Namerow@flydenver.com</a:t>
            </a:r>
            <a:r>
              <a:rPr lang="en-US" sz="1600"/>
              <a:t> </a:t>
            </a:r>
            <a:endParaRPr lang="en-US" sz="1600">
              <a:solidFill>
                <a:prstClr val="black"/>
              </a:solidFill>
            </a:endParaRPr>
          </a:p>
        </p:txBody>
      </p:sp>
    </p:spTree>
    <p:extLst>
      <p:ext uri="{BB962C8B-B14F-4D97-AF65-F5344CB8AC3E}">
        <p14:creationId xmlns:p14="http://schemas.microsoft.com/office/powerpoint/2010/main" val="13641106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3E4D4-C26D-2CED-FE77-F418CF4615E2}"/>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A7DB9D50-3832-E0DF-96AB-A32C0B4279A9}"/>
              </a:ext>
            </a:extLst>
          </p:cNvPr>
          <p:cNvSpPr>
            <a:spLocks noGrp="1"/>
          </p:cNvSpPr>
          <p:nvPr>
            <p:ph type="title" idx="4294967295"/>
          </p:nvPr>
        </p:nvSpPr>
        <p:spPr>
          <a:xfrm>
            <a:off x="2359839" y="1040045"/>
            <a:ext cx="869473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rPr>
              <a:t>DEN Procurement</a:t>
            </a:r>
            <a:br>
              <a:rPr lang="en-US" sz="3600">
                <a:solidFill>
                  <a:schemeClr val="bg1"/>
                </a:solidFill>
              </a:rPr>
            </a:br>
            <a:r>
              <a:rPr lang="sv-SE" sz="3600">
                <a:solidFill>
                  <a:schemeClr val="bg1"/>
                </a:solidFill>
                <a:ea typeface="Calibri"/>
                <a:cs typeface="Calibri"/>
              </a:rPr>
              <a:t>Breakout Room #11</a:t>
            </a:r>
            <a:r>
              <a:rPr lang="en-US" sz="3600">
                <a:solidFill>
                  <a:schemeClr val="bg1"/>
                </a:solidFill>
              </a:rPr>
              <a:t> </a:t>
            </a:r>
            <a:br>
              <a:rPr lang="en-US" sz="3600">
                <a:solidFill>
                  <a:schemeClr val="bg1"/>
                </a:solidFill>
              </a:rPr>
            </a:br>
            <a:r>
              <a:rPr lang="en-US" sz="3600">
                <a:solidFill>
                  <a:schemeClr val="bg1"/>
                </a:solidFill>
              </a:rPr>
              <a:t> </a:t>
            </a:r>
            <a:br>
              <a:rPr lang="en-US" sz="3600" b="0" i="0" u="none" strike="noStrike" kern="1200" cap="none" spc="0" normalizeH="0" baseline="0" noProof="0">
                <a:ln>
                  <a:noFill/>
                </a:ln>
                <a:effectLst/>
                <a:uLnTx/>
                <a:uFillTx/>
                <a:ea typeface="Calibri"/>
                <a:cs typeface="Calibri"/>
              </a:rPr>
            </a:br>
            <a:r>
              <a:rPr lang="en-US" sz="3600">
                <a:solidFill>
                  <a:schemeClr val="bg1"/>
                </a:solidFill>
                <a:ea typeface="Calibri Light"/>
                <a:cs typeface="Calibri Light"/>
              </a:rPr>
              <a:t> </a:t>
            </a:r>
            <a:endParaRPr lang="en-US" sz="3600" b="0" i="0" u="none" strike="noStrike" kern="1200" cap="none" spc="0" normalizeH="0" baseline="0" noProof="0">
              <a:ln>
                <a:noFill/>
              </a:ln>
              <a:solidFill>
                <a:schemeClr val="bg1"/>
              </a:solidFill>
              <a:effectLst/>
              <a:uLnTx/>
              <a:uFillTx/>
              <a:ea typeface="Calibri"/>
              <a:cs typeface="Calibri"/>
            </a:endParaRPr>
          </a:p>
        </p:txBody>
      </p:sp>
    </p:spTree>
    <p:extLst>
      <p:ext uri="{BB962C8B-B14F-4D97-AF65-F5344CB8AC3E}">
        <p14:creationId xmlns:p14="http://schemas.microsoft.com/office/powerpoint/2010/main" val="20033561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2FDE6BB6-A18F-B285-0AE6-9FC7DB53D663}"/>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DEN Procurement  </a:t>
            </a:r>
          </a:p>
        </p:txBody>
      </p:sp>
      <p:sp>
        <p:nvSpPr>
          <p:cNvPr id="15" name="Text Placeholder 14" descr="QR Code redirecting to https://www.flydenver.com/business-and-community/procurement/opportunities/">
            <a:extLst>
              <a:ext uri="{FF2B5EF4-FFF2-40B4-BE49-F238E27FC236}">
                <a16:creationId xmlns:a16="http://schemas.microsoft.com/office/drawing/2014/main" id="{2FA385AD-55E8-5A28-C5A2-60C3A8F5BB42}"/>
              </a:ext>
            </a:extLst>
          </p:cNvPr>
          <p:cNvSpPr>
            <a:spLocks noGrp="1"/>
          </p:cNvSpPr>
          <p:nvPr>
            <p:ph type="body" sz="quarter" idx="14"/>
          </p:nvPr>
        </p:nvSpPr>
        <p:spPr>
          <a:xfrm>
            <a:off x="770439" y="1259557"/>
            <a:ext cx="9611811" cy="5218631"/>
          </a:xfrm>
        </p:spPr>
        <p:txBody>
          <a:bodyPr lIns="91440" tIns="45720" rIns="91440" bIns="45720" anchor="t"/>
          <a:lstStyle/>
          <a:p>
            <a:pPr>
              <a:spcBef>
                <a:spcPts val="0"/>
              </a:spcBef>
              <a:buNone/>
            </a:pPr>
            <a:r>
              <a:rPr lang="en-US" sz="1700" b="1"/>
              <a:t>Contract Types:</a:t>
            </a:r>
            <a:endParaRPr lang="en-US" sz="1700"/>
          </a:p>
          <a:p>
            <a:pPr>
              <a:spcBef>
                <a:spcPts val="0"/>
              </a:spcBef>
              <a:buFont typeface="Arial" panose="020B0604020202020204" pitchFamily="34" charset="0"/>
              <a:buChar char="•"/>
            </a:pPr>
            <a:r>
              <a:rPr lang="en-US" sz="1700" i="1"/>
              <a:t>Competitive:</a:t>
            </a:r>
            <a:r>
              <a:rPr lang="en-US" sz="1700"/>
              <a:t> Professional Services, Construction, Revenue Opportunities</a:t>
            </a:r>
          </a:p>
          <a:p>
            <a:pPr>
              <a:spcBef>
                <a:spcPts val="0"/>
              </a:spcBef>
              <a:buFont typeface="Arial" panose="020B0604020202020204" pitchFamily="34" charset="0"/>
              <a:buChar char="•"/>
            </a:pPr>
            <a:r>
              <a:rPr lang="en-US" sz="1700" i="1"/>
              <a:t>Non-Competitive:</a:t>
            </a:r>
            <a:r>
              <a:rPr lang="en-US" sz="1700"/>
              <a:t> Sole Source, Professional Preference, Amendments, Grants, Revenue Agreements</a:t>
            </a:r>
          </a:p>
          <a:p>
            <a:pPr marL="0" indent="0">
              <a:spcBef>
                <a:spcPts val="0"/>
              </a:spcBef>
              <a:buNone/>
            </a:pPr>
            <a:br>
              <a:rPr lang="en-US" sz="1700" b="1"/>
            </a:br>
            <a:r>
              <a:rPr lang="en-US" sz="1700" b="1"/>
              <a:t>Task Orders:</a:t>
            </a:r>
          </a:p>
          <a:p>
            <a:pPr>
              <a:spcBef>
                <a:spcPts val="0"/>
              </a:spcBef>
            </a:pPr>
            <a:r>
              <a:rPr lang="en-US" sz="1700"/>
              <a:t>Supports both competitive and non-competitive processes</a:t>
            </a:r>
          </a:p>
          <a:p>
            <a:pPr>
              <a:spcBef>
                <a:spcPts val="0"/>
              </a:spcBef>
              <a:buNone/>
            </a:pPr>
            <a:endParaRPr lang="en-US" sz="1700" b="1"/>
          </a:p>
          <a:p>
            <a:pPr>
              <a:spcBef>
                <a:spcPts val="0"/>
              </a:spcBef>
              <a:buNone/>
            </a:pPr>
            <a:r>
              <a:rPr lang="en-US" sz="1700" b="1"/>
              <a:t>Governance:</a:t>
            </a:r>
          </a:p>
          <a:p>
            <a:pPr>
              <a:spcBef>
                <a:spcPts val="0"/>
              </a:spcBef>
            </a:pPr>
            <a:r>
              <a:rPr lang="en-US" sz="1700"/>
              <a:t>City &amp; DEN Charter, Ordinances, and Regulations</a:t>
            </a:r>
          </a:p>
          <a:p>
            <a:pPr>
              <a:spcBef>
                <a:spcPts val="0"/>
              </a:spcBef>
              <a:buNone/>
            </a:pPr>
            <a:endParaRPr lang="en-US" sz="1700" b="1"/>
          </a:p>
          <a:p>
            <a:pPr>
              <a:spcBef>
                <a:spcPts val="0"/>
              </a:spcBef>
              <a:buNone/>
            </a:pPr>
            <a:r>
              <a:rPr lang="en-US" sz="1700" b="1"/>
              <a:t>Solicitation Types: </a:t>
            </a:r>
          </a:p>
          <a:p>
            <a:pPr>
              <a:spcBef>
                <a:spcPts val="0"/>
              </a:spcBef>
            </a:pPr>
            <a:r>
              <a:rPr lang="en-US" sz="1700"/>
              <a:t>RFP, RFQ, RFO, RFI, IFB, Informal Competitive Procurement</a:t>
            </a:r>
          </a:p>
          <a:p>
            <a:pPr>
              <a:spcBef>
                <a:spcPts val="0"/>
              </a:spcBef>
              <a:buNone/>
            </a:pPr>
            <a:endParaRPr lang="en-US" sz="1700" b="1"/>
          </a:p>
          <a:p>
            <a:pPr marL="0" indent="0">
              <a:spcBef>
                <a:spcPts val="0"/>
              </a:spcBef>
              <a:buNone/>
            </a:pPr>
            <a:endParaRPr lang="en-US" sz="1700" b="1">
              <a:ea typeface="Calibri"/>
              <a:cs typeface="Calibri"/>
            </a:endParaRPr>
          </a:p>
          <a:p>
            <a:pPr marL="0" indent="0">
              <a:spcBef>
                <a:spcPts val="0"/>
              </a:spcBef>
              <a:buNone/>
            </a:pPr>
            <a:r>
              <a:rPr lang="en-US" sz="1700" b="1"/>
              <a:t>Learn More: </a:t>
            </a:r>
            <a:r>
              <a:rPr lang="en-US" sz="1700"/>
              <a:t>Visit our breakout room or scan the QR code to explore DEN’s procurement process on our website.</a:t>
            </a:r>
          </a:p>
        </p:txBody>
      </p:sp>
      <p:pic>
        <p:nvPicPr>
          <p:cNvPr id="19" name="Picture 18" descr="QR Code redirecting to https://www.flydenver.com/business-and-community/procurement/opportunities/">
            <a:extLst>
              <a:ext uri="{FF2B5EF4-FFF2-40B4-BE49-F238E27FC236}">
                <a16:creationId xmlns:a16="http://schemas.microsoft.com/office/drawing/2014/main" id="{4FAF00CA-56C8-BBCB-5ADD-BA218BE2158A}"/>
              </a:ext>
            </a:extLst>
          </p:cNvPr>
          <p:cNvPicPr>
            <a:picLocks noChangeAspect="1"/>
          </p:cNvPicPr>
          <p:nvPr/>
        </p:nvPicPr>
        <p:blipFill>
          <a:blip r:embed="rId3"/>
          <a:stretch>
            <a:fillRect/>
          </a:stretch>
        </p:blipFill>
        <p:spPr>
          <a:xfrm>
            <a:off x="10734675" y="5324475"/>
            <a:ext cx="1285874" cy="1285874"/>
          </a:xfrm>
          <a:prstGeom prst="rect">
            <a:avLst/>
          </a:prstGeom>
        </p:spPr>
      </p:pic>
    </p:spTree>
    <p:extLst>
      <p:ext uri="{BB962C8B-B14F-4D97-AF65-F5344CB8AC3E}">
        <p14:creationId xmlns:p14="http://schemas.microsoft.com/office/powerpoint/2010/main" val="3755406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descr="DEN Procurement – Contract Lifecycle">
            <a:extLst>
              <a:ext uri="{FF2B5EF4-FFF2-40B4-BE49-F238E27FC236}">
                <a16:creationId xmlns:a16="http://schemas.microsoft.com/office/drawing/2014/main" id="{2BA945F4-CEF6-9FBD-95BF-ABCCF5D69BE9}"/>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DEN Procurement – Contract</a:t>
            </a:r>
            <a:r>
              <a:rPr kumimoji="0" lang="en-US" sz="3200" b="0" i="0" u="none" strike="noStrike" kern="1200" cap="none" spc="0" normalizeH="0" noProof="0">
                <a:ln>
                  <a:noFill/>
                </a:ln>
                <a:solidFill>
                  <a:srgbClr val="440099"/>
                </a:solidFill>
                <a:effectLst/>
                <a:uLnTx/>
                <a:uFillTx/>
                <a:latin typeface="+mn-lt"/>
                <a:ea typeface="+mn-ea"/>
                <a:cs typeface="+mn-cs"/>
              </a:rPr>
              <a:t> Lifecycle</a:t>
            </a:r>
            <a:endParaRPr kumimoji="0" lang="en-US" sz="3200" b="0" i="0" u="none" strike="noStrike" kern="1200" cap="none" spc="0" normalizeH="0" baseline="0" noProof="0">
              <a:ln>
                <a:noFill/>
              </a:ln>
              <a:solidFill>
                <a:srgbClr val="440099"/>
              </a:solidFill>
              <a:effectLst/>
              <a:uLnTx/>
              <a:uFillTx/>
              <a:latin typeface="+mn-lt"/>
              <a:ea typeface="+mn-ea"/>
              <a:cs typeface="+mn-cs"/>
            </a:endParaRPr>
          </a:p>
        </p:txBody>
      </p:sp>
      <p:sp>
        <p:nvSpPr>
          <p:cNvPr id="5" name="TextBox 4" descr="Active DEN Procurements &amp; Solicitations are available on BidNet: https://www.bidnetdirect.com/colorado/cityandcountyofdenverdepartmentofaviation&#10;Important Dates:&#10;Published/Advertised Date&#10;Proposal Due Date&#10;Important Information:&#10;Pre-proposal meetings outlining project details&#10;Proposal Narrative Contents &amp; Evaluation Criteria&#10;">
            <a:extLst>
              <a:ext uri="{FF2B5EF4-FFF2-40B4-BE49-F238E27FC236}">
                <a16:creationId xmlns:a16="http://schemas.microsoft.com/office/drawing/2014/main" id="{AB000D8F-73B4-F4CD-BB34-FB5A6DEA29CA}"/>
              </a:ext>
            </a:extLst>
          </p:cNvPr>
          <p:cNvSpPr txBox="1"/>
          <p:nvPr/>
        </p:nvSpPr>
        <p:spPr>
          <a:xfrm>
            <a:off x="770438" y="1397675"/>
            <a:ext cx="10735761" cy="2062103"/>
          </a:xfrm>
          <a:prstGeom prst="rect">
            <a:avLst/>
          </a:prstGeom>
          <a:noFill/>
        </p:spPr>
        <p:txBody>
          <a:bodyPr wrap="square" lIns="91440" tIns="45720" rIns="91440" bIns="45720" anchor="t">
            <a:spAutoFit/>
          </a:bodyPr>
          <a:lstStyle/>
          <a:p>
            <a:pPr marL="285750" indent="-285750" defTabSz="457200">
              <a:buClr>
                <a:srgbClr val="E35B2A"/>
              </a:buClr>
              <a:buFont typeface="Arial" panose="020B0604020202020204" pitchFamily="34" charset="0"/>
              <a:buChar char="•"/>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Active DEN Procurements &amp; Solicitations are available on </a:t>
            </a:r>
            <a:r>
              <a:rPr kumimoji="0" lang="en-US" sz="1600" b="0" i="0" u="none" strike="noStrike" kern="1200" cap="none" spc="0" normalizeH="0" baseline="0" noProof="0" err="1">
                <a:ln>
                  <a:noFill/>
                </a:ln>
                <a:solidFill>
                  <a:prstClr val="black"/>
                </a:solidFill>
                <a:effectLst/>
                <a:uLnTx/>
                <a:uFillTx/>
                <a:latin typeface="Calibri" panose="020F0502020204030204"/>
                <a:ea typeface="+mn-ea"/>
              </a:rPr>
              <a:t>BidNet</a:t>
            </a:r>
            <a:r>
              <a:rPr kumimoji="0" lang="en-US" sz="1600" b="0" i="0" u="none" strike="noStrike" kern="1200" cap="none" spc="0" normalizeH="0" baseline="0" noProof="0">
                <a:ln>
                  <a:noFill/>
                </a:ln>
                <a:solidFill>
                  <a:prstClr val="black"/>
                </a:solidFill>
                <a:effectLst/>
                <a:uLnTx/>
                <a:uFillTx/>
                <a:latin typeface="Calibri" panose="020F0502020204030204"/>
                <a:ea typeface="+mn-ea"/>
              </a:rPr>
              <a:t>: </a:t>
            </a:r>
            <a:r>
              <a:rPr kumimoji="0" lang="en-US" sz="1600" b="0" i="0" u="sng" strike="noStrike" kern="1200" cap="none" spc="0" normalizeH="0" baseline="0" noProof="0">
                <a:ln>
                  <a:noFill/>
                </a:ln>
                <a:solidFill>
                  <a:prstClr val="black"/>
                </a:solidFill>
                <a:effectLst/>
                <a:uLnTx/>
                <a:uFillTx/>
                <a:latin typeface="Calibri" panose="020F0502020204030204"/>
                <a:ea typeface="+mn-ea"/>
                <a:hlinkClick r:id="rId2">
                  <a:extLst>
                    <a:ext uri="{A12FA001-AC4F-418D-AE19-62706E023703}">
                      <ahyp:hlinkClr xmlns:ahyp="http://schemas.microsoft.com/office/drawing/2018/hyperlinkcolor" val="tx"/>
                    </a:ext>
                  </a:extLst>
                </a:hlinkClick>
              </a:rPr>
              <a:t>https://www.bidnetdirect.com/colorado/cityandcountyofdenverdepartmentofaviation</a:t>
            </a:r>
            <a:r>
              <a:rPr lang="en-US" sz="1600" u="sng">
                <a:solidFill>
                  <a:prstClr val="black"/>
                </a:solidFill>
                <a:latin typeface="Calibri" panose="020F0502020204030204"/>
              </a:rPr>
              <a:t> </a:t>
            </a:r>
            <a:endParaRPr kumimoji="0" lang="en-US" sz="1600" b="0" i="0" u="sng" strike="noStrike" kern="1200" cap="none" spc="0" normalizeH="0" baseline="0" noProof="0">
              <a:ln>
                <a:noFill/>
              </a:ln>
              <a:solidFill>
                <a:prstClr val="black"/>
              </a:solidFill>
              <a:effectLst/>
              <a:uLnTx/>
              <a:uFillTx/>
              <a:latin typeface="Calibri" panose="020F0502020204030204"/>
              <a:ea typeface="+mn-ea"/>
            </a:endParaRPr>
          </a:p>
          <a:p>
            <a:pPr marL="742950" marR="0" lvl="1"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Important Dates:</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1200150" marR="0" lvl="2"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Published/Advertised Date</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1200150" marR="0" lvl="2"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Proposal Due Date</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742950" marR="0" lvl="1"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Important Information:</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1200150" marR="0" lvl="2"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Pre-proposal meetings outlining project details</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1200150" marR="0" lvl="2" indent="-285750" algn="l" defTabSz="457200" rtl="0" eaLnBrk="1" fontAlgn="auto" latinLnBrk="0" hangingPunct="1">
              <a:lnSpc>
                <a:spcPct val="100000"/>
              </a:lnSpc>
              <a:spcBef>
                <a:spcPts val="0"/>
              </a:spcBef>
              <a:spcAft>
                <a:spcPts val="0"/>
              </a:spcAft>
              <a:buClr>
                <a:srgbClr val="E35B2A"/>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rPr>
              <a:t>Proposal Narrative Contents &amp; Evaluation Criteria</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5" descr="Contract Lifecycle at DEN &#10;&#10;https://www.flydenver.com/business-and-community/procurement/opportunities/">
            <a:extLst>
              <a:ext uri="{FF2B5EF4-FFF2-40B4-BE49-F238E27FC236}">
                <a16:creationId xmlns:a16="http://schemas.microsoft.com/office/drawing/2014/main" id="{9CE4D9AE-BFA2-566D-D5C9-18E22CD2B0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9135" y="3526886"/>
            <a:ext cx="9561901" cy="2925766"/>
          </a:xfrm>
          <a:prstGeom prst="rect">
            <a:avLst/>
          </a:prstGeom>
        </p:spPr>
      </p:pic>
    </p:spTree>
    <p:extLst>
      <p:ext uri="{BB962C8B-B14F-4D97-AF65-F5344CB8AC3E}">
        <p14:creationId xmlns:p14="http://schemas.microsoft.com/office/powerpoint/2010/main" val="19690753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B5592-C6BD-B9B3-49DF-B3A25D8C4ECA}"/>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FC50DAB9-D70B-6CD7-C0C0-A0F4FF0E2EFF}"/>
              </a:ext>
            </a:extLst>
          </p:cNvPr>
          <p:cNvSpPr>
            <a:spLocks noGrp="1"/>
          </p:cNvSpPr>
          <p:nvPr>
            <p:ph type="title" idx="4294967295"/>
          </p:nvPr>
        </p:nvSpPr>
        <p:spPr>
          <a:xfrm>
            <a:off x="2302329" y="1040045"/>
            <a:ext cx="988805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latin typeface="Calibri Light"/>
                <a:ea typeface="Calibri Light"/>
                <a:cs typeface="Calibri Light"/>
              </a:rPr>
              <a:t>Small Business Concessions Programs (ACDBE/SBEC)</a:t>
            </a:r>
            <a:br>
              <a:rPr lang="en-US" sz="3600" b="0" i="0" u="none" strike="noStrike" kern="1200" cap="none" spc="0" normalizeH="0" baseline="0" noProof="0">
                <a:ln>
                  <a:noFill/>
                </a:ln>
                <a:solidFill>
                  <a:schemeClr val="bg1"/>
                </a:solidFill>
                <a:effectLst/>
                <a:uLnTx/>
                <a:uFillTx/>
                <a:latin typeface="Calibri Light"/>
                <a:ea typeface="Calibri Light"/>
                <a:cs typeface="Calibri Light"/>
              </a:rPr>
            </a:br>
            <a:r>
              <a:rPr lang="en-US" sz="3600">
                <a:solidFill>
                  <a:schemeClr val="bg1"/>
                </a:solidFill>
                <a:latin typeface="Calibri Light"/>
                <a:ea typeface="Calibri Light"/>
                <a:cs typeface="Calibri Light"/>
              </a:rPr>
              <a:t>Airport Access &amp; Business Opportunity</a:t>
            </a:r>
            <a:br>
              <a:rPr lang="en-US" sz="3600">
                <a:solidFill>
                  <a:schemeClr val="bg1"/>
                </a:solidFill>
                <a:latin typeface="Calibri Light"/>
                <a:ea typeface="Calibri Light"/>
                <a:cs typeface="Calibri Light"/>
              </a:rPr>
            </a:br>
            <a:r>
              <a:rPr lang="sv-SE" sz="3600">
                <a:solidFill>
                  <a:schemeClr val="bg1"/>
                </a:solidFill>
                <a:ea typeface="Calibri"/>
                <a:cs typeface="Calibri"/>
              </a:rPr>
              <a:t>Breakout Room #12</a:t>
            </a:r>
            <a:br>
              <a:rPr lang="en-US" sz="3600">
                <a:solidFill>
                  <a:schemeClr val="bg1"/>
                </a:solidFill>
                <a:latin typeface="Calibri Light"/>
                <a:ea typeface="Calibri Light"/>
                <a:cs typeface="Calibri Light"/>
              </a:rPr>
            </a:br>
            <a:r>
              <a:rPr lang="en-US" sz="3600">
                <a:solidFill>
                  <a:schemeClr val="bg1"/>
                </a:solidFill>
              </a:rPr>
              <a:t> </a:t>
            </a:r>
            <a:br>
              <a:rPr lang="en-US" sz="3600">
                <a:latin typeface="Calibri Light"/>
                <a:ea typeface="Calibri Light"/>
                <a:cs typeface="Calibri Light"/>
              </a:rPr>
            </a:br>
            <a:r>
              <a:rPr lang="en-US" sz="3600">
                <a:solidFill>
                  <a:schemeClr val="bg1"/>
                </a:solidFill>
                <a:latin typeface="Calibri Light"/>
                <a:ea typeface="Calibri Light"/>
                <a:cs typeface="Calibri Light"/>
              </a:rPr>
              <a:t> </a:t>
            </a:r>
            <a:endParaRPr lang="en-US" sz="3600" b="0" i="0" u="none" strike="noStrike" kern="1200" cap="none" spc="0" normalizeH="0" baseline="0" noProof="0">
              <a:ln>
                <a:noFill/>
              </a:ln>
              <a:solidFill>
                <a:schemeClr val="bg1"/>
              </a:solidFill>
              <a:effectLst/>
              <a:uLnTx/>
              <a:uFillTx/>
              <a:latin typeface="Calibri Light"/>
              <a:ea typeface="Calibri"/>
              <a:cs typeface="Calibri"/>
            </a:endParaRPr>
          </a:p>
        </p:txBody>
      </p:sp>
    </p:spTree>
    <p:extLst>
      <p:ext uri="{BB962C8B-B14F-4D97-AF65-F5344CB8AC3E}">
        <p14:creationId xmlns:p14="http://schemas.microsoft.com/office/powerpoint/2010/main" val="21477757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5CAFC-0D9A-FF81-62AF-20B83C3A3D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1AAB72-3D88-892D-5C71-331343380F57}"/>
              </a:ext>
            </a:extLst>
          </p:cNvPr>
          <p:cNvSpPr>
            <a:spLocks noGrp="1"/>
          </p:cNvSpPr>
          <p:nvPr>
            <p:ph type="title"/>
          </p:nvPr>
        </p:nvSpPr>
        <p:spPr>
          <a:xfrm>
            <a:off x="349386" y="366434"/>
            <a:ext cx="11489596" cy="872768"/>
          </a:xfrm>
        </p:spPr>
        <p:txBody>
          <a:bodyPr>
            <a:normAutofit/>
          </a:bodyPr>
          <a:lstStyle/>
          <a:p>
            <a:pPr algn="ctr"/>
            <a:r>
              <a:rPr lang="en-US" sz="4300"/>
              <a:t>DBE and ACDBE Program Update</a:t>
            </a:r>
            <a:endParaRPr lang="en-US"/>
          </a:p>
        </p:txBody>
      </p:sp>
      <p:sp>
        <p:nvSpPr>
          <p:cNvPr id="5" name="TextBox 4">
            <a:extLst>
              <a:ext uri="{FF2B5EF4-FFF2-40B4-BE49-F238E27FC236}">
                <a16:creationId xmlns:a16="http://schemas.microsoft.com/office/drawing/2014/main" id="{6642FB71-B4B5-F302-616E-C6B12ED4A49A}"/>
              </a:ext>
            </a:extLst>
          </p:cNvPr>
          <p:cNvSpPr txBox="1"/>
          <p:nvPr/>
        </p:nvSpPr>
        <p:spPr>
          <a:xfrm>
            <a:off x="335543" y="1102431"/>
            <a:ext cx="11770184"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58595B"/>
                </a:solidFill>
                <a:effectLst/>
                <a:uLnTx/>
                <a:uFillTx/>
                <a:latin typeface="Franklin Gothic Book"/>
                <a:ea typeface="Calibri"/>
                <a:cs typeface="Calibri"/>
              </a:rPr>
              <a:t>On September 25, 2026, USDOT published its Final Rule amending the DBE and ACDBE programs and solidifying changes introduced in the October 3, 2025, Interim Final Rule.</a:t>
            </a:r>
          </a:p>
        </p:txBody>
      </p:sp>
      <p:sp>
        <p:nvSpPr>
          <p:cNvPr id="3" name="Content Placeholder 2">
            <a:extLst>
              <a:ext uri="{FF2B5EF4-FFF2-40B4-BE49-F238E27FC236}">
                <a16:creationId xmlns:a16="http://schemas.microsoft.com/office/drawing/2014/main" id="{B14D09BC-EB1E-1E8B-C9D9-00183CF66FB1}"/>
              </a:ext>
            </a:extLst>
          </p:cNvPr>
          <p:cNvSpPr>
            <a:spLocks noGrp="1"/>
          </p:cNvSpPr>
          <p:nvPr>
            <p:ph idx="1"/>
          </p:nvPr>
        </p:nvSpPr>
        <p:spPr>
          <a:xfrm>
            <a:off x="335498" y="1711781"/>
            <a:ext cx="5613290" cy="3942409"/>
          </a:xfrm>
        </p:spPr>
        <p:txBody>
          <a:bodyPr vert="horz" lIns="91440" tIns="45720" rIns="91440" bIns="45720" rtlCol="0" anchor="t">
            <a:noAutofit/>
          </a:bodyPr>
          <a:lstStyle/>
          <a:p>
            <a:pPr algn="ctr"/>
            <a:r>
              <a:rPr lang="en-US" sz="1400" b="1"/>
              <a:t>Key Changes</a:t>
            </a:r>
          </a:p>
          <a:p>
            <a:pPr algn="ctr"/>
            <a:endParaRPr lang="en-US" sz="600" b="1"/>
          </a:p>
          <a:p>
            <a:pPr marL="285750" indent="-285750">
              <a:buFont typeface="Arial"/>
              <a:buChar char="•"/>
            </a:pPr>
            <a:r>
              <a:rPr lang="en-US" sz="1400"/>
              <a:t>Eliminated race- and sex-based presumptions of social and economic disadvantage and formalized the requirement that all current and applicant owners must submit a Personal Narrative (PN) and Personal Net Worth (PNW) statement that demonstrates lived experiences of disadvantage. 49 CFR 26.67</a:t>
            </a:r>
            <a:endParaRPr lang="en-US"/>
          </a:p>
          <a:p>
            <a:endParaRPr lang="en-US" sz="600"/>
          </a:p>
          <a:p>
            <a:pPr marL="285750" indent="-285750">
              <a:buFont typeface="Arial"/>
              <a:buChar char="•"/>
            </a:pPr>
            <a:r>
              <a:rPr lang="en-US" sz="1400"/>
              <a:t>Importantly owners may discuss specific, individualized instances of discrimination or disadvantage tied to race or sex.</a:t>
            </a:r>
          </a:p>
          <a:p>
            <a:endParaRPr lang="en-US" sz="600"/>
          </a:p>
          <a:p>
            <a:pPr marL="285750" indent="-285750">
              <a:buFont typeface="Arial"/>
              <a:buChar char="•"/>
            </a:pPr>
            <a:r>
              <a:rPr lang="en-US" sz="1400"/>
              <a:t>Established a December 24, 2026, deadline to complete the reevaluation process, with an option for a 90-day extension.</a:t>
            </a:r>
          </a:p>
          <a:p>
            <a:endParaRPr lang="en-US" sz="600"/>
          </a:p>
          <a:p>
            <a:pPr marL="285750" indent="-285750">
              <a:buFont typeface="Arial"/>
              <a:buChar char="•"/>
            </a:pPr>
            <a:r>
              <a:rPr lang="en-US" sz="1400"/>
              <a:t>Following the deadline, goals will be resuming upon FAA approval of updated triennial goal (ACDBE has already resumed counting on existing projects, but goal setting remains paused)</a:t>
            </a:r>
          </a:p>
          <a:p>
            <a:endParaRPr lang="en-US" sz="600"/>
          </a:p>
          <a:p>
            <a:pPr marL="285750" indent="-285750">
              <a:buFont typeface="Arial"/>
              <a:buChar char="•"/>
            </a:pPr>
            <a:r>
              <a:rPr lang="en-US" sz="1400"/>
              <a:t>Final Rule: </a:t>
            </a:r>
            <a:r>
              <a:rPr lang="en-US" sz="1400">
                <a:hlinkClick r:id="rId2"/>
              </a:rPr>
              <a:t>Federal Register (2026‑19688)</a:t>
            </a:r>
          </a:p>
          <a:p>
            <a:endParaRPr lang="en-US" sz="600"/>
          </a:p>
          <a:p>
            <a:pPr marL="285750" indent="-285750">
              <a:buFont typeface="Arial"/>
              <a:buChar char="•"/>
            </a:pPr>
            <a:r>
              <a:rPr lang="en-US" sz="1400"/>
              <a:t>USDOT’s updated FAQs: </a:t>
            </a:r>
            <a:r>
              <a:rPr lang="en-US" sz="1400">
                <a:hlinkClick r:id="rId3"/>
              </a:rPr>
              <a:t>DOT FAQs – Final Rule Implementation</a:t>
            </a:r>
          </a:p>
          <a:p>
            <a:endParaRPr lang="en-US" sz="1400" b="1"/>
          </a:p>
        </p:txBody>
      </p:sp>
      <p:sp>
        <p:nvSpPr>
          <p:cNvPr id="7" name="Content Placeholder 2">
            <a:extLst>
              <a:ext uri="{FF2B5EF4-FFF2-40B4-BE49-F238E27FC236}">
                <a16:creationId xmlns:a16="http://schemas.microsoft.com/office/drawing/2014/main" id="{8E1375C4-5A37-4309-B2C4-483939BCDEFE}"/>
              </a:ext>
            </a:extLst>
          </p:cNvPr>
          <p:cNvSpPr txBox="1">
            <a:spLocks/>
          </p:cNvSpPr>
          <p:nvPr/>
        </p:nvSpPr>
        <p:spPr>
          <a:xfrm>
            <a:off x="6239769" y="1716696"/>
            <a:ext cx="5773063" cy="3942409"/>
          </a:xfrm>
          <a:prstGeom prst="rect">
            <a:avLst/>
          </a:prstGeom>
        </p:spPr>
        <p:txBody>
          <a:bodyPr vert="horz" lIns="91440" tIns="45720" rIns="91440" bIns="45720" rtlCol="0" anchor="t">
            <a:noAutofit/>
          </a:bodyPr>
          <a:lstStyle>
            <a:lvl1pPr marL="0" indent="0" algn="l" defTabSz="609585" rtl="0" eaLnBrk="1" latinLnBrk="0" hangingPunct="1">
              <a:spcBef>
                <a:spcPts val="0"/>
              </a:spcBef>
              <a:buFontTx/>
              <a:buNone/>
              <a:defRPr sz="2933" kern="1200" baseline="0">
                <a:solidFill>
                  <a:schemeClr val="tx1"/>
                </a:solidFill>
                <a:latin typeface="Franklin Gothic Book"/>
                <a:ea typeface="+mn-ea"/>
                <a:cs typeface="+mn-cs"/>
              </a:defRPr>
            </a:lvl1pPr>
            <a:lvl2pPr marL="0" indent="0" algn="l" defTabSz="609585" rtl="0" eaLnBrk="1" latinLnBrk="0" hangingPunct="1">
              <a:spcBef>
                <a:spcPts val="0"/>
              </a:spcBef>
              <a:buFontTx/>
              <a:buNone/>
              <a:defRPr sz="2933" kern="1200" baseline="0">
                <a:solidFill>
                  <a:schemeClr val="tx1"/>
                </a:solidFill>
                <a:latin typeface="Franklin Gothic Book"/>
                <a:ea typeface="+mn-ea"/>
                <a:cs typeface="+mn-cs"/>
              </a:defRPr>
            </a:lvl2pPr>
            <a:lvl3pPr marL="0" indent="0" algn="l" defTabSz="609585" rtl="0" eaLnBrk="1" latinLnBrk="0" hangingPunct="1">
              <a:spcBef>
                <a:spcPts val="0"/>
              </a:spcBef>
              <a:buFontTx/>
              <a:buNone/>
              <a:defRPr sz="2933" kern="1200" baseline="0">
                <a:solidFill>
                  <a:schemeClr val="tx1"/>
                </a:solidFill>
                <a:latin typeface="Franklin Gothic Book"/>
                <a:ea typeface="+mn-ea"/>
                <a:cs typeface="+mn-cs"/>
              </a:defRPr>
            </a:lvl3pPr>
            <a:lvl4pPr marL="0" indent="0" algn="l" defTabSz="609585" rtl="0" eaLnBrk="1" latinLnBrk="0" hangingPunct="1">
              <a:spcBef>
                <a:spcPts val="0"/>
              </a:spcBef>
              <a:buFontTx/>
              <a:buNone/>
              <a:defRPr sz="2933" kern="1200" baseline="0">
                <a:solidFill>
                  <a:schemeClr val="tx1"/>
                </a:solidFill>
                <a:latin typeface="Franklin Gothic Book"/>
                <a:ea typeface="+mn-ea"/>
                <a:cs typeface="+mn-cs"/>
              </a:defRPr>
            </a:lvl4pPr>
            <a:lvl5pPr marL="0" indent="0" algn="l" defTabSz="609585" rtl="0" eaLnBrk="1" latinLnBrk="0" hangingPunct="1">
              <a:spcBef>
                <a:spcPts val="0"/>
              </a:spcBef>
              <a:buFontTx/>
              <a:buNone/>
              <a:defRPr sz="2933" kern="1200" baseline="0">
                <a:solidFill>
                  <a:schemeClr val="tx1"/>
                </a:solidFill>
                <a:latin typeface="Franklin Gothic Book"/>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8595B"/>
                </a:solidFill>
                <a:effectLst/>
                <a:uLnTx/>
                <a:uFillTx/>
                <a:latin typeface="Franklin Gothic Book"/>
                <a:ea typeface="+mn-ea"/>
                <a:cs typeface="+mn-cs"/>
              </a:rPr>
              <a:t>What You Need To Do</a:t>
            </a:r>
          </a:p>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a:ln>
                <a:noFill/>
              </a:ln>
              <a:solidFill>
                <a:srgbClr val="58595B"/>
              </a:solidFill>
              <a:effectLst/>
              <a:uLnTx/>
              <a:uFillTx/>
              <a:latin typeface="Franklin Gothic Book"/>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8595B"/>
                </a:solidFill>
                <a:effectLst/>
                <a:uLnTx/>
                <a:uFillTx/>
                <a:latin typeface="Franklin Gothic Book"/>
                <a:ea typeface="+mn-ea"/>
                <a:cs typeface="+mn-cs"/>
              </a:rPr>
              <a:t>Already submitted your reevaluation and have been recertified?</a:t>
            </a:r>
          </a:p>
          <a:p>
            <a:pPr marL="285750" marR="0" lvl="0" indent="-285750" algn="l" defTabSz="609585" rtl="0" eaLnBrk="1" fontAlgn="auto" latinLnBrk="0" hangingPunct="1">
              <a:lnSpc>
                <a:spcPct val="100000"/>
              </a:lnSpc>
              <a:spcBef>
                <a:spcPts val="0"/>
              </a:spcBef>
              <a:spcAft>
                <a:spcPts val="0"/>
              </a:spcAft>
              <a:buClrTx/>
              <a:buSzTx/>
              <a:buFont typeface="Arial"/>
              <a:buChar char="•"/>
              <a:tabLst/>
              <a:defRPr/>
            </a:pPr>
            <a:r>
              <a:rPr kumimoji="0" lang="en-US" sz="1400" b="0" i="0" u="none" strike="noStrike" kern="1200" cap="none" spc="0" normalizeH="0" baseline="0" noProof="0">
                <a:ln>
                  <a:noFill/>
                </a:ln>
                <a:solidFill>
                  <a:srgbClr val="58595B"/>
                </a:solidFill>
                <a:effectLst/>
                <a:uLnTx/>
                <a:uFillTx/>
                <a:latin typeface="Franklin Gothic Book"/>
                <a:ea typeface="+mn-ea"/>
                <a:cs typeface="+mn-cs"/>
              </a:rPr>
              <a:t>No further action needed</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8595B"/>
              </a:solidFill>
              <a:effectLst/>
              <a:uLnTx/>
              <a:uFillTx/>
              <a:latin typeface="Franklin Gothic Book"/>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8595B"/>
                </a:solidFill>
                <a:effectLst/>
                <a:uLnTx/>
                <a:uFillTx/>
                <a:latin typeface="Franklin Gothic Book"/>
                <a:ea typeface="+mn-ea"/>
                <a:cs typeface="+mn-cs"/>
              </a:rPr>
              <a:t>Submitted your PN and PNW for reevaluation, but have not received a determination?</a:t>
            </a:r>
          </a:p>
          <a:p>
            <a:pPr marL="285750" marR="0" lvl="0" indent="-285750" algn="l" defTabSz="609585" rtl="0" eaLnBrk="1" fontAlgn="auto" latinLnBrk="0" hangingPunct="1">
              <a:lnSpc>
                <a:spcPct val="100000"/>
              </a:lnSpc>
              <a:spcBef>
                <a:spcPts val="0"/>
              </a:spcBef>
              <a:spcAft>
                <a:spcPts val="0"/>
              </a:spcAft>
              <a:buClrTx/>
              <a:buSzTx/>
              <a:buFont typeface="Arial"/>
              <a:buChar char="•"/>
              <a:tabLst/>
              <a:defRPr/>
            </a:pPr>
            <a:r>
              <a:rPr kumimoji="0" lang="en-US" sz="1400" b="0" i="0" u="none" strike="noStrike" kern="1200" cap="none" spc="0" normalizeH="0" baseline="0" noProof="0">
                <a:ln>
                  <a:noFill/>
                </a:ln>
                <a:solidFill>
                  <a:srgbClr val="58595B"/>
                </a:solidFill>
                <a:effectLst/>
                <a:uLnTx/>
                <a:uFillTx/>
                <a:latin typeface="Franklin Gothic Book"/>
                <a:ea typeface="+mn-ea"/>
                <a:cs typeface="+mn-cs"/>
              </a:rPr>
              <a:t>You do not need to resubmit your 2025 Reevaluation</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8595B"/>
              </a:solidFill>
              <a:effectLst/>
              <a:uLnTx/>
              <a:uFillTx/>
              <a:latin typeface="Franklin Gothic Book"/>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8595B"/>
                </a:solidFill>
                <a:effectLst/>
                <a:uLnTx/>
                <a:uFillTx/>
                <a:latin typeface="Franklin Gothic Book"/>
                <a:ea typeface="+mn-ea"/>
                <a:cs typeface="+mn-cs"/>
              </a:rPr>
              <a:t>Received a Q&amp;A or 2025 Reevaluation Application was returned?</a:t>
            </a:r>
          </a:p>
          <a:p>
            <a:pPr marL="285750" marR="0" lvl="0" indent="-285750" algn="l" defTabSz="609585" rtl="0" eaLnBrk="1" fontAlgn="auto" latinLnBrk="0" hangingPunct="1">
              <a:lnSpc>
                <a:spcPct val="100000"/>
              </a:lnSpc>
              <a:spcBef>
                <a:spcPts val="0"/>
              </a:spcBef>
              <a:spcAft>
                <a:spcPts val="0"/>
              </a:spcAft>
              <a:buClrTx/>
              <a:buSzTx/>
              <a:buFont typeface="Arial"/>
              <a:buChar char="•"/>
              <a:tabLst/>
              <a:defRPr/>
            </a:pPr>
            <a:r>
              <a:rPr kumimoji="0" lang="en-US" sz="1400" b="0" i="0" u="none" strike="noStrike" kern="1200" cap="none" spc="0" normalizeH="0" baseline="0" noProof="0">
                <a:ln>
                  <a:noFill/>
                </a:ln>
                <a:solidFill>
                  <a:srgbClr val="58595B"/>
                </a:solidFill>
                <a:effectLst/>
                <a:uLnTx/>
                <a:uFillTx/>
                <a:latin typeface="Franklin Gothic Book"/>
                <a:ea typeface="+mn-ea"/>
                <a:cs typeface="+mn-cs"/>
              </a:rPr>
              <a:t>Respond to the Q&amp;A with the requested information or resubmit your application with a revised PN and/or PNW as soon as possible</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8595B"/>
              </a:solidFill>
              <a:effectLst/>
              <a:uLnTx/>
              <a:uFillTx/>
              <a:latin typeface="Franklin Gothic Book"/>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8595B"/>
                </a:solidFill>
                <a:effectLst/>
                <a:uLnTx/>
                <a:uFillTx/>
                <a:latin typeface="Franklin Gothic Book"/>
                <a:ea typeface="+mn-ea"/>
                <a:cs typeface="+mn-cs"/>
              </a:rPr>
              <a:t>Have not submitted a PN and PNW statement for reevaluation?</a:t>
            </a:r>
          </a:p>
          <a:p>
            <a:pPr marL="285750" marR="0" lvl="0" indent="-285750" algn="l" defTabSz="609585" rtl="0" eaLnBrk="1" fontAlgn="auto" latinLnBrk="0" hangingPunct="1">
              <a:lnSpc>
                <a:spcPct val="100000"/>
              </a:lnSpc>
              <a:spcBef>
                <a:spcPts val="0"/>
              </a:spcBef>
              <a:spcAft>
                <a:spcPts val="0"/>
              </a:spcAft>
              <a:buClrTx/>
              <a:buSzTx/>
              <a:buFont typeface="Arial"/>
              <a:buChar char="•"/>
              <a:tabLst/>
              <a:defRPr/>
            </a:pPr>
            <a:r>
              <a:rPr kumimoji="0" lang="en-US" sz="1400" b="0" i="0" u="none" strike="noStrike" kern="1200" cap="none" spc="0" normalizeH="0" baseline="0" noProof="0">
                <a:ln>
                  <a:noFill/>
                </a:ln>
                <a:solidFill>
                  <a:srgbClr val="58595B"/>
                </a:solidFill>
                <a:effectLst/>
                <a:uLnTx/>
                <a:uFillTx/>
                <a:latin typeface="Franklin Gothic Book"/>
                <a:ea typeface="+mn-ea"/>
                <a:cs typeface="+mn-cs"/>
              </a:rPr>
              <a:t>Complete the 2025 Reevaluation Application: </a:t>
            </a:r>
            <a:r>
              <a:rPr kumimoji="0" lang="en-US" sz="1400" b="0" i="0" u="none" strike="noStrike" kern="1200" cap="none" spc="0" normalizeH="0" baseline="0" noProof="0">
                <a:ln>
                  <a:noFill/>
                </a:ln>
                <a:solidFill>
                  <a:srgbClr val="58595B"/>
                </a:solidFill>
                <a:effectLst/>
                <a:uLnTx/>
                <a:uFillTx/>
                <a:latin typeface="Franklin Gothic Book"/>
                <a:ea typeface="+mn-ea"/>
                <a:cs typeface="+mn-cs"/>
                <a:hlinkClick r:id="rId4"/>
              </a:rPr>
              <a:t>www.denver.mwdbe.com</a:t>
            </a:r>
            <a:r>
              <a:rPr kumimoji="0" lang="en-US" sz="1400" b="0" i="0" u="none" strike="noStrike" kern="1200" cap="none" spc="0" normalizeH="0" baseline="0" noProof="0">
                <a:ln>
                  <a:noFill/>
                </a:ln>
                <a:solidFill>
                  <a:srgbClr val="58595B"/>
                </a:solidFill>
                <a:effectLst/>
                <a:uLnTx/>
                <a:uFillTx/>
                <a:latin typeface="Franklin Gothic Book"/>
                <a:ea typeface="+mn-ea"/>
                <a:cs typeface="+mn-cs"/>
              </a:rPr>
              <a:t>  </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rgbClr val="58595B"/>
              </a:solidFill>
              <a:effectLst/>
              <a:uLnTx/>
              <a:uFillTx/>
              <a:latin typeface="Franklin Gothic Book"/>
              <a:ea typeface="+mn-ea"/>
              <a:cs typeface="+mn-cs"/>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8595B"/>
                </a:solidFill>
                <a:effectLst/>
                <a:uLnTx/>
                <a:uFillTx/>
                <a:latin typeface="Franklin Gothic Book"/>
                <a:ea typeface="+mn-ea"/>
                <a:cs typeface="+mn-cs"/>
              </a:rPr>
              <a:t>Questions? </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8595B"/>
                </a:solidFill>
                <a:effectLst/>
                <a:uLnTx/>
                <a:uFillTx/>
                <a:latin typeface="Franklin Gothic Book"/>
                <a:ea typeface="+mn-ea"/>
                <a:cs typeface="+mn-cs"/>
              </a:rPr>
              <a:t>ACDBE: </a:t>
            </a:r>
            <a:r>
              <a:rPr kumimoji="0" lang="en-US" sz="1400" b="0" i="0" u="none" strike="noStrike" kern="1200" cap="none" spc="0" normalizeH="0" baseline="0" noProof="0">
                <a:ln>
                  <a:noFill/>
                </a:ln>
                <a:solidFill>
                  <a:srgbClr val="58595B"/>
                </a:solidFill>
                <a:effectLst/>
                <a:uLnTx/>
                <a:uFillTx/>
                <a:latin typeface="Franklin Gothic Book"/>
                <a:ea typeface="+mn-ea"/>
                <a:cs typeface="+mn-cs"/>
                <a:hlinkClick r:id="rId5"/>
              </a:rPr>
              <a:t>DEN-ACDBE@flydenver.com</a:t>
            </a:r>
            <a:r>
              <a:rPr kumimoji="0" lang="en-US" sz="1400" b="0" i="0" u="none" strike="noStrike" kern="1200" cap="none" spc="0" normalizeH="0" baseline="0" noProof="0">
                <a:ln>
                  <a:noFill/>
                </a:ln>
                <a:solidFill>
                  <a:srgbClr val="58595B"/>
                </a:solidFill>
                <a:effectLst/>
                <a:uLnTx/>
                <a:uFillTx/>
                <a:latin typeface="Franklin Gothic Book"/>
                <a:ea typeface="+mn-ea"/>
                <a:cs typeface="+mn-cs"/>
              </a:rPr>
              <a:t>  </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8595B"/>
                </a:solidFill>
                <a:effectLst/>
                <a:uLnTx/>
                <a:uFillTx/>
                <a:latin typeface="Franklin Gothic Book"/>
                <a:ea typeface="+mn-ea"/>
                <a:cs typeface="+mn-cs"/>
              </a:rPr>
              <a:t>DBE: </a:t>
            </a:r>
            <a:r>
              <a:rPr kumimoji="0" lang="en-US" sz="1400" b="0" i="0" u="none" strike="noStrike" kern="1200" cap="none" spc="0" normalizeH="0" baseline="0" noProof="0">
                <a:ln>
                  <a:noFill/>
                </a:ln>
                <a:solidFill>
                  <a:srgbClr val="58595B"/>
                </a:solidFill>
                <a:effectLst/>
                <a:uLnTx/>
                <a:uFillTx/>
                <a:latin typeface="Franklin Gothic Book"/>
                <a:ea typeface="+mn-ea"/>
                <a:cs typeface="+mn-cs"/>
                <a:hlinkClick r:id="rId6"/>
              </a:rPr>
              <a:t>certificationinfo@denvergov.org</a:t>
            </a:r>
            <a:r>
              <a:rPr kumimoji="0" lang="en-US" sz="1400" b="0" i="0" u="none" strike="noStrike" kern="1200" cap="none" spc="0" normalizeH="0" baseline="0" noProof="0">
                <a:ln>
                  <a:noFill/>
                </a:ln>
                <a:solidFill>
                  <a:srgbClr val="58595B"/>
                </a:solidFill>
                <a:effectLst/>
                <a:uLnTx/>
                <a:uFillTx/>
                <a:latin typeface="Franklin Gothic Book"/>
                <a:ea typeface="+mn-ea"/>
                <a:cs typeface="+mn-cs"/>
              </a:rPr>
              <a:t>  </a:t>
            </a:r>
          </a:p>
        </p:txBody>
      </p:sp>
    </p:spTree>
    <p:extLst>
      <p:ext uri="{BB962C8B-B14F-4D97-AF65-F5344CB8AC3E}">
        <p14:creationId xmlns:p14="http://schemas.microsoft.com/office/powerpoint/2010/main" val="37195389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EC06A-DFC9-83FF-F1A4-267124C5715A}"/>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BCDE804D-D84B-D319-2F34-596F1310CA08}"/>
              </a:ext>
            </a:extLst>
          </p:cNvPr>
          <p:cNvSpPr>
            <a:spLocks noGrp="1"/>
          </p:cNvSpPr>
          <p:nvPr>
            <p:ph type="title" idx="4294967295"/>
          </p:nvPr>
        </p:nvSpPr>
        <p:spPr>
          <a:xfrm>
            <a:off x="2359839" y="1040045"/>
            <a:ext cx="869473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latin typeface="Calibri Light"/>
                <a:ea typeface="Calibri Light"/>
                <a:cs typeface="Calibri Light"/>
              </a:rPr>
              <a:t>Division of Small Business Opportunity</a:t>
            </a:r>
            <a:br>
              <a:rPr lang="en-US" sz="3600">
                <a:solidFill>
                  <a:schemeClr val="bg1"/>
                </a:solidFill>
                <a:latin typeface="Calibri Light"/>
                <a:ea typeface="Calibri Light"/>
                <a:cs typeface="Calibri Light"/>
              </a:rPr>
            </a:br>
            <a:r>
              <a:rPr lang="sv-SE" sz="3600">
                <a:solidFill>
                  <a:schemeClr val="bg1"/>
                </a:solidFill>
                <a:ea typeface="Calibri"/>
                <a:cs typeface="Calibri"/>
              </a:rPr>
              <a:t>Breakout Room #12</a:t>
            </a:r>
            <a:br>
              <a:rPr lang="en-US" sz="3600">
                <a:solidFill>
                  <a:schemeClr val="bg1"/>
                </a:solidFill>
                <a:latin typeface="Calibri Light"/>
                <a:ea typeface="Calibri Light"/>
                <a:cs typeface="Calibri Light"/>
              </a:rPr>
            </a:br>
            <a:r>
              <a:rPr lang="en-US" sz="3600">
                <a:solidFill>
                  <a:schemeClr val="bg1"/>
                </a:solidFill>
              </a:rPr>
              <a:t> </a:t>
            </a:r>
            <a:br>
              <a:rPr lang="en-US" sz="3600" b="0" i="0" u="none" strike="noStrike" kern="1200" cap="none" spc="0" normalizeH="0" baseline="0" noProof="0">
                <a:ln>
                  <a:noFill/>
                </a:ln>
                <a:effectLst/>
                <a:uLnTx/>
                <a:uFillTx/>
                <a:latin typeface="Calibri Light"/>
                <a:ea typeface="Calibri Light"/>
                <a:cs typeface="Calibri Light"/>
              </a:rPr>
            </a:br>
            <a:endParaRPr lang="en-US" sz="3600" b="0" i="0" u="none" strike="noStrike" kern="1200" cap="none" spc="0" normalizeH="0" baseline="0" noProof="0">
              <a:ln>
                <a:noFill/>
              </a:ln>
              <a:solidFill>
                <a:schemeClr val="bg1"/>
              </a:solidFill>
              <a:effectLst/>
              <a:uLnTx/>
              <a:uFillTx/>
              <a:latin typeface="Calibri Light"/>
              <a:ea typeface="Calibri"/>
              <a:cs typeface="Calibri"/>
            </a:endParaRPr>
          </a:p>
        </p:txBody>
      </p:sp>
    </p:spTree>
    <p:extLst>
      <p:ext uri="{BB962C8B-B14F-4D97-AF65-F5344CB8AC3E}">
        <p14:creationId xmlns:p14="http://schemas.microsoft.com/office/powerpoint/2010/main" val="16758077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C7531-D8A2-319C-F235-41ABCD2A7F09}"/>
              </a:ext>
            </a:extLst>
          </p:cNvPr>
          <p:cNvSpPr>
            <a:spLocks noGrp="1"/>
          </p:cNvSpPr>
          <p:nvPr>
            <p:ph type="title"/>
          </p:nvPr>
        </p:nvSpPr>
        <p:spPr>
          <a:xfrm>
            <a:off x="558321" y="-2276"/>
            <a:ext cx="11501886" cy="1290639"/>
          </a:xfrm>
        </p:spPr>
        <p:txBody>
          <a:bodyPr>
            <a:normAutofit/>
          </a:bodyPr>
          <a:lstStyle/>
          <a:p>
            <a:pPr algn="ctr"/>
            <a:r>
              <a:rPr lang="en-US" sz="4000"/>
              <a:t>Division of Small Business Opportunity (DSBO)</a:t>
            </a:r>
          </a:p>
        </p:txBody>
      </p:sp>
      <p:sp>
        <p:nvSpPr>
          <p:cNvPr id="5" name="TextBox 4">
            <a:extLst>
              <a:ext uri="{FF2B5EF4-FFF2-40B4-BE49-F238E27FC236}">
                <a16:creationId xmlns:a16="http://schemas.microsoft.com/office/drawing/2014/main" id="{2325AF21-5B65-438E-3AD1-D3ACD7F59CC9}"/>
              </a:ext>
            </a:extLst>
          </p:cNvPr>
          <p:cNvSpPr txBox="1"/>
          <p:nvPr/>
        </p:nvSpPr>
        <p:spPr>
          <a:xfrm>
            <a:off x="347832" y="930367"/>
            <a:ext cx="11487508"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58595B"/>
                </a:solidFill>
                <a:effectLst/>
                <a:uLnTx/>
                <a:uFillTx/>
                <a:latin typeface="Franklin Gothic Book"/>
                <a:ea typeface="Calibri"/>
                <a:cs typeface="Calibri"/>
              </a:rPr>
              <a:t>Promoting equity, maximizing opportunities, and preventing discrimination and its effects against small, minority and women owned businesses. </a:t>
            </a:r>
            <a:r>
              <a:rPr kumimoji="0" lang="en-US" sz="1700" b="0" i="0" u="none" strike="noStrike" kern="1200" cap="none" spc="0" normalizeH="0" baseline="0" noProof="0">
                <a:ln>
                  <a:noFill/>
                </a:ln>
                <a:solidFill>
                  <a:srgbClr val="58595B"/>
                </a:solidFill>
                <a:effectLst/>
                <a:uLnTx/>
                <a:uFillTx/>
                <a:latin typeface="Franklin Gothic Book"/>
                <a:ea typeface="Calibri"/>
                <a:cs typeface="Calibri"/>
                <a:hlinkClick r:id="rId2"/>
              </a:rPr>
              <a:t>D.R.M.C. Chapter 28, Article III</a:t>
            </a:r>
            <a:r>
              <a:rPr kumimoji="0" lang="en-US" sz="1700" b="0" i="0" u="none" strike="noStrike" kern="1200" cap="none" spc="0" normalizeH="0" baseline="0" noProof="0">
                <a:ln>
                  <a:noFill/>
                </a:ln>
                <a:solidFill>
                  <a:srgbClr val="58595B"/>
                </a:solidFill>
                <a:effectLst/>
                <a:uLnTx/>
                <a:uFillTx/>
                <a:latin typeface="Franklin Gothic Book"/>
                <a:ea typeface="Calibri"/>
                <a:cs typeface="Calibri"/>
              </a:rPr>
              <a:t>, </a:t>
            </a:r>
            <a:r>
              <a:rPr kumimoji="0" lang="en-US" sz="1700" b="0" i="0" u="none" strike="noStrike" kern="1200" cap="none" spc="0" normalizeH="0" baseline="0" noProof="0">
                <a:ln>
                  <a:noFill/>
                </a:ln>
                <a:solidFill>
                  <a:srgbClr val="58595B"/>
                </a:solidFill>
                <a:effectLst/>
                <a:uLnTx/>
                <a:uFillTx/>
                <a:latin typeface="Franklin Gothic Book"/>
                <a:ea typeface="Calibri"/>
                <a:cs typeface="Calibri"/>
                <a:hlinkClick r:id="rId3"/>
              </a:rPr>
              <a:t>D.R.M.C. Chapter 28, Articles V</a:t>
            </a:r>
            <a:r>
              <a:rPr kumimoji="0" lang="en-US" sz="1700" b="0" i="0" u="none" strike="noStrike" kern="1200" cap="none" spc="0" normalizeH="0" baseline="0" noProof="0">
                <a:ln>
                  <a:noFill/>
                </a:ln>
                <a:solidFill>
                  <a:srgbClr val="58595B"/>
                </a:solidFill>
                <a:effectLst/>
                <a:uLnTx/>
                <a:uFillTx/>
                <a:latin typeface="Franklin Gothic Book"/>
                <a:ea typeface="Calibri"/>
                <a:cs typeface="Calibri"/>
              </a:rPr>
              <a:t> and </a:t>
            </a:r>
            <a:r>
              <a:rPr kumimoji="0" lang="en-US" sz="1700" b="0" i="0" u="none" strike="noStrike" kern="1200" cap="none" spc="0" normalizeH="0" baseline="0" noProof="0">
                <a:ln>
                  <a:noFill/>
                </a:ln>
                <a:solidFill>
                  <a:srgbClr val="58595B"/>
                </a:solidFill>
                <a:effectLst/>
                <a:uLnTx/>
                <a:uFillTx/>
                <a:latin typeface="Franklin Gothic Book"/>
                <a:ea typeface="Calibri"/>
                <a:cs typeface="Calibri"/>
                <a:hlinkClick r:id="rId4"/>
              </a:rPr>
              <a:t>VII</a:t>
            </a:r>
            <a:r>
              <a:rPr kumimoji="0" lang="en-US" sz="1700" b="0" i="0" u="none" strike="noStrike" kern="1200" cap="none" spc="0" normalizeH="0" baseline="0" noProof="0">
                <a:ln>
                  <a:noFill/>
                </a:ln>
                <a:solidFill>
                  <a:srgbClr val="58595B"/>
                </a:solidFill>
                <a:effectLst/>
                <a:uLnTx/>
                <a:uFillTx/>
                <a:latin typeface="Franklin Gothic Book"/>
                <a:ea typeface="Calibri"/>
                <a:cs typeface="Calibri"/>
              </a:rPr>
              <a:t>, </a:t>
            </a:r>
            <a:r>
              <a:rPr kumimoji="0" lang="en-US" sz="1700" b="0" i="0" u="none" strike="noStrike" kern="1200" cap="none" spc="0" normalizeH="0" baseline="0" noProof="0">
                <a:ln>
                  <a:noFill/>
                </a:ln>
                <a:solidFill>
                  <a:srgbClr val="58595B"/>
                </a:solidFill>
                <a:effectLst/>
                <a:uLnTx/>
                <a:uFillTx/>
                <a:latin typeface="Franklin Gothic Book"/>
                <a:ea typeface="Calibri"/>
                <a:cs typeface="Calibri"/>
                <a:hlinkClick r:id="rId5"/>
              </a:rPr>
              <a:t>49 CFR Part 26</a:t>
            </a:r>
            <a:r>
              <a:rPr kumimoji="0" lang="en-US" sz="1700" b="0" i="0" u="none" strike="noStrike" kern="1200" cap="none" spc="0" normalizeH="0" baseline="0" noProof="0">
                <a:ln>
                  <a:noFill/>
                </a:ln>
                <a:solidFill>
                  <a:srgbClr val="58595B"/>
                </a:solidFill>
                <a:effectLst/>
                <a:uLnTx/>
                <a:uFillTx/>
                <a:latin typeface="Franklin Gothic Book"/>
                <a:ea typeface="Calibri"/>
                <a:cs typeface="Calibri"/>
              </a:rPr>
              <a:t> </a:t>
            </a:r>
          </a:p>
        </p:txBody>
      </p:sp>
      <p:sp>
        <p:nvSpPr>
          <p:cNvPr id="3" name="Content Placeholder 2">
            <a:extLst>
              <a:ext uri="{FF2B5EF4-FFF2-40B4-BE49-F238E27FC236}">
                <a16:creationId xmlns:a16="http://schemas.microsoft.com/office/drawing/2014/main" id="{4C2ACFBC-0F06-E295-C4B4-4A38892A85EC}"/>
              </a:ext>
            </a:extLst>
          </p:cNvPr>
          <p:cNvSpPr>
            <a:spLocks noGrp="1"/>
          </p:cNvSpPr>
          <p:nvPr>
            <p:ph idx="1"/>
          </p:nvPr>
        </p:nvSpPr>
        <p:spPr>
          <a:xfrm>
            <a:off x="556724" y="1545514"/>
            <a:ext cx="10903399" cy="4108675"/>
          </a:xfrm>
        </p:spPr>
        <p:txBody>
          <a:bodyPr vert="horz" lIns="91440" tIns="45720" rIns="91440" bIns="45720" rtlCol="0" anchor="t">
            <a:noAutofit/>
          </a:bodyPr>
          <a:lstStyle/>
          <a:p>
            <a:r>
              <a:rPr lang="en-US" sz="1700" b="1"/>
              <a:t>C</a:t>
            </a:r>
            <a:r>
              <a:rPr lang="en-US" sz="1600" b="1"/>
              <a:t>ertification</a:t>
            </a:r>
          </a:p>
          <a:p>
            <a:pPr marL="285750" indent="-285750">
              <a:buFont typeface="Arial"/>
              <a:buChar char="•"/>
            </a:pPr>
            <a:r>
              <a:rPr lang="en-US" sz="1600"/>
              <a:t>Eligible small businesses may apply for Minority and Women Owned Business Enterprise (MWBE), Small Business Enterprise (SBE)/Emerging Business Enterprise (EBE) and Small Business Enterprise (SBEC) certification as well as the federal Disadvantage Business Enterprise (DBE) certification</a:t>
            </a:r>
          </a:p>
          <a:p>
            <a:endParaRPr lang="en-US" sz="1000"/>
          </a:p>
          <a:p>
            <a:r>
              <a:rPr lang="en-US" sz="1600" b="1"/>
              <a:t>Business Utilization </a:t>
            </a:r>
          </a:p>
          <a:p>
            <a:pPr marL="285750" indent="-285750">
              <a:buFont typeface="Arial"/>
              <a:buChar char="•"/>
            </a:pPr>
            <a:r>
              <a:rPr lang="en-US" sz="1600"/>
              <a:t>Assesses city projects across city agencies for opportunities for certified business utilization</a:t>
            </a:r>
          </a:p>
          <a:p>
            <a:endParaRPr lang="en-US" sz="1000"/>
          </a:p>
          <a:p>
            <a:r>
              <a:rPr lang="en-US" sz="1600" b="1"/>
              <a:t>Compliance </a:t>
            </a:r>
          </a:p>
          <a:p>
            <a:pPr marL="285750" indent="-285750">
              <a:buFont typeface="Arial"/>
              <a:buChar char="•"/>
            </a:pPr>
            <a:r>
              <a:rPr lang="en-US" sz="1600"/>
              <a:t>Monitors small business utilization from solicitation through the contract term on projects with small business</a:t>
            </a:r>
          </a:p>
          <a:p>
            <a:r>
              <a:rPr lang="en-US" sz="1600"/>
              <a:t>   Goals to ensure equity protections and adherence to program requirements</a:t>
            </a:r>
            <a:endParaRPr lang="en-US"/>
          </a:p>
          <a:p>
            <a:endParaRPr lang="en-US" sz="1000"/>
          </a:p>
          <a:p>
            <a:r>
              <a:rPr lang="en-US" sz="1600" b="1"/>
              <a:t>Community Engagement and Capacity Building</a:t>
            </a:r>
          </a:p>
          <a:p>
            <a:pPr marL="285750" indent="-285750">
              <a:buFont typeface="Arial"/>
              <a:buChar char="•"/>
            </a:pPr>
            <a:r>
              <a:rPr lang="en-US" sz="1600"/>
              <a:t>Networking opportunities and other resources to build certified firm's capacity</a:t>
            </a:r>
          </a:p>
          <a:p>
            <a:pPr marL="285750" indent="-285750">
              <a:buFont typeface="Arial"/>
              <a:buChar char="•"/>
            </a:pPr>
            <a:r>
              <a:rPr lang="en-US" sz="1600">
                <a:hlinkClick r:id="rId6"/>
              </a:rPr>
              <a:t>Understanding Small Business Certification – Oct. 13 at 12:00pm [Virtual]</a:t>
            </a:r>
            <a:endParaRPr lang="en-US" sz="1600"/>
          </a:p>
          <a:p>
            <a:pPr marL="285750" indent="-285750">
              <a:buFont typeface="Arial"/>
              <a:buChar char="•"/>
            </a:pPr>
            <a:r>
              <a:rPr lang="en-US" sz="1600">
                <a:hlinkClick r:id="rId7"/>
              </a:rPr>
              <a:t>Small Business Certifications: From Application to Opportunity – Oct. 20th at 9:00am at Gateway 4347 Airport Way, Denver, CO 80239</a:t>
            </a:r>
            <a:endParaRPr lang="en-US" sz="1600"/>
          </a:p>
          <a:p>
            <a:pPr marL="285750" indent="-285750">
              <a:buFont typeface="Arial"/>
              <a:buChar char="•"/>
            </a:pPr>
            <a:r>
              <a:rPr lang="en-US" sz="1600">
                <a:hlinkClick r:id="rId8"/>
              </a:rPr>
              <a:t>DSBO Equity &amp; Empowerment Council – Oct. 27th at 9:00am at Mortenson </a:t>
            </a:r>
            <a:r>
              <a:rPr lang="en-US" sz="1600">
                <a:solidFill>
                  <a:srgbClr val="58595B"/>
                </a:solidFill>
                <a:ea typeface="Open Sans"/>
                <a:cs typeface="Open Sans"/>
                <a:hlinkClick r:id="rId8"/>
              </a:rPr>
              <a:t>3083 Walnut St. Ste 200 Denver, CO 80205</a:t>
            </a:r>
            <a:endParaRPr lang="en-US" sz="1600">
              <a:solidFill>
                <a:srgbClr val="58595B"/>
              </a:solidFill>
              <a:ea typeface="Open Sans"/>
              <a:cs typeface="Open Sans"/>
            </a:endParaRPr>
          </a:p>
        </p:txBody>
      </p:sp>
      <p:pic>
        <p:nvPicPr>
          <p:cNvPr id="4" name="Picture 3" descr="QR code for DSBO">
            <a:extLst>
              <a:ext uri="{FF2B5EF4-FFF2-40B4-BE49-F238E27FC236}">
                <a16:creationId xmlns:a16="http://schemas.microsoft.com/office/drawing/2014/main" id="{C5B748B9-C6D6-A57B-5983-72D1ECACA3EE}"/>
              </a:ext>
            </a:extLst>
          </p:cNvPr>
          <p:cNvPicPr>
            <a:picLocks noChangeAspect="1"/>
          </p:cNvPicPr>
          <p:nvPr/>
        </p:nvPicPr>
        <p:blipFill>
          <a:blip r:embed="rId9"/>
          <a:srcRect l="6849" t="5069" r="5936" b="4608"/>
          <a:stretch>
            <a:fillRect/>
          </a:stretch>
        </p:blipFill>
        <p:spPr>
          <a:xfrm>
            <a:off x="10683236" y="3596558"/>
            <a:ext cx="1157340" cy="1189979"/>
          </a:xfrm>
          <a:prstGeom prst="rect">
            <a:avLst/>
          </a:prstGeom>
        </p:spPr>
      </p:pic>
    </p:spTree>
    <p:extLst>
      <p:ext uri="{BB962C8B-B14F-4D97-AF65-F5344CB8AC3E}">
        <p14:creationId xmlns:p14="http://schemas.microsoft.com/office/powerpoint/2010/main" val="40093305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B5848-DC1B-AD07-534C-48ECB9159070}"/>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237E0F8A-3416-46A2-6293-171F2E9F622E}"/>
              </a:ext>
            </a:extLst>
          </p:cNvPr>
          <p:cNvSpPr>
            <a:spLocks noGrp="1"/>
          </p:cNvSpPr>
          <p:nvPr>
            <p:ph type="title" idx="4294967295"/>
          </p:nvPr>
        </p:nvSpPr>
        <p:spPr>
          <a:xfrm>
            <a:off x="2359839" y="1040045"/>
            <a:ext cx="869473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latin typeface="Calibri Light"/>
                <a:ea typeface="Calibri Light"/>
                <a:cs typeface="Calibri Light"/>
              </a:rPr>
              <a:t>General Services- Purchasing Division</a:t>
            </a:r>
            <a:br>
              <a:rPr lang="en-US" sz="3600">
                <a:solidFill>
                  <a:schemeClr val="bg1"/>
                </a:solidFill>
                <a:latin typeface="Calibri Light"/>
                <a:ea typeface="Calibri Light"/>
                <a:cs typeface="Calibri Light"/>
              </a:rPr>
            </a:br>
            <a:r>
              <a:rPr lang="sv-SE" sz="3600">
                <a:solidFill>
                  <a:schemeClr val="bg1"/>
                </a:solidFill>
                <a:ea typeface="Calibri"/>
                <a:cs typeface="Calibri"/>
              </a:rPr>
              <a:t>Breakout Room #13</a:t>
            </a:r>
            <a:br>
              <a:rPr lang="en-US" sz="3600">
                <a:solidFill>
                  <a:schemeClr val="bg1"/>
                </a:solidFill>
                <a:latin typeface="Calibri Light"/>
                <a:ea typeface="Calibri Light"/>
                <a:cs typeface="Calibri Light"/>
              </a:rPr>
            </a:br>
            <a:r>
              <a:rPr lang="en-US" sz="3600">
                <a:solidFill>
                  <a:schemeClr val="bg1"/>
                </a:solidFill>
              </a:rPr>
              <a:t> </a:t>
            </a:r>
            <a:br>
              <a:rPr lang="en-US" sz="3600" b="0" i="0" u="none" strike="noStrike" kern="1200" cap="none" spc="0" normalizeH="0" baseline="0" noProof="0">
                <a:ln>
                  <a:noFill/>
                </a:ln>
                <a:effectLst/>
                <a:uLnTx/>
                <a:uFillTx/>
                <a:latin typeface="Calibri Light"/>
                <a:ea typeface="Calibri Light"/>
                <a:cs typeface="Calibri Light"/>
              </a:rPr>
            </a:br>
            <a:endParaRPr lang="en-US" sz="3600" b="0" i="0" u="none" strike="noStrike" kern="1200" cap="none" spc="0" normalizeH="0" baseline="0" noProof="0">
              <a:ln>
                <a:noFill/>
              </a:ln>
              <a:solidFill>
                <a:schemeClr val="bg1"/>
              </a:solidFill>
              <a:effectLst/>
              <a:uLnTx/>
              <a:uFillTx/>
              <a:latin typeface="Calibri Light"/>
              <a:ea typeface="Calibri"/>
              <a:cs typeface="Calibri"/>
            </a:endParaRPr>
          </a:p>
        </p:txBody>
      </p:sp>
    </p:spTree>
    <p:extLst>
      <p:ext uri="{BB962C8B-B14F-4D97-AF65-F5344CB8AC3E}">
        <p14:creationId xmlns:p14="http://schemas.microsoft.com/office/powerpoint/2010/main" val="14098201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descr="General Services- Purchasing Division&#10;&#10;Exclusive management and control of the purchasing of all supplies, equipment and personal property and services in connection therewith, for the City and County and for all departments (including DEN), agencies, boards, commissions and authorities thereof, except the City Council.&#10;&#10;&#10;Leann Rush&#10;Senior Procurement Analyst (DEN)&#10;303-342-2298 &#10;leann.rush@flydenver.com &#10;&#10;&#10;Sol Ybarra  &#10;Business Outreach Coordinator  &#10;720-913-8156&#10;sol.ybarra@denvergov.org &#10;&#10;You must be registered in Bidnet&#10;to receive solicitation notices &#10;directly to your email. Please make &#10;to choose the correct codes for your&#10;business.&#10;">
            <a:extLst>
              <a:ext uri="{FF2B5EF4-FFF2-40B4-BE49-F238E27FC236}">
                <a16:creationId xmlns:a16="http://schemas.microsoft.com/office/drawing/2014/main" id="{35F67971-1933-588E-0AFA-D6BBB0F95EAC}"/>
              </a:ext>
              <a:ext uri="{C183D7F6-B498-43B3-948B-1728B52AA6E4}">
                <adec:decorative xmlns:adec="http://schemas.microsoft.com/office/drawing/2017/decorative" val="0"/>
              </a:ext>
            </a:extLst>
          </p:cNvPr>
          <p:cNvSpPr>
            <a:spLocks noGrp="1"/>
          </p:cNvSpPr>
          <p:nvPr>
            <p:ph type="title" idx="4294967295"/>
          </p:nvPr>
        </p:nvSpPr>
        <p:spPr>
          <a:xfrm>
            <a:off x="881349" y="512636"/>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General Services- Purchasing Division</a:t>
            </a:r>
          </a:p>
        </p:txBody>
      </p:sp>
      <p:sp>
        <p:nvSpPr>
          <p:cNvPr id="9" name="TextBox 8">
            <a:extLst>
              <a:ext uri="{FF2B5EF4-FFF2-40B4-BE49-F238E27FC236}">
                <a16:creationId xmlns:a16="http://schemas.microsoft.com/office/drawing/2014/main" id="{63544299-965E-0A54-E09A-E896F4B2F43B}"/>
              </a:ext>
            </a:extLst>
          </p:cNvPr>
          <p:cNvSpPr txBox="1"/>
          <p:nvPr/>
        </p:nvSpPr>
        <p:spPr>
          <a:xfrm>
            <a:off x="770439" y="1255125"/>
            <a:ext cx="9125111" cy="4801314"/>
          </a:xfrm>
          <a:prstGeom prst="rect">
            <a:avLst/>
          </a:prstGeom>
          <a:noFill/>
        </p:spPr>
        <p:txBody>
          <a:bodyPr wrap="square">
            <a:spAutoFit/>
          </a:bodyPr>
          <a:lstStyle/>
          <a:p>
            <a:r>
              <a:rPr lang="en-US"/>
              <a:t>Procures goods and related services (excludes construction/design) using competitive bidding and open market methods. Follows City Charter, D.R.M.C., and Fiscal Accountability Rules.</a:t>
            </a:r>
          </a:p>
          <a:p>
            <a:br>
              <a:rPr lang="en-US" b="1"/>
            </a:br>
            <a:r>
              <a:rPr lang="en-US" b="1"/>
              <a:t>Key Roles</a:t>
            </a:r>
            <a:r>
              <a:rPr lang="en-US"/>
              <a:t>: Manages bids, contracts, assets, surplus sales, vendor relations, and sustainable purchasing.</a:t>
            </a:r>
          </a:p>
          <a:p>
            <a:br>
              <a:rPr lang="en-US" b="1"/>
            </a:br>
            <a:r>
              <a:rPr lang="en-US" b="1"/>
              <a:t>Vendor Support</a:t>
            </a:r>
            <a:r>
              <a:rPr lang="en-US"/>
              <a:t>:</a:t>
            </a:r>
          </a:p>
          <a:p>
            <a:pPr marL="742950" lvl="1" indent="-285750">
              <a:buFont typeface="Arial" panose="020B0604020202020204" pitchFamily="34" charset="0"/>
              <a:buChar char="•"/>
            </a:pPr>
            <a:r>
              <a:rPr lang="en-US"/>
              <a:t>Uses </a:t>
            </a:r>
            <a:r>
              <a:rPr lang="en-US">
                <a:hlinkClick r:id="rId3"/>
              </a:rPr>
              <a:t>Rocky Mountain E-Purchasing System (</a:t>
            </a:r>
            <a:r>
              <a:rPr lang="en-US" err="1">
                <a:hlinkClick r:id="rId3"/>
              </a:rPr>
              <a:t>BidNet</a:t>
            </a:r>
            <a:r>
              <a:rPr lang="en-US">
                <a:hlinkClick r:id="rId3"/>
              </a:rPr>
              <a:t>).</a:t>
            </a:r>
            <a:endParaRPr lang="en-US"/>
          </a:p>
          <a:p>
            <a:pPr marL="742950" lvl="1" indent="-285750">
              <a:buFont typeface="Arial" panose="020B0604020202020204" pitchFamily="34" charset="0"/>
              <a:buChar char="•"/>
            </a:pPr>
            <a:r>
              <a:rPr lang="en-US"/>
              <a:t>Offers bid tools, updates, and resources on its </a:t>
            </a:r>
            <a:r>
              <a:rPr lang="en-US">
                <a:hlinkClick r:id="rId4"/>
              </a:rPr>
              <a:t>website</a:t>
            </a:r>
            <a:r>
              <a:rPr lang="en-US"/>
              <a:t>.</a:t>
            </a:r>
          </a:p>
          <a:p>
            <a:pPr marL="742950" lvl="1" indent="-285750">
              <a:buFont typeface="Arial" panose="020B0604020202020204" pitchFamily="34" charset="0"/>
              <a:buChar char="•"/>
            </a:pPr>
            <a:r>
              <a:rPr lang="en-US"/>
              <a:t>Sends </a:t>
            </a:r>
            <a:r>
              <a:rPr lang="en-US">
                <a:hlinkClick r:id="rId5"/>
              </a:rPr>
              <a:t>weekly notices on bids, events, and opportunities</a:t>
            </a:r>
            <a:r>
              <a:rPr lang="en-US"/>
              <a:t>.</a:t>
            </a:r>
          </a:p>
          <a:p>
            <a:pPr marL="742950" lvl="1" indent="-285750">
              <a:buFont typeface="Arial" panose="020B0604020202020204" pitchFamily="34" charset="0"/>
              <a:buChar char="•"/>
            </a:pPr>
            <a:r>
              <a:rPr lang="en-US"/>
              <a:t>Join the </a:t>
            </a:r>
            <a:r>
              <a:rPr lang="en-US">
                <a:hlinkClick r:id="rId5"/>
              </a:rPr>
              <a:t>vendor list </a:t>
            </a:r>
            <a:r>
              <a:rPr lang="en-US"/>
              <a:t>by completing the Purchasing Communication Form.</a:t>
            </a:r>
            <a:br>
              <a:rPr lang="en-US"/>
            </a:br>
            <a:endParaRPr lang="en-US"/>
          </a:p>
          <a:p>
            <a:pPr>
              <a:buNone/>
            </a:pPr>
            <a:r>
              <a:rPr lang="en-US" b="1"/>
              <a:t>Upcoming Vendor Event</a:t>
            </a:r>
            <a:endParaRPr lang="en-US"/>
          </a:p>
          <a:p>
            <a:pPr marL="285750" indent="-285750">
              <a:buFont typeface="Arial" panose="020B0604020202020204" pitchFamily="34" charset="0"/>
              <a:buChar char="•"/>
            </a:pPr>
            <a:r>
              <a:rPr lang="en-US">
                <a:hlinkClick r:id="rId4"/>
              </a:rPr>
              <a:t>Learn</a:t>
            </a:r>
            <a:r>
              <a:rPr lang="en-US"/>
              <a:t> about Denver agencies, procurement processes, and networking opportunities.</a:t>
            </a:r>
          </a:p>
          <a:p>
            <a:pPr marL="285750" indent="-285750">
              <a:buFont typeface="Arial" panose="020B0604020202020204" pitchFamily="34" charset="0"/>
              <a:buChar char="•"/>
            </a:pPr>
            <a:r>
              <a:rPr lang="en-US"/>
              <a:t>Open to providers of goods, services, and construction.</a:t>
            </a:r>
          </a:p>
          <a:p>
            <a:br>
              <a:rPr lang="en-US" b="1"/>
            </a:br>
            <a:r>
              <a:rPr lang="en-US" sz="1800"/>
              <a:t>To learn more, visit me in the breakout room and scan the QR code.</a:t>
            </a:r>
          </a:p>
        </p:txBody>
      </p:sp>
      <p:pic>
        <p:nvPicPr>
          <p:cNvPr id="10" name="Picture 9" descr="QR Code redirecting to https://denvergov.org/Government/Agencies-Departments-Offices/Agencies-Departments-Offices-Directory/General-Services/Purchasing-Division?OC_EA_EmergencyAnnouncementList_Dismiss=a0478fee-e93d-4942-a615-6de3ec23e95e">
            <a:extLst>
              <a:ext uri="{FF2B5EF4-FFF2-40B4-BE49-F238E27FC236}">
                <a16:creationId xmlns:a16="http://schemas.microsoft.com/office/drawing/2014/main" id="{13042EE4-B52C-74F4-F584-DF3F29629CE3}"/>
              </a:ext>
            </a:extLst>
          </p:cNvPr>
          <p:cNvPicPr>
            <a:picLocks noChangeAspect="1"/>
          </p:cNvPicPr>
          <p:nvPr/>
        </p:nvPicPr>
        <p:blipFill>
          <a:blip r:embed="rId6"/>
          <a:stretch>
            <a:fillRect/>
          </a:stretch>
        </p:blipFill>
        <p:spPr>
          <a:xfrm>
            <a:off x="11051695" y="5705340"/>
            <a:ext cx="981209" cy="981209"/>
          </a:xfrm>
          <a:prstGeom prst="rect">
            <a:avLst/>
          </a:prstGeom>
        </p:spPr>
      </p:pic>
    </p:spTree>
    <p:extLst>
      <p:ext uri="{BB962C8B-B14F-4D97-AF65-F5344CB8AC3E}">
        <p14:creationId xmlns:p14="http://schemas.microsoft.com/office/powerpoint/2010/main" val="20892790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A384A-21C9-4E23-47C4-0395BFE4C261}"/>
            </a:ext>
          </a:extLst>
        </p:cNvPr>
        <p:cNvGrpSpPr/>
        <p:nvPr/>
      </p:nvGrpSpPr>
      <p:grpSpPr>
        <a:xfrm>
          <a:off x="0" y="0"/>
          <a:ext cx="0" cy="0"/>
          <a:chOff x="0" y="0"/>
          <a:chExt cx="0" cy="0"/>
        </a:xfrm>
      </p:grpSpPr>
      <p:sp>
        <p:nvSpPr>
          <p:cNvPr id="12" name="Text Placeholder 11" descr="Multiple Airport Operations Opportunities">
            <a:extLst>
              <a:ext uri="{FF2B5EF4-FFF2-40B4-BE49-F238E27FC236}">
                <a16:creationId xmlns:a16="http://schemas.microsoft.com/office/drawing/2014/main" id="{9B5972C7-FCDC-DE07-E866-EA986D1616D7}"/>
              </a:ext>
            </a:extLst>
          </p:cNvPr>
          <p:cNvSpPr>
            <a:spLocks noGrp="1"/>
          </p:cNvSpPr>
          <p:nvPr>
            <p:ph type="title" idx="4294967295"/>
          </p:nvPr>
        </p:nvSpPr>
        <p:spPr>
          <a:xfrm>
            <a:off x="2359839" y="1040045"/>
            <a:ext cx="8694737" cy="11890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600">
                <a:solidFill>
                  <a:schemeClr val="bg1"/>
                </a:solidFill>
                <a:latin typeface="Calibri Light"/>
                <a:ea typeface="Calibri Light"/>
                <a:cs typeface="Calibri Light"/>
              </a:rPr>
              <a:t>Workforce Development</a:t>
            </a:r>
            <a:br>
              <a:rPr lang="en-US" sz="3600">
                <a:solidFill>
                  <a:schemeClr val="bg1"/>
                </a:solidFill>
                <a:latin typeface="Calibri Light"/>
                <a:ea typeface="Calibri Light"/>
                <a:cs typeface="Calibri Light"/>
              </a:rPr>
            </a:br>
            <a:r>
              <a:rPr lang="sv-SE" sz="3600">
                <a:solidFill>
                  <a:schemeClr val="bg1"/>
                </a:solidFill>
                <a:ea typeface="Calibri"/>
                <a:cs typeface="Calibri"/>
              </a:rPr>
              <a:t>Breakout Room #14</a:t>
            </a:r>
            <a:br>
              <a:rPr lang="en-US" sz="3600">
                <a:solidFill>
                  <a:schemeClr val="bg1"/>
                </a:solidFill>
                <a:latin typeface="Calibri Light"/>
                <a:ea typeface="Calibri Light"/>
                <a:cs typeface="Calibri Light"/>
              </a:rPr>
            </a:br>
            <a:r>
              <a:rPr lang="en-US" sz="3600">
                <a:solidFill>
                  <a:schemeClr val="bg1"/>
                </a:solidFill>
              </a:rPr>
              <a:t> </a:t>
            </a:r>
            <a:br>
              <a:rPr lang="en-US" sz="3600" b="0" i="0" u="none" strike="noStrike" kern="1200" cap="none" spc="0" normalizeH="0" baseline="0" noProof="0">
                <a:ln>
                  <a:noFill/>
                </a:ln>
                <a:effectLst/>
                <a:uLnTx/>
                <a:uFillTx/>
                <a:latin typeface="Calibri Light"/>
                <a:ea typeface="Calibri Light"/>
                <a:cs typeface="Calibri Light"/>
              </a:rPr>
            </a:br>
            <a:endParaRPr lang="en-US" sz="3600" b="0" i="0" u="none" strike="noStrike" kern="1200" cap="none" spc="0" normalizeH="0" baseline="0" noProof="0">
              <a:ln>
                <a:noFill/>
              </a:ln>
              <a:solidFill>
                <a:schemeClr val="bg1"/>
              </a:solidFill>
              <a:effectLst/>
              <a:uLnTx/>
              <a:uFillTx/>
              <a:latin typeface="Calibri Light"/>
              <a:ea typeface="Calibri"/>
              <a:cs typeface="Calibri"/>
            </a:endParaRPr>
          </a:p>
        </p:txBody>
      </p:sp>
    </p:spTree>
    <p:extLst>
      <p:ext uri="{BB962C8B-B14F-4D97-AF65-F5344CB8AC3E}">
        <p14:creationId xmlns:p14="http://schemas.microsoft.com/office/powerpoint/2010/main" val="21829765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EF55DB1-894A-9690-9BD8-29C7A8B52F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B242207-285B-1F35-849E-6541FB6181BB}"/>
              </a:ext>
              <a:ext uri="{C183D7F6-B498-43B3-948B-1728B52AA6E4}">
                <adec:decorative xmlns:adec="http://schemas.microsoft.com/office/drawing/2017/decorative" val="1"/>
              </a:ext>
            </a:extLst>
          </p:cNvPr>
          <p:cNvSpPr txBox="1">
            <a:spLocks noGrp="1"/>
          </p:cNvSpPr>
          <p:nvPr>
            <p:ph type="title" idx="4294967295"/>
          </p:nvPr>
        </p:nvSpPr>
        <p:spPr>
          <a:xfrm>
            <a:off x="106121" y="-38470"/>
            <a:ext cx="8882323" cy="140038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lnSpc>
                <a:spcPct val="100000"/>
              </a:lnSpc>
              <a:spcBef>
                <a:spcPts val="0"/>
              </a:spcBef>
              <a:defRPr/>
            </a:pPr>
            <a:r>
              <a:rPr lang="en-US" sz="2900">
                <a:solidFill>
                  <a:prstClr val="white"/>
                </a:solidFill>
                <a:latin typeface="Calibri"/>
                <a:ea typeface="+mj-lt"/>
                <a:cs typeface="+mj-lt"/>
              </a:rPr>
              <a:t>Denver Construction Careers Program</a:t>
            </a:r>
            <a:r>
              <a:rPr lang="en-US" sz="2900">
                <a:solidFill>
                  <a:prstClr val="white"/>
                </a:solidFill>
                <a:latin typeface="Calibri Light"/>
                <a:ea typeface="Calibri Light"/>
                <a:cs typeface="Calibri Light"/>
              </a:rPr>
              <a:t> </a:t>
            </a:r>
            <a:r>
              <a:rPr lang="en-US" sz="2900">
                <a:solidFill>
                  <a:prstClr val="white"/>
                </a:solidFill>
                <a:latin typeface="Calibri"/>
                <a:ea typeface="Calibri"/>
                <a:cs typeface="Calibri"/>
              </a:rPr>
              <a:t>(DCCP)</a:t>
            </a:r>
            <a:br>
              <a:rPr lang="en-US" sz="3200">
                <a:solidFill>
                  <a:prstClr val="white"/>
                </a:solidFill>
                <a:latin typeface="Calibri"/>
                <a:ea typeface="Calibri"/>
                <a:cs typeface="Calibri"/>
              </a:rPr>
            </a:br>
            <a:r>
              <a:rPr kumimoji="0" lang="en-US" sz="2900" b="0" i="0" u="none" strike="noStrike" kern="1200" cap="none" spc="0" normalizeH="0" baseline="0" noProof="0">
                <a:ln>
                  <a:noFill/>
                </a:ln>
                <a:solidFill>
                  <a:prstClr val="white"/>
                </a:solidFill>
                <a:effectLst/>
                <a:uLnTx/>
                <a:uFillTx/>
                <a:latin typeface="Calibri"/>
                <a:ea typeface="Calibri"/>
                <a:cs typeface="Calibri"/>
              </a:rPr>
              <a:t>Overview</a:t>
            </a:r>
            <a:br>
              <a:rPr lang="en-US" sz="2900">
                <a:latin typeface="Calibri"/>
                <a:ea typeface="+mn-ea"/>
                <a:cs typeface="+mn-cs"/>
              </a:rPr>
            </a:br>
            <a:endParaRPr lang="en-US" sz="2400" b="0" i="0" u="none" strike="noStrike" kern="1200" cap="none" spc="0" normalizeH="0" baseline="0" noProof="0">
              <a:ln>
                <a:noFill/>
              </a:ln>
              <a:solidFill>
                <a:prstClr val="white"/>
              </a:solidFill>
              <a:effectLst/>
              <a:uLnTx/>
              <a:uFillTx/>
              <a:latin typeface="Calibri"/>
              <a:ea typeface="Calibri"/>
              <a:cs typeface="Calibri"/>
            </a:endParaRPr>
          </a:p>
        </p:txBody>
      </p:sp>
      <p:sp>
        <p:nvSpPr>
          <p:cNvPr id="14" name="TextBox 13">
            <a:extLst>
              <a:ext uri="{FF2B5EF4-FFF2-40B4-BE49-F238E27FC236}">
                <a16:creationId xmlns:a16="http://schemas.microsoft.com/office/drawing/2014/main" id="{836ECBCA-3320-BE43-05A9-F8F4DEF56431}"/>
              </a:ext>
              <a:ext uri="{C183D7F6-B498-43B3-948B-1728B52AA6E4}">
                <adec:decorative xmlns:adec="http://schemas.microsoft.com/office/drawing/2017/decorative" val="1"/>
              </a:ext>
            </a:extLst>
          </p:cNvPr>
          <p:cNvSpPr txBox="1"/>
          <p:nvPr/>
        </p:nvSpPr>
        <p:spPr>
          <a:xfrm>
            <a:off x="395825" y="1260787"/>
            <a:ext cx="8609154" cy="544764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Workforce Ordinance Applies To:</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Contracts/work orders </a:t>
            </a: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 $10M</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 advertised/issued after </a:t>
            </a: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May 30, 2025</a:t>
            </a:r>
            <a:endPar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On-call/task orders evaluated </a:t>
            </a: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individually</a:t>
            </a:r>
            <a:endPar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Contractors must sign a </a:t>
            </a: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Workforce Commitment Form</a:t>
            </a:r>
            <a:endPar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Key Percentage Requirements</a:t>
            </a:r>
            <a:endPar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Priority Areas: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Track/report hours worked by residents from DCCP-identified priority neighborhoods</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Pre-Apprenticeship Grads: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Track/report hours worked by grads from DCCP-approved programs</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Veterans: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Track/report hours worked by veterans</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Registered Apprenticeships:  </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Track/report hours by workers in registered apprenticeship programs</a:t>
            </a:r>
            <a:b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b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including first-year and target category registered apprentices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Reporting &amp; Enforcement</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Sans-Serif"/>
              <a:buChar char="§"/>
              <a:tabLst/>
              <a:defRPr/>
            </a:pPr>
            <a:r>
              <a:rPr kumimoji="0" lang="en-US" sz="1500" b="1" i="0" u="none" strike="noStrike" kern="1200" cap="none" spc="0" normalizeH="0" baseline="0" noProof="0" err="1">
                <a:ln>
                  <a:noFill/>
                </a:ln>
                <a:solidFill>
                  <a:prstClr val="black"/>
                </a:solidFill>
                <a:effectLst/>
                <a:uLnTx/>
                <a:uFillTx/>
                <a:latin typeface="Calibri" panose="020F0502020204030204"/>
                <a:ea typeface="Calibri"/>
                <a:cs typeface="Calibri"/>
              </a:rPr>
              <a:t>LCPtracker</a:t>
            </a: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 </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is used to track and submit data</a:t>
            </a:r>
          </a:p>
          <a:p>
            <a:pPr marL="285750" marR="0" lvl="0" indent="-285750" algn="l" defTabSz="914400" rtl="0" eaLnBrk="1" fontAlgn="auto" latinLnBrk="0" hangingPunct="1">
              <a:lnSpc>
                <a:spcPct val="100000"/>
              </a:lnSpc>
              <a:spcBef>
                <a:spcPts val="0"/>
              </a:spcBef>
              <a:spcAft>
                <a:spcPts val="0"/>
              </a:spcAft>
              <a:buClrTx/>
              <a:buSzTx/>
              <a:buFont typeface="Wingdings,Sans-Serif"/>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DCCP monitors compliance; </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non-compliance may lead to penalties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Get Involved</a:t>
            </a:r>
            <a:endPar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Jobseekers, employers, and community orgs — connect with </a:t>
            </a: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DEDO &amp; DCCP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to grow Denver’s construction workforce.</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Why It Matters</a:t>
            </a:r>
            <a:endPar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Wingdings,Sans-Serif" panose="020B0604020202020204" pitchFamily="34" charset="0"/>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Meets</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 high demand for skilled construction workers</a:t>
            </a:r>
          </a:p>
          <a:p>
            <a:pPr marL="285750" marR="0" lvl="0" indent="-285750" algn="l" defTabSz="914400" rtl="0" eaLnBrk="1" fontAlgn="auto" latinLnBrk="0" hangingPunct="1">
              <a:lnSpc>
                <a:spcPct val="100000"/>
              </a:lnSpc>
              <a:spcBef>
                <a:spcPts val="0"/>
              </a:spcBef>
              <a:spcAft>
                <a:spcPts val="0"/>
              </a:spcAft>
              <a:buClrTx/>
              <a:buSzTx/>
              <a:buFont typeface="Wingdings,Sans-Serif" panose="020B0604020202020204" pitchFamily="34" charset="0"/>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Builds</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 career pathways for Denver residents</a:t>
            </a:r>
          </a:p>
          <a:p>
            <a:pPr marL="285750" marR="0" lvl="0" indent="-285750" algn="l" defTabSz="914400" rtl="0" eaLnBrk="1" fontAlgn="auto" latinLnBrk="0" hangingPunct="1">
              <a:lnSpc>
                <a:spcPct val="100000"/>
              </a:lnSpc>
              <a:spcBef>
                <a:spcPts val="0"/>
              </a:spcBef>
              <a:spcAft>
                <a:spcPts val="0"/>
              </a:spcAft>
              <a:buClrTx/>
              <a:buSzTx/>
              <a:buFont typeface="Wingdings,Sans-Serif" panose="020B0604020202020204" pitchFamily="34" charset="0"/>
              <a:buChar char="§"/>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Calibri"/>
                <a:cs typeface="Calibri"/>
              </a:rPr>
              <a:t>Aligns </a:t>
            </a:r>
            <a:r>
              <a:rPr kumimoji="0" lang="en-US" sz="1500" b="0" i="0" u="none" strike="noStrike" kern="1200" cap="none" spc="0" normalizeH="0" baseline="0" noProof="0">
                <a:ln>
                  <a:noFill/>
                </a:ln>
                <a:solidFill>
                  <a:prstClr val="black"/>
                </a:solidFill>
                <a:effectLst/>
                <a:uLnTx/>
                <a:uFillTx/>
                <a:latin typeface="Calibri" panose="020F0502020204030204"/>
                <a:ea typeface="Calibri"/>
                <a:cs typeface="Calibri"/>
              </a:rPr>
              <a:t>workforce with city infrastructure investments</a:t>
            </a:r>
          </a:p>
        </p:txBody>
      </p:sp>
      <p:pic>
        <p:nvPicPr>
          <p:cNvPr id="2" name="Picture 1">
            <a:extLst>
              <a:ext uri="{FF2B5EF4-FFF2-40B4-BE49-F238E27FC236}">
                <a16:creationId xmlns:a16="http://schemas.microsoft.com/office/drawing/2014/main" id="{DD0B5CF1-7A1A-2108-8702-AF4D1A45859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469047" y="1815235"/>
            <a:ext cx="2253803" cy="2253803"/>
          </a:xfrm>
          <a:prstGeom prst="rect">
            <a:avLst/>
          </a:prstGeom>
        </p:spPr>
      </p:pic>
      <p:sp>
        <p:nvSpPr>
          <p:cNvPr id="5" name="TextBox 4">
            <a:extLst>
              <a:ext uri="{FF2B5EF4-FFF2-40B4-BE49-F238E27FC236}">
                <a16:creationId xmlns:a16="http://schemas.microsoft.com/office/drawing/2014/main" id="{D0A7838A-146E-0A6E-983C-ACA402C89E65}"/>
              </a:ext>
            </a:extLst>
          </p:cNvPr>
          <p:cNvSpPr txBox="1"/>
          <p:nvPr/>
        </p:nvSpPr>
        <p:spPr>
          <a:xfrm>
            <a:off x="9372403" y="4186098"/>
            <a:ext cx="254746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rPr>
              <a:t>To learn more, visit me in the breakout room or scan the above QR code.</a:t>
            </a:r>
          </a:p>
        </p:txBody>
      </p:sp>
      <p:pic>
        <p:nvPicPr>
          <p:cNvPr id="3" name="Picture 2" descr="Slide for DCCP overview for the workforce program.">
            <a:extLst>
              <a:ext uri="{FF2B5EF4-FFF2-40B4-BE49-F238E27FC236}">
                <a16:creationId xmlns:a16="http://schemas.microsoft.com/office/drawing/2014/main" id="{DC1BE2D8-71C6-4749-A169-5C6924394CE9}"/>
              </a:ext>
            </a:extLst>
          </p:cNvPr>
          <p:cNvPicPr>
            <a:picLocks noChangeAspect="1"/>
          </p:cNvPicPr>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69954516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Event Follow Up&#10;&#10;This information will be shared with all attendees in a follow-up email from Eventbrite.com, which will also include the registration list and presentations.&#10;Additionally, it will be posted on our website at www.flydenver.com/business-and-community/commerce-hub/outreach-and-engagement/#pastevents within the next 3 business days. &#10;&#10;">
            <a:extLst>
              <a:ext uri="{FF2B5EF4-FFF2-40B4-BE49-F238E27FC236}">
                <a16:creationId xmlns:a16="http://schemas.microsoft.com/office/drawing/2014/main" id="{945DF1C9-A0C7-0C8C-F344-10A0D20C6157}"/>
              </a:ext>
              <a:ext uri="{C183D7F6-B498-43B3-948B-1728B52AA6E4}">
                <adec:decorative xmlns:adec="http://schemas.microsoft.com/office/drawing/2017/decorative" val="0"/>
              </a:ext>
            </a:extLst>
          </p:cNvPr>
          <p:cNvSpPr>
            <a:spLocks noGrp="1"/>
          </p:cNvSpPr>
          <p:nvPr>
            <p:ph type="title" idx="4294967295"/>
          </p:nvPr>
        </p:nvSpPr>
        <p:spPr>
          <a:xfrm>
            <a:off x="770280" y="496503"/>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i="0" u="none" strike="noStrike" kern="1200" cap="none" spc="0" normalizeH="0" baseline="0" noProof="0">
                <a:ln>
                  <a:noFill/>
                </a:ln>
                <a:solidFill>
                  <a:srgbClr val="440099"/>
                </a:solidFill>
                <a:effectLst/>
                <a:uLnTx/>
                <a:uFillTx/>
                <a:latin typeface="+mn-lt"/>
                <a:ea typeface="+mn-ea"/>
                <a:cs typeface="+mn-cs"/>
              </a:rPr>
              <a:t>Event Follow Up </a:t>
            </a:r>
          </a:p>
        </p:txBody>
      </p:sp>
      <p:sp>
        <p:nvSpPr>
          <p:cNvPr id="7" name="Text Placeholder 6">
            <a:extLst>
              <a:ext uri="{FF2B5EF4-FFF2-40B4-BE49-F238E27FC236}">
                <a16:creationId xmlns:a16="http://schemas.microsoft.com/office/drawing/2014/main" id="{461BFA58-C8F0-4505-02F8-6539579307D8}"/>
              </a:ext>
              <a:ext uri="{C183D7F6-B498-43B3-948B-1728B52AA6E4}">
                <adec:decorative xmlns:adec="http://schemas.microsoft.com/office/drawing/2017/decorative" val="1"/>
              </a:ext>
            </a:extLst>
          </p:cNvPr>
          <p:cNvSpPr>
            <a:spLocks noGrp="1"/>
          </p:cNvSpPr>
          <p:nvPr>
            <p:ph type="body" sz="quarter" idx="4294967295"/>
          </p:nvPr>
        </p:nvSpPr>
        <p:spPr>
          <a:xfrm>
            <a:off x="770280" y="1687953"/>
            <a:ext cx="10797431" cy="577850"/>
          </a:xfrm>
          <a:prstGeom prst="rect">
            <a:avLst/>
          </a:prstGeom>
        </p:spPr>
        <p:txBody>
          <a:bodyPr/>
          <a:lstStyle/>
          <a:p>
            <a:pPr marL="0" indent="0">
              <a:buNone/>
            </a:pPr>
            <a:r>
              <a:rPr lang="en-US" sz="2200"/>
              <a:t>This information will be shared with all attendees in a follow-up email from </a:t>
            </a:r>
            <a:r>
              <a:rPr lang="en-US" sz="2200" b="1"/>
              <a:t>Eventbrite.com</a:t>
            </a:r>
            <a:r>
              <a:rPr lang="en-US" sz="2200"/>
              <a:t>, which will also include the registration list and presentations.</a:t>
            </a:r>
          </a:p>
          <a:p>
            <a:pPr marL="0" indent="0">
              <a:buNone/>
            </a:pPr>
            <a:r>
              <a:rPr lang="en-US" sz="2200"/>
              <a:t>Additionally, it will be posted on our website at </a:t>
            </a:r>
            <a:r>
              <a:rPr lang="en-US" sz="2200">
                <a:hlinkClick r:id="rId3"/>
              </a:rPr>
              <a:t>www.flydenver.com/business-and-community/outreach-and-engagement/#pastevents</a:t>
            </a:r>
            <a:r>
              <a:rPr lang="en-US" sz="2200"/>
              <a:t> within the next 3 business days. </a:t>
            </a:r>
          </a:p>
          <a:p>
            <a:endParaRPr lang="en-US"/>
          </a:p>
          <a:p>
            <a:endParaRPr lang="en-US"/>
          </a:p>
          <a:p>
            <a:pPr marL="0" indent="0" algn="ctr">
              <a:buNone/>
            </a:pPr>
            <a:r>
              <a:rPr lang="en-US" sz="2400">
                <a:solidFill>
                  <a:srgbClr val="E35B2A"/>
                </a:solidFill>
              </a:rPr>
              <a:t>Post-Event Survey</a:t>
            </a:r>
          </a:p>
        </p:txBody>
      </p:sp>
      <p:pic>
        <p:nvPicPr>
          <p:cNvPr id="1026" name="Picture 2" descr="A qr code with a few black squares">
            <a:extLst>
              <a:ext uri="{FF2B5EF4-FFF2-40B4-BE49-F238E27FC236}">
                <a16:creationId xmlns:a16="http://schemas.microsoft.com/office/drawing/2014/main" id="{201CE5B0-7231-2AE3-BD08-29E2509FF9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1708" y="4972913"/>
            <a:ext cx="1388584" cy="1388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183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776D-AF75-393A-3D17-9A3ED947C1E1}"/>
              </a:ext>
            </a:extLst>
          </p:cNvPr>
          <p:cNvSpPr>
            <a:spLocks noGrp="1"/>
          </p:cNvSpPr>
          <p:nvPr>
            <p:ph type="title"/>
          </p:nvPr>
        </p:nvSpPr>
        <p:spPr>
          <a:xfrm>
            <a:off x="243895" y="85903"/>
            <a:ext cx="8214785" cy="839223"/>
          </a:xfrm>
        </p:spPr>
        <p:txBody>
          <a:bodyPr>
            <a:normAutofit/>
          </a:bodyPr>
          <a:lstStyle/>
          <a:p>
            <a:r>
              <a:rPr lang="en-US" sz="4167"/>
              <a:t>Do Business With DEN</a:t>
            </a:r>
          </a:p>
        </p:txBody>
      </p:sp>
      <p:sp>
        <p:nvSpPr>
          <p:cNvPr id="52" name="TextBox 51">
            <a:extLst>
              <a:ext uri="{FF2B5EF4-FFF2-40B4-BE49-F238E27FC236}">
                <a16:creationId xmlns:a16="http://schemas.microsoft.com/office/drawing/2014/main" id="{9CFD83B0-BBEB-E516-3700-229C249FF044}"/>
              </a:ext>
            </a:extLst>
          </p:cNvPr>
          <p:cNvSpPr txBox="1"/>
          <p:nvPr/>
        </p:nvSpPr>
        <p:spPr>
          <a:xfrm>
            <a:off x="243895" y="878130"/>
            <a:ext cx="10756406" cy="969496"/>
          </a:xfrm>
          <a:prstGeom prst="rect">
            <a:avLst/>
          </a:prstGeom>
          <a:noFill/>
        </p:spPr>
        <p:txBody>
          <a:bodyPr wrap="square" rtlCol="0">
            <a:spAutoFit/>
          </a:bodyPr>
          <a:lstStyle/>
          <a:p>
            <a:pPr defTabSz="1044781">
              <a:spcAft>
                <a:spcPts val="600"/>
              </a:spcAft>
            </a:pPr>
            <a:r>
              <a:rPr lang="en-US" sz="2400">
                <a:solidFill>
                  <a:srgbClr val="E1592A"/>
                </a:solidFill>
                <a:latin typeface="Calibri" panose="020F0502020204030204"/>
              </a:rPr>
              <a:t>Connecting Businesses to Opportunities at DEN</a:t>
            </a:r>
          </a:p>
          <a:p>
            <a:pPr defTabSz="1044781"/>
            <a:r>
              <a:rPr lang="en-US" sz="1400">
                <a:solidFill>
                  <a:prstClr val="black"/>
                </a:solidFill>
                <a:latin typeface="Calibri" panose="020F0502020204030204"/>
              </a:rPr>
              <a:t>Learn how to do business with DEN by staying connected and participating in events, training programs, and networking opportunities designed for businesses of all sizes and industry types.</a:t>
            </a:r>
          </a:p>
        </p:txBody>
      </p:sp>
      <p:grpSp>
        <p:nvGrpSpPr>
          <p:cNvPr id="90" name="Group 89" descr="Four Ways to Support you Business Journey. ">
            <a:extLst>
              <a:ext uri="{FF2B5EF4-FFF2-40B4-BE49-F238E27FC236}">
                <a16:creationId xmlns:a16="http://schemas.microsoft.com/office/drawing/2014/main" id="{02D59147-8B79-322C-5F2F-40ACFCB8D57D}"/>
              </a:ext>
            </a:extLst>
          </p:cNvPr>
          <p:cNvGrpSpPr/>
          <p:nvPr/>
        </p:nvGrpSpPr>
        <p:grpSpPr>
          <a:xfrm>
            <a:off x="301919" y="1887305"/>
            <a:ext cx="11704219" cy="4305667"/>
            <a:chOff x="301914" y="2109937"/>
            <a:chExt cx="11704219" cy="4305667"/>
          </a:xfrm>
        </p:grpSpPr>
        <p:grpSp>
          <p:nvGrpSpPr>
            <p:cNvPr id="89" name="Group 88">
              <a:extLst>
                <a:ext uri="{FF2B5EF4-FFF2-40B4-BE49-F238E27FC236}">
                  <a16:creationId xmlns:a16="http://schemas.microsoft.com/office/drawing/2014/main" id="{5EFA8457-86D2-06E6-CF2C-A9110F29DAD0}"/>
                </a:ext>
              </a:extLst>
            </p:cNvPr>
            <p:cNvGrpSpPr/>
            <p:nvPr/>
          </p:nvGrpSpPr>
          <p:grpSpPr>
            <a:xfrm>
              <a:off x="301914" y="2220423"/>
              <a:ext cx="11704219" cy="4195181"/>
              <a:chOff x="301914" y="2220423"/>
              <a:chExt cx="11704219" cy="4195181"/>
            </a:xfrm>
          </p:grpSpPr>
          <p:sp>
            <p:nvSpPr>
              <p:cNvPr id="50" name="Rectangle: Rounded Corners 49">
                <a:extLst>
                  <a:ext uri="{FF2B5EF4-FFF2-40B4-BE49-F238E27FC236}">
                    <a16:creationId xmlns:a16="http://schemas.microsoft.com/office/drawing/2014/main" id="{5AE0AE7B-DADD-9A09-DEFB-4B054F8E75AA}"/>
                  </a:ext>
                </a:extLst>
              </p:cNvPr>
              <p:cNvSpPr/>
              <p:nvPr/>
            </p:nvSpPr>
            <p:spPr>
              <a:xfrm>
                <a:off x="301914" y="2220423"/>
                <a:ext cx="11704219" cy="392444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44781"/>
                <a:endParaRPr lang="en-US" sz="7259">
                  <a:solidFill>
                    <a:prstClr val="white"/>
                  </a:solidFill>
                  <a:latin typeface="Calibri" panose="020F0502020204030204"/>
                </a:endParaRPr>
              </a:p>
            </p:txBody>
          </p:sp>
          <p:sp>
            <p:nvSpPr>
              <p:cNvPr id="54" name="TextBox 53">
                <a:extLst>
                  <a:ext uri="{FF2B5EF4-FFF2-40B4-BE49-F238E27FC236}">
                    <a16:creationId xmlns:a16="http://schemas.microsoft.com/office/drawing/2014/main" id="{5C71B48D-D4DE-3EB0-CEC7-AF6580C0CE4F}"/>
                  </a:ext>
                </a:extLst>
              </p:cNvPr>
              <p:cNvSpPr txBox="1"/>
              <p:nvPr/>
            </p:nvSpPr>
            <p:spPr>
              <a:xfrm>
                <a:off x="412806" y="3183950"/>
                <a:ext cx="2754601" cy="2862322"/>
              </a:xfrm>
              <a:prstGeom prst="rect">
                <a:avLst/>
              </a:prstGeom>
              <a:noFill/>
            </p:spPr>
            <p:txBody>
              <a:bodyPr wrap="square" rtlCol="0">
                <a:spAutoFit/>
              </a:bodyPr>
              <a:lstStyle/>
              <a:p>
                <a:pPr defTabSz="1044781"/>
                <a:r>
                  <a:rPr lang="en-US" sz="1200">
                    <a:solidFill>
                      <a:prstClr val="black"/>
                    </a:solidFill>
                    <a:latin typeface="Calibri" panose="020F0502020204030204"/>
                  </a:rPr>
                  <a:t>We host several outreach events to learn about and network with potential partners both large and small.</a:t>
                </a:r>
              </a:p>
              <a:p>
                <a:pPr defTabSz="1044781"/>
                <a:endParaRPr lang="en-US" sz="1200">
                  <a:solidFill>
                    <a:prstClr val="black"/>
                  </a:solidFill>
                  <a:latin typeface="Calibri" panose="020F0502020204030204"/>
                </a:endParaRPr>
              </a:p>
              <a:p>
                <a:pPr marL="171481" indent="-171481" defTabSz="1044781">
                  <a:buClr>
                    <a:srgbClr val="440099"/>
                  </a:buClr>
                  <a:buFont typeface="Arial" panose="020B0604020202020204" pitchFamily="34" charset="0"/>
                  <a:buChar char="•"/>
                </a:pPr>
                <a:r>
                  <a:rPr lang="en-US" sz="1200" b="1">
                    <a:solidFill>
                      <a:prstClr val="black"/>
                    </a:solidFill>
                    <a:latin typeface="Calibri" panose="020F0502020204030204"/>
                  </a:rPr>
                  <a:t>Taking Flight at DEN </a:t>
                </a:r>
                <a:r>
                  <a:rPr lang="en-US" sz="1200">
                    <a:solidFill>
                      <a:prstClr val="black"/>
                    </a:solidFill>
                    <a:latin typeface="Calibri" panose="020F0502020204030204"/>
                  </a:rPr>
                  <a:t>| Virtual | 2</a:t>
                </a:r>
                <a:r>
                  <a:rPr lang="en-US" sz="1200" baseline="30000">
                    <a:solidFill>
                      <a:prstClr val="black"/>
                    </a:solidFill>
                    <a:latin typeface="Calibri" panose="020F0502020204030204"/>
                  </a:rPr>
                  <a:t>nd</a:t>
                </a:r>
                <a:r>
                  <a:rPr lang="en-US" sz="1200">
                    <a:solidFill>
                      <a:prstClr val="black"/>
                    </a:solidFill>
                    <a:latin typeface="Calibri" panose="020F0502020204030204"/>
                  </a:rPr>
                  <a:t> THURS every month | 1:00 p.m.</a:t>
                </a:r>
              </a:p>
              <a:p>
                <a:pPr marL="171481" indent="-171481" defTabSz="1044781">
                  <a:buClr>
                    <a:srgbClr val="440099"/>
                  </a:buClr>
                  <a:buFont typeface="Arial" panose="020B0604020202020204" pitchFamily="34" charset="0"/>
                  <a:buChar char="•"/>
                </a:pPr>
                <a:endParaRPr lang="en-US" sz="1200">
                  <a:solidFill>
                    <a:prstClr val="black"/>
                  </a:solidFill>
                  <a:latin typeface="Calibri" panose="020F0502020204030204"/>
                </a:endParaRPr>
              </a:p>
              <a:p>
                <a:pPr marL="171481" indent="-171481" defTabSz="1044781">
                  <a:buClr>
                    <a:srgbClr val="440099"/>
                  </a:buClr>
                  <a:buFont typeface="Arial" panose="020B0604020202020204" pitchFamily="34" charset="0"/>
                  <a:buChar char="•"/>
                </a:pPr>
                <a:r>
                  <a:rPr lang="en-US" sz="1200" b="1">
                    <a:solidFill>
                      <a:prstClr val="black"/>
                    </a:solidFill>
                    <a:latin typeface="Calibri" panose="020F0502020204030204"/>
                  </a:rPr>
                  <a:t>Meet the Primes </a:t>
                </a:r>
                <a:r>
                  <a:rPr lang="en-US" sz="1200">
                    <a:solidFill>
                      <a:prstClr val="black"/>
                    </a:solidFill>
                    <a:latin typeface="Calibri" panose="020F0502020204030204"/>
                  </a:rPr>
                  <a:t>| Virtual | 3</a:t>
                </a:r>
                <a:r>
                  <a:rPr lang="en-US" sz="1200" baseline="30000">
                    <a:solidFill>
                      <a:prstClr val="black"/>
                    </a:solidFill>
                    <a:latin typeface="Calibri" panose="020F0502020204030204"/>
                  </a:rPr>
                  <a:t>rd</a:t>
                </a:r>
                <a:r>
                  <a:rPr lang="en-US" sz="1200">
                    <a:solidFill>
                      <a:prstClr val="black"/>
                    </a:solidFill>
                    <a:latin typeface="Calibri" panose="020F0502020204030204"/>
                  </a:rPr>
                  <a:t> THURS every other month | 1:00 p.m.</a:t>
                </a:r>
              </a:p>
              <a:p>
                <a:pPr marL="171481" indent="-171481" defTabSz="1044781">
                  <a:buClr>
                    <a:srgbClr val="440099"/>
                  </a:buClr>
                  <a:buFont typeface="Arial" panose="020B0604020202020204" pitchFamily="34" charset="0"/>
                  <a:buChar char="•"/>
                </a:pPr>
                <a:endParaRPr lang="en-US" sz="1200">
                  <a:solidFill>
                    <a:prstClr val="black"/>
                  </a:solidFill>
                  <a:latin typeface="Calibri" panose="020F0502020204030204"/>
                </a:endParaRPr>
              </a:p>
              <a:p>
                <a:pPr marL="171481" indent="-171481" defTabSz="1044781">
                  <a:buClr>
                    <a:srgbClr val="440099"/>
                  </a:buClr>
                  <a:buFont typeface="Arial" panose="020B0604020202020204" pitchFamily="34" charset="0"/>
                  <a:buChar char="•"/>
                </a:pPr>
                <a:r>
                  <a:rPr lang="en-US" sz="1200" b="1">
                    <a:solidFill>
                      <a:prstClr val="black"/>
                    </a:solidFill>
                    <a:latin typeface="Calibri" panose="020F0502020204030204"/>
                  </a:rPr>
                  <a:t>Snack &amp; Souvenir Expo </a:t>
                </a:r>
                <a:r>
                  <a:rPr lang="en-US" sz="1200">
                    <a:solidFill>
                      <a:prstClr val="black"/>
                    </a:solidFill>
                    <a:latin typeface="Calibri" panose="020F0502020204030204"/>
                  </a:rPr>
                  <a:t>| In-Person | Annual | MAY</a:t>
                </a:r>
              </a:p>
              <a:p>
                <a:pPr marL="171481" indent="-171481" defTabSz="1044781">
                  <a:buClr>
                    <a:srgbClr val="440099"/>
                  </a:buClr>
                  <a:buFont typeface="Arial" panose="020B0604020202020204" pitchFamily="34" charset="0"/>
                  <a:buChar char="•"/>
                </a:pPr>
                <a:endParaRPr lang="en-US" sz="1200">
                  <a:solidFill>
                    <a:prstClr val="black"/>
                  </a:solidFill>
                  <a:latin typeface="Calibri" panose="020F0502020204030204"/>
                </a:endParaRPr>
              </a:p>
              <a:p>
                <a:pPr marL="171481" indent="-171481" defTabSz="1044781">
                  <a:buClr>
                    <a:srgbClr val="440099"/>
                  </a:buClr>
                  <a:buFont typeface="Arial" panose="020B0604020202020204" pitchFamily="34" charset="0"/>
                  <a:buChar char="•"/>
                </a:pPr>
                <a:r>
                  <a:rPr lang="en-US" sz="1200" b="1">
                    <a:solidFill>
                      <a:prstClr val="black"/>
                    </a:solidFill>
                    <a:latin typeface="Calibri" panose="020F0502020204030204"/>
                  </a:rPr>
                  <a:t>Do Business With DEN Summit </a:t>
                </a:r>
                <a:r>
                  <a:rPr lang="en-US" sz="1200">
                    <a:solidFill>
                      <a:prstClr val="black"/>
                    </a:solidFill>
                    <a:latin typeface="Calibri" panose="020F0502020204030204"/>
                  </a:rPr>
                  <a:t>| In-Person | Annual | OCT</a:t>
                </a:r>
              </a:p>
            </p:txBody>
          </p:sp>
          <p:sp>
            <p:nvSpPr>
              <p:cNvPr id="55" name="TextBox 54">
                <a:extLst>
                  <a:ext uri="{FF2B5EF4-FFF2-40B4-BE49-F238E27FC236}">
                    <a16:creationId xmlns:a16="http://schemas.microsoft.com/office/drawing/2014/main" id="{CE0D81A1-205B-CEEF-4AC2-49B5FBD3539A}"/>
                  </a:ext>
                </a:extLst>
              </p:cNvPr>
              <p:cNvSpPr txBox="1"/>
              <p:nvPr/>
            </p:nvSpPr>
            <p:spPr>
              <a:xfrm>
                <a:off x="3207102" y="3183950"/>
                <a:ext cx="2667861" cy="3231654"/>
              </a:xfrm>
              <a:prstGeom prst="rect">
                <a:avLst/>
              </a:prstGeom>
              <a:noFill/>
            </p:spPr>
            <p:txBody>
              <a:bodyPr wrap="square" rtlCol="0">
                <a:spAutoFit/>
              </a:bodyPr>
              <a:lstStyle/>
              <a:p>
                <a:pPr defTabSz="1044781"/>
                <a:r>
                  <a:rPr lang="en-US" sz="1200">
                    <a:solidFill>
                      <a:prstClr val="black"/>
                    </a:solidFill>
                    <a:latin typeface="Calibri" panose="020F0502020204030204"/>
                  </a:rPr>
                  <a:t>Training and certifications classes are available for small businesses.</a:t>
                </a:r>
              </a:p>
              <a:p>
                <a:pPr defTabSz="1044781"/>
                <a:endParaRPr lang="en-US" sz="1200">
                  <a:solidFill>
                    <a:prstClr val="black"/>
                  </a:solidFill>
                  <a:latin typeface="Calibri" panose="020F0502020204030204"/>
                </a:endParaRPr>
              </a:p>
              <a:p>
                <a:pPr marL="171481" indent="-171481" defTabSz="1044781">
                  <a:buClr>
                    <a:srgbClr val="E1592A"/>
                  </a:buClr>
                  <a:buFont typeface="Arial" panose="020B0604020202020204" pitchFamily="34" charset="0"/>
                  <a:buChar char="•"/>
                </a:pPr>
                <a:r>
                  <a:rPr lang="en-US" sz="1200" b="1">
                    <a:solidFill>
                      <a:prstClr val="black"/>
                    </a:solidFill>
                    <a:latin typeface="Calibri" panose="020F0502020204030204"/>
                  </a:rPr>
                  <a:t>Navigating the ACDBE Program</a:t>
                </a:r>
                <a:r>
                  <a:rPr lang="en-US" sz="1200">
                    <a:solidFill>
                      <a:prstClr val="black"/>
                    </a:solidFill>
                    <a:latin typeface="Calibri" panose="020F0502020204030204"/>
                  </a:rPr>
                  <a:t> | Virtual | 3</a:t>
                </a:r>
                <a:r>
                  <a:rPr lang="en-US" sz="1200" baseline="30000">
                    <a:solidFill>
                      <a:prstClr val="black"/>
                    </a:solidFill>
                    <a:latin typeface="Calibri" panose="020F0502020204030204"/>
                  </a:rPr>
                  <a:t>rd</a:t>
                </a:r>
                <a:r>
                  <a:rPr lang="en-US" sz="1200">
                    <a:solidFill>
                      <a:prstClr val="black"/>
                    </a:solidFill>
                    <a:latin typeface="Calibri" panose="020F0502020204030204"/>
                  </a:rPr>
                  <a:t> THURS every other month | 1:00 p.m. | learn more at </a:t>
                </a:r>
                <a:r>
                  <a:rPr lang="en-US" sz="1200">
                    <a:solidFill>
                      <a:srgbClr val="E1592A"/>
                    </a:solidFill>
                    <a:latin typeface="Calibri" panose="020F0502020204030204"/>
                  </a:rPr>
                  <a:t>Flydenver.com/ACDBE</a:t>
                </a:r>
                <a:endParaRPr lang="en-US" sz="1200">
                  <a:solidFill>
                    <a:prstClr val="black"/>
                  </a:solidFill>
                  <a:latin typeface="Calibri" panose="020F0502020204030204"/>
                </a:endParaRPr>
              </a:p>
              <a:p>
                <a:pPr marL="171481" indent="-171481" defTabSz="1044781">
                  <a:buClr>
                    <a:srgbClr val="E1592A"/>
                  </a:buClr>
                  <a:buFont typeface="Arial" panose="020B0604020202020204" pitchFamily="34" charset="0"/>
                  <a:buChar char="•"/>
                </a:pPr>
                <a:endParaRPr lang="en-US" sz="1000">
                  <a:solidFill>
                    <a:prstClr val="black"/>
                  </a:solidFill>
                  <a:latin typeface="Calibri" panose="020F0502020204030204"/>
                </a:endParaRPr>
              </a:p>
              <a:p>
                <a:pPr marL="171481" indent="-171481" defTabSz="1044781">
                  <a:buClr>
                    <a:srgbClr val="E1592A"/>
                  </a:buClr>
                  <a:buFont typeface="Arial" panose="020B0604020202020204" pitchFamily="34" charset="0"/>
                  <a:buChar char="•"/>
                </a:pPr>
                <a:r>
                  <a:rPr lang="en-US" sz="1200" b="1">
                    <a:solidFill>
                      <a:prstClr val="black"/>
                    </a:solidFill>
                    <a:latin typeface="Calibri" panose="020F0502020204030204"/>
                  </a:rPr>
                  <a:t>Certification Class</a:t>
                </a:r>
                <a:r>
                  <a:rPr lang="en-US" sz="1200">
                    <a:solidFill>
                      <a:prstClr val="black"/>
                    </a:solidFill>
                    <a:latin typeface="Calibri" panose="020F0502020204030204"/>
                  </a:rPr>
                  <a:t>| In-Person | </a:t>
                </a:r>
                <a:br>
                  <a:rPr lang="en-US" sz="1200">
                    <a:solidFill>
                      <a:prstClr val="black"/>
                    </a:solidFill>
                    <a:latin typeface="Calibri" panose="020F0502020204030204"/>
                  </a:rPr>
                </a:br>
                <a:r>
                  <a:rPr lang="en-US" sz="1200">
                    <a:solidFill>
                      <a:prstClr val="black"/>
                    </a:solidFill>
                    <a:latin typeface="Calibri" panose="020F0502020204030204"/>
                  </a:rPr>
                  <a:t>OCT 20 | DEN Gateway</a:t>
                </a:r>
              </a:p>
              <a:p>
                <a:pPr marL="171481" indent="-171481" defTabSz="1044781">
                  <a:buClr>
                    <a:srgbClr val="E1592A"/>
                  </a:buClr>
                  <a:buFont typeface="Arial" panose="020B0604020202020204" pitchFamily="34" charset="0"/>
                  <a:buChar char="•"/>
                </a:pPr>
                <a:endParaRPr lang="en-US" sz="1000">
                  <a:solidFill>
                    <a:prstClr val="black"/>
                  </a:solidFill>
                  <a:latin typeface="Calibri" panose="020F0502020204030204"/>
                </a:endParaRPr>
              </a:p>
              <a:p>
                <a:pPr marL="171481" indent="-171481" defTabSz="1044781">
                  <a:buClr>
                    <a:srgbClr val="E1592A"/>
                  </a:buClr>
                  <a:buFont typeface="Arial" panose="020B0604020202020204" pitchFamily="34" charset="0"/>
                  <a:buChar char="•"/>
                </a:pPr>
                <a:r>
                  <a:rPr lang="en-US" sz="1200" b="1">
                    <a:solidFill>
                      <a:prstClr val="black"/>
                    </a:solidFill>
                    <a:latin typeface="Calibri" panose="020F0502020204030204"/>
                  </a:rPr>
                  <a:t>BDTA Classes</a:t>
                </a:r>
                <a:r>
                  <a:rPr lang="en-US" sz="1200">
                    <a:solidFill>
                      <a:prstClr val="black"/>
                    </a:solidFill>
                    <a:latin typeface="Calibri" panose="020F0502020204030204"/>
                  </a:rPr>
                  <a:t>| Applications open end of 2026 | learn more at </a:t>
                </a:r>
                <a:r>
                  <a:rPr lang="en-US" sz="1200">
                    <a:solidFill>
                      <a:srgbClr val="E1592A"/>
                    </a:solidFill>
                    <a:latin typeface="Calibri" panose="020F0502020204030204"/>
                  </a:rPr>
                  <a:t>Flydenver.com/BDTA</a:t>
                </a:r>
                <a:br>
                  <a:rPr lang="en-US" sz="1200">
                    <a:solidFill>
                      <a:srgbClr val="E1592A"/>
                    </a:solidFill>
                    <a:latin typeface="Calibri" panose="020F0502020204030204"/>
                  </a:rPr>
                </a:br>
                <a:endParaRPr lang="en-US" sz="1000">
                  <a:solidFill>
                    <a:srgbClr val="E1592A"/>
                  </a:solidFill>
                  <a:latin typeface="Calibri" panose="020F0502020204030204"/>
                </a:endParaRPr>
              </a:p>
              <a:p>
                <a:pPr marL="171481" indent="-171481" defTabSz="1044781">
                  <a:buClr>
                    <a:srgbClr val="E1592A"/>
                  </a:buClr>
                  <a:buFont typeface="Arial" panose="020B0604020202020204" pitchFamily="34" charset="0"/>
                  <a:buChar char="•"/>
                </a:pPr>
                <a:r>
                  <a:rPr lang="en-US" sz="1200" b="1">
                    <a:latin typeface="Calibri" panose="020F0502020204030204"/>
                  </a:rPr>
                  <a:t>Local to Launch </a:t>
                </a:r>
                <a:r>
                  <a:rPr lang="en-US" sz="1200">
                    <a:latin typeface="Calibri" panose="020F0502020204030204"/>
                  </a:rPr>
                  <a:t>| Oct 14 </a:t>
                </a:r>
              </a:p>
              <a:p>
                <a:pPr defTabSz="1044781"/>
                <a:endParaRPr lang="en-US" sz="1200">
                  <a:solidFill>
                    <a:prstClr val="black"/>
                  </a:solidFill>
                  <a:latin typeface="Calibri" panose="020F0502020204030204"/>
                </a:endParaRPr>
              </a:p>
            </p:txBody>
          </p:sp>
          <p:grpSp>
            <p:nvGrpSpPr>
              <p:cNvPr id="69" name="Group 68">
                <a:extLst>
                  <a:ext uri="{FF2B5EF4-FFF2-40B4-BE49-F238E27FC236}">
                    <a16:creationId xmlns:a16="http://schemas.microsoft.com/office/drawing/2014/main" id="{40D1FB4B-29B7-E4F8-1973-A2BCDD37C368}"/>
                  </a:ext>
                </a:extLst>
              </p:cNvPr>
              <p:cNvGrpSpPr/>
              <p:nvPr/>
            </p:nvGrpSpPr>
            <p:grpSpPr>
              <a:xfrm>
                <a:off x="412806" y="2446563"/>
                <a:ext cx="2372908" cy="733406"/>
                <a:chOff x="412806" y="2446563"/>
                <a:chExt cx="2372908" cy="733406"/>
              </a:xfrm>
            </p:grpSpPr>
            <p:grpSp>
              <p:nvGrpSpPr>
                <p:cNvPr id="57" name="Group 56">
                  <a:extLst>
                    <a:ext uri="{FF2B5EF4-FFF2-40B4-BE49-F238E27FC236}">
                      <a16:creationId xmlns:a16="http://schemas.microsoft.com/office/drawing/2014/main" id="{1B71B082-9660-D750-4293-46E8142C6E59}"/>
                    </a:ext>
                  </a:extLst>
                </p:cNvPr>
                <p:cNvGrpSpPr/>
                <p:nvPr/>
              </p:nvGrpSpPr>
              <p:grpSpPr>
                <a:xfrm>
                  <a:off x="412806" y="2446563"/>
                  <a:ext cx="2212083" cy="733406"/>
                  <a:chOff x="412806" y="2446563"/>
                  <a:chExt cx="2212083" cy="733406"/>
                </a:xfrm>
              </p:grpSpPr>
              <p:pic>
                <p:nvPicPr>
                  <p:cNvPr id="46" name="Picture 45">
                    <a:extLst>
                      <a:ext uri="{FF2B5EF4-FFF2-40B4-BE49-F238E27FC236}">
                        <a16:creationId xmlns:a16="http://schemas.microsoft.com/office/drawing/2014/main" id="{BC448A14-1FA9-3310-FD04-71E56065DF7C}"/>
                      </a:ext>
                    </a:extLst>
                  </p:cNvPr>
                  <p:cNvPicPr>
                    <a:picLocks noChangeAspect="1"/>
                  </p:cNvPicPr>
                  <p:nvPr/>
                </p:nvPicPr>
                <p:blipFill>
                  <a:blip r:embed="rId3"/>
                  <a:srcRect/>
                  <a:stretch/>
                </p:blipFill>
                <p:spPr>
                  <a:xfrm>
                    <a:off x="412806" y="2533436"/>
                    <a:ext cx="472584" cy="472584"/>
                  </a:xfrm>
                  <a:prstGeom prst="rect">
                    <a:avLst/>
                  </a:prstGeom>
                </p:spPr>
              </p:pic>
              <p:sp>
                <p:nvSpPr>
                  <p:cNvPr id="47" name="TextBox 46">
                    <a:extLst>
                      <a:ext uri="{FF2B5EF4-FFF2-40B4-BE49-F238E27FC236}">
                        <a16:creationId xmlns:a16="http://schemas.microsoft.com/office/drawing/2014/main" id="{8A0B1FC2-391A-2EDF-651C-5127875AB8AB}"/>
                      </a:ext>
                    </a:extLst>
                  </p:cNvPr>
                  <p:cNvSpPr txBox="1"/>
                  <p:nvPr/>
                </p:nvSpPr>
                <p:spPr>
                  <a:xfrm>
                    <a:off x="949860" y="2446563"/>
                    <a:ext cx="1675029" cy="733406"/>
                  </a:xfrm>
                  <a:prstGeom prst="rect">
                    <a:avLst/>
                  </a:prstGeom>
                  <a:noFill/>
                </p:spPr>
                <p:txBody>
                  <a:bodyPr wrap="square" rtlCol="0">
                    <a:spAutoFit/>
                  </a:bodyPr>
                  <a:lstStyle/>
                  <a:p>
                    <a:pPr defTabSz="1044781"/>
                    <a:r>
                      <a:rPr lang="en-US" sz="2083" b="1">
                        <a:solidFill>
                          <a:srgbClr val="440099"/>
                        </a:solidFill>
                        <a:latin typeface="Calibri" panose="020F0502020204030204"/>
                      </a:rPr>
                      <a:t>OUTREACH </a:t>
                    </a:r>
                  </a:p>
                  <a:p>
                    <a:pPr defTabSz="1044781"/>
                    <a:r>
                      <a:rPr lang="en-US" sz="2083" b="1">
                        <a:solidFill>
                          <a:srgbClr val="440099"/>
                        </a:solidFill>
                        <a:latin typeface="Calibri" panose="020F0502020204030204"/>
                      </a:rPr>
                      <a:t>EVENTS</a:t>
                    </a:r>
                    <a:endParaRPr lang="en-US" sz="2083">
                      <a:solidFill>
                        <a:prstClr val="black"/>
                      </a:solidFill>
                      <a:latin typeface="Calibri" panose="020F0502020204030204"/>
                    </a:endParaRPr>
                  </a:p>
                </p:txBody>
              </p:sp>
            </p:grpSp>
            <p:cxnSp>
              <p:nvCxnSpPr>
                <p:cNvPr id="64" name="Straight Connector 63">
                  <a:extLst>
                    <a:ext uri="{FF2B5EF4-FFF2-40B4-BE49-F238E27FC236}">
                      <a16:creationId xmlns:a16="http://schemas.microsoft.com/office/drawing/2014/main" id="{F9D0801C-8D36-19FA-D9EF-A3A51A368E6E}"/>
                    </a:ext>
                  </a:extLst>
                </p:cNvPr>
                <p:cNvCxnSpPr>
                  <a:cxnSpLocks/>
                </p:cNvCxnSpPr>
                <p:nvPr/>
              </p:nvCxnSpPr>
              <p:spPr>
                <a:xfrm flipH="1">
                  <a:off x="412806" y="3123417"/>
                  <a:ext cx="2372908" cy="0"/>
                </a:xfrm>
                <a:prstGeom prst="line">
                  <a:avLst/>
                </a:prstGeom>
                <a:ln>
                  <a:solidFill>
                    <a:srgbClr val="3B1D85"/>
                  </a:solidFill>
                </a:ln>
              </p:spPr>
              <p:style>
                <a:lnRef idx="3">
                  <a:schemeClr val="dk1"/>
                </a:lnRef>
                <a:fillRef idx="0">
                  <a:schemeClr val="dk1"/>
                </a:fillRef>
                <a:effectRef idx="2">
                  <a:schemeClr val="dk1"/>
                </a:effectRef>
                <a:fontRef idx="minor">
                  <a:schemeClr val="tx1"/>
                </a:fontRef>
              </p:style>
            </p:cxnSp>
          </p:grpSp>
          <p:grpSp>
            <p:nvGrpSpPr>
              <p:cNvPr id="70" name="Group 69">
                <a:extLst>
                  <a:ext uri="{FF2B5EF4-FFF2-40B4-BE49-F238E27FC236}">
                    <a16:creationId xmlns:a16="http://schemas.microsoft.com/office/drawing/2014/main" id="{6A2235A8-E92D-2A25-56AB-36F9EE34F3D9}"/>
                  </a:ext>
                </a:extLst>
              </p:cNvPr>
              <p:cNvGrpSpPr/>
              <p:nvPr/>
            </p:nvGrpSpPr>
            <p:grpSpPr>
              <a:xfrm>
                <a:off x="3207102" y="2446563"/>
                <a:ext cx="2628708" cy="733406"/>
                <a:chOff x="3207102" y="2446563"/>
                <a:chExt cx="2628708" cy="733406"/>
              </a:xfrm>
            </p:grpSpPr>
            <p:grpSp>
              <p:nvGrpSpPr>
                <p:cNvPr id="58" name="Group 57">
                  <a:extLst>
                    <a:ext uri="{FF2B5EF4-FFF2-40B4-BE49-F238E27FC236}">
                      <a16:creationId xmlns:a16="http://schemas.microsoft.com/office/drawing/2014/main" id="{8F0C46D7-850E-20F6-0F73-169E875B1359}"/>
                    </a:ext>
                  </a:extLst>
                </p:cNvPr>
                <p:cNvGrpSpPr/>
                <p:nvPr/>
              </p:nvGrpSpPr>
              <p:grpSpPr>
                <a:xfrm>
                  <a:off x="3207102" y="2446563"/>
                  <a:ext cx="2628708" cy="733406"/>
                  <a:chOff x="3300286" y="2446563"/>
                  <a:chExt cx="2628708" cy="733406"/>
                </a:xfrm>
              </p:grpSpPr>
              <p:pic>
                <p:nvPicPr>
                  <p:cNvPr id="42" name="Picture 41">
                    <a:extLst>
                      <a:ext uri="{FF2B5EF4-FFF2-40B4-BE49-F238E27FC236}">
                        <a16:creationId xmlns:a16="http://schemas.microsoft.com/office/drawing/2014/main" id="{8CCD8433-BAD7-1095-A01B-6BBFC0D676A3}"/>
                      </a:ext>
                    </a:extLst>
                  </p:cNvPr>
                  <p:cNvPicPr>
                    <a:picLocks noChangeAspect="1"/>
                  </p:cNvPicPr>
                  <p:nvPr/>
                </p:nvPicPr>
                <p:blipFill>
                  <a:blip r:embed="rId4"/>
                  <a:srcRect/>
                  <a:stretch/>
                </p:blipFill>
                <p:spPr>
                  <a:xfrm>
                    <a:off x="3300286" y="2533436"/>
                    <a:ext cx="472584" cy="472584"/>
                  </a:xfrm>
                  <a:prstGeom prst="rect">
                    <a:avLst/>
                  </a:prstGeom>
                </p:spPr>
              </p:pic>
              <p:sp>
                <p:nvSpPr>
                  <p:cNvPr id="43" name="TextBox 42">
                    <a:extLst>
                      <a:ext uri="{FF2B5EF4-FFF2-40B4-BE49-F238E27FC236}">
                        <a16:creationId xmlns:a16="http://schemas.microsoft.com/office/drawing/2014/main" id="{B4C0B8D7-289D-8E2A-CACF-2673CC5EFB8E}"/>
                      </a:ext>
                    </a:extLst>
                  </p:cNvPr>
                  <p:cNvSpPr txBox="1"/>
                  <p:nvPr/>
                </p:nvSpPr>
                <p:spPr>
                  <a:xfrm>
                    <a:off x="3835919" y="2446563"/>
                    <a:ext cx="2093075" cy="733406"/>
                  </a:xfrm>
                  <a:prstGeom prst="rect">
                    <a:avLst/>
                  </a:prstGeom>
                  <a:noFill/>
                </p:spPr>
                <p:txBody>
                  <a:bodyPr wrap="square" rtlCol="0">
                    <a:spAutoFit/>
                  </a:bodyPr>
                  <a:lstStyle/>
                  <a:p>
                    <a:pPr defTabSz="1044781"/>
                    <a:r>
                      <a:rPr lang="en-US" sz="2083" b="1">
                        <a:solidFill>
                          <a:srgbClr val="E1592A"/>
                        </a:solidFill>
                        <a:latin typeface="Calibri" panose="020F0502020204030204"/>
                      </a:rPr>
                      <a:t>TRAINING &amp; CERTIFICATION</a:t>
                    </a:r>
                    <a:endParaRPr lang="en-US" sz="2083">
                      <a:solidFill>
                        <a:prstClr val="black"/>
                      </a:solidFill>
                      <a:latin typeface="Calibri" panose="020F0502020204030204"/>
                    </a:endParaRPr>
                  </a:p>
                </p:txBody>
              </p:sp>
            </p:grpSp>
            <p:cxnSp>
              <p:nvCxnSpPr>
                <p:cNvPr id="66" name="Straight Connector 65">
                  <a:extLst>
                    <a:ext uri="{FF2B5EF4-FFF2-40B4-BE49-F238E27FC236}">
                      <a16:creationId xmlns:a16="http://schemas.microsoft.com/office/drawing/2014/main" id="{E21E503E-1962-607D-1E2B-8FF1796037CF}"/>
                    </a:ext>
                  </a:extLst>
                </p:cNvPr>
                <p:cNvCxnSpPr>
                  <a:cxnSpLocks/>
                </p:cNvCxnSpPr>
                <p:nvPr/>
              </p:nvCxnSpPr>
              <p:spPr>
                <a:xfrm flipH="1">
                  <a:off x="3207102" y="3123417"/>
                  <a:ext cx="2372908" cy="0"/>
                </a:xfrm>
                <a:prstGeom prst="line">
                  <a:avLst/>
                </a:prstGeom>
                <a:ln>
                  <a:solidFill>
                    <a:srgbClr val="E1592A"/>
                  </a:solidFill>
                </a:ln>
              </p:spPr>
              <p:style>
                <a:lnRef idx="3">
                  <a:schemeClr val="dk1"/>
                </a:lnRef>
                <a:fillRef idx="0">
                  <a:schemeClr val="dk1"/>
                </a:fillRef>
                <a:effectRef idx="2">
                  <a:schemeClr val="dk1"/>
                </a:effectRef>
                <a:fontRef idx="minor">
                  <a:schemeClr val="tx1"/>
                </a:fontRef>
              </p:style>
            </p:cxnSp>
          </p:grpSp>
          <p:grpSp>
            <p:nvGrpSpPr>
              <p:cNvPr id="79" name="Group 78">
                <a:extLst>
                  <a:ext uri="{FF2B5EF4-FFF2-40B4-BE49-F238E27FC236}">
                    <a16:creationId xmlns:a16="http://schemas.microsoft.com/office/drawing/2014/main" id="{CF971196-0507-E61C-BFD6-5C517548FCAC}"/>
                  </a:ext>
                </a:extLst>
              </p:cNvPr>
              <p:cNvGrpSpPr/>
              <p:nvPr/>
            </p:nvGrpSpPr>
            <p:grpSpPr>
              <a:xfrm>
                <a:off x="9193649" y="2481033"/>
                <a:ext cx="2521075" cy="3168822"/>
                <a:chOff x="6195801" y="2446563"/>
                <a:chExt cx="2521075" cy="3168822"/>
              </a:xfrm>
            </p:grpSpPr>
            <p:sp>
              <p:nvSpPr>
                <p:cNvPr id="56" name="TextBox 55">
                  <a:extLst>
                    <a:ext uri="{FF2B5EF4-FFF2-40B4-BE49-F238E27FC236}">
                      <a16:creationId xmlns:a16="http://schemas.microsoft.com/office/drawing/2014/main" id="{1A464D63-C7B7-F33C-EA22-BF2F2731F373}"/>
                    </a:ext>
                  </a:extLst>
                </p:cNvPr>
                <p:cNvSpPr txBox="1"/>
                <p:nvPr/>
              </p:nvSpPr>
              <p:spPr>
                <a:xfrm>
                  <a:off x="6195801" y="3183950"/>
                  <a:ext cx="2521075" cy="2431435"/>
                </a:xfrm>
                <a:prstGeom prst="rect">
                  <a:avLst/>
                </a:prstGeom>
                <a:noFill/>
              </p:spPr>
              <p:txBody>
                <a:bodyPr wrap="square" rtlCol="0">
                  <a:spAutoFit/>
                </a:bodyPr>
                <a:lstStyle/>
                <a:p>
                  <a:pPr defTabSz="1044781"/>
                  <a:r>
                    <a:rPr lang="en-US" sz="1200">
                      <a:solidFill>
                        <a:prstClr val="black"/>
                      </a:solidFill>
                      <a:latin typeface="Calibri" panose="020F0502020204030204"/>
                    </a:rPr>
                    <a:t>Visit the Outreach and Engagement page on </a:t>
                  </a:r>
                  <a:r>
                    <a:rPr lang="en-US" sz="1200">
                      <a:solidFill>
                        <a:srgbClr val="E1592A"/>
                      </a:solidFill>
                      <a:latin typeface="Calibri" panose="020F0502020204030204"/>
                    </a:rPr>
                    <a:t>flydenver.com</a:t>
                  </a:r>
                  <a:r>
                    <a:rPr lang="en-US" sz="1200">
                      <a:solidFill>
                        <a:prstClr val="black"/>
                      </a:solidFill>
                      <a:latin typeface="Calibri" panose="020F0502020204030204"/>
                    </a:rPr>
                    <a:t>. It will provide you with events and information designed to help you stay connected.</a:t>
                  </a:r>
                </a:p>
                <a:p>
                  <a:pPr defTabSz="1044781"/>
                  <a:endParaRPr lang="en-US" sz="1200">
                    <a:solidFill>
                      <a:prstClr val="black"/>
                    </a:solidFill>
                    <a:latin typeface="Calibri" panose="020F0502020204030204"/>
                  </a:endParaRPr>
                </a:p>
                <a:p>
                  <a:pPr marL="171481" indent="-171481" defTabSz="1044781">
                    <a:spcAft>
                      <a:spcPts val="600"/>
                    </a:spcAft>
                    <a:buClr>
                      <a:srgbClr val="C3D831"/>
                    </a:buClr>
                    <a:buFont typeface="Arial" panose="020B0604020202020204" pitchFamily="34" charset="0"/>
                    <a:buChar char="•"/>
                  </a:pPr>
                  <a:r>
                    <a:rPr lang="en-US" sz="1200">
                      <a:solidFill>
                        <a:prstClr val="black"/>
                      </a:solidFill>
                      <a:latin typeface="Calibri" panose="020F0502020204030204"/>
                    </a:rPr>
                    <a:t>Business Connect weekly newsletter  </a:t>
                  </a:r>
                </a:p>
                <a:p>
                  <a:pPr marL="171481" indent="-171481" defTabSz="1044781">
                    <a:spcAft>
                      <a:spcPts val="600"/>
                    </a:spcAft>
                    <a:buClr>
                      <a:srgbClr val="C3D831"/>
                    </a:buClr>
                    <a:buFont typeface="Arial" panose="020B0604020202020204" pitchFamily="34" charset="0"/>
                    <a:buChar char="•"/>
                  </a:pPr>
                  <a:r>
                    <a:rPr lang="en-US" sz="1200">
                      <a:solidFill>
                        <a:prstClr val="black"/>
                      </a:solidFill>
                      <a:latin typeface="Calibri" panose="020F0502020204030204"/>
                    </a:rPr>
                    <a:t>Upcoming Opportunities webpage</a:t>
                  </a:r>
                </a:p>
                <a:p>
                  <a:pPr marL="171481" indent="-171481" defTabSz="1044781">
                    <a:spcAft>
                      <a:spcPts val="600"/>
                    </a:spcAft>
                    <a:buClr>
                      <a:srgbClr val="C3D831"/>
                    </a:buClr>
                    <a:buFont typeface="Arial" panose="020B0604020202020204" pitchFamily="34" charset="0"/>
                    <a:buChar char="•"/>
                  </a:pPr>
                  <a:r>
                    <a:rPr lang="en-US" sz="1200">
                      <a:solidFill>
                        <a:prstClr val="black"/>
                      </a:solidFill>
                      <a:latin typeface="Calibri" panose="020F0502020204030204"/>
                    </a:rPr>
                    <a:t>Past event presentations</a:t>
                  </a:r>
                </a:p>
                <a:p>
                  <a:pPr marL="171481" indent="-171481" defTabSz="1044781">
                    <a:spcAft>
                      <a:spcPts val="600"/>
                    </a:spcAft>
                    <a:buClr>
                      <a:srgbClr val="C3D831"/>
                    </a:buClr>
                    <a:buFont typeface="Arial" panose="020B0604020202020204" pitchFamily="34" charset="0"/>
                    <a:buChar char="•"/>
                  </a:pPr>
                  <a:r>
                    <a:rPr lang="en-US" sz="1200">
                      <a:solidFill>
                        <a:prstClr val="black"/>
                      </a:solidFill>
                      <a:latin typeface="Calibri" panose="020F0502020204030204"/>
                    </a:rPr>
                    <a:t>Business Directories </a:t>
                  </a:r>
                </a:p>
                <a:p>
                  <a:pPr marL="171481" indent="-171481" defTabSz="1044781">
                    <a:spcAft>
                      <a:spcPts val="600"/>
                    </a:spcAft>
                    <a:buClr>
                      <a:srgbClr val="C3D831"/>
                    </a:buClr>
                    <a:buFont typeface="Arial" panose="020B0604020202020204" pitchFamily="34" charset="0"/>
                    <a:buChar char="•"/>
                  </a:pPr>
                  <a:r>
                    <a:rPr lang="en-US" sz="1200">
                      <a:solidFill>
                        <a:prstClr val="black"/>
                      </a:solidFill>
                      <a:latin typeface="Calibri" panose="020F0502020204030204"/>
                    </a:rPr>
                    <a:t>And more…</a:t>
                  </a:r>
                </a:p>
              </p:txBody>
            </p:sp>
            <p:grpSp>
              <p:nvGrpSpPr>
                <p:cNvPr id="71" name="Group 70">
                  <a:extLst>
                    <a:ext uri="{FF2B5EF4-FFF2-40B4-BE49-F238E27FC236}">
                      <a16:creationId xmlns:a16="http://schemas.microsoft.com/office/drawing/2014/main" id="{B01F7D16-C3C0-254A-EF3A-F13EC1824309}"/>
                    </a:ext>
                  </a:extLst>
                </p:cNvPr>
                <p:cNvGrpSpPr/>
                <p:nvPr/>
              </p:nvGrpSpPr>
              <p:grpSpPr>
                <a:xfrm>
                  <a:off x="6195801" y="2446563"/>
                  <a:ext cx="2372908" cy="733406"/>
                  <a:chOff x="6195801" y="2446563"/>
                  <a:chExt cx="2372908" cy="733406"/>
                </a:xfrm>
              </p:grpSpPr>
              <p:grpSp>
                <p:nvGrpSpPr>
                  <p:cNvPr id="59" name="Group 58">
                    <a:extLst>
                      <a:ext uri="{FF2B5EF4-FFF2-40B4-BE49-F238E27FC236}">
                        <a16:creationId xmlns:a16="http://schemas.microsoft.com/office/drawing/2014/main" id="{0B9B72D3-41CF-AACF-B6D8-24127586126C}"/>
                      </a:ext>
                    </a:extLst>
                  </p:cNvPr>
                  <p:cNvGrpSpPr/>
                  <p:nvPr/>
                </p:nvGrpSpPr>
                <p:grpSpPr>
                  <a:xfrm>
                    <a:off x="6195801" y="2446563"/>
                    <a:ext cx="2126986" cy="733406"/>
                    <a:chOff x="6195801" y="2446563"/>
                    <a:chExt cx="2126986" cy="733406"/>
                  </a:xfrm>
                </p:grpSpPr>
                <p:pic>
                  <p:nvPicPr>
                    <p:cNvPr id="38" name="Picture 37">
                      <a:extLst>
                        <a:ext uri="{FF2B5EF4-FFF2-40B4-BE49-F238E27FC236}">
                          <a16:creationId xmlns:a16="http://schemas.microsoft.com/office/drawing/2014/main" id="{5B53BA61-D433-A875-6C9E-C8EFBF7EBA01}"/>
                        </a:ext>
                      </a:extLst>
                    </p:cNvPr>
                    <p:cNvPicPr>
                      <a:picLocks noChangeAspect="1"/>
                    </p:cNvPicPr>
                    <p:nvPr/>
                  </p:nvPicPr>
                  <p:blipFill>
                    <a:blip r:embed="rId5"/>
                    <a:srcRect/>
                    <a:stretch/>
                  </p:blipFill>
                  <p:spPr>
                    <a:xfrm>
                      <a:off x="6195801" y="2533436"/>
                      <a:ext cx="472584" cy="472584"/>
                    </a:xfrm>
                    <a:prstGeom prst="rect">
                      <a:avLst/>
                    </a:prstGeom>
                  </p:spPr>
                </p:pic>
                <p:sp>
                  <p:nvSpPr>
                    <p:cNvPr id="39" name="TextBox 38">
                      <a:extLst>
                        <a:ext uri="{FF2B5EF4-FFF2-40B4-BE49-F238E27FC236}">
                          <a16:creationId xmlns:a16="http://schemas.microsoft.com/office/drawing/2014/main" id="{C28D14FE-A77C-8E84-EA48-2322A9968591}"/>
                        </a:ext>
                      </a:extLst>
                    </p:cNvPr>
                    <p:cNvSpPr txBox="1"/>
                    <p:nvPr/>
                  </p:nvSpPr>
                  <p:spPr>
                    <a:xfrm>
                      <a:off x="6691430" y="2446563"/>
                      <a:ext cx="1631357" cy="733406"/>
                    </a:xfrm>
                    <a:prstGeom prst="rect">
                      <a:avLst/>
                    </a:prstGeom>
                    <a:noFill/>
                  </p:spPr>
                  <p:txBody>
                    <a:bodyPr wrap="square" rtlCol="0">
                      <a:spAutoFit/>
                    </a:bodyPr>
                    <a:lstStyle/>
                    <a:p>
                      <a:pPr defTabSz="1044781"/>
                      <a:r>
                        <a:rPr lang="en-US" sz="2083" b="1">
                          <a:solidFill>
                            <a:srgbClr val="8C9B1D"/>
                          </a:solidFill>
                          <a:latin typeface="Calibri" panose="020F0502020204030204"/>
                        </a:rPr>
                        <a:t>STAY </a:t>
                      </a:r>
                    </a:p>
                    <a:p>
                      <a:pPr defTabSz="1044781"/>
                      <a:r>
                        <a:rPr lang="en-US" sz="2083" b="1">
                          <a:solidFill>
                            <a:srgbClr val="8C9B1D"/>
                          </a:solidFill>
                          <a:latin typeface="Calibri" panose="020F0502020204030204"/>
                        </a:rPr>
                        <a:t>CONNECTED</a:t>
                      </a:r>
                      <a:endParaRPr lang="en-US" sz="2083">
                        <a:solidFill>
                          <a:srgbClr val="8C9B1D"/>
                        </a:solidFill>
                        <a:latin typeface="Calibri" panose="020F0502020204030204"/>
                      </a:endParaRPr>
                    </a:p>
                  </p:txBody>
                </p:sp>
              </p:grpSp>
              <p:cxnSp>
                <p:nvCxnSpPr>
                  <p:cNvPr id="67" name="Straight Connector 66">
                    <a:extLst>
                      <a:ext uri="{FF2B5EF4-FFF2-40B4-BE49-F238E27FC236}">
                        <a16:creationId xmlns:a16="http://schemas.microsoft.com/office/drawing/2014/main" id="{08456608-A407-428C-CDF1-A58EF90A41E5}"/>
                      </a:ext>
                    </a:extLst>
                  </p:cNvPr>
                  <p:cNvCxnSpPr>
                    <a:cxnSpLocks/>
                  </p:cNvCxnSpPr>
                  <p:nvPr/>
                </p:nvCxnSpPr>
                <p:spPr>
                  <a:xfrm flipH="1">
                    <a:off x="6195801" y="3088947"/>
                    <a:ext cx="2372908" cy="0"/>
                  </a:xfrm>
                  <a:prstGeom prst="line">
                    <a:avLst/>
                  </a:prstGeom>
                  <a:ln>
                    <a:solidFill>
                      <a:srgbClr val="C3D831"/>
                    </a:solidFill>
                  </a:ln>
                </p:spPr>
                <p:style>
                  <a:lnRef idx="3">
                    <a:schemeClr val="dk1"/>
                  </a:lnRef>
                  <a:fillRef idx="0">
                    <a:schemeClr val="dk1"/>
                  </a:fillRef>
                  <a:effectRef idx="2">
                    <a:schemeClr val="dk1"/>
                  </a:effectRef>
                  <a:fontRef idx="minor">
                    <a:schemeClr val="tx1"/>
                  </a:fontRef>
                </p:style>
              </p:cxnSp>
            </p:grpSp>
          </p:grpSp>
          <p:grpSp>
            <p:nvGrpSpPr>
              <p:cNvPr id="81" name="Group 80">
                <a:extLst>
                  <a:ext uri="{FF2B5EF4-FFF2-40B4-BE49-F238E27FC236}">
                    <a16:creationId xmlns:a16="http://schemas.microsoft.com/office/drawing/2014/main" id="{9450CDD1-A244-96ED-8D62-5A3022294BD7}"/>
                  </a:ext>
                </a:extLst>
              </p:cNvPr>
              <p:cNvGrpSpPr/>
              <p:nvPr/>
            </p:nvGrpSpPr>
            <p:grpSpPr>
              <a:xfrm>
                <a:off x="6154023" y="2481033"/>
                <a:ext cx="2964509" cy="3538154"/>
                <a:chOff x="9169537" y="2446563"/>
                <a:chExt cx="2964509" cy="3538154"/>
              </a:xfrm>
            </p:grpSpPr>
            <p:grpSp>
              <p:nvGrpSpPr>
                <p:cNvPr id="80" name="Group 79">
                  <a:extLst>
                    <a:ext uri="{FF2B5EF4-FFF2-40B4-BE49-F238E27FC236}">
                      <a16:creationId xmlns:a16="http://schemas.microsoft.com/office/drawing/2014/main" id="{B82C0B0F-92B6-8E39-2BF7-4113884944DB}"/>
                    </a:ext>
                  </a:extLst>
                </p:cNvPr>
                <p:cNvGrpSpPr/>
                <p:nvPr/>
              </p:nvGrpSpPr>
              <p:grpSpPr>
                <a:xfrm>
                  <a:off x="9169537" y="2446563"/>
                  <a:ext cx="2964509" cy="3538154"/>
                  <a:chOff x="9169537" y="2446563"/>
                  <a:chExt cx="2964509" cy="3538154"/>
                </a:xfrm>
              </p:grpSpPr>
              <p:grpSp>
                <p:nvGrpSpPr>
                  <p:cNvPr id="60" name="Group 59">
                    <a:extLst>
                      <a:ext uri="{FF2B5EF4-FFF2-40B4-BE49-F238E27FC236}">
                        <a16:creationId xmlns:a16="http://schemas.microsoft.com/office/drawing/2014/main" id="{A75EBF91-23DD-B28A-E4CB-46310457F074}"/>
                      </a:ext>
                    </a:extLst>
                  </p:cNvPr>
                  <p:cNvGrpSpPr/>
                  <p:nvPr/>
                </p:nvGrpSpPr>
                <p:grpSpPr>
                  <a:xfrm>
                    <a:off x="9169537" y="2446563"/>
                    <a:ext cx="2964509" cy="733406"/>
                    <a:chOff x="9169537" y="2446563"/>
                    <a:chExt cx="2964509" cy="733406"/>
                  </a:xfrm>
                </p:grpSpPr>
                <p:pic>
                  <p:nvPicPr>
                    <p:cNvPr id="48" name="Picture 47">
                      <a:extLst>
                        <a:ext uri="{FF2B5EF4-FFF2-40B4-BE49-F238E27FC236}">
                          <a16:creationId xmlns:a16="http://schemas.microsoft.com/office/drawing/2014/main" id="{48041743-42EF-D6FE-4EA6-E082C86B1000}"/>
                        </a:ext>
                      </a:extLst>
                    </p:cNvPr>
                    <p:cNvPicPr>
                      <a:picLocks noChangeAspect="1"/>
                    </p:cNvPicPr>
                    <p:nvPr/>
                  </p:nvPicPr>
                  <p:blipFill>
                    <a:blip r:embed="rId6"/>
                    <a:srcRect/>
                    <a:stretch/>
                  </p:blipFill>
                  <p:spPr>
                    <a:xfrm>
                      <a:off x="9169537" y="2533436"/>
                      <a:ext cx="472584" cy="472584"/>
                    </a:xfrm>
                    <a:prstGeom prst="rect">
                      <a:avLst/>
                    </a:prstGeom>
                  </p:spPr>
                </p:pic>
                <p:sp>
                  <p:nvSpPr>
                    <p:cNvPr id="49" name="TextBox 48">
                      <a:extLst>
                        <a:ext uri="{FF2B5EF4-FFF2-40B4-BE49-F238E27FC236}">
                          <a16:creationId xmlns:a16="http://schemas.microsoft.com/office/drawing/2014/main" id="{7AC8EDF8-1F7B-5016-3B15-B7FC9F534BC1}"/>
                        </a:ext>
                      </a:extLst>
                    </p:cNvPr>
                    <p:cNvSpPr txBox="1"/>
                    <p:nvPr/>
                  </p:nvSpPr>
                  <p:spPr>
                    <a:xfrm>
                      <a:off x="9671416" y="2446563"/>
                      <a:ext cx="2462630" cy="733406"/>
                    </a:xfrm>
                    <a:prstGeom prst="rect">
                      <a:avLst/>
                    </a:prstGeom>
                    <a:noFill/>
                  </p:spPr>
                  <p:txBody>
                    <a:bodyPr wrap="square" rtlCol="0">
                      <a:spAutoFit/>
                    </a:bodyPr>
                    <a:lstStyle/>
                    <a:p>
                      <a:pPr defTabSz="1044781"/>
                      <a:r>
                        <a:rPr lang="en-US" sz="2083" b="1">
                          <a:solidFill>
                            <a:srgbClr val="8E9FBC"/>
                          </a:solidFill>
                          <a:latin typeface="Calibri" panose="020F0502020204030204"/>
                        </a:rPr>
                        <a:t>COMMUNITY PANELIST PROGRAM</a:t>
                      </a:r>
                      <a:endParaRPr lang="en-US" sz="2083">
                        <a:solidFill>
                          <a:prstClr val="black"/>
                        </a:solidFill>
                        <a:latin typeface="Calibri" panose="020F0502020204030204"/>
                      </a:endParaRPr>
                    </a:p>
                  </p:txBody>
                </p:sp>
              </p:grpSp>
              <p:sp>
                <p:nvSpPr>
                  <p:cNvPr id="53" name="TextBox 52">
                    <a:extLst>
                      <a:ext uri="{FF2B5EF4-FFF2-40B4-BE49-F238E27FC236}">
                        <a16:creationId xmlns:a16="http://schemas.microsoft.com/office/drawing/2014/main" id="{87321F46-78CB-2EAD-2DFA-D958B2FFAD05}"/>
                      </a:ext>
                    </a:extLst>
                  </p:cNvPr>
                  <p:cNvSpPr txBox="1"/>
                  <p:nvPr/>
                </p:nvSpPr>
                <p:spPr>
                  <a:xfrm>
                    <a:off x="9169537" y="3183950"/>
                    <a:ext cx="2697480" cy="2800767"/>
                  </a:xfrm>
                  <a:prstGeom prst="rect">
                    <a:avLst/>
                  </a:prstGeom>
                  <a:noFill/>
                </p:spPr>
                <p:txBody>
                  <a:bodyPr wrap="square" rtlCol="0">
                    <a:spAutoFit/>
                  </a:bodyPr>
                  <a:lstStyle/>
                  <a:p>
                    <a:pPr defTabSz="1044781"/>
                    <a:r>
                      <a:rPr lang="en-US" sz="1200">
                        <a:solidFill>
                          <a:prstClr val="black"/>
                        </a:solidFill>
                        <a:latin typeface="Calibri" panose="020F0502020204030204"/>
                      </a:rPr>
                      <a:t>Make your voice heard and help shape the future of DEN. </a:t>
                    </a:r>
                  </a:p>
                  <a:p>
                    <a:pPr defTabSz="1044781"/>
                    <a:endParaRPr lang="en-US" sz="1200">
                      <a:solidFill>
                        <a:prstClr val="black"/>
                      </a:solidFill>
                      <a:latin typeface="Calibri" panose="020F0502020204030204"/>
                    </a:endParaRPr>
                  </a:p>
                  <a:p>
                    <a:pPr marL="171481" indent="-171481" defTabSz="1044781">
                      <a:spcAft>
                        <a:spcPts val="600"/>
                      </a:spcAft>
                      <a:buClr>
                        <a:srgbClr val="8E9FBC"/>
                      </a:buClr>
                      <a:buFont typeface="Arial" panose="020B0604020202020204" pitchFamily="34" charset="0"/>
                      <a:buChar char="•"/>
                    </a:pPr>
                    <a:r>
                      <a:rPr lang="en-US" sz="1200">
                        <a:solidFill>
                          <a:prstClr val="black"/>
                        </a:solidFill>
                        <a:latin typeface="Calibri" panose="020F0502020204030204"/>
                      </a:rPr>
                      <a:t>Serve as a volunteer procurement evaluation panelist</a:t>
                    </a:r>
                  </a:p>
                  <a:p>
                    <a:pPr marL="171481" indent="-171481" defTabSz="1044781">
                      <a:spcAft>
                        <a:spcPts val="600"/>
                      </a:spcAft>
                      <a:buClr>
                        <a:srgbClr val="8E9FBC"/>
                      </a:buClr>
                      <a:buFont typeface="Arial" panose="020B0604020202020204" pitchFamily="34" charset="0"/>
                      <a:buChar char="•"/>
                    </a:pPr>
                    <a:r>
                      <a:rPr lang="en-US" sz="1200">
                        <a:solidFill>
                          <a:prstClr val="black"/>
                        </a:solidFill>
                        <a:latin typeface="Calibri" panose="020F0502020204030204"/>
                      </a:rPr>
                      <a:t>Gain insight into DEN's proposal and interview processes</a:t>
                    </a:r>
                  </a:p>
                  <a:p>
                    <a:pPr marL="171481" indent="-171481" defTabSz="1044781">
                      <a:spcAft>
                        <a:spcPts val="600"/>
                      </a:spcAft>
                      <a:buClr>
                        <a:srgbClr val="8E9FBC"/>
                      </a:buClr>
                      <a:buFont typeface="Arial" panose="020B0604020202020204" pitchFamily="34" charset="0"/>
                      <a:buChar char="•"/>
                    </a:pPr>
                    <a:r>
                      <a:rPr lang="en-US" sz="1200">
                        <a:solidFill>
                          <a:prstClr val="black"/>
                        </a:solidFill>
                        <a:latin typeface="Calibri" panose="020F0502020204030204"/>
                      </a:rPr>
                      <a:t>Learn what makes a competitive proposal successful</a:t>
                    </a:r>
                  </a:p>
                  <a:p>
                    <a:pPr marL="171481" indent="-171481" defTabSz="1044781">
                      <a:spcAft>
                        <a:spcPts val="600"/>
                      </a:spcAft>
                      <a:buClr>
                        <a:srgbClr val="8E9FBC"/>
                      </a:buClr>
                      <a:buFont typeface="Arial" panose="020B0604020202020204" pitchFamily="34" charset="0"/>
                      <a:buChar char="•"/>
                    </a:pPr>
                    <a:r>
                      <a:rPr lang="en-US" sz="1200">
                        <a:solidFill>
                          <a:prstClr val="black"/>
                        </a:solidFill>
                        <a:latin typeface="Calibri" panose="020F0502020204030204"/>
                      </a:rPr>
                      <a:t>Share your expertise and support fair evaluations</a:t>
                    </a:r>
                  </a:p>
                  <a:p>
                    <a:pPr marL="171481" indent="-171481" defTabSz="1044781">
                      <a:spcAft>
                        <a:spcPts val="600"/>
                      </a:spcAft>
                      <a:buClr>
                        <a:srgbClr val="8E9FBC"/>
                      </a:buClr>
                      <a:buFont typeface="Arial" panose="020B0604020202020204" pitchFamily="34" charset="0"/>
                      <a:buChar char="•"/>
                    </a:pPr>
                    <a:r>
                      <a:rPr lang="en-US" sz="1200">
                        <a:solidFill>
                          <a:prstClr val="black"/>
                        </a:solidFill>
                        <a:latin typeface="Calibri" panose="020F0502020204030204"/>
                      </a:rPr>
                      <a:t>Better prepare for future opportunities at DEN</a:t>
                    </a:r>
                  </a:p>
                </p:txBody>
              </p:sp>
            </p:grpSp>
            <p:cxnSp>
              <p:nvCxnSpPr>
                <p:cNvPr id="68" name="Straight Connector 67">
                  <a:extLst>
                    <a:ext uri="{FF2B5EF4-FFF2-40B4-BE49-F238E27FC236}">
                      <a16:creationId xmlns:a16="http://schemas.microsoft.com/office/drawing/2014/main" id="{794B7C29-9C24-777A-0997-1A07EA8DAFA0}"/>
                    </a:ext>
                  </a:extLst>
                </p:cNvPr>
                <p:cNvCxnSpPr>
                  <a:cxnSpLocks/>
                </p:cNvCxnSpPr>
                <p:nvPr/>
              </p:nvCxnSpPr>
              <p:spPr>
                <a:xfrm flipH="1">
                  <a:off x="9169537" y="3088947"/>
                  <a:ext cx="2832954" cy="0"/>
                </a:xfrm>
                <a:prstGeom prst="line">
                  <a:avLst/>
                </a:prstGeom>
                <a:ln>
                  <a:solidFill>
                    <a:srgbClr val="8E9FBC"/>
                  </a:solidFill>
                </a:ln>
              </p:spPr>
              <p:style>
                <a:lnRef idx="3">
                  <a:schemeClr val="dk1"/>
                </a:lnRef>
                <a:fillRef idx="0">
                  <a:schemeClr val="dk1"/>
                </a:fillRef>
                <a:effectRef idx="2">
                  <a:schemeClr val="dk1"/>
                </a:effectRef>
                <a:fontRef idx="minor">
                  <a:schemeClr val="tx1"/>
                </a:fontRef>
              </p:style>
            </p:cxnSp>
          </p:grpSp>
        </p:grpSp>
        <p:sp>
          <p:nvSpPr>
            <p:cNvPr id="51" name="TextBox 50">
              <a:extLst>
                <a:ext uri="{FF2B5EF4-FFF2-40B4-BE49-F238E27FC236}">
                  <a16:creationId xmlns:a16="http://schemas.microsoft.com/office/drawing/2014/main" id="{82BAC4FE-F147-3C2E-3952-4A679407A934}"/>
                </a:ext>
              </a:extLst>
            </p:cNvPr>
            <p:cNvSpPr txBox="1"/>
            <p:nvPr/>
          </p:nvSpPr>
          <p:spPr>
            <a:xfrm>
              <a:off x="3909011" y="2109937"/>
              <a:ext cx="4373977" cy="323165"/>
            </a:xfrm>
            <a:prstGeom prst="rect">
              <a:avLst/>
            </a:prstGeom>
            <a:solidFill>
              <a:schemeClr val="bg1"/>
            </a:solidFill>
          </p:spPr>
          <p:txBody>
            <a:bodyPr wrap="square" rtlCol="0">
              <a:spAutoFit/>
            </a:bodyPr>
            <a:lstStyle/>
            <a:p>
              <a:pPr algn="ctr" defTabSz="1044781"/>
              <a:r>
                <a:rPr lang="en-US" sz="1500" b="1">
                  <a:solidFill>
                    <a:srgbClr val="440099"/>
                  </a:solidFill>
                  <a:latin typeface="Calibri" panose="020F0502020204030204"/>
                </a:rPr>
                <a:t>FOUR WAYS TO SUPPORT YOUR BUSINESS JOURNEY</a:t>
              </a:r>
              <a:endParaRPr lang="en-US" sz="1500">
                <a:solidFill>
                  <a:prstClr val="black"/>
                </a:solidFill>
                <a:latin typeface="Calibri" panose="020F0502020204030204"/>
              </a:endParaRPr>
            </a:p>
          </p:txBody>
        </p:sp>
      </p:grpSp>
      <p:sp>
        <p:nvSpPr>
          <p:cNvPr id="26" name="Rectangle 25">
            <a:extLst>
              <a:ext uri="{FF2B5EF4-FFF2-40B4-BE49-F238E27FC236}">
                <a16:creationId xmlns:a16="http://schemas.microsoft.com/office/drawing/2014/main" id="{F25C5BE9-5E31-353C-1177-DA151D6BE14A}"/>
              </a:ext>
              <a:ext uri="{C183D7F6-B498-43B3-948B-1728B52AA6E4}">
                <adec:decorative xmlns:adec="http://schemas.microsoft.com/office/drawing/2017/decorative" val="1"/>
              </a:ext>
            </a:extLst>
          </p:cNvPr>
          <p:cNvSpPr/>
          <p:nvPr/>
        </p:nvSpPr>
        <p:spPr>
          <a:xfrm>
            <a:off x="0" y="6036767"/>
            <a:ext cx="12192000" cy="821241"/>
          </a:xfrm>
          <a:prstGeom prst="rect">
            <a:avLst/>
          </a:prstGeom>
          <a:solidFill>
            <a:srgbClr val="3B1D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44781"/>
            <a:endParaRPr lang="en-US" sz="7259">
              <a:solidFill>
                <a:prstClr val="white"/>
              </a:solidFill>
              <a:latin typeface="Calibri" panose="020F0502020204030204"/>
            </a:endParaRPr>
          </a:p>
        </p:txBody>
      </p:sp>
      <p:cxnSp>
        <p:nvCxnSpPr>
          <p:cNvPr id="45" name="Straight Connector 44">
            <a:extLst>
              <a:ext uri="{FF2B5EF4-FFF2-40B4-BE49-F238E27FC236}">
                <a16:creationId xmlns:a16="http://schemas.microsoft.com/office/drawing/2014/main" id="{DB1C51B2-6E56-7603-5750-DDE15DE71A2D}"/>
              </a:ext>
              <a:ext uri="{C183D7F6-B498-43B3-948B-1728B52AA6E4}">
                <adec:decorative xmlns:adec="http://schemas.microsoft.com/office/drawing/2017/decorative" val="1"/>
              </a:ext>
            </a:extLst>
          </p:cNvPr>
          <p:cNvCxnSpPr>
            <a:cxnSpLocks/>
          </p:cNvCxnSpPr>
          <p:nvPr/>
        </p:nvCxnSpPr>
        <p:spPr>
          <a:xfrm>
            <a:off x="3151788" y="2287526"/>
            <a:ext cx="0" cy="34747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A11C3DC-4B25-023E-FB8A-C3999EE10861}"/>
              </a:ext>
              <a:ext uri="{C183D7F6-B498-43B3-948B-1728B52AA6E4}">
                <adec:decorative xmlns:adec="http://schemas.microsoft.com/office/drawing/2017/decorative" val="1"/>
              </a:ext>
            </a:extLst>
          </p:cNvPr>
          <p:cNvCxnSpPr>
            <a:cxnSpLocks/>
          </p:cNvCxnSpPr>
          <p:nvPr/>
        </p:nvCxnSpPr>
        <p:spPr>
          <a:xfrm>
            <a:off x="5884994" y="2287526"/>
            <a:ext cx="0" cy="34747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AC7221-D83E-2226-C1A3-59CE4FF0E346}"/>
              </a:ext>
              <a:ext uri="{C183D7F6-B498-43B3-948B-1728B52AA6E4}">
                <adec:decorative xmlns:adec="http://schemas.microsoft.com/office/drawing/2017/decorative" val="1"/>
              </a:ext>
            </a:extLst>
          </p:cNvPr>
          <p:cNvCxnSpPr>
            <a:cxnSpLocks/>
          </p:cNvCxnSpPr>
          <p:nvPr/>
        </p:nvCxnSpPr>
        <p:spPr>
          <a:xfrm>
            <a:off x="9060819" y="2287526"/>
            <a:ext cx="0" cy="34747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3" descr="Dobusinesswithden@flydenver.com">
            <a:extLst>
              <a:ext uri="{FF2B5EF4-FFF2-40B4-BE49-F238E27FC236}">
                <a16:creationId xmlns:a16="http://schemas.microsoft.com/office/drawing/2014/main" id="{C84EB86B-1ACF-E886-4A0F-291B7FF29276}"/>
              </a:ext>
            </a:extLst>
          </p:cNvPr>
          <p:cNvGrpSpPr/>
          <p:nvPr/>
        </p:nvGrpSpPr>
        <p:grpSpPr>
          <a:xfrm>
            <a:off x="1808520" y="6257890"/>
            <a:ext cx="3535005" cy="457200"/>
            <a:chOff x="1808520" y="6257890"/>
            <a:chExt cx="3535005" cy="457200"/>
          </a:xfrm>
        </p:grpSpPr>
        <p:sp>
          <p:nvSpPr>
            <p:cNvPr id="73" name="TextBox 72">
              <a:extLst>
                <a:ext uri="{FF2B5EF4-FFF2-40B4-BE49-F238E27FC236}">
                  <a16:creationId xmlns:a16="http://schemas.microsoft.com/office/drawing/2014/main" id="{BEDCBE81-A5C8-0CED-2735-FE6F8461CB34}"/>
                </a:ext>
              </a:extLst>
            </p:cNvPr>
            <p:cNvSpPr txBox="1"/>
            <p:nvPr/>
          </p:nvSpPr>
          <p:spPr>
            <a:xfrm>
              <a:off x="2375428" y="6332602"/>
              <a:ext cx="2968097" cy="307777"/>
            </a:xfrm>
            <a:prstGeom prst="rect">
              <a:avLst/>
            </a:prstGeom>
            <a:noFill/>
          </p:spPr>
          <p:txBody>
            <a:bodyPr wrap="square" rtlCol="0">
              <a:spAutoFit/>
            </a:bodyPr>
            <a:lstStyle/>
            <a:p>
              <a:pPr defTabSz="1044781"/>
              <a:r>
                <a:rPr lang="en-US" sz="1400" b="1">
                  <a:solidFill>
                    <a:prstClr val="white"/>
                  </a:solidFill>
                  <a:latin typeface="Calibri" panose="020F0502020204030204"/>
                </a:rPr>
                <a:t>DoBusinessWithDEN@flydenver.com</a:t>
              </a:r>
            </a:p>
          </p:txBody>
        </p:sp>
        <p:pic>
          <p:nvPicPr>
            <p:cNvPr id="77" name="Picture 76">
              <a:extLst>
                <a:ext uri="{FF2B5EF4-FFF2-40B4-BE49-F238E27FC236}">
                  <a16:creationId xmlns:a16="http://schemas.microsoft.com/office/drawing/2014/main" id="{DA9378AA-59F6-3D64-38F1-7FA17E4C9254}"/>
                </a:ext>
              </a:extLst>
            </p:cNvPr>
            <p:cNvPicPr>
              <a:picLocks noChangeAspect="1"/>
            </p:cNvPicPr>
            <p:nvPr/>
          </p:nvPicPr>
          <p:blipFill>
            <a:blip r:embed="rId7"/>
            <a:stretch>
              <a:fillRect/>
            </a:stretch>
          </p:blipFill>
          <p:spPr>
            <a:xfrm>
              <a:off x="1808520" y="6257890"/>
              <a:ext cx="457200" cy="457200"/>
            </a:xfrm>
            <a:prstGeom prst="rect">
              <a:avLst/>
            </a:prstGeom>
          </p:spPr>
        </p:pic>
      </p:grpSp>
      <p:grpSp>
        <p:nvGrpSpPr>
          <p:cNvPr id="5" name="Group 4" descr="QR code for the outreach and Engagment webpage. ">
            <a:extLst>
              <a:ext uri="{FF2B5EF4-FFF2-40B4-BE49-F238E27FC236}">
                <a16:creationId xmlns:a16="http://schemas.microsoft.com/office/drawing/2014/main" id="{945D7728-88F5-9CA2-8D0C-4B72682340E3}"/>
              </a:ext>
            </a:extLst>
          </p:cNvPr>
          <p:cNvGrpSpPr/>
          <p:nvPr/>
        </p:nvGrpSpPr>
        <p:grpSpPr>
          <a:xfrm>
            <a:off x="6718377" y="6103250"/>
            <a:ext cx="3894133" cy="688260"/>
            <a:chOff x="6718377" y="6103250"/>
            <a:chExt cx="3894133" cy="688260"/>
          </a:xfrm>
        </p:grpSpPr>
        <p:sp>
          <p:nvSpPr>
            <p:cNvPr id="74" name="TextBox 73">
              <a:extLst>
                <a:ext uri="{FF2B5EF4-FFF2-40B4-BE49-F238E27FC236}">
                  <a16:creationId xmlns:a16="http://schemas.microsoft.com/office/drawing/2014/main" id="{9962DB74-D84E-E56A-3995-6B652457D470}"/>
                </a:ext>
              </a:extLst>
            </p:cNvPr>
            <p:cNvSpPr txBox="1"/>
            <p:nvPr/>
          </p:nvSpPr>
          <p:spPr>
            <a:xfrm>
              <a:off x="7221169" y="6185770"/>
              <a:ext cx="2771654" cy="523220"/>
            </a:xfrm>
            <a:prstGeom prst="rect">
              <a:avLst/>
            </a:prstGeom>
            <a:noFill/>
          </p:spPr>
          <p:txBody>
            <a:bodyPr wrap="square" rtlCol="0">
              <a:spAutoFit/>
            </a:bodyPr>
            <a:lstStyle/>
            <a:p>
              <a:pPr defTabSz="1044781"/>
              <a:r>
                <a:rPr lang="en-US" sz="1400">
                  <a:solidFill>
                    <a:prstClr val="white"/>
                  </a:solidFill>
                  <a:latin typeface="Calibri" panose="020F0502020204030204"/>
                </a:rPr>
                <a:t>Scan QR to visit our </a:t>
              </a:r>
            </a:p>
            <a:p>
              <a:pPr defTabSz="1044781"/>
              <a:r>
                <a:rPr lang="en-US" sz="1400" b="1">
                  <a:solidFill>
                    <a:prstClr val="white"/>
                  </a:solidFill>
                  <a:latin typeface="Calibri" panose="020F0502020204030204"/>
                </a:rPr>
                <a:t>Outreach &amp; Engagement </a:t>
              </a:r>
              <a:r>
                <a:rPr lang="en-US" sz="1400">
                  <a:solidFill>
                    <a:prstClr val="white"/>
                  </a:solidFill>
                  <a:latin typeface="Calibri" panose="020F0502020204030204"/>
                </a:rPr>
                <a:t>webpage</a:t>
              </a:r>
            </a:p>
          </p:txBody>
        </p:sp>
        <p:pic>
          <p:nvPicPr>
            <p:cNvPr id="78" name="Picture 77">
              <a:extLst>
                <a:ext uri="{FF2B5EF4-FFF2-40B4-BE49-F238E27FC236}">
                  <a16:creationId xmlns:a16="http://schemas.microsoft.com/office/drawing/2014/main" id="{B5E23988-F516-1336-9ADD-90821E31733F}"/>
                </a:ext>
              </a:extLst>
            </p:cNvPr>
            <p:cNvPicPr>
              <a:picLocks noChangeAspect="1"/>
            </p:cNvPicPr>
            <p:nvPr/>
          </p:nvPicPr>
          <p:blipFill>
            <a:blip r:embed="rId8"/>
            <a:srcRect/>
            <a:stretch/>
          </p:blipFill>
          <p:spPr>
            <a:xfrm>
              <a:off x="6718377" y="6173060"/>
              <a:ext cx="548640" cy="548640"/>
            </a:xfrm>
            <a:prstGeom prst="rect">
              <a:avLst/>
            </a:prstGeom>
          </p:spPr>
        </p:pic>
        <p:pic>
          <p:nvPicPr>
            <p:cNvPr id="87" name="Picture 86">
              <a:extLst>
                <a:ext uri="{FF2B5EF4-FFF2-40B4-BE49-F238E27FC236}">
                  <a16:creationId xmlns:a16="http://schemas.microsoft.com/office/drawing/2014/main" id="{5B28FC8F-FF24-E81A-C731-4CCC190B45FA}"/>
                </a:ext>
              </a:extLst>
            </p:cNvPr>
            <p:cNvPicPr>
              <a:picLocks noChangeAspect="1"/>
            </p:cNvPicPr>
            <p:nvPr/>
          </p:nvPicPr>
          <p:blipFill>
            <a:blip r:embed="rId9"/>
            <a:srcRect l="19737" t="11167" r="19117" b="25599"/>
            <a:stretch>
              <a:fillRect/>
            </a:stretch>
          </p:blipFill>
          <p:spPr>
            <a:xfrm>
              <a:off x="9946976" y="6103250"/>
              <a:ext cx="665534" cy="688260"/>
            </a:xfrm>
            <a:prstGeom prst="rect">
              <a:avLst/>
            </a:prstGeom>
          </p:spPr>
        </p:pic>
      </p:grpSp>
      <p:cxnSp>
        <p:nvCxnSpPr>
          <p:cNvPr id="3" name="Straight Connector 2">
            <a:extLst>
              <a:ext uri="{FF2B5EF4-FFF2-40B4-BE49-F238E27FC236}">
                <a16:creationId xmlns:a16="http://schemas.microsoft.com/office/drawing/2014/main" id="{8406A159-9BB7-D89B-8A05-AA167F5719E7}"/>
              </a:ext>
              <a:ext uri="{C183D7F6-B498-43B3-948B-1728B52AA6E4}">
                <adec:decorative xmlns:adec="http://schemas.microsoft.com/office/drawing/2017/decorative" val="1"/>
              </a:ext>
            </a:extLst>
          </p:cNvPr>
          <p:cNvCxnSpPr>
            <a:cxnSpLocks/>
          </p:cNvCxnSpPr>
          <p:nvPr/>
        </p:nvCxnSpPr>
        <p:spPr>
          <a:xfrm>
            <a:off x="5884994" y="6173060"/>
            <a:ext cx="0" cy="54864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67457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F02A2B-449F-272D-69B8-9EFF1D8D0C22}"/>
              </a:ext>
              <a:ext uri="{C183D7F6-B498-43B3-948B-1728B52AA6E4}">
                <adec:decorative xmlns:adec="http://schemas.microsoft.com/office/drawing/2017/decorative" val="1"/>
              </a:ext>
            </a:extLst>
          </p:cNvPr>
          <p:cNvSpPr>
            <a:spLocks noGrp="1"/>
          </p:cNvSpPr>
          <p:nvPr>
            <p:ph type="title" idx="4294967295"/>
          </p:nvPr>
        </p:nvSpPr>
        <p:spPr>
          <a:xfrm>
            <a:off x="429843" y="397092"/>
            <a:ext cx="8694738" cy="577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Breakout Room Assignments </a:t>
            </a:r>
          </a:p>
        </p:txBody>
      </p:sp>
      <p:pic>
        <p:nvPicPr>
          <p:cNvPr id="15" name="Picture 14">
            <a:extLst>
              <a:ext uri="{FF2B5EF4-FFF2-40B4-BE49-F238E27FC236}">
                <a16:creationId xmlns:a16="http://schemas.microsoft.com/office/drawing/2014/main" id="{CD1FD3C4-5508-8FA5-2ACB-3EC6796A92F6}"/>
              </a:ext>
              <a:ext uri="{C183D7F6-B498-43B3-948B-1728B52AA6E4}">
                <adec:decorative xmlns:adec="http://schemas.microsoft.com/office/drawing/2017/decorative" val="1"/>
              </a:ext>
            </a:extLst>
          </p:cNvPr>
          <p:cNvPicPr>
            <a:picLocks noChangeAspect="1"/>
          </p:cNvPicPr>
          <p:nvPr/>
        </p:nvPicPr>
        <p:blipFill>
          <a:blip r:embed="rId3"/>
          <a:srcRect t="3854" b="4149"/>
          <a:stretch>
            <a:fillRect/>
          </a:stretch>
        </p:blipFill>
        <p:spPr>
          <a:xfrm>
            <a:off x="8971787" y="0"/>
            <a:ext cx="3220213" cy="6858000"/>
          </a:xfrm>
          <a:prstGeom prst="rect">
            <a:avLst/>
          </a:prstGeom>
        </p:spPr>
      </p:pic>
      <p:graphicFrame>
        <p:nvGraphicFramePr>
          <p:cNvPr id="3" name="Table 2">
            <a:extLst>
              <a:ext uri="{FF2B5EF4-FFF2-40B4-BE49-F238E27FC236}">
                <a16:creationId xmlns:a16="http://schemas.microsoft.com/office/drawing/2014/main" id="{638EE637-FD85-7FF1-7550-33F4B2EAE905}"/>
              </a:ext>
            </a:extLst>
          </p:cNvPr>
          <p:cNvGraphicFramePr>
            <a:graphicFrameLocks noGrp="1"/>
          </p:cNvGraphicFramePr>
          <p:nvPr>
            <p:extLst>
              <p:ext uri="{D42A27DB-BD31-4B8C-83A1-F6EECF244321}">
                <p14:modId xmlns:p14="http://schemas.microsoft.com/office/powerpoint/2010/main" val="2309940677"/>
              </p:ext>
            </p:extLst>
          </p:nvPr>
        </p:nvGraphicFramePr>
        <p:xfrm>
          <a:off x="429843" y="974942"/>
          <a:ext cx="8541944" cy="3906520"/>
        </p:xfrm>
        <a:graphic>
          <a:graphicData uri="http://schemas.openxmlformats.org/drawingml/2006/table">
            <a:tbl>
              <a:tblPr firstRow="1" bandRow="1">
                <a:tableStyleId>{5C22544A-7EE6-4342-B048-85BDC9FD1C3A}</a:tableStyleId>
              </a:tblPr>
              <a:tblGrid>
                <a:gridCol w="4270972">
                  <a:extLst>
                    <a:ext uri="{9D8B030D-6E8A-4147-A177-3AD203B41FA5}">
                      <a16:colId xmlns:a16="http://schemas.microsoft.com/office/drawing/2014/main" val="2435752932"/>
                    </a:ext>
                  </a:extLst>
                </a:gridCol>
                <a:gridCol w="4270972">
                  <a:extLst>
                    <a:ext uri="{9D8B030D-6E8A-4147-A177-3AD203B41FA5}">
                      <a16:colId xmlns:a16="http://schemas.microsoft.com/office/drawing/2014/main" val="3860055490"/>
                    </a:ext>
                  </a:extLst>
                </a:gridCol>
              </a:tblGrid>
              <a:tr h="4230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#1- Multiple Concessions Opportunities- CLOSED</a:t>
                      </a:r>
                      <a:endParaRPr lang="en-US" sz="1400" b="1" kern="1200">
                        <a:solidFill>
                          <a:schemeClr val="tx1"/>
                        </a:solidFill>
                        <a:highlight>
                          <a:srgbClr val="FF0000"/>
                        </a:highlight>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solidFill>
                        <a:latin typeface="+mn-lt"/>
                        <a:ea typeface="Calibri Light"/>
                        <a:cs typeface="Calibri 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#8- </a:t>
                      </a:r>
                      <a:r>
                        <a:rPr lang="en-US" sz="1400" b="1">
                          <a:solidFill>
                            <a:schemeClr val="tx1"/>
                          </a:solidFill>
                          <a:highlight>
                            <a:srgbClr val="FF0000"/>
                          </a:highlight>
                        </a:rPr>
                        <a:t>BHS Upgrades – Design Build-CLOSED</a:t>
                      </a:r>
                      <a:endParaRPr lang="en-US" sz="1400" b="1" kern="1200">
                        <a:solidFill>
                          <a:schemeClr val="tx1"/>
                        </a:solidFill>
                        <a:highlight>
                          <a:srgbClr val="FF0000"/>
                        </a:highlight>
                        <a:latin typeface="+mn-lt"/>
                        <a:ea typeface="Calibri Light"/>
                        <a:cs typeface="Calibri 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8849983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#2- </a:t>
                      </a:r>
                      <a:r>
                        <a:rPr lang="sv-SE" sz="1400" b="1">
                          <a:solidFill>
                            <a:schemeClr val="tx1"/>
                          </a:solidFill>
                          <a:highlight>
                            <a:srgbClr val="FF0000"/>
                          </a:highlight>
                          <a:latin typeface="+mn-lt"/>
                          <a:ea typeface="Calibri"/>
                          <a:cs typeface="Calibri"/>
                        </a:rPr>
                        <a:t>DS Island Fill-CLOSED</a:t>
                      </a:r>
                      <a:endParaRPr lang="en-US" sz="1400" b="1" kern="1200">
                        <a:solidFill>
                          <a:schemeClr val="tx1"/>
                        </a:solidFill>
                        <a:highlight>
                          <a:srgbClr val="FF0000"/>
                        </a:highlight>
                        <a:latin typeface="+mn-lt"/>
                        <a:ea typeface="Calibri Light"/>
                        <a:cs typeface="Calibri 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#9- </a:t>
                      </a:r>
                      <a:r>
                        <a:rPr lang="en-US" sz="1400" b="1">
                          <a:solidFill>
                            <a:schemeClr val="tx1"/>
                          </a:solidFill>
                          <a:highlight>
                            <a:srgbClr val="FF0000"/>
                          </a:highlight>
                          <a:latin typeface="+mn-lt"/>
                          <a:ea typeface="Calibri"/>
                          <a:cs typeface="Calibri"/>
                        </a:rPr>
                        <a:t>Design Professional Services SBE</a:t>
                      </a:r>
                      <a:endParaRPr lang="en-US" sz="1400" b="1" kern="1200">
                        <a:solidFill>
                          <a:schemeClr val="tx1"/>
                        </a:solidFill>
                        <a:highlight>
                          <a:srgbClr val="FF0000"/>
                        </a:highlight>
                        <a:latin typeface="+mn-lt"/>
                        <a:ea typeface="Calibri Light"/>
                        <a:cs typeface="Calibri 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9409547"/>
                  </a:ext>
                </a:extLst>
              </a:tr>
              <a:tr h="5782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#3- </a:t>
                      </a:r>
                      <a:r>
                        <a:rPr lang="en-US" sz="1400" b="1">
                          <a:solidFill>
                            <a:schemeClr val="tx1"/>
                          </a:solidFill>
                          <a:highlight>
                            <a:srgbClr val="FF0000"/>
                          </a:highlight>
                          <a:latin typeface="+mn-lt"/>
                          <a:ea typeface="Calibri"/>
                          <a:cs typeface="Calibri"/>
                        </a:rPr>
                        <a:t>Deice Support Facility-CLOSED</a:t>
                      </a:r>
                      <a:endParaRPr lang="en-US" sz="1400" b="1" kern="1200">
                        <a:solidFill>
                          <a:schemeClr val="tx1"/>
                        </a:solidFill>
                        <a:highlight>
                          <a:srgbClr val="FF0000"/>
                        </a:highligh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#10- Multiple Maintenance Opportunities- CLOSED</a:t>
                      </a:r>
                      <a:endParaRPr lang="en-US" sz="1400" b="1" kern="1200">
                        <a:solidFill>
                          <a:schemeClr val="tx1"/>
                        </a:solidFill>
                        <a:highlight>
                          <a:srgbClr val="FF0000"/>
                        </a:highlight>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chemeClr val="tx1"/>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2920262"/>
                  </a:ext>
                </a:extLst>
              </a:tr>
              <a:tr h="3708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#4- </a:t>
                      </a:r>
                      <a:r>
                        <a:rPr lang="en-US" sz="1400" b="1">
                          <a:solidFill>
                            <a:schemeClr val="tx1"/>
                          </a:solidFill>
                          <a:highlight>
                            <a:srgbClr val="FF0000"/>
                          </a:highlight>
                          <a:latin typeface="+mn-lt"/>
                          <a:ea typeface="Calibri"/>
                          <a:cs typeface="Calibri"/>
                        </a:rPr>
                        <a:t>GARDI A37 &amp; A39-CLOSED</a:t>
                      </a:r>
                      <a:endParaRPr lang="da-DK" sz="1400" b="1" kern="1200">
                        <a:solidFill>
                          <a:schemeClr val="tx1"/>
                        </a:solidFill>
                        <a:highlight>
                          <a:srgbClr val="FF0000"/>
                        </a:highlight>
                        <a:latin typeface="+mn-lt"/>
                        <a:ea typeface="+mn-ea"/>
                        <a:cs typeface="+mn-cs"/>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#11- DEN Procurement-CLOSED</a:t>
                      </a:r>
                      <a:endParaRPr lang="en-US" sz="1400" b="1" kern="1200">
                        <a:solidFill>
                          <a:schemeClr val="tx1"/>
                        </a:solidFill>
                        <a:highlight>
                          <a:srgbClr val="FF0000"/>
                        </a:highlight>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a:solidFill>
                          <a:schemeClr val="tx1"/>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6967398"/>
                  </a:ext>
                </a:extLst>
              </a:tr>
              <a:tr h="373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#5- </a:t>
                      </a:r>
                      <a:r>
                        <a:rPr lang="en-US" sz="1400" b="1">
                          <a:solidFill>
                            <a:schemeClr val="tx1"/>
                          </a:solidFill>
                          <a:highlight>
                            <a:srgbClr val="FF0000"/>
                          </a:highlight>
                          <a:latin typeface="+mn-lt"/>
                          <a:ea typeface="Calibri"/>
                          <a:cs typeface="Calibri"/>
                        </a:rPr>
                        <a:t>Runway 8-26 and Taxiway Z Pavement Rehabilitation-CLOSED</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#12- ACDBE/DSBO-CLOSED </a:t>
                      </a:r>
                      <a:endParaRPr lang="en-US" sz="1400" b="1" kern="1200">
                        <a:solidFill>
                          <a:schemeClr val="tx1"/>
                        </a:solidFill>
                        <a:highlight>
                          <a:srgbClr val="FF0000"/>
                        </a:highlight>
                        <a:latin typeface="+mn-lt"/>
                        <a:ea typeface="Calibri"/>
                        <a:cs typeface="Calibri"/>
                      </a:endParaRPr>
                    </a:p>
                    <a:p>
                      <a:pPr marL="0" marR="0" lvl="0" indent="0" algn="l" rtl="0" eaLnBrk="1" fontAlgn="auto" latinLnBrk="0" hangingPunct="1">
                        <a:lnSpc>
                          <a:spcPct val="100000"/>
                        </a:lnSpc>
                        <a:spcBef>
                          <a:spcPts val="0"/>
                        </a:spcBef>
                        <a:spcAft>
                          <a:spcPts val="0"/>
                        </a:spcAft>
                        <a:buClrTx/>
                        <a:buSzTx/>
                        <a:buFontTx/>
                        <a:buNone/>
                      </a:pPr>
                      <a:endParaRPr lang="en-US" sz="1400" b="1">
                        <a:solidFill>
                          <a:schemeClr val="tx1"/>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24717765"/>
                  </a:ext>
                </a:extLst>
              </a:tr>
              <a:tr h="3708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#6- </a:t>
                      </a:r>
                      <a:r>
                        <a:rPr lang="en-US" sz="1400" b="1">
                          <a:solidFill>
                            <a:schemeClr val="tx1"/>
                          </a:solidFill>
                          <a:highlight>
                            <a:srgbClr val="FF0000"/>
                          </a:highlight>
                          <a:latin typeface="+mn-lt"/>
                          <a:ea typeface="Calibri"/>
                          <a:cs typeface="Calibri"/>
                        </a:rPr>
                        <a:t>Concourse C West Expansion Project – Design-CLOSED</a:t>
                      </a: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#13- General Services- Purchasing Division-CLOSED</a:t>
                      </a:r>
                      <a:endParaRPr lang="en-US" sz="1400" b="1" kern="1200">
                        <a:solidFill>
                          <a:schemeClr val="tx1"/>
                        </a:solidFill>
                        <a:highlight>
                          <a:srgbClr val="FF0000"/>
                        </a:highlight>
                        <a:latin typeface="+mn-lt"/>
                        <a:ea typeface="Calibri"/>
                        <a:cs typeface="Calibri"/>
                      </a:endParaRPr>
                    </a:p>
                  </a:txBody>
                  <a:tcP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0491205"/>
                  </a:ext>
                </a:extLst>
              </a:tr>
              <a:tr h="3708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#7- </a:t>
                      </a:r>
                      <a:r>
                        <a:rPr lang="fr-FR" sz="1400" b="1">
                          <a:solidFill>
                            <a:schemeClr val="tx1"/>
                          </a:solidFill>
                          <a:highlight>
                            <a:srgbClr val="FF0000"/>
                          </a:highlight>
                        </a:rPr>
                        <a:t>BCON </a:t>
                      </a:r>
                      <a:r>
                        <a:rPr lang="fr-FR" sz="1400" b="1" err="1">
                          <a:solidFill>
                            <a:schemeClr val="tx1"/>
                          </a:solidFill>
                          <a:highlight>
                            <a:srgbClr val="FF0000"/>
                          </a:highlight>
                        </a:rPr>
                        <a:t>Xcel</a:t>
                      </a:r>
                      <a:r>
                        <a:rPr lang="fr-FR" sz="1400" b="1">
                          <a:solidFill>
                            <a:schemeClr val="tx1"/>
                          </a:solidFill>
                          <a:highlight>
                            <a:srgbClr val="FF0000"/>
                          </a:highlight>
                        </a:rPr>
                        <a:t> Transformer Relocation Project- CLOSED </a:t>
                      </a:r>
                      <a:endParaRPr lang="en-US" sz="1400" b="1" kern="1200">
                        <a:solidFill>
                          <a:schemeClr val="tx1"/>
                        </a:solidFill>
                        <a:highlight>
                          <a:srgbClr val="FF0000"/>
                        </a:highlight>
                        <a:latin typeface="+mn-lt"/>
                        <a:ea typeface="+mn-ea"/>
                        <a:cs typeface="+mn-cs"/>
                      </a:endParaRPr>
                    </a:p>
                  </a:txBody>
                  <a:tcP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highlight>
                            <a:srgbClr val="FF0000"/>
                          </a:highlight>
                          <a:latin typeface="Calibri Light"/>
                          <a:ea typeface="Calibri Light"/>
                          <a:cs typeface="Calibri Light"/>
                        </a:rPr>
                        <a:t>Breakout Room #14- Workforce Development- CLOSED</a:t>
                      </a:r>
                      <a:endParaRPr lang="en-US" sz="1400" b="1" kern="1200">
                        <a:solidFill>
                          <a:schemeClr val="tx1"/>
                        </a:solidFill>
                        <a:highlight>
                          <a:srgbClr val="FF0000"/>
                        </a:highlight>
                        <a:latin typeface="+mn-lt"/>
                        <a:ea typeface="Calibri"/>
                        <a:cs typeface="Calibri"/>
                      </a:endParaRPr>
                    </a:p>
                  </a:txBody>
                  <a:tcP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21243998"/>
                  </a:ext>
                </a:extLst>
              </a:tr>
            </a:tbl>
          </a:graphicData>
        </a:graphic>
      </p:graphicFrame>
      <p:sp>
        <p:nvSpPr>
          <p:cNvPr id="4" name="TextBox 3">
            <a:extLst>
              <a:ext uri="{FF2B5EF4-FFF2-40B4-BE49-F238E27FC236}">
                <a16:creationId xmlns:a16="http://schemas.microsoft.com/office/drawing/2014/main" id="{7DEAB7F6-193F-6EED-982F-6AB505847C1E}"/>
              </a:ext>
            </a:extLst>
          </p:cNvPr>
          <p:cNvSpPr txBox="1"/>
          <p:nvPr/>
        </p:nvSpPr>
        <p:spPr>
          <a:xfrm>
            <a:off x="429843" y="4942596"/>
            <a:ext cx="8467269" cy="1077218"/>
          </a:xfrm>
          <a:prstGeom prst="rect">
            <a:avLst/>
          </a:prstGeom>
          <a:noFill/>
        </p:spPr>
        <p:txBody>
          <a:bodyPr wrap="square" lIns="91440" tIns="45720" rIns="91440" bIns="45720" rtlCol="0" anchor="t">
            <a:spAutoFit/>
          </a:bodyPr>
          <a:lstStyle/>
          <a:p>
            <a:pPr lvl="0">
              <a:defRPr/>
            </a:pPr>
            <a:r>
              <a:rPr kumimoji="0" lang="en-US" sz="1600" b="1" i="1" u="none" strike="noStrike" kern="1200" cap="none" spc="0" normalizeH="0" baseline="0" noProof="0">
                <a:ln>
                  <a:noFill/>
                </a:ln>
                <a:solidFill>
                  <a:srgbClr val="440099"/>
                </a:solidFill>
                <a:effectLst/>
                <a:uLnTx/>
                <a:uFillTx/>
                <a:latin typeface="Calibri" panose="020F0502020204030204"/>
                <a:ea typeface="+mn-ea"/>
                <a:cs typeface="+mn-cs"/>
              </a:rPr>
              <a:t>Once you have completed networking, please scan the QR codes and feel free to log off. </a:t>
            </a:r>
            <a:br>
              <a:rPr kumimoji="0" lang="en-US" sz="1600" b="1" i="1" u="none" strike="noStrike" kern="1200" cap="none" spc="0" normalizeH="0" baseline="0" noProof="0">
                <a:ln>
                  <a:noFill/>
                </a:ln>
                <a:solidFill>
                  <a:srgbClr val="440099"/>
                </a:solidFill>
                <a:effectLst/>
                <a:uLnTx/>
                <a:uFillTx/>
                <a:latin typeface="Calibri" panose="020F0502020204030204"/>
                <a:ea typeface="+mn-ea"/>
                <a:cs typeface="+mn-cs"/>
              </a:rPr>
            </a:br>
            <a:br>
              <a:rPr kumimoji="0" lang="en-US" sz="1600" b="1" i="1" u="none" strike="noStrike" kern="1200" cap="none" spc="0" normalizeH="0" baseline="0" noProof="0">
                <a:ln>
                  <a:noFill/>
                </a:ln>
                <a:solidFill>
                  <a:srgbClr val="440099"/>
                </a:solidFill>
                <a:effectLst/>
                <a:uLnTx/>
                <a:uFillTx/>
                <a:latin typeface="Calibri" panose="020F0502020204030204"/>
                <a:ea typeface="+mn-ea"/>
                <a:cs typeface="+mn-cs"/>
              </a:rPr>
            </a:br>
            <a:r>
              <a:rPr kumimoji="0" lang="en-US" sz="1600" b="1" i="1" u="none" strike="noStrike" kern="1200" cap="none" spc="0" normalizeH="0" baseline="0" noProof="0">
                <a:ln>
                  <a:noFill/>
                </a:ln>
                <a:solidFill>
                  <a:srgbClr val="440099"/>
                </a:solidFill>
                <a:effectLst/>
                <a:uLnTx/>
                <a:uFillTx/>
                <a:latin typeface="Calibri" panose="020F0502020204030204"/>
                <a:ea typeface="+mn-ea"/>
                <a:cs typeface="+mn-cs"/>
              </a:rPr>
              <a:t>Presentation and roster will be sent within 3 business days via email </a:t>
            </a:r>
            <a:r>
              <a:rPr lang="en-US" sz="1600" b="1" i="1">
                <a:solidFill>
                  <a:srgbClr val="440099"/>
                </a:solidFill>
              </a:rPr>
              <a:t>and website </a:t>
            </a:r>
            <a:r>
              <a:rPr lang="en-US" sz="1600" b="1" i="1">
                <a:solidFill>
                  <a:srgbClr val="E35B2A"/>
                </a:solidFill>
                <a:hlinkClick r:id="rId4">
                  <a:extLst>
                    <a:ext uri="{A12FA001-AC4F-418D-AE19-62706E023703}">
                      <ahyp:hlinkClr xmlns:ahyp="http://schemas.microsoft.com/office/drawing/2018/hyperlinkcolor" val="tx"/>
                    </a:ext>
                  </a:extLst>
                </a:hlinkClick>
              </a:rPr>
              <a:t>https://www.flydenver.com/business-and-community/outreach-and-engagement/</a:t>
            </a:r>
            <a:r>
              <a:rPr lang="en-US" sz="1600" b="1" i="1">
                <a:solidFill>
                  <a:srgbClr val="E35B2A"/>
                </a:solidFill>
              </a:rPr>
              <a:t>.  </a:t>
            </a:r>
            <a:endParaRPr kumimoji="0" lang="en-US" sz="1600" b="1" i="1" u="none" strike="noStrike" kern="1200" cap="none" spc="0" normalizeH="0" baseline="0" noProof="0">
              <a:ln>
                <a:noFill/>
              </a:ln>
              <a:solidFill>
                <a:srgbClr val="E35B2A"/>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0338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7&quot;/&gt;&lt;lineCharCount val=&quot;7&quot;/&gt;&lt;lineCharCount val=&quot;13&quot;/&gt;&lt;lineCharCount val=&quot;11&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7&quot;/&gt;&lt;lineCharCount val=&quot;7&quot;/&gt;&lt;lineCharCount val=&quot;13&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7&quot;/&gt;&lt;lineCharCount val=&quot;7&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7&quot;/&gt;&lt;lineCharCount val=&quot;7&quot;/&gt;&lt;lineCharCount val=&quot;13&quot;/&gt;&lt;lineCharCount val=&quot;11&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7&quot;/&gt;&lt;lineCharCount val=&quot;7&quot;/&gt;&lt;lineCharCount val=&quot;13&quot;/&gt;&lt;lineCharCount val=&quot;11&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7&quot;/&gt;&lt;lineCharCount val=&quot;7&quot;/&gt;&lt;lineCharCount val=&quot;13&quot;/&gt;&lt;lineCharCount val=&quot;11&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7&quot;/&gt;&lt;lineCharCount val=&quot;7&quot;/&gt;&lt;lineCharCount val=&quot;13&quot;/&gt;&lt;lineCharCount val=&quot;11&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7&quot;/&gt;&lt;lineCharCount val=&quot;7&quot;/&gt;&lt;lineCharCount val=&quot;13&quot;/&gt;&lt;lineCharCount val=&quot;11&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7&quot;/&gt;&lt;lineCharCount val=&quot;7&quot;/&gt;&lt;lineCharCount val=&quot;13&quot;/&gt;&lt;lineCharCount val=&quot;11&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heme/theme1.xml><?xml version="1.0" encoding="utf-8"?>
<a:theme xmlns:a="http://schemas.openxmlformats.org/drawingml/2006/main" name="Titl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2 - ORAN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Titl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City of Denver Colors">
      <a:dk1>
        <a:srgbClr val="58595B"/>
      </a:dk1>
      <a:lt1>
        <a:sysClr val="window" lastClr="FFFFFF"/>
      </a:lt1>
      <a:dk2>
        <a:srgbClr val="002D56"/>
      </a:dk2>
      <a:lt2>
        <a:srgbClr val="DCDDE1"/>
      </a:lt2>
      <a:accent1>
        <a:srgbClr val="0096D6"/>
      </a:accent1>
      <a:accent2>
        <a:srgbClr val="D9531E"/>
      </a:accent2>
      <a:accent3>
        <a:srgbClr val="6D8D24"/>
      </a:accent3>
      <a:accent4>
        <a:srgbClr val="F3B913"/>
      </a:accent4>
      <a:accent5>
        <a:srgbClr val="F3901D"/>
      </a:accent5>
      <a:accent6>
        <a:srgbClr val="9FA646"/>
      </a:accent6>
      <a:hlink>
        <a:srgbClr val="005596"/>
      </a:hlink>
      <a:folHlink>
        <a:srgbClr val="400F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CD PowerPoint Template Widescreen.pptx  -  Read-Only" id="{91BD9A01-A9C1-40F2-BBD0-9BE60353A035}" vid="{838761E2-6594-4CD3-A0E5-66C20681BB95}"/>
    </a:ext>
  </a:extLst>
</a:theme>
</file>

<file path=ppt/theme/theme7.xml><?xml version="1.0" encoding="utf-8"?>
<a:theme xmlns:a="http://schemas.openxmlformats.org/drawingml/2006/main" name="Content 1 - ORAN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N PowerPoint Widescreen Template 16_9 ratio" id="{208BDD4F-90B2-4C68-94EF-065F9A02F4AD}" vid="{5C5EAEF9-4FCC-4A17-AF4F-2E0F4FDC3162}"/>
    </a:ext>
  </a:extLst>
</a:theme>
</file>

<file path=ppt/theme/theme9.xml><?xml version="1.0" encoding="utf-8"?>
<a:theme xmlns:a="http://schemas.openxmlformats.org/drawingml/2006/main" name="1_Content 2 - GREE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B4CBFD58AEB54B9523C229AC8968F6" ma:contentTypeVersion="21" ma:contentTypeDescription="Create a new document." ma:contentTypeScope="" ma:versionID="d99ad74c3b8a25c61b8ddba13f7aab43">
  <xsd:schema xmlns:xsd="http://www.w3.org/2001/XMLSchema" xmlns:xs="http://www.w3.org/2001/XMLSchema" xmlns:p="http://schemas.microsoft.com/office/2006/metadata/properties" xmlns:ns2="bbc1b1f8-0e71-4cbd-b262-3052aba238a9" xmlns:ns3="fd3bd635-9bff-483f-aa30-f8bfae0bbf17" xmlns:ns4="87e7f7ab-f283-48b6-a11d-5b6afdf240ea" targetNamespace="http://schemas.microsoft.com/office/2006/metadata/properties" ma:root="true" ma:fieldsID="fedf67c3f5412d1b64b693c95ba1e2b1" ns2:_="" ns3:_="" ns4:_="">
    <xsd:import namespace="bbc1b1f8-0e71-4cbd-b262-3052aba238a9"/>
    <xsd:import namespace="fd3bd635-9bff-483f-aa30-f8bfae0bbf17"/>
    <xsd:import namespace="87e7f7ab-f283-48b6-a11d-5b6afdf240e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CR" minOccurs="0"/>
                <xsd:element ref="ns2:MediaLengthInSeconds" minOccurs="0"/>
                <xsd:element ref="ns2:BusinessDirectoryType" minOccurs="0"/>
                <xsd:element ref="ns2:DateSent"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c1b1f8-0e71-4cbd-b262-3052aba238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BusinessDirectoryType" ma:index="20" nillable="true" ma:displayName="Business Directory Type" ma:format="Dropdown" ma:internalName="BusinessDirectoryType">
      <xsd:simpleType>
        <xsd:restriction base="dms:Choice">
          <xsd:enumeration value="General Contracts"/>
          <xsd:enumeration value="ACDBE"/>
          <xsd:enumeration value="Both"/>
        </xsd:restriction>
      </xsd:simpleType>
    </xsd:element>
    <xsd:element name="DateSent" ma:index="21" nillable="true" ma:displayName="Date Sent" ma:format="DateOnly" ma:internalName="DateSent">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8707e54-6713-4257-8868-1e4840a70eb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Location" ma:index="27" nillable="true" ma:displayName="Location" ma:indexed="true" ma:internalName="MediaServiceLocation" ma:readOnly="true">
      <xsd:simpleType>
        <xsd:restriction base="dms:Text"/>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3bd635-9bff-483f-aa30-f8bfae0bbf1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7e7f7ab-f283-48b6-a11d-5b6afdf240ea"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f78edeec-2c53-48c2-9d7f-9f98b72b39d4}" ma:internalName="TaxCatchAll" ma:showField="CatchAllData" ma:web="fd3bd635-9bff-483f-aa30-f8bfae0bbf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Sent xmlns="bbc1b1f8-0e71-4cbd-b262-3052aba238a9" xsi:nil="true"/>
    <lcf76f155ced4ddcb4097134ff3c332f xmlns="bbc1b1f8-0e71-4cbd-b262-3052aba238a9">
      <Terms xmlns="http://schemas.microsoft.com/office/infopath/2007/PartnerControls"/>
    </lcf76f155ced4ddcb4097134ff3c332f>
    <TaxCatchAll xmlns="87e7f7ab-f283-48b6-a11d-5b6afdf240ea" xsi:nil="true"/>
    <BusinessDirectoryType xmlns="bbc1b1f8-0e71-4cbd-b262-3052aba238a9" xsi:nil="true"/>
  </documentManagement>
</p:properties>
</file>

<file path=customXml/itemProps1.xml><?xml version="1.0" encoding="utf-8"?>
<ds:datastoreItem xmlns:ds="http://schemas.openxmlformats.org/officeDocument/2006/customXml" ds:itemID="{2674DDDF-AB4D-446A-A19F-F62E53DF806A}">
  <ds:schemaRefs>
    <ds:schemaRef ds:uri="http://schemas.microsoft.com/sharepoint/v3/contenttype/forms"/>
  </ds:schemaRefs>
</ds:datastoreItem>
</file>

<file path=customXml/itemProps2.xml><?xml version="1.0" encoding="utf-8"?>
<ds:datastoreItem xmlns:ds="http://schemas.openxmlformats.org/officeDocument/2006/customXml" ds:itemID="{958AD259-C84E-4652-BFDA-AE578DC16E01}">
  <ds:schemaRefs>
    <ds:schemaRef ds:uri="87e7f7ab-f283-48b6-a11d-5b6afdf240ea"/>
    <ds:schemaRef ds:uri="bbc1b1f8-0e71-4cbd-b262-3052aba238a9"/>
    <ds:schemaRef ds:uri="fd3bd635-9bff-483f-aa30-f8bfae0bbf1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2F2FE49-1C05-4EF5-9360-51D70AD37214}">
  <ds:schemaRefs>
    <ds:schemaRef ds:uri="87e7f7ab-f283-48b6-a11d-5b6afdf240ea"/>
    <ds:schemaRef ds:uri="bbc1b1f8-0e71-4cbd-b262-3052aba238a9"/>
    <ds:schemaRef ds:uri="fd3bd635-9bff-483f-aa30-f8bfae0bbf1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9c62162-b85e-4b0e-a863-ebe7817ad70d}" enabled="0" method="" siteId="{79c62162-b85e-4b0e-a863-ebe7817ad70d}" removed="1"/>
</clbl:labelList>
</file>

<file path=docProps/app.xml><?xml version="1.0" encoding="utf-8"?>
<Properties xmlns="http://schemas.openxmlformats.org/officeDocument/2006/extended-properties" xmlns:vt="http://schemas.openxmlformats.org/officeDocument/2006/docPropsVTypes">
  <TotalTime>0</TotalTime>
  <Words>8154</Words>
  <Application>Microsoft Office PowerPoint</Application>
  <PresentationFormat>Widescreen</PresentationFormat>
  <Paragraphs>713</Paragraphs>
  <Slides>81</Slides>
  <Notes>51</Notes>
  <HiddenSlides>0</HiddenSlides>
  <MMClips>0</MMClips>
  <ScaleCrop>false</ScaleCrop>
  <HeadingPairs>
    <vt:vector size="6" baseType="variant">
      <vt:variant>
        <vt:lpstr>Fonts Used</vt:lpstr>
      </vt:variant>
      <vt:variant>
        <vt:i4>13</vt:i4>
      </vt:variant>
      <vt:variant>
        <vt:lpstr>Theme</vt:lpstr>
      </vt:variant>
      <vt:variant>
        <vt:i4>9</vt:i4>
      </vt:variant>
      <vt:variant>
        <vt:lpstr>Slide Titles</vt:lpstr>
      </vt:variant>
      <vt:variant>
        <vt:i4>81</vt:i4>
      </vt:variant>
    </vt:vector>
  </HeadingPairs>
  <TitlesOfParts>
    <vt:vector size="103" baseType="lpstr">
      <vt:lpstr>Aptos</vt:lpstr>
      <vt:lpstr>Aptos Narrow</vt:lpstr>
      <vt:lpstr>Arial</vt:lpstr>
      <vt:lpstr>Calibri</vt:lpstr>
      <vt:lpstr>Calibri Light</vt:lpstr>
      <vt:lpstr>Courier New</vt:lpstr>
      <vt:lpstr>Franklin Gothic Book</vt:lpstr>
      <vt:lpstr>Franklin Gothic Medium</vt:lpstr>
      <vt:lpstr>Inter</vt:lpstr>
      <vt:lpstr>Open Sans</vt:lpstr>
      <vt:lpstr>Symbol</vt:lpstr>
      <vt:lpstr>Wingdings</vt:lpstr>
      <vt:lpstr>Wingdings,Sans-Serif</vt:lpstr>
      <vt:lpstr>Title 1</vt:lpstr>
      <vt:lpstr>Title 3</vt:lpstr>
      <vt:lpstr>Content 2 - ORANGE</vt:lpstr>
      <vt:lpstr>Office Theme</vt:lpstr>
      <vt:lpstr>1_Title 1</vt:lpstr>
      <vt:lpstr>1_Office Theme</vt:lpstr>
      <vt:lpstr>Content 1 - ORANGE</vt:lpstr>
      <vt:lpstr>2_Office Theme</vt:lpstr>
      <vt:lpstr>1_Content 2 - GREEN</vt:lpstr>
      <vt:lpstr>Taking Flight at DEN</vt:lpstr>
      <vt:lpstr>Agenda</vt:lpstr>
      <vt:lpstr>Housekeeping</vt:lpstr>
      <vt:lpstr>Project Interest Form</vt:lpstr>
      <vt:lpstr>Click to edit Master title style</vt:lpstr>
      <vt:lpstr>Taking Flight at DEN </vt:lpstr>
      <vt:lpstr>Meet the Primes</vt:lpstr>
      <vt:lpstr>Navigating the ACDBE Series: Pathways to Concessions</vt:lpstr>
      <vt:lpstr>Small Business Certification Workshops</vt:lpstr>
      <vt:lpstr>Local to Launch </vt:lpstr>
      <vt:lpstr>Do Business at DEN Interest Form </vt:lpstr>
      <vt:lpstr>Community Panelist Program </vt:lpstr>
      <vt:lpstr>Business Development Training Academy</vt:lpstr>
      <vt:lpstr>STAY CONNECTED WITH DEN</vt:lpstr>
      <vt:lpstr>Legal Disclaimer​</vt:lpstr>
      <vt:lpstr>Upcoming Opportunities - Webpage</vt:lpstr>
      <vt:lpstr>Multiple Concessions Opportunities  Breakout Room#1 </vt:lpstr>
      <vt:lpstr>A Center NWM1 Casual Dining with Bar</vt:lpstr>
      <vt:lpstr>A Center NWM1 Casual Dining with Bar cont. </vt:lpstr>
      <vt:lpstr>B Sub E402 Casual Dining with Bar</vt:lpstr>
      <vt:lpstr>B Sub E402 Casual Dining with Bar Cont. </vt:lpstr>
      <vt:lpstr>B Sub E404 Specialty Coffee Kiosk</vt:lpstr>
      <vt:lpstr>B Sub E404 Specialty Coffee Kiosk Cont.</vt:lpstr>
      <vt:lpstr>B Sub E401 Snack</vt:lpstr>
      <vt:lpstr>B Sub E401 Snack Cont. </vt:lpstr>
      <vt:lpstr>B Sub E405 Quick Service Restaurant </vt:lpstr>
      <vt:lpstr>B Sub E405 Quick Service Restaurant Cont.</vt:lpstr>
      <vt:lpstr>A Center NE1 QSR Burger </vt:lpstr>
      <vt:lpstr>A Center NE1 QSR Burger Cont. </vt:lpstr>
      <vt:lpstr>B Center NE1 QSR Burger </vt:lpstr>
      <vt:lpstr>B Center NE1 QSR Burger Cont.</vt:lpstr>
      <vt:lpstr>C Center SW2 QSR Burger</vt:lpstr>
      <vt:lpstr>C Center SW2 QSR Burger Cont. </vt:lpstr>
      <vt:lpstr>C Center SW3 QSR Asian </vt:lpstr>
      <vt:lpstr>C Center SW3 QSR Asian Cont.</vt:lpstr>
      <vt:lpstr>B Sub W209 Specialty Coffee Kiosk SBEC</vt:lpstr>
      <vt:lpstr>B Sub W209 Specialty Coffee Kiosk SBEC Cont. </vt:lpstr>
      <vt:lpstr>B Sub W305SBEC Snack SBEC</vt:lpstr>
      <vt:lpstr>B Sub W305SBEC Snack 100% SBEC</vt:lpstr>
      <vt:lpstr>A Sub E109k Snack Kiosk 100% SBEC</vt:lpstr>
      <vt:lpstr>A Sub E109k Snack Kiosk SBEC</vt:lpstr>
      <vt:lpstr>B Center SW2 Specialty Retail </vt:lpstr>
      <vt:lpstr>B Center SW2 Specialty Retail Cont. </vt:lpstr>
      <vt:lpstr>A Sub W102 &amp; B Sub E403 Travel Convenience Package </vt:lpstr>
      <vt:lpstr>A Sub W102 Location Travel Convenience Package </vt:lpstr>
      <vt:lpstr>B Sub E403 Location Travel Convenience Package </vt:lpstr>
      <vt:lpstr>DS Island Fill Breakout Room #2 </vt:lpstr>
      <vt:lpstr>DS Island Fill</vt:lpstr>
      <vt:lpstr>Deice Support Facility Breakout Room #3</vt:lpstr>
      <vt:lpstr>Deice Support Facility</vt:lpstr>
      <vt:lpstr>Deice Support Facility Cont.</vt:lpstr>
      <vt:lpstr>GARDI A37 &amp; A39 Breakout Room #4 </vt:lpstr>
      <vt:lpstr>GARDI A37 &amp; A39 </vt:lpstr>
      <vt:lpstr>Runway 8-26 and Taxiway Z Pavement Rehabilitation  Breakout Room #5</vt:lpstr>
      <vt:lpstr>Runway 8-26 and Taxiway Z Pavement Rehabilitation</vt:lpstr>
      <vt:lpstr>Runway 8-26 and Taxiway Z Pavement Rehabilitation Cont.</vt:lpstr>
      <vt:lpstr>Concourse C West Expansion Project – Design Breakout Room #6  </vt:lpstr>
      <vt:lpstr>DEN Concourse C West Expansion - Design</vt:lpstr>
      <vt:lpstr>BCON Xcel Transformer Relocation Project Breakout Room #7  </vt:lpstr>
      <vt:lpstr>BCON Xcel Transformer Relocation Project</vt:lpstr>
      <vt:lpstr>BHS Upgrades – Design Build Breakout Room #8  </vt:lpstr>
      <vt:lpstr>BHS Upgrades – Design Build</vt:lpstr>
      <vt:lpstr>Design Professional Services SBE Breakout Room #9  </vt:lpstr>
      <vt:lpstr>Design Professional Services SBE</vt:lpstr>
      <vt:lpstr>Multiple Maintenance Opportunities Breakout Room #10    </vt:lpstr>
      <vt:lpstr>Building Services </vt:lpstr>
      <vt:lpstr>Plumbing Services </vt:lpstr>
      <vt:lpstr>DEN Procurement Breakout Room #11     </vt:lpstr>
      <vt:lpstr>DEN Procurement  </vt:lpstr>
      <vt:lpstr>DEN Procurement – Contract Lifecycle</vt:lpstr>
      <vt:lpstr>Small Business Concessions Programs (ACDBE/SBEC) Airport Access &amp; Business Opportunity Breakout Room #12    </vt:lpstr>
      <vt:lpstr>DBE and ACDBE Program Update</vt:lpstr>
      <vt:lpstr>Division of Small Business Opportunity Breakout Room #12   </vt:lpstr>
      <vt:lpstr>Division of Small Business Opportunity (DSBO)</vt:lpstr>
      <vt:lpstr>General Services- Purchasing Division Breakout Room #13   </vt:lpstr>
      <vt:lpstr>General Services- Purchasing Division</vt:lpstr>
      <vt:lpstr>Workforce Development Breakout Room #14   </vt:lpstr>
      <vt:lpstr>Denver Construction Careers Program (DCCP) Overview </vt:lpstr>
      <vt:lpstr>Event Follow Up </vt:lpstr>
      <vt:lpstr>Do Business With DEN</vt:lpstr>
      <vt:lpstr>Breakout Room Assignments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Bricker, Lauren - DEN</dc:creator>
  <cp:lastModifiedBy>Rodriguez, Nicole - DEN</cp:lastModifiedBy>
  <cp:revision>15</cp:revision>
  <cp:lastPrinted>2026-01-05T23:17:33Z</cp:lastPrinted>
  <dcterms:created xsi:type="dcterms:W3CDTF">2024-03-24T01:57:37Z</dcterms:created>
  <dcterms:modified xsi:type="dcterms:W3CDTF">2026-10-15T05:15:24Z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0x01010020B4CBFD58AEB54B9523C229AC8968F6</vt:lpwstr>
  </property>
  <property fmtid="{D5CDD505-2E9C-101B-9397-08002B2CF9AE}" pid="3" name="MediaServiceImageTags">
    <vt:lpwstr/>
  </property>
</Properties>
</file>